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8.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4F_E145F56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sldIdLst>
    <p:sldId id="381" r:id="rId5"/>
    <p:sldId id="275" r:id="rId6"/>
    <p:sldId id="395" r:id="rId7"/>
    <p:sldId id="279" r:id="rId8"/>
    <p:sldId id="382" r:id="rId9"/>
    <p:sldId id="383" r:id="rId10"/>
    <p:sldId id="387" r:id="rId11"/>
    <p:sldId id="384" r:id="rId12"/>
    <p:sldId id="385" r:id="rId13"/>
    <p:sldId id="333" r:id="rId14"/>
    <p:sldId id="391" r:id="rId15"/>
    <p:sldId id="272" r:id="rId16"/>
    <p:sldId id="330" r:id="rId17"/>
    <p:sldId id="388" r:id="rId18"/>
    <p:sldId id="331" r:id="rId19"/>
    <p:sldId id="332" r:id="rId20"/>
    <p:sldId id="377" r:id="rId21"/>
    <p:sldId id="369" r:id="rId22"/>
    <p:sldId id="378" r:id="rId23"/>
    <p:sldId id="379" r:id="rId24"/>
    <p:sldId id="334" r:id="rId25"/>
    <p:sldId id="335" r:id="rId26"/>
    <p:sldId id="336" r:id="rId27"/>
    <p:sldId id="337" r:id="rId28"/>
    <p:sldId id="338" r:id="rId29"/>
    <p:sldId id="380" r:id="rId30"/>
    <p:sldId id="339" r:id="rId31"/>
    <p:sldId id="340" r:id="rId32"/>
    <p:sldId id="341" r:id="rId33"/>
    <p:sldId id="342" r:id="rId34"/>
    <p:sldId id="343" r:id="rId35"/>
    <p:sldId id="344" r:id="rId36"/>
    <p:sldId id="345" r:id="rId37"/>
    <p:sldId id="346" r:id="rId38"/>
    <p:sldId id="347" r:id="rId39"/>
    <p:sldId id="396" r:id="rId40"/>
    <p:sldId id="349" r:id="rId41"/>
    <p:sldId id="397"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93" r:id="rId59"/>
    <p:sldId id="394" r:id="rId60"/>
    <p:sldId id="27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ldId id="381"/>
            <p14:sldId id="275"/>
            <p14:sldId id="395"/>
            <p14:sldId id="279"/>
            <p14:sldId id="382"/>
            <p14:sldId id="383"/>
            <p14:sldId id="387"/>
            <p14:sldId id="384"/>
            <p14:sldId id="385"/>
            <p14:sldId id="333"/>
            <p14:sldId id="391"/>
            <p14:sldId id="272"/>
            <p14:sldId id="330"/>
            <p14:sldId id="388"/>
            <p14:sldId id="331"/>
            <p14:sldId id="332"/>
            <p14:sldId id="377"/>
            <p14:sldId id="369"/>
            <p14:sldId id="378"/>
            <p14:sldId id="379"/>
            <p14:sldId id="334"/>
            <p14:sldId id="335"/>
            <p14:sldId id="336"/>
            <p14:sldId id="337"/>
            <p14:sldId id="338"/>
            <p14:sldId id="380"/>
            <p14:sldId id="339"/>
            <p14:sldId id="340"/>
            <p14:sldId id="341"/>
            <p14:sldId id="342"/>
            <p14:sldId id="343"/>
            <p14:sldId id="344"/>
            <p14:sldId id="345"/>
            <p14:sldId id="346"/>
            <p14:sldId id="347"/>
            <p14:sldId id="396"/>
            <p14:sldId id="349"/>
            <p14:sldId id="397"/>
            <p14:sldId id="351"/>
            <p14:sldId id="352"/>
            <p14:sldId id="353"/>
            <p14:sldId id="354"/>
            <p14:sldId id="355"/>
            <p14:sldId id="356"/>
            <p14:sldId id="357"/>
            <p14:sldId id="358"/>
            <p14:sldId id="359"/>
            <p14:sldId id="360"/>
            <p14:sldId id="361"/>
            <p14:sldId id="362"/>
            <p14:sldId id="363"/>
            <p14:sldId id="364"/>
            <p14:sldId id="365"/>
            <p14:sldId id="366"/>
            <p14:sldId id="393"/>
            <p14:sldId id="394"/>
            <p14:sldId id="27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FEAC4-E133-2F77-416E-242BAAE55B29}" name="Bahareh B./Reza F. Azar/Aghdam" initials="BBFA" userId="574ba9868101d3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FF"/>
    <a:srgbClr val="FF66CC"/>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89"/>
    <p:restoredTop sz="85311" autoAdjust="0"/>
  </p:normalViewPr>
  <p:slideViewPr>
    <p:cSldViewPr snapToGrid="0" snapToObjects="1">
      <p:cViewPr varScale="1">
        <p:scale>
          <a:sx n="55" d="100"/>
          <a:sy n="55" d="100"/>
        </p:scale>
        <p:origin x="136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omments/modernComment_14F_E145F560.xml><?xml version="1.0" encoding="utf-8"?>
<p188:cmLst xmlns:a="http://schemas.openxmlformats.org/drawingml/2006/main" xmlns:r="http://schemas.openxmlformats.org/officeDocument/2006/relationships" xmlns:p188="http://schemas.microsoft.com/office/powerpoint/2018/8/main">
  <p188:cm id="{C52B6816-19BE-5644-A271-8BD307C191C6}" authorId="{620FEAC4-E133-2F77-416E-242BAAE55B29}" created="2022-02-09T08:41:16.865">
    <ac:txMkLst xmlns:ac="http://schemas.microsoft.com/office/drawing/2013/main/command">
      <pc:docMk xmlns:pc="http://schemas.microsoft.com/office/powerpoint/2013/main/command"/>
      <pc:sldMk xmlns:pc="http://schemas.microsoft.com/office/powerpoint/2013/main/command" cId="3779458400" sldId="335"/>
      <ac:spMk id="3" creationId="{7EDEC859-CE23-9A47-BCC1-F76F842486A2}"/>
      <ac:txMk cp="228" len="59">
        <ac:context len="288" hash="1159537781"/>
      </ac:txMk>
    </ac:txMkLst>
    <p188:pos x="8516146" y="2296998"/>
    <p188:txBody>
      <a:bodyPr/>
      <a:lstStyle/>
      <a:p>
        <a:r>
          <a:rPr lang="en-US"/>
          <a:t>Should we keep this?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3742842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36</a:t>
            </a:fld>
            <a:endParaRPr lang="en-US"/>
          </a:p>
        </p:txBody>
      </p:sp>
    </p:spTree>
    <p:extLst>
      <p:ext uri="{BB962C8B-B14F-4D97-AF65-F5344CB8AC3E}">
        <p14:creationId xmlns:p14="http://schemas.microsoft.com/office/powerpoint/2010/main" val="2883644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37</a:t>
            </a:fld>
            <a:endParaRPr lang="en-US"/>
          </a:p>
        </p:txBody>
      </p:sp>
    </p:spTree>
    <p:extLst>
      <p:ext uri="{BB962C8B-B14F-4D97-AF65-F5344CB8AC3E}">
        <p14:creationId xmlns:p14="http://schemas.microsoft.com/office/powerpoint/2010/main" val="352470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38</a:t>
            </a:fld>
            <a:endParaRPr lang="en-US"/>
          </a:p>
        </p:txBody>
      </p:sp>
    </p:spTree>
    <p:extLst>
      <p:ext uri="{BB962C8B-B14F-4D97-AF65-F5344CB8AC3E}">
        <p14:creationId xmlns:p14="http://schemas.microsoft.com/office/powerpoint/2010/main" val="260414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39</a:t>
            </a:fld>
            <a:endParaRPr lang="en-US"/>
          </a:p>
        </p:txBody>
      </p:sp>
    </p:spTree>
    <p:extLst>
      <p:ext uri="{BB962C8B-B14F-4D97-AF65-F5344CB8AC3E}">
        <p14:creationId xmlns:p14="http://schemas.microsoft.com/office/powerpoint/2010/main" val="471634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41</a:t>
            </a:fld>
            <a:endParaRPr lang="en-US"/>
          </a:p>
        </p:txBody>
      </p:sp>
    </p:spTree>
    <p:extLst>
      <p:ext uri="{BB962C8B-B14F-4D97-AF65-F5344CB8AC3E}">
        <p14:creationId xmlns:p14="http://schemas.microsoft.com/office/powerpoint/2010/main" val="152366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42</a:t>
            </a:fld>
            <a:endParaRPr lang="en-US"/>
          </a:p>
        </p:txBody>
      </p:sp>
    </p:spTree>
    <p:extLst>
      <p:ext uri="{BB962C8B-B14F-4D97-AF65-F5344CB8AC3E}">
        <p14:creationId xmlns:p14="http://schemas.microsoft.com/office/powerpoint/2010/main" val="288452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43</a:t>
            </a:fld>
            <a:endParaRPr lang="en-US"/>
          </a:p>
        </p:txBody>
      </p:sp>
    </p:spTree>
    <p:extLst>
      <p:ext uri="{BB962C8B-B14F-4D97-AF65-F5344CB8AC3E}">
        <p14:creationId xmlns:p14="http://schemas.microsoft.com/office/powerpoint/2010/main" val="2769701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44</a:t>
            </a:fld>
            <a:endParaRPr lang="en-US"/>
          </a:p>
        </p:txBody>
      </p:sp>
    </p:spTree>
    <p:extLst>
      <p:ext uri="{BB962C8B-B14F-4D97-AF65-F5344CB8AC3E}">
        <p14:creationId xmlns:p14="http://schemas.microsoft.com/office/powerpoint/2010/main" val="162630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45</a:t>
            </a:fld>
            <a:endParaRPr lang="en-US"/>
          </a:p>
        </p:txBody>
      </p:sp>
    </p:spTree>
    <p:extLst>
      <p:ext uri="{BB962C8B-B14F-4D97-AF65-F5344CB8AC3E}">
        <p14:creationId xmlns:p14="http://schemas.microsoft.com/office/powerpoint/2010/main" val="1597371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46</a:t>
            </a:fld>
            <a:endParaRPr lang="en-US"/>
          </a:p>
        </p:txBody>
      </p:sp>
    </p:spTree>
    <p:extLst>
      <p:ext uri="{BB962C8B-B14F-4D97-AF65-F5344CB8AC3E}">
        <p14:creationId xmlns:p14="http://schemas.microsoft.com/office/powerpoint/2010/main" val="132335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482126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48</a:t>
            </a:fld>
            <a:endParaRPr lang="en-US"/>
          </a:p>
        </p:txBody>
      </p:sp>
    </p:spTree>
    <p:extLst>
      <p:ext uri="{BB962C8B-B14F-4D97-AF65-F5344CB8AC3E}">
        <p14:creationId xmlns:p14="http://schemas.microsoft.com/office/powerpoint/2010/main" val="430026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50</a:t>
            </a:fld>
            <a:endParaRPr lang="en-US"/>
          </a:p>
        </p:txBody>
      </p:sp>
    </p:spTree>
    <p:extLst>
      <p:ext uri="{BB962C8B-B14F-4D97-AF65-F5344CB8AC3E}">
        <p14:creationId xmlns:p14="http://schemas.microsoft.com/office/powerpoint/2010/main" val="4042124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51</a:t>
            </a:fld>
            <a:endParaRPr lang="en-US"/>
          </a:p>
        </p:txBody>
      </p:sp>
    </p:spTree>
    <p:extLst>
      <p:ext uri="{BB962C8B-B14F-4D97-AF65-F5344CB8AC3E}">
        <p14:creationId xmlns:p14="http://schemas.microsoft.com/office/powerpoint/2010/main" val="3963064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52</a:t>
            </a:fld>
            <a:endParaRPr lang="en-US"/>
          </a:p>
        </p:txBody>
      </p:sp>
    </p:spTree>
    <p:extLst>
      <p:ext uri="{BB962C8B-B14F-4D97-AF65-F5344CB8AC3E}">
        <p14:creationId xmlns:p14="http://schemas.microsoft.com/office/powerpoint/2010/main" val="2327591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53</a:t>
            </a:fld>
            <a:endParaRPr lang="en-US"/>
          </a:p>
        </p:txBody>
      </p:sp>
    </p:spTree>
    <p:extLst>
      <p:ext uri="{BB962C8B-B14F-4D97-AF65-F5344CB8AC3E}">
        <p14:creationId xmlns:p14="http://schemas.microsoft.com/office/powerpoint/2010/main" val="3984087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54</a:t>
            </a:fld>
            <a:endParaRPr lang="en-US"/>
          </a:p>
        </p:txBody>
      </p:sp>
    </p:spTree>
    <p:extLst>
      <p:ext uri="{BB962C8B-B14F-4D97-AF65-F5344CB8AC3E}">
        <p14:creationId xmlns:p14="http://schemas.microsoft.com/office/powerpoint/2010/main" val="306666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a:t>
            </a:r>
          </a:p>
          <a:p>
            <a:endParaRPr lang="en-US" dirty="0"/>
          </a:p>
          <a:p>
            <a:r>
              <a:rPr lang="en-US" dirty="0"/>
              <a:t>1. Delete blue box.</a:t>
            </a:r>
          </a:p>
          <a:p>
            <a:endParaRPr lang="en-US" dirty="0"/>
          </a:p>
          <a:p>
            <a:r>
              <a:rPr lang="en-US" dirty="0"/>
              <a:t>2. Then click icon, bottom left, to insert image.</a:t>
            </a:r>
          </a:p>
        </p:txBody>
      </p:sp>
      <p:sp>
        <p:nvSpPr>
          <p:cNvPr id="4" name="Slide Number Placeholder 3"/>
          <p:cNvSpPr>
            <a:spLocks noGrp="1"/>
          </p:cNvSpPr>
          <p:nvPr>
            <p:ph type="sldNum" sz="quarter" idx="5"/>
          </p:nvPr>
        </p:nvSpPr>
        <p:spPr/>
        <p:txBody>
          <a:bodyPr/>
          <a:lstStyle/>
          <a:p>
            <a:fld id="{11364B19-607B-B942-B14B-DB932692D378}" type="slidenum">
              <a:rPr lang="en-US" smtClean="0"/>
              <a:t>12</a:t>
            </a:fld>
            <a:endParaRPr lang="en-US" dirty="0"/>
          </a:p>
        </p:txBody>
      </p:sp>
    </p:spTree>
    <p:extLst>
      <p:ext uri="{BB962C8B-B14F-4D97-AF65-F5344CB8AC3E}">
        <p14:creationId xmlns:p14="http://schemas.microsoft.com/office/powerpoint/2010/main" val="307962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a:t>
            </a:r>
          </a:p>
          <a:p>
            <a:endParaRPr lang="en-US" dirty="0"/>
          </a:p>
          <a:p>
            <a:r>
              <a:rPr lang="en-US" dirty="0"/>
              <a:t>1. Delete blue box.</a:t>
            </a:r>
          </a:p>
          <a:p>
            <a:endParaRPr lang="en-US" dirty="0"/>
          </a:p>
          <a:p>
            <a:r>
              <a:rPr lang="en-US" dirty="0"/>
              <a:t>2. Then click icon, bottom left, to insert image.</a:t>
            </a:r>
          </a:p>
        </p:txBody>
      </p:sp>
      <p:sp>
        <p:nvSpPr>
          <p:cNvPr id="4" name="Slide Number Placeholder 3"/>
          <p:cNvSpPr>
            <a:spLocks noGrp="1"/>
          </p:cNvSpPr>
          <p:nvPr>
            <p:ph type="sldNum" sz="quarter" idx="5"/>
          </p:nvPr>
        </p:nvSpPr>
        <p:spPr/>
        <p:txBody>
          <a:bodyPr/>
          <a:lstStyle/>
          <a:p>
            <a:fld id="{11364B19-607B-B942-B14B-DB932692D378}" type="slidenum">
              <a:rPr lang="en-US" smtClean="0"/>
              <a:t>13</a:t>
            </a:fld>
            <a:endParaRPr lang="en-US" dirty="0"/>
          </a:p>
        </p:txBody>
      </p:sp>
    </p:spTree>
    <p:extLst>
      <p:ext uri="{BB962C8B-B14F-4D97-AF65-F5344CB8AC3E}">
        <p14:creationId xmlns:p14="http://schemas.microsoft.com/office/powerpoint/2010/main" val="195501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a:t>
            </a:r>
          </a:p>
          <a:p>
            <a:endParaRPr lang="en-US" dirty="0"/>
          </a:p>
          <a:p>
            <a:r>
              <a:rPr lang="en-US" dirty="0"/>
              <a:t>1. Delete blue box.</a:t>
            </a:r>
          </a:p>
          <a:p>
            <a:endParaRPr lang="en-US" dirty="0"/>
          </a:p>
          <a:p>
            <a:r>
              <a:rPr lang="en-US" dirty="0"/>
              <a:t>2. Then click icon, bottom left, to insert image.</a:t>
            </a:r>
          </a:p>
        </p:txBody>
      </p:sp>
      <p:sp>
        <p:nvSpPr>
          <p:cNvPr id="4" name="Slide Number Placeholder 3"/>
          <p:cNvSpPr>
            <a:spLocks noGrp="1"/>
          </p:cNvSpPr>
          <p:nvPr>
            <p:ph type="sldNum" sz="quarter" idx="5"/>
          </p:nvPr>
        </p:nvSpPr>
        <p:spPr/>
        <p:txBody>
          <a:bodyPr/>
          <a:lstStyle/>
          <a:p>
            <a:fld id="{11364B19-607B-B942-B14B-DB932692D378}" type="slidenum">
              <a:rPr lang="en-US" smtClean="0"/>
              <a:t>15</a:t>
            </a:fld>
            <a:endParaRPr lang="en-US" dirty="0"/>
          </a:p>
        </p:txBody>
      </p:sp>
    </p:spTree>
    <p:extLst>
      <p:ext uri="{BB962C8B-B14F-4D97-AF65-F5344CB8AC3E}">
        <p14:creationId xmlns:p14="http://schemas.microsoft.com/office/powerpoint/2010/main" val="205084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221760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32</a:t>
            </a:fld>
            <a:endParaRPr lang="en-US"/>
          </a:p>
        </p:txBody>
      </p:sp>
    </p:spTree>
    <p:extLst>
      <p:ext uri="{BB962C8B-B14F-4D97-AF65-F5344CB8AC3E}">
        <p14:creationId xmlns:p14="http://schemas.microsoft.com/office/powerpoint/2010/main" val="224117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34</a:t>
            </a:fld>
            <a:endParaRPr lang="en-US"/>
          </a:p>
        </p:txBody>
      </p:sp>
    </p:spTree>
    <p:extLst>
      <p:ext uri="{BB962C8B-B14F-4D97-AF65-F5344CB8AC3E}">
        <p14:creationId xmlns:p14="http://schemas.microsoft.com/office/powerpoint/2010/main" val="3306498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35</a:t>
            </a:fld>
            <a:endParaRPr lang="en-US"/>
          </a:p>
        </p:txBody>
      </p:sp>
    </p:spTree>
    <p:extLst>
      <p:ext uri="{BB962C8B-B14F-4D97-AF65-F5344CB8AC3E}">
        <p14:creationId xmlns:p14="http://schemas.microsoft.com/office/powerpoint/2010/main" val="742352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211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text 2 column and image">
    <p:spTree>
      <p:nvGrpSpPr>
        <p:cNvPr id="1" name=""/>
        <p:cNvGrpSpPr/>
        <p:nvPr/>
      </p:nvGrpSpPr>
      <p:grpSpPr>
        <a:xfrm>
          <a:off x="0" y="0"/>
          <a:ext cx="0" cy="0"/>
          <a:chOff x="0" y="0"/>
          <a:chExt cx="0" cy="0"/>
        </a:xfrm>
      </p:grpSpPr>
      <p:sp>
        <p:nvSpPr>
          <p:cNvPr id="5" name="Oval 4"/>
          <p:cNvSpPr/>
          <p:nvPr userDrawn="1"/>
        </p:nvSpPr>
        <p:spPr>
          <a:xfrm>
            <a:off x="8703408" y="2437777"/>
            <a:ext cx="2687851" cy="2687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 name="Picture Placeholder 10"/>
          <p:cNvSpPr>
            <a:spLocks noGrp="1"/>
          </p:cNvSpPr>
          <p:nvPr>
            <p:ph type="pic" sz="quarter" idx="13"/>
          </p:nvPr>
        </p:nvSpPr>
        <p:spPr>
          <a:xfrm>
            <a:off x="8703242" y="3608060"/>
            <a:ext cx="2687812" cy="2687638"/>
          </a:xfrm>
          <a:prstGeom prst="ellipse">
            <a:avLst/>
          </a:prstGeom>
          <a:solidFill>
            <a:schemeClr val="accent4"/>
          </a:solidFill>
        </p:spPr>
        <p:txBody>
          <a:bodyPr anchor="ctr" anchorCtr="0">
            <a:normAutofit/>
          </a:bodyPr>
          <a:lstStyle>
            <a:lvl1pPr marL="0" indent="0" algn="ctr">
              <a:buNone/>
              <a:defRPr sz="900"/>
            </a:lvl1pPr>
          </a:lstStyle>
          <a:p>
            <a:endParaRPr lang="en-US" dirty="0"/>
          </a:p>
        </p:txBody>
      </p:sp>
      <p:grpSp>
        <p:nvGrpSpPr>
          <p:cNvPr id="4" name="Group 3"/>
          <p:cNvGrpSpPr/>
          <p:nvPr userDrawn="1"/>
        </p:nvGrpSpPr>
        <p:grpSpPr>
          <a:xfrm>
            <a:off x="266718" y="0"/>
            <a:ext cx="11914963" cy="2481263"/>
            <a:chOff x="533400" y="0"/>
            <a:chExt cx="23828375" cy="4962525"/>
          </a:xfrm>
        </p:grpSpPr>
        <p:sp>
          <p:nvSpPr>
            <p:cNvPr id="164" name="AutoShape 1"/>
            <p:cNvSpPr>
              <a:spLocks/>
            </p:cNvSpPr>
            <p:nvPr userDrawn="1"/>
          </p:nvSpPr>
          <p:spPr bwMode="auto">
            <a:xfrm>
              <a:off x="5118100" y="0"/>
              <a:ext cx="511175" cy="450850"/>
            </a:xfrm>
            <a:custGeom>
              <a:avLst/>
              <a:gdLst/>
              <a:ahLst/>
              <a:cxnLst/>
              <a:rect l="0" t="0" r="r" b="b"/>
              <a:pathLst>
                <a:path w="21600" h="21600">
                  <a:moveTo>
                    <a:pt x="0" y="0"/>
                  </a:moveTo>
                  <a:lnTo>
                    <a:pt x="66" y="21600"/>
                  </a:lnTo>
                  <a:lnTo>
                    <a:pt x="21600" y="21515"/>
                  </a:lnTo>
                  <a:lnTo>
                    <a:pt x="21534" y="0"/>
                  </a:lnTo>
                  <a:cubicBezTo>
                    <a:pt x="21534" y="0"/>
                    <a:pt x="0" y="0"/>
                    <a:pt x="0" y="0"/>
                  </a:cubicBezTo>
                  <a:close/>
                  <a:moveTo>
                    <a:pt x="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65" name="AutoShape 2"/>
            <p:cNvSpPr>
              <a:spLocks/>
            </p:cNvSpPr>
            <p:nvPr userDrawn="1"/>
          </p:nvSpPr>
          <p:spPr bwMode="auto">
            <a:xfrm>
              <a:off x="3581400" y="0"/>
              <a:ext cx="511175" cy="457200"/>
            </a:xfrm>
            <a:custGeom>
              <a:avLst/>
              <a:gdLst/>
              <a:ahLst/>
              <a:cxnLst/>
              <a:rect l="0" t="0" r="r" b="b"/>
              <a:pathLst>
                <a:path w="21600" h="21600">
                  <a:moveTo>
                    <a:pt x="0" y="0"/>
                  </a:moveTo>
                  <a:lnTo>
                    <a:pt x="68" y="21600"/>
                  </a:lnTo>
                  <a:lnTo>
                    <a:pt x="21600" y="21516"/>
                  </a:lnTo>
                  <a:lnTo>
                    <a:pt x="21533" y="0"/>
                  </a:lnTo>
                  <a:cubicBezTo>
                    <a:pt x="21533" y="0"/>
                    <a:pt x="0" y="0"/>
                    <a:pt x="0" y="0"/>
                  </a:cubicBezTo>
                  <a:close/>
                  <a:moveTo>
                    <a:pt x="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66" name="AutoShape 3"/>
            <p:cNvSpPr>
              <a:spLocks/>
            </p:cNvSpPr>
            <p:nvPr userDrawn="1"/>
          </p:nvSpPr>
          <p:spPr bwMode="auto">
            <a:xfrm>
              <a:off x="4610100" y="965200"/>
              <a:ext cx="511175" cy="511175"/>
            </a:xfrm>
            <a:custGeom>
              <a:avLst/>
              <a:gdLst/>
              <a:ahLst/>
              <a:cxnLst/>
              <a:rect l="0" t="0" r="r" b="b"/>
              <a:pathLst>
                <a:path w="21600" h="21600">
                  <a:moveTo>
                    <a:pt x="21525" y="0"/>
                  </a:moveTo>
                  <a:lnTo>
                    <a:pt x="21600" y="21525"/>
                  </a:lnTo>
                  <a:lnTo>
                    <a:pt x="75"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67" name="AutoShape 4"/>
            <p:cNvSpPr>
              <a:spLocks/>
            </p:cNvSpPr>
            <p:nvPr userDrawn="1"/>
          </p:nvSpPr>
          <p:spPr bwMode="auto">
            <a:xfrm>
              <a:off x="533400" y="40386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68" name="AutoShape 5"/>
            <p:cNvSpPr>
              <a:spLocks/>
            </p:cNvSpPr>
            <p:nvPr userDrawn="1"/>
          </p:nvSpPr>
          <p:spPr bwMode="auto">
            <a:xfrm>
              <a:off x="1562100" y="4546600"/>
              <a:ext cx="511175" cy="415925"/>
            </a:xfrm>
            <a:custGeom>
              <a:avLst/>
              <a:gdLst/>
              <a:ahLst/>
              <a:cxnLst/>
              <a:rect l="0" t="0" r="r" b="b"/>
              <a:pathLst>
                <a:path w="21600" h="21600">
                  <a:moveTo>
                    <a:pt x="0" y="92"/>
                  </a:moveTo>
                  <a:lnTo>
                    <a:pt x="61" y="21600"/>
                  </a:lnTo>
                  <a:lnTo>
                    <a:pt x="21600" y="21600"/>
                  </a:lnTo>
                  <a:lnTo>
                    <a:pt x="21539" y="0"/>
                  </a:lnTo>
                  <a:cubicBezTo>
                    <a:pt x="21539" y="0"/>
                    <a:pt x="0" y="92"/>
                    <a:pt x="0" y="92"/>
                  </a:cubicBezTo>
                  <a:close/>
                  <a:moveTo>
                    <a:pt x="0" y="92"/>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69" name="AutoShape 6"/>
            <p:cNvSpPr>
              <a:spLocks/>
            </p:cNvSpPr>
            <p:nvPr userDrawn="1"/>
          </p:nvSpPr>
          <p:spPr bwMode="auto">
            <a:xfrm>
              <a:off x="16700500" y="25400"/>
              <a:ext cx="511175" cy="477838"/>
            </a:xfrm>
            <a:custGeom>
              <a:avLst/>
              <a:gdLst/>
              <a:ahLst/>
              <a:cxnLst/>
              <a:rect l="0" t="0" r="r" b="b"/>
              <a:pathLst>
                <a:path w="21600" h="21600">
                  <a:moveTo>
                    <a:pt x="0" y="0"/>
                  </a:moveTo>
                  <a:lnTo>
                    <a:pt x="71" y="21600"/>
                  </a:lnTo>
                  <a:lnTo>
                    <a:pt x="21600" y="21520"/>
                  </a:lnTo>
                  <a:lnTo>
                    <a:pt x="21530" y="0"/>
                  </a:lnTo>
                  <a:cubicBezTo>
                    <a:pt x="21530" y="0"/>
                    <a:pt x="0" y="0"/>
                    <a:pt x="0" y="0"/>
                  </a:cubicBezTo>
                  <a:close/>
                  <a:moveTo>
                    <a:pt x="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0" name="AutoShape 7"/>
            <p:cNvSpPr>
              <a:spLocks/>
            </p:cNvSpPr>
            <p:nvPr userDrawn="1"/>
          </p:nvSpPr>
          <p:spPr bwMode="auto">
            <a:xfrm>
              <a:off x="16192500" y="25400"/>
              <a:ext cx="511175" cy="479425"/>
            </a:xfrm>
            <a:custGeom>
              <a:avLst/>
              <a:gdLst/>
              <a:ahLst/>
              <a:cxnLst/>
              <a:rect l="0" t="0" r="r" b="b"/>
              <a:pathLst>
                <a:path w="21600" h="21600">
                  <a:moveTo>
                    <a:pt x="0" y="0"/>
                  </a:moveTo>
                  <a:lnTo>
                    <a:pt x="71" y="21600"/>
                  </a:lnTo>
                  <a:lnTo>
                    <a:pt x="21600" y="21519"/>
                  </a:lnTo>
                  <a:lnTo>
                    <a:pt x="21529" y="0"/>
                  </a:lnTo>
                  <a:cubicBezTo>
                    <a:pt x="21529" y="0"/>
                    <a:pt x="0" y="0"/>
                    <a:pt x="0" y="0"/>
                  </a:cubicBezTo>
                  <a:close/>
                  <a:moveTo>
                    <a:pt x="0"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1" name="AutoShape 8"/>
            <p:cNvSpPr>
              <a:spLocks/>
            </p:cNvSpPr>
            <p:nvPr userDrawn="1"/>
          </p:nvSpPr>
          <p:spPr bwMode="auto">
            <a:xfrm>
              <a:off x="20789900" y="4826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2" name="AutoShape 9"/>
            <p:cNvSpPr>
              <a:spLocks/>
            </p:cNvSpPr>
            <p:nvPr userDrawn="1"/>
          </p:nvSpPr>
          <p:spPr bwMode="auto">
            <a:xfrm>
              <a:off x="15684500" y="4953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3" name="AutoShape 10"/>
            <p:cNvSpPr>
              <a:spLocks/>
            </p:cNvSpPr>
            <p:nvPr userDrawn="1"/>
          </p:nvSpPr>
          <p:spPr bwMode="auto">
            <a:xfrm>
              <a:off x="14655800" y="5080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4" name="AutoShape 11"/>
            <p:cNvSpPr>
              <a:spLocks/>
            </p:cNvSpPr>
            <p:nvPr userDrawn="1"/>
          </p:nvSpPr>
          <p:spPr bwMode="auto">
            <a:xfrm>
              <a:off x="19253200" y="10033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5" name="AutoShape 12"/>
            <p:cNvSpPr>
              <a:spLocks/>
            </p:cNvSpPr>
            <p:nvPr userDrawn="1"/>
          </p:nvSpPr>
          <p:spPr bwMode="auto">
            <a:xfrm>
              <a:off x="21297900" y="1497013"/>
              <a:ext cx="511175" cy="512762"/>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6" name="AutoShape 13"/>
            <p:cNvSpPr>
              <a:spLocks/>
            </p:cNvSpPr>
            <p:nvPr userDrawn="1"/>
          </p:nvSpPr>
          <p:spPr bwMode="auto">
            <a:xfrm>
              <a:off x="20281900" y="15113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7" name="AutoShape 14"/>
            <p:cNvSpPr>
              <a:spLocks/>
            </p:cNvSpPr>
            <p:nvPr userDrawn="1"/>
          </p:nvSpPr>
          <p:spPr bwMode="auto">
            <a:xfrm>
              <a:off x="19253200" y="1509713"/>
              <a:ext cx="511175" cy="512762"/>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8" name="AutoShape 15"/>
            <p:cNvSpPr>
              <a:spLocks/>
            </p:cNvSpPr>
            <p:nvPr userDrawn="1"/>
          </p:nvSpPr>
          <p:spPr bwMode="auto">
            <a:xfrm>
              <a:off x="17729200" y="1509713"/>
              <a:ext cx="511175" cy="512762"/>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79" name="AutoShape 16"/>
            <p:cNvSpPr>
              <a:spLocks/>
            </p:cNvSpPr>
            <p:nvPr userDrawn="1"/>
          </p:nvSpPr>
          <p:spPr bwMode="auto">
            <a:xfrm>
              <a:off x="15176500" y="15240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80" name="AutoShape 17"/>
            <p:cNvSpPr>
              <a:spLocks/>
            </p:cNvSpPr>
            <p:nvPr userDrawn="1"/>
          </p:nvSpPr>
          <p:spPr bwMode="auto">
            <a:xfrm>
              <a:off x="20789900" y="20193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81" name="AutoShape 18"/>
            <p:cNvSpPr>
              <a:spLocks/>
            </p:cNvSpPr>
            <p:nvPr userDrawn="1"/>
          </p:nvSpPr>
          <p:spPr bwMode="auto">
            <a:xfrm>
              <a:off x="18745200" y="20193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82" name="AutoShape 19"/>
            <p:cNvSpPr>
              <a:spLocks/>
            </p:cNvSpPr>
            <p:nvPr userDrawn="1"/>
          </p:nvSpPr>
          <p:spPr bwMode="auto">
            <a:xfrm>
              <a:off x="21297900" y="25273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83" name="AutoShape 20"/>
            <p:cNvSpPr>
              <a:spLocks/>
            </p:cNvSpPr>
            <p:nvPr userDrawn="1"/>
          </p:nvSpPr>
          <p:spPr bwMode="auto">
            <a:xfrm>
              <a:off x="20789900" y="2527300"/>
              <a:ext cx="511175" cy="511175"/>
            </a:xfrm>
            <a:custGeom>
              <a:avLst/>
              <a:gdLst/>
              <a:ahLst/>
              <a:cxnLst/>
              <a:rect l="0" t="0" r="r" b="b"/>
              <a:pathLst>
                <a:path w="21600" h="21600">
                  <a:moveTo>
                    <a:pt x="21525" y="0"/>
                  </a:moveTo>
                  <a:lnTo>
                    <a:pt x="21600" y="21525"/>
                  </a:lnTo>
                  <a:lnTo>
                    <a:pt x="76" y="21600"/>
                  </a:lnTo>
                  <a:lnTo>
                    <a:pt x="0" y="75"/>
                  </a:lnTo>
                  <a:cubicBezTo>
                    <a:pt x="0" y="75"/>
                    <a:pt x="21525" y="0"/>
                    <a:pt x="21525" y="0"/>
                  </a:cubicBezTo>
                  <a:close/>
                  <a:moveTo>
                    <a:pt x="2152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84" name="AutoShape 21"/>
            <p:cNvSpPr>
              <a:spLocks/>
            </p:cNvSpPr>
            <p:nvPr userDrawn="1"/>
          </p:nvSpPr>
          <p:spPr bwMode="auto">
            <a:xfrm>
              <a:off x="23850600" y="3022600"/>
              <a:ext cx="511175" cy="479425"/>
            </a:xfrm>
            <a:custGeom>
              <a:avLst/>
              <a:gdLst/>
              <a:ahLst/>
              <a:cxnLst/>
              <a:rect l="0" t="0" r="r" b="b"/>
              <a:pathLst>
                <a:path w="21600" h="21600">
                  <a:moveTo>
                    <a:pt x="0" y="80"/>
                  </a:moveTo>
                  <a:lnTo>
                    <a:pt x="71" y="21600"/>
                  </a:lnTo>
                  <a:lnTo>
                    <a:pt x="21600" y="21600"/>
                  </a:lnTo>
                  <a:lnTo>
                    <a:pt x="21529" y="0"/>
                  </a:lnTo>
                  <a:cubicBezTo>
                    <a:pt x="21529" y="0"/>
                    <a:pt x="0" y="80"/>
                    <a:pt x="0" y="80"/>
                  </a:cubicBezTo>
                  <a:close/>
                  <a:moveTo>
                    <a:pt x="0" y="8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sp>
          <p:nvSpPr>
            <p:cNvPr id="185" name="AutoShape 22"/>
            <p:cNvSpPr>
              <a:spLocks/>
            </p:cNvSpPr>
            <p:nvPr userDrawn="1"/>
          </p:nvSpPr>
          <p:spPr bwMode="auto">
            <a:xfrm>
              <a:off x="23342600" y="3021013"/>
              <a:ext cx="511175" cy="479425"/>
            </a:xfrm>
            <a:custGeom>
              <a:avLst/>
              <a:gdLst/>
              <a:ahLst/>
              <a:cxnLst/>
              <a:rect l="0" t="0" r="r" b="b"/>
              <a:pathLst>
                <a:path w="21600" h="21600">
                  <a:moveTo>
                    <a:pt x="0" y="80"/>
                  </a:moveTo>
                  <a:lnTo>
                    <a:pt x="70" y="21600"/>
                  </a:lnTo>
                  <a:lnTo>
                    <a:pt x="21600" y="21600"/>
                  </a:lnTo>
                  <a:lnTo>
                    <a:pt x="21529" y="0"/>
                  </a:lnTo>
                  <a:cubicBezTo>
                    <a:pt x="21529" y="0"/>
                    <a:pt x="0" y="80"/>
                    <a:pt x="0" y="80"/>
                  </a:cubicBezTo>
                  <a:close/>
                  <a:moveTo>
                    <a:pt x="0" y="8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900" dirty="0"/>
            </a:p>
          </p:txBody>
        </p:sp>
      </p:grpSp>
      <p:sp>
        <p:nvSpPr>
          <p:cNvPr id="2" name="Title 1"/>
          <p:cNvSpPr>
            <a:spLocks noGrp="1"/>
          </p:cNvSpPr>
          <p:nvPr userDrawn="1">
            <p:ph type="ctrTitle"/>
          </p:nvPr>
        </p:nvSpPr>
        <p:spPr>
          <a:xfrm>
            <a:off x="672695" y="1205942"/>
            <a:ext cx="5224225" cy="1046440"/>
          </a:xfrm>
        </p:spPr>
        <p:txBody>
          <a:bodyPr lIns="0" tIns="0" rIns="0" bIns="0" anchor="t" anchorCtr="0">
            <a:noAutofit/>
          </a:bodyPr>
          <a:lstStyle>
            <a:lvl1pPr marL="0" indent="0" algn="l">
              <a:lnSpc>
                <a:spcPts val="3300"/>
              </a:lnSpc>
              <a:tabLst>
                <a:tab pos="1262063" algn="l"/>
                <a:tab pos="1865313" algn="l"/>
              </a:tabLst>
              <a:defRPr sz="3000">
                <a:solidFill>
                  <a:schemeClr val="accent1"/>
                </a:solidFill>
              </a:defRPr>
            </a:lvl1pPr>
          </a:lstStyle>
          <a:p>
            <a:r>
              <a:rPr lang="en-US"/>
              <a:t>Click to edit Master title style</a:t>
            </a:r>
          </a:p>
        </p:txBody>
      </p:sp>
      <p:sp>
        <p:nvSpPr>
          <p:cNvPr id="162" name="Text Placeholder 5"/>
          <p:cNvSpPr>
            <a:spLocks noGrp="1"/>
          </p:cNvSpPr>
          <p:nvPr>
            <p:ph type="body" sz="quarter" idx="12"/>
          </p:nvPr>
        </p:nvSpPr>
        <p:spPr>
          <a:xfrm>
            <a:off x="672695" y="2424953"/>
            <a:ext cx="7364923" cy="3462500"/>
          </a:xfrm>
        </p:spPr>
        <p:txBody>
          <a:bodyPr lIns="0" tIns="0" rIns="0" bIns="0" numCol="1" spcCol="720000">
            <a:noAutofit/>
          </a:bodyPr>
          <a:lstStyle>
            <a:lvl1pPr marL="0" indent="0">
              <a:lnSpc>
                <a:spcPct val="100000"/>
              </a:lnSpc>
              <a:spcBef>
                <a:spcPts val="600"/>
              </a:spcBef>
              <a:spcAft>
                <a:spcPts val="300"/>
              </a:spcAft>
              <a:buNone/>
              <a:defRPr sz="1300">
                <a:solidFill>
                  <a:schemeClr val="accent1"/>
                </a:solidFill>
              </a:defRPr>
            </a:lvl1pPr>
            <a:lvl2pPr marL="0" indent="0">
              <a:lnSpc>
                <a:spcPct val="100000"/>
              </a:lnSpc>
              <a:spcBef>
                <a:spcPts val="600"/>
              </a:spcBef>
              <a:spcAft>
                <a:spcPts val="300"/>
              </a:spcAft>
              <a:buFont typeface="Arial" charset="0"/>
              <a:buNone/>
              <a:tabLst/>
              <a:defRPr sz="1200">
                <a:solidFill>
                  <a:schemeClr val="tx1"/>
                </a:solidFill>
              </a:defRPr>
            </a:lvl2pPr>
            <a:lvl3pPr marL="134938" indent="-127000">
              <a:lnSpc>
                <a:spcPct val="100000"/>
              </a:lnSpc>
              <a:spcBef>
                <a:spcPts val="600"/>
              </a:spcBef>
              <a:spcAft>
                <a:spcPts val="300"/>
              </a:spcAft>
              <a:buClr>
                <a:schemeClr val="accent1"/>
              </a:buClr>
              <a:tabLst/>
              <a:defRPr sz="1200">
                <a:solidFill>
                  <a:schemeClr val="tx1"/>
                </a:solidFill>
              </a:defRPr>
            </a:lvl3pPr>
            <a:lvl4pPr marL="293688" indent="-142875">
              <a:lnSpc>
                <a:spcPct val="100000"/>
              </a:lnSpc>
              <a:spcBef>
                <a:spcPts val="600"/>
              </a:spcBef>
              <a:spcAft>
                <a:spcPts val="0"/>
              </a:spcAft>
              <a:buFont typeface=".AppleSystemUIFont" charset="-120"/>
              <a:buChar char="–"/>
              <a:tabLst/>
              <a:defRPr sz="1200">
                <a:solidFill>
                  <a:schemeClr val="tx1"/>
                </a:solidFill>
              </a:defRPr>
            </a:lvl4pPr>
            <a:lvl5pPr marL="452438" indent="-174625">
              <a:lnSpc>
                <a:spcPct val="100000"/>
              </a:lnSpc>
              <a:spcBef>
                <a:spcPts val="600"/>
              </a:spcBef>
              <a:buFont typeface="+mj-lt"/>
              <a:buAutoNum type="arabicPeriod"/>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p:nvPr>
        </p:nvSpPr>
        <p:spPr>
          <a:xfrm>
            <a:off x="326880" y="294774"/>
            <a:ext cx="5401821" cy="269082"/>
          </a:xfrm>
        </p:spPr>
        <p:txBody>
          <a:bodyPr lIns="0" tIns="0" rIns="0" bIns="0" anchor="ctr" anchorCtr="0">
            <a:noAutofit/>
          </a:bodyPr>
          <a:lstStyle>
            <a:lvl1pPr marL="0" indent="0">
              <a:buNone/>
              <a:defRPr sz="700" cap="all" baseline="0">
                <a:solidFill>
                  <a:schemeClr val="accent1"/>
                </a:solidFill>
              </a:defRPr>
            </a:lvl1pPr>
          </a:lstStyle>
          <a:p>
            <a:pPr lvl="0"/>
            <a:r>
              <a:rPr lang="en-US"/>
              <a:t>Click to edit Master text styles</a:t>
            </a:r>
          </a:p>
        </p:txBody>
      </p:sp>
      <p:sp>
        <p:nvSpPr>
          <p:cNvPr id="163" name="TextBox 162"/>
          <p:cNvSpPr txBox="1"/>
          <p:nvPr userDrawn="1"/>
        </p:nvSpPr>
        <p:spPr>
          <a:xfrm>
            <a:off x="10677660" y="372036"/>
            <a:ext cx="1171446" cy="107722"/>
          </a:xfrm>
          <a:prstGeom prst="rect">
            <a:avLst/>
          </a:prstGeom>
          <a:noFill/>
        </p:spPr>
        <p:txBody>
          <a:bodyPr wrap="square" lIns="0" tIns="0" rIns="0" bIns="0"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fld id="{15B00FCE-1FC4-5243-BFE3-0A2F0D5084C4}" type="slidenum">
              <a:rPr lang="en-US" sz="700" smtClean="0">
                <a:solidFill>
                  <a:schemeClr val="accent1"/>
                </a:solidFill>
              </a:rPr>
              <a:pPr marL="0" marR="0" lvl="0" indent="0" algn="r" defTabSz="914355" rtl="0" eaLnBrk="1" fontAlgn="auto" latinLnBrk="0" hangingPunct="1">
                <a:lnSpc>
                  <a:spcPct val="100000"/>
                </a:lnSpc>
                <a:spcBef>
                  <a:spcPts val="0"/>
                </a:spcBef>
                <a:spcAft>
                  <a:spcPts val="0"/>
                </a:spcAft>
                <a:buClrTx/>
                <a:buSzTx/>
                <a:buFontTx/>
                <a:buNone/>
                <a:tabLst/>
                <a:defRPr/>
              </a:pPr>
              <a:t>‹#›</a:t>
            </a:fld>
            <a:endParaRPr lang="en-US" sz="700" dirty="0">
              <a:solidFill>
                <a:schemeClr val="accent1"/>
              </a:solidFill>
            </a:endParaRPr>
          </a:p>
        </p:txBody>
      </p:sp>
    </p:spTree>
    <p:extLst>
      <p:ext uri="{BB962C8B-B14F-4D97-AF65-F5344CB8AC3E}">
        <p14:creationId xmlns:p14="http://schemas.microsoft.com/office/powerpoint/2010/main" val="401858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2/23/2022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 id="2147483716" r:id="rId24"/>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4F_E145F560.xml"/><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hyperlink" Target="https://sloanreview.mit.edu/issue/2016-summer/" TargetMode="External"/><Relationship Id="rId13" Type="http://schemas.openxmlformats.org/officeDocument/2006/relationships/hyperlink" Target="https://sloanreview.mit.edu/issue/2020-winter/" TargetMode="External"/><Relationship Id="rId3" Type="http://schemas.openxmlformats.org/officeDocument/2006/relationships/hyperlink" Target="https://sloanreview.mit.edu/issue/2021-fall/" TargetMode="External"/><Relationship Id="rId7" Type="http://schemas.openxmlformats.org/officeDocument/2006/relationships/hyperlink" Target="https://sloanreview.mit.edu/issue/2016-spring/" TargetMode="External"/><Relationship Id="rId12" Type="http://schemas.openxmlformats.org/officeDocument/2006/relationships/hyperlink" Target="https://sloanreview.mit.edu/issue/2019-summer/"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s://sloanreview.mit.edu/issue/2018-fall/" TargetMode="External"/><Relationship Id="rId11" Type="http://schemas.openxmlformats.org/officeDocument/2006/relationships/hyperlink" Target="https://sloanreview.mit.edu/issue/2021-spring/" TargetMode="External"/><Relationship Id="rId5" Type="http://schemas.openxmlformats.org/officeDocument/2006/relationships/hyperlink" Target="https://sloanreview.mit.edu/issue/2017-spring/" TargetMode="External"/><Relationship Id="rId10" Type="http://schemas.openxmlformats.org/officeDocument/2006/relationships/hyperlink" Target="https://sloanreview.mit.edu/issue/2016-winter/" TargetMode="External"/><Relationship Id="rId4" Type="http://schemas.openxmlformats.org/officeDocument/2006/relationships/hyperlink" Target="https://sloanreview.mit.edu/issue/2019-winter/" TargetMode="External"/><Relationship Id="rId9" Type="http://schemas.openxmlformats.org/officeDocument/2006/relationships/hyperlink" Target="https://sloanreview.mit.edu/issue/2021-winter/" TargetMode="External"/><Relationship Id="rId14" Type="http://schemas.openxmlformats.org/officeDocument/2006/relationships/hyperlink" Target="https://sloanreview.mit.edu/issue/2020-sprin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hyperlink" Target="https://hbr.org/"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498763" y="1444630"/>
            <a:ext cx="6679894" cy="1698811"/>
          </a:xfrm>
        </p:spPr>
        <p:txBody>
          <a:bodyPr/>
          <a:lstStyle/>
          <a:p>
            <a:r>
              <a:rPr lang="en-AU" spc="-5" dirty="0">
                <a:latin typeface="Times New Roman"/>
                <a:cs typeface="Times New Roman"/>
              </a:rPr>
              <a:t>Welcome to</a:t>
            </a:r>
            <a:br>
              <a:rPr lang="en-AU" spc="-5" dirty="0">
                <a:latin typeface="Times New Roman"/>
                <a:cs typeface="Times New Roman"/>
              </a:rPr>
            </a:br>
            <a:r>
              <a:rPr lang="en-AU" spc="-5" dirty="0">
                <a:latin typeface="Times New Roman"/>
                <a:cs typeface="Times New Roman"/>
              </a:rPr>
              <a:t>31266</a:t>
            </a:r>
            <a:br>
              <a:rPr lang="en-AU" spc="-5" dirty="0">
                <a:latin typeface="Times New Roman"/>
                <a:cs typeface="Times New Roman"/>
              </a:rPr>
            </a:br>
            <a:r>
              <a:rPr lang="en-AU" spc="-5" dirty="0">
                <a:latin typeface="Times New Roman"/>
                <a:cs typeface="Times New Roman"/>
              </a:rPr>
              <a:t>Introduction </a:t>
            </a:r>
            <a:r>
              <a:rPr lang="en-AU" dirty="0">
                <a:latin typeface="Times New Roman"/>
                <a:cs typeface="Times New Roman"/>
              </a:rPr>
              <a:t>to  Information </a:t>
            </a:r>
            <a:r>
              <a:rPr lang="en-AU" spc="-5" dirty="0">
                <a:latin typeface="Times New Roman"/>
                <a:cs typeface="Times New Roman"/>
              </a:rPr>
              <a:t>Systems</a:t>
            </a:r>
            <a:br>
              <a:rPr lang="en-AU" spc="-5" dirty="0">
                <a:latin typeface="Times New Roman"/>
                <a:cs typeface="Times New Roman"/>
              </a:rPr>
            </a:br>
            <a:r>
              <a:rPr lang="en-AU" spc="-5" dirty="0">
                <a:latin typeface="Times New Roman"/>
                <a:cs typeface="Times New Roman"/>
              </a:rPr>
              <a:t/>
            </a:r>
            <a:br>
              <a:rPr lang="en-AU" spc="-5" dirty="0">
                <a:latin typeface="Times New Roman"/>
                <a:cs typeface="Times New Roman"/>
              </a:rPr>
            </a:br>
            <a:endParaRPr lang="en-US" sz="2400" dirty="0">
              <a:solidFill>
                <a:schemeClr val="accent3">
                  <a:lumMod val="85000"/>
                  <a:lumOff val="15000"/>
                </a:schemeClr>
              </a:solidFill>
            </a:endParaRPr>
          </a:p>
        </p:txBody>
      </p:sp>
      <p:sp>
        <p:nvSpPr>
          <p:cNvPr id="5" name="TextBox 4">
            <a:extLst>
              <a:ext uri="{FF2B5EF4-FFF2-40B4-BE49-F238E27FC236}">
                <a16:creationId xmlns:a16="http://schemas.microsoft.com/office/drawing/2014/main" id="{F50495C3-8134-3A49-B8AD-9B1DE0CBBDDA}"/>
              </a:ext>
            </a:extLst>
          </p:cNvPr>
          <p:cNvSpPr txBox="1"/>
          <p:nvPr/>
        </p:nvSpPr>
        <p:spPr>
          <a:xfrm>
            <a:off x="343904" y="5391742"/>
            <a:ext cx="3165212" cy="1169551"/>
          </a:xfrm>
          <a:prstGeom prst="rect">
            <a:avLst/>
          </a:prstGeom>
          <a:noFill/>
        </p:spPr>
        <p:txBody>
          <a:bodyPr wrap="square">
            <a:spAutoFit/>
          </a:bodyPr>
          <a:lstStyle/>
          <a:p>
            <a:r>
              <a:rPr lang="en-AU" sz="1400" b="1" dirty="0">
                <a:solidFill>
                  <a:schemeClr val="bg1"/>
                </a:solidFill>
                <a:latin typeface="Arial" pitchFamily="34" charset="0"/>
                <a:ea typeface="+mj-ea"/>
                <a:cs typeface="Arial" pitchFamily="34" charset="0"/>
              </a:rPr>
              <a:t>Course coordinator</a:t>
            </a:r>
          </a:p>
          <a:p>
            <a:r>
              <a:rPr lang="en-AU" sz="1400" dirty="0">
                <a:solidFill>
                  <a:schemeClr val="bg1"/>
                </a:solidFill>
              </a:rPr>
              <a:t>Dr </a:t>
            </a:r>
            <a:r>
              <a:rPr lang="en-AU" sz="1400" dirty="0" err="1">
                <a:solidFill>
                  <a:schemeClr val="bg1"/>
                </a:solidFill>
              </a:rPr>
              <a:t>Morteza</a:t>
            </a:r>
            <a:r>
              <a:rPr lang="en-AU" sz="1400" dirty="0">
                <a:solidFill>
                  <a:schemeClr val="bg1"/>
                </a:solidFill>
              </a:rPr>
              <a:t> </a:t>
            </a:r>
            <a:r>
              <a:rPr lang="en-AU" sz="1400" dirty="0" err="1">
                <a:solidFill>
                  <a:schemeClr val="bg1"/>
                </a:solidFill>
              </a:rPr>
              <a:t>Saberi</a:t>
            </a:r>
            <a:endParaRPr lang="en-AU" sz="1400" dirty="0">
              <a:solidFill>
                <a:schemeClr val="bg1"/>
              </a:solidFill>
            </a:endParaRPr>
          </a:p>
          <a:p>
            <a:endParaRPr lang="en-AU" sz="1400" dirty="0">
              <a:solidFill>
                <a:schemeClr val="bg1"/>
              </a:solidFill>
            </a:endParaRPr>
          </a:p>
          <a:p>
            <a:r>
              <a:rPr lang="en-AU" sz="1400" dirty="0">
                <a:solidFill>
                  <a:schemeClr val="bg1"/>
                </a:solidFill>
              </a:rPr>
              <a:t>Email:</a:t>
            </a:r>
          </a:p>
          <a:p>
            <a:r>
              <a:rPr lang="en-AU" sz="1400" dirty="0" err="1">
                <a:solidFill>
                  <a:schemeClr val="bg1"/>
                </a:solidFill>
              </a:rPr>
              <a:t>Morteza.Saberi@uts.edu.au</a:t>
            </a:r>
            <a:endParaRPr lang="en-AU" sz="1400" dirty="0">
              <a:solidFill>
                <a:schemeClr val="bg1"/>
              </a:solidFill>
            </a:endParaRPr>
          </a:p>
        </p:txBody>
      </p:sp>
    </p:spTree>
    <p:extLst>
      <p:ext uri="{BB962C8B-B14F-4D97-AF65-F5344CB8AC3E}">
        <p14:creationId xmlns:p14="http://schemas.microsoft.com/office/powerpoint/2010/main" val="354653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a:t>The Business Problem</a:t>
            </a: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p:txBody>
          <a:bodyPr/>
          <a:lstStyle/>
          <a:p>
            <a:r>
              <a:rPr lang="en-AU" dirty="0"/>
              <a:t>In today World </a:t>
            </a:r>
            <a:r>
              <a:rPr lang="en-AU" b="1" u="sng" dirty="0"/>
              <a:t>software</a:t>
            </a:r>
            <a:r>
              <a:rPr lang="en-AU" dirty="0"/>
              <a:t> has been developed and integrated and can be delivered globally for all industries</a:t>
            </a:r>
          </a:p>
          <a:p>
            <a:r>
              <a:rPr lang="en-AU" dirty="0"/>
              <a:t>Billions of people now access the Internet via broadband connections.</a:t>
            </a:r>
          </a:p>
          <a:p>
            <a:r>
              <a:rPr lang="en-AU" dirty="0"/>
              <a:t>Worldwide, more than </a:t>
            </a:r>
            <a:r>
              <a:rPr lang="en-AU" b="1" dirty="0"/>
              <a:t>5 billion people </a:t>
            </a:r>
            <a:r>
              <a:rPr lang="en-AU" dirty="0"/>
              <a:t>use cell phones.</a:t>
            </a:r>
          </a:p>
          <a:p>
            <a:r>
              <a:rPr lang="en-AU" dirty="0"/>
              <a:t>In addition, software programming tools and Internet-based services allow companies in many industries to launch new software-powered start-ups without investing in new infrastructure or training new employees.</a:t>
            </a:r>
          </a:p>
          <a:p>
            <a:pPr marL="0" indent="0" algn="ctr">
              <a:buNone/>
            </a:pPr>
            <a:r>
              <a:rPr lang="en-AU" dirty="0">
                <a:solidFill>
                  <a:srgbClr val="00B050"/>
                </a:solidFill>
              </a:rPr>
              <a:t>In essence, software is disrupting every industry, and every organization must prepare for this disruption</a:t>
            </a:r>
          </a:p>
          <a:p>
            <a:endParaRPr lang="en-AU" dirty="0"/>
          </a:p>
        </p:txBody>
      </p:sp>
    </p:spTree>
    <p:extLst>
      <p:ext uri="{BB962C8B-B14F-4D97-AF65-F5344CB8AC3E}">
        <p14:creationId xmlns:p14="http://schemas.microsoft.com/office/powerpoint/2010/main" val="240318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is software disruptions</a:t>
            </a:r>
          </a:p>
        </p:txBody>
      </p:sp>
      <p:sp>
        <p:nvSpPr>
          <p:cNvPr id="3" name="Text Placeholder 2"/>
          <p:cNvSpPr>
            <a:spLocks noGrp="1"/>
          </p:cNvSpPr>
          <p:nvPr>
            <p:ph type="body" idx="12"/>
          </p:nvPr>
        </p:nvSpPr>
        <p:spPr/>
        <p:txBody>
          <a:bodyPr/>
          <a:lstStyle/>
          <a:p>
            <a:endParaRPr lang="en-AU" dirty="0"/>
          </a:p>
        </p:txBody>
      </p:sp>
    </p:spTree>
    <p:extLst>
      <p:ext uri="{BB962C8B-B14F-4D97-AF65-F5344CB8AC3E}">
        <p14:creationId xmlns:p14="http://schemas.microsoft.com/office/powerpoint/2010/main" val="23555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1FB5-25FF-504B-B27D-DAF3DF134B1E}"/>
              </a:ext>
            </a:extLst>
          </p:cNvPr>
          <p:cNvSpPr>
            <a:spLocks noGrp="1"/>
          </p:cNvSpPr>
          <p:nvPr>
            <p:ph type="title"/>
          </p:nvPr>
        </p:nvSpPr>
        <p:spPr/>
        <p:txBody>
          <a:bodyPr/>
          <a:lstStyle/>
          <a:p>
            <a:r>
              <a:rPr lang="en-US" dirty="0"/>
              <a:t>Software Disruptions-Exampel1</a:t>
            </a:r>
          </a:p>
        </p:txBody>
      </p:sp>
      <p:pic>
        <p:nvPicPr>
          <p:cNvPr id="1026" name="Picture 2" descr="Brand Loyalty And The Fall Of Borders Books - Branding Strategy Insider">
            <a:extLst>
              <a:ext uri="{FF2B5EF4-FFF2-40B4-BE49-F238E27FC236}">
                <a16:creationId xmlns:a16="http://schemas.microsoft.com/office/drawing/2014/main" id="{6536E94B-BC65-0144-83DD-EE3FCB79F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225" y="1938274"/>
            <a:ext cx="4113643" cy="2502466"/>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9">
            <a:extLst>
              <a:ext uri="{FF2B5EF4-FFF2-40B4-BE49-F238E27FC236}">
                <a16:creationId xmlns:a16="http://schemas.microsoft.com/office/drawing/2014/main" id="{AAA90859-F0D8-6543-AFD4-36CD18FA02D1}"/>
              </a:ext>
            </a:extLst>
          </p:cNvPr>
          <p:cNvSpPr/>
          <p:nvPr/>
        </p:nvSpPr>
        <p:spPr>
          <a:xfrm>
            <a:off x="7375529" y="5026862"/>
            <a:ext cx="2819400" cy="581404"/>
          </a:xfrm>
          <a:prstGeom prst="rect">
            <a:avLst/>
          </a:prstGeom>
          <a:blipFill>
            <a:blip r:embed="rId4" cstate="print"/>
            <a:stretch>
              <a:fillRect/>
            </a:stretch>
          </a:blipFill>
        </p:spPr>
        <p:txBody>
          <a:bodyPr wrap="square" lIns="0" tIns="0" rIns="0" bIns="0" rtlCol="0"/>
          <a:lstStyle/>
          <a:p>
            <a:endParaRPr dirty="0"/>
          </a:p>
        </p:txBody>
      </p:sp>
      <p:sp>
        <p:nvSpPr>
          <p:cNvPr id="18" name="TextBox 17">
            <a:extLst>
              <a:ext uri="{FF2B5EF4-FFF2-40B4-BE49-F238E27FC236}">
                <a16:creationId xmlns:a16="http://schemas.microsoft.com/office/drawing/2014/main" id="{4D974EF3-A04D-184B-9EE3-C75253CD9878}"/>
              </a:ext>
            </a:extLst>
          </p:cNvPr>
          <p:cNvSpPr txBox="1"/>
          <p:nvPr/>
        </p:nvSpPr>
        <p:spPr>
          <a:xfrm>
            <a:off x="494470" y="2228671"/>
            <a:ext cx="6592129" cy="1924116"/>
          </a:xfrm>
          <a:prstGeom prst="rect">
            <a:avLst/>
          </a:prstGeom>
          <a:noFill/>
        </p:spPr>
        <p:txBody>
          <a:bodyPr wrap="square">
            <a:spAutoFit/>
          </a:bodyPr>
          <a:lstStyle/>
          <a:p>
            <a:pPr marL="12700" marR="5080">
              <a:lnSpc>
                <a:spcPct val="98900"/>
              </a:lnSpc>
              <a:spcBef>
                <a:spcPts val="120"/>
              </a:spcBef>
            </a:pPr>
            <a:r>
              <a:rPr lang="en-AU" sz="2400" dirty="0">
                <a:cs typeface="Arial"/>
              </a:rPr>
              <a:t>In </a:t>
            </a:r>
            <a:r>
              <a:rPr lang="en-AU" sz="2400" spc="-5" dirty="0">
                <a:cs typeface="Arial"/>
              </a:rPr>
              <a:t>2001, </a:t>
            </a:r>
            <a:r>
              <a:rPr lang="en-AU" sz="2400" b="1" spc="-5" dirty="0">
                <a:cs typeface="Arial"/>
              </a:rPr>
              <a:t>Borders </a:t>
            </a:r>
            <a:r>
              <a:rPr lang="en-AU" sz="2400" spc="-5" dirty="0">
                <a:cs typeface="Arial"/>
              </a:rPr>
              <a:t>agreed </a:t>
            </a:r>
            <a:r>
              <a:rPr lang="en-AU" sz="2400" dirty="0">
                <a:cs typeface="Arial"/>
              </a:rPr>
              <a:t>to </a:t>
            </a:r>
            <a:r>
              <a:rPr lang="en-AU" sz="2400" spc="-5" dirty="0">
                <a:cs typeface="Arial"/>
              </a:rPr>
              <a:t>hand over </a:t>
            </a:r>
            <a:r>
              <a:rPr lang="en-AU" sz="2400" dirty="0">
                <a:cs typeface="Arial"/>
              </a:rPr>
              <a:t>its </a:t>
            </a:r>
            <a:r>
              <a:rPr lang="en-AU" sz="2400" spc="-5" dirty="0">
                <a:cs typeface="Arial"/>
              </a:rPr>
              <a:t>online business </a:t>
            </a:r>
            <a:r>
              <a:rPr lang="en-AU" sz="2400" dirty="0">
                <a:cs typeface="Arial"/>
              </a:rPr>
              <a:t>to </a:t>
            </a:r>
            <a:r>
              <a:rPr lang="en-AU" sz="2400" b="1" spc="-15" dirty="0">
                <a:solidFill>
                  <a:srgbClr val="C00000"/>
                </a:solidFill>
                <a:cs typeface="Arial"/>
              </a:rPr>
              <a:t>Amazon</a:t>
            </a:r>
            <a:r>
              <a:rPr lang="en-AU" sz="2400" b="1" spc="-15" dirty="0">
                <a:solidFill>
                  <a:srgbClr val="FF0000"/>
                </a:solidFill>
                <a:cs typeface="Arial"/>
              </a:rPr>
              <a:t> </a:t>
            </a:r>
            <a:r>
              <a:rPr lang="en-AU" sz="2400" spc="-5" dirty="0">
                <a:cs typeface="Arial"/>
              </a:rPr>
              <a:t>because  the bookstore </a:t>
            </a:r>
            <a:r>
              <a:rPr lang="en-AU" sz="2400" spc="-15" dirty="0">
                <a:cs typeface="Arial"/>
              </a:rPr>
              <a:t>was </a:t>
            </a:r>
            <a:r>
              <a:rPr lang="en-AU" sz="2400" spc="-5" dirty="0">
                <a:cs typeface="Arial"/>
              </a:rPr>
              <a:t>convinced that </a:t>
            </a:r>
            <a:r>
              <a:rPr lang="en-AU" sz="2400" b="1" dirty="0">
                <a:cs typeface="Arial"/>
              </a:rPr>
              <a:t>online book </a:t>
            </a:r>
            <a:r>
              <a:rPr lang="en-AU" sz="2400" spc="-5" dirty="0">
                <a:cs typeface="Arial"/>
              </a:rPr>
              <a:t>sales </a:t>
            </a:r>
            <a:r>
              <a:rPr lang="en-AU" sz="2400" spc="-15" dirty="0">
                <a:cs typeface="Arial"/>
              </a:rPr>
              <a:t>were </a:t>
            </a:r>
            <a:r>
              <a:rPr lang="en-AU" sz="2400" spc="-5" dirty="0">
                <a:cs typeface="Arial"/>
              </a:rPr>
              <a:t>nonstrategic and unimportant</a:t>
            </a:r>
            <a:endParaRPr lang="en-AU" sz="2400" dirty="0">
              <a:cs typeface="Arial"/>
            </a:endParaRPr>
          </a:p>
          <a:p>
            <a:endParaRPr lang="en-US" sz="2400" dirty="0"/>
          </a:p>
        </p:txBody>
      </p:sp>
    </p:spTree>
    <p:extLst>
      <p:ext uri="{BB962C8B-B14F-4D97-AF65-F5344CB8AC3E}">
        <p14:creationId xmlns:p14="http://schemas.microsoft.com/office/powerpoint/2010/main" val="2023919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1FB5-25FF-504B-B27D-DAF3DF134B1E}"/>
              </a:ext>
            </a:extLst>
          </p:cNvPr>
          <p:cNvSpPr>
            <a:spLocks noGrp="1"/>
          </p:cNvSpPr>
          <p:nvPr>
            <p:ph type="title"/>
          </p:nvPr>
        </p:nvSpPr>
        <p:spPr>
          <a:xfrm>
            <a:off x="650432" y="337327"/>
            <a:ext cx="7574314" cy="1220142"/>
          </a:xfrm>
        </p:spPr>
        <p:txBody>
          <a:bodyPr/>
          <a:lstStyle/>
          <a:p>
            <a:r>
              <a:rPr lang="en-US" dirty="0"/>
              <a:t>Software Disruptions-Exampel2</a:t>
            </a:r>
          </a:p>
        </p:txBody>
      </p:sp>
      <p:sp>
        <p:nvSpPr>
          <p:cNvPr id="7" name="Footer Placeholder 6">
            <a:extLst>
              <a:ext uri="{FF2B5EF4-FFF2-40B4-BE49-F238E27FC236}">
                <a16:creationId xmlns:a16="http://schemas.microsoft.com/office/drawing/2014/main" id="{3F3660AD-FBD3-F04E-B706-26249F905C18}"/>
              </a:ext>
            </a:extLst>
          </p:cNvPr>
          <p:cNvSpPr>
            <a:spLocks noGrp="1"/>
          </p:cNvSpPr>
          <p:nvPr>
            <p:ph type="ftr" sz="quarter" idx="11"/>
          </p:nvPr>
        </p:nvSpPr>
        <p:spPr/>
        <p:txBody>
          <a:bodyPr/>
          <a:lstStyle/>
          <a:p>
            <a:r>
              <a:rPr lang="en-US" dirty="0"/>
              <a:t>3</a:t>
            </a:r>
          </a:p>
        </p:txBody>
      </p:sp>
      <p:sp>
        <p:nvSpPr>
          <p:cNvPr id="8" name="object 8">
            <a:extLst>
              <a:ext uri="{FF2B5EF4-FFF2-40B4-BE49-F238E27FC236}">
                <a16:creationId xmlns:a16="http://schemas.microsoft.com/office/drawing/2014/main" id="{4DBAEBE4-D4F9-6F46-9F23-99C671A8CC2C}"/>
              </a:ext>
            </a:extLst>
          </p:cNvPr>
          <p:cNvSpPr/>
          <p:nvPr/>
        </p:nvSpPr>
        <p:spPr>
          <a:xfrm>
            <a:off x="778933" y="903111"/>
            <a:ext cx="10272890" cy="5125155"/>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861947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163" y="263265"/>
            <a:ext cx="10326658" cy="1000685"/>
          </a:xfrm>
        </p:spPr>
        <p:txBody>
          <a:bodyPr/>
          <a:lstStyle/>
          <a:p>
            <a:r>
              <a:rPr lang="en-AU" dirty="0"/>
              <a:t>Software as a service:  SaaS</a:t>
            </a:r>
          </a:p>
        </p:txBody>
      </p:sp>
      <p:sp>
        <p:nvSpPr>
          <p:cNvPr id="3" name="Text Placeholder 2"/>
          <p:cNvSpPr>
            <a:spLocks noGrp="1"/>
          </p:cNvSpPr>
          <p:nvPr>
            <p:ph type="body" idx="12"/>
          </p:nvPr>
        </p:nvSpPr>
        <p:spPr>
          <a:xfrm>
            <a:off x="399254" y="1263950"/>
            <a:ext cx="10957594" cy="4081404"/>
          </a:xfrm>
        </p:spPr>
        <p:txBody>
          <a:bodyPr/>
          <a:lstStyle/>
          <a:p>
            <a:endParaRPr lang="en-US" sz="2800" dirty="0"/>
          </a:p>
          <a:p>
            <a:r>
              <a:rPr lang="en-US" sz="2800" dirty="0"/>
              <a:t>delivering applications over the Internet—as a service. </a:t>
            </a:r>
          </a:p>
          <a:p>
            <a:r>
              <a:rPr lang="en-US" sz="2800" dirty="0"/>
              <a:t>Instead of installing and maintaining software</a:t>
            </a:r>
          </a:p>
          <a:p>
            <a:r>
              <a:rPr lang="en-US" sz="2800" dirty="0"/>
              <a:t>Free from complexity </a:t>
            </a:r>
          </a:p>
          <a:p>
            <a:endParaRPr lang="en-US" sz="2800" dirty="0"/>
          </a:p>
          <a:p>
            <a:endParaRPr lang="en-US" sz="2800" dirty="0"/>
          </a:p>
          <a:p>
            <a:r>
              <a:rPr lang="en-US" sz="2800" dirty="0"/>
              <a:t>E.g. Google Apps, Dropbox</a:t>
            </a:r>
            <a:endParaRPr lang="en-AU" sz="2800" dirty="0"/>
          </a:p>
        </p:txBody>
      </p:sp>
    </p:spTree>
    <p:extLst>
      <p:ext uri="{BB962C8B-B14F-4D97-AF65-F5344CB8AC3E}">
        <p14:creationId xmlns:p14="http://schemas.microsoft.com/office/powerpoint/2010/main" val="115695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1FB5-25FF-504B-B27D-DAF3DF134B1E}"/>
              </a:ext>
            </a:extLst>
          </p:cNvPr>
          <p:cNvSpPr>
            <a:spLocks noGrp="1"/>
          </p:cNvSpPr>
          <p:nvPr>
            <p:ph type="title"/>
          </p:nvPr>
        </p:nvSpPr>
        <p:spPr>
          <a:xfrm>
            <a:off x="650432" y="337327"/>
            <a:ext cx="7574314" cy="1220142"/>
          </a:xfrm>
        </p:spPr>
        <p:txBody>
          <a:bodyPr/>
          <a:lstStyle/>
          <a:p>
            <a:r>
              <a:rPr lang="en-US" dirty="0"/>
              <a:t>Software Disruptions-Exampel3</a:t>
            </a:r>
          </a:p>
        </p:txBody>
      </p:sp>
      <p:pic>
        <p:nvPicPr>
          <p:cNvPr id="5" name="Picture 4">
            <a:extLst>
              <a:ext uri="{FF2B5EF4-FFF2-40B4-BE49-F238E27FC236}">
                <a16:creationId xmlns:a16="http://schemas.microsoft.com/office/drawing/2014/main" id="{30447032-E760-B74F-907D-3A9A106A5BCB}"/>
              </a:ext>
            </a:extLst>
          </p:cNvPr>
          <p:cNvPicPr>
            <a:picLocks noChangeAspect="1"/>
          </p:cNvPicPr>
          <p:nvPr/>
        </p:nvPicPr>
        <p:blipFill>
          <a:blip r:embed="rId3"/>
          <a:stretch>
            <a:fillRect/>
          </a:stretch>
        </p:blipFill>
        <p:spPr>
          <a:xfrm>
            <a:off x="1868777" y="1207687"/>
            <a:ext cx="2952750" cy="1543050"/>
          </a:xfrm>
          <a:prstGeom prst="rect">
            <a:avLst/>
          </a:prstGeom>
        </p:spPr>
      </p:pic>
      <p:pic>
        <p:nvPicPr>
          <p:cNvPr id="9" name="Picture 8">
            <a:extLst>
              <a:ext uri="{FF2B5EF4-FFF2-40B4-BE49-F238E27FC236}">
                <a16:creationId xmlns:a16="http://schemas.microsoft.com/office/drawing/2014/main" id="{0C420597-8F1F-5148-B31C-4CC768B377A1}"/>
              </a:ext>
            </a:extLst>
          </p:cNvPr>
          <p:cNvPicPr>
            <a:picLocks noChangeAspect="1"/>
          </p:cNvPicPr>
          <p:nvPr/>
        </p:nvPicPr>
        <p:blipFill>
          <a:blip r:embed="rId4"/>
          <a:stretch>
            <a:fillRect/>
          </a:stretch>
        </p:blipFill>
        <p:spPr>
          <a:xfrm>
            <a:off x="1577976" y="3913937"/>
            <a:ext cx="9401580" cy="1996665"/>
          </a:xfrm>
          <a:prstGeom prst="rect">
            <a:avLst/>
          </a:prstGeom>
        </p:spPr>
      </p:pic>
      <p:pic>
        <p:nvPicPr>
          <p:cNvPr id="10" name="Picture 9">
            <a:extLst>
              <a:ext uri="{FF2B5EF4-FFF2-40B4-BE49-F238E27FC236}">
                <a16:creationId xmlns:a16="http://schemas.microsoft.com/office/drawing/2014/main" id="{6996F263-A7F7-924C-BBF8-AFF480533DE1}"/>
              </a:ext>
            </a:extLst>
          </p:cNvPr>
          <p:cNvPicPr>
            <a:picLocks noChangeAspect="1"/>
          </p:cNvPicPr>
          <p:nvPr/>
        </p:nvPicPr>
        <p:blipFill>
          <a:blip r:embed="rId5"/>
          <a:stretch>
            <a:fillRect/>
          </a:stretch>
        </p:blipFill>
        <p:spPr>
          <a:xfrm>
            <a:off x="5170311" y="1740890"/>
            <a:ext cx="4750674" cy="2286308"/>
          </a:xfrm>
          <a:prstGeom prst="rect">
            <a:avLst/>
          </a:prstGeom>
        </p:spPr>
      </p:pic>
      <p:sp>
        <p:nvSpPr>
          <p:cNvPr id="11" name="Rectangle 10">
            <a:extLst>
              <a:ext uri="{FF2B5EF4-FFF2-40B4-BE49-F238E27FC236}">
                <a16:creationId xmlns:a16="http://schemas.microsoft.com/office/drawing/2014/main" id="{75440D7A-51EC-6B43-8BE5-2D09D857557C}"/>
              </a:ext>
            </a:extLst>
          </p:cNvPr>
          <p:cNvSpPr/>
          <p:nvPr/>
        </p:nvSpPr>
        <p:spPr>
          <a:xfrm>
            <a:off x="1733061" y="2884044"/>
            <a:ext cx="2682145" cy="523220"/>
          </a:xfrm>
          <a:prstGeom prst="rect">
            <a:avLst/>
          </a:prstGeom>
        </p:spPr>
        <p:txBody>
          <a:bodyPr wrap="none">
            <a:spAutoFit/>
          </a:bodyPr>
          <a:lstStyle/>
          <a:p>
            <a:r>
              <a:rPr lang="en-AU" sz="2800" b="1" dirty="0"/>
              <a:t>shop directory</a:t>
            </a:r>
          </a:p>
        </p:txBody>
      </p:sp>
      <p:pic>
        <p:nvPicPr>
          <p:cNvPr id="3074" name="Picture 2" descr="How does Afterpay work? – SurfStitch Customer Service">
            <a:extLst>
              <a:ext uri="{FF2B5EF4-FFF2-40B4-BE49-F238E27FC236}">
                <a16:creationId xmlns:a16="http://schemas.microsoft.com/office/drawing/2014/main" id="{B9F23D12-3936-3C48-95F8-6D0A0651B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1829" y="590819"/>
            <a:ext cx="3322524" cy="113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0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b="1" dirty="0"/>
              <a:t>Results</a:t>
            </a: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a:lstStyle/>
          <a:p>
            <a:r>
              <a:rPr lang="en-AU" dirty="0"/>
              <a:t>An increasing number of </a:t>
            </a:r>
            <a:r>
              <a:rPr lang="en-AU" dirty="0">
                <a:solidFill>
                  <a:srgbClr val="FF3399"/>
                </a:solidFill>
              </a:rPr>
              <a:t>major businesses and industries </a:t>
            </a:r>
            <a:r>
              <a:rPr lang="en-AU" dirty="0"/>
              <a:t>are being run on software and delivered as online services</a:t>
            </a:r>
          </a:p>
          <a:p>
            <a:endParaRPr lang="en-AU" dirty="0"/>
          </a:p>
          <a:p>
            <a:r>
              <a:rPr lang="en-AU" dirty="0"/>
              <a:t>These services includes from </a:t>
            </a:r>
            <a:r>
              <a:rPr lang="en-AU" u="sng" dirty="0"/>
              <a:t>motion pictures </a:t>
            </a:r>
            <a:r>
              <a:rPr lang="en-AU" dirty="0"/>
              <a:t>to </a:t>
            </a:r>
            <a:r>
              <a:rPr lang="en-AU" u="sng" dirty="0"/>
              <a:t>agriculture</a:t>
            </a:r>
            <a:r>
              <a:rPr lang="en-AU" dirty="0"/>
              <a:t> to </a:t>
            </a:r>
            <a:r>
              <a:rPr lang="en-AU" u="sng" dirty="0"/>
              <a:t>national defence</a:t>
            </a:r>
            <a:r>
              <a:rPr lang="en-AU" dirty="0"/>
              <a:t>.</a:t>
            </a:r>
          </a:p>
          <a:p>
            <a:endParaRPr lang="en-AU" dirty="0"/>
          </a:p>
          <a:p>
            <a:r>
              <a:rPr lang="en-AU" dirty="0"/>
              <a:t>Also, companies face constant competitive </a:t>
            </a:r>
            <a:r>
              <a:rPr lang="en-AU" u="sng" dirty="0"/>
              <a:t>threats</a:t>
            </a:r>
            <a:r>
              <a:rPr lang="en-AU" dirty="0"/>
              <a:t> from both established rivals and entrepreneurial technology companies that are developing disruptive software.</a:t>
            </a:r>
          </a:p>
          <a:p>
            <a:pPr marL="0" indent="0">
              <a:buNone/>
            </a:pPr>
            <a:endParaRPr lang="en-AU" dirty="0"/>
          </a:p>
          <a:p>
            <a:pPr marL="0" indent="0" algn="ctr">
              <a:buNone/>
            </a:pPr>
            <a:r>
              <a:rPr lang="en-AU" dirty="0">
                <a:solidFill>
                  <a:srgbClr val="00B050"/>
                </a:solidFill>
              </a:rPr>
              <a:t>These threats will force companies to become more </a:t>
            </a:r>
            <a:r>
              <a:rPr lang="en-AU" b="1" dirty="0">
                <a:solidFill>
                  <a:srgbClr val="C00000"/>
                </a:solidFill>
              </a:rPr>
              <a:t>agile</a:t>
            </a:r>
            <a:r>
              <a:rPr lang="en-AU" dirty="0">
                <a:solidFill>
                  <a:srgbClr val="00B050"/>
                </a:solidFill>
              </a:rPr>
              <a:t> and to respond to competitive threats more quickly, efficiently, and effectively.</a:t>
            </a:r>
          </a:p>
        </p:txBody>
      </p:sp>
    </p:spTree>
    <p:extLst>
      <p:ext uri="{BB962C8B-B14F-4D97-AF65-F5344CB8AC3E}">
        <p14:creationId xmlns:p14="http://schemas.microsoft.com/office/powerpoint/2010/main" val="2126039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FACULTY OF ENGINEERING AND it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387" y="429315"/>
            <a:ext cx="9690462" cy="5325529"/>
          </a:xfrm>
          <a:prstGeom prst="rect">
            <a:avLst/>
          </a:prstGeom>
        </p:spPr>
      </p:pic>
      <p:sp>
        <p:nvSpPr>
          <p:cNvPr id="3" name="Rectangle: Rounded Corners 2">
            <a:extLst>
              <a:ext uri="{FF2B5EF4-FFF2-40B4-BE49-F238E27FC236}">
                <a16:creationId xmlns:a16="http://schemas.microsoft.com/office/drawing/2014/main" id="{2C9E4B87-FF38-407F-A786-249CD248DDEF}"/>
              </a:ext>
            </a:extLst>
          </p:cNvPr>
          <p:cNvSpPr/>
          <p:nvPr/>
        </p:nvSpPr>
        <p:spPr>
          <a:xfrm>
            <a:off x="298774" y="1173203"/>
            <a:ext cx="2209286" cy="12680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AU" sz="1100" dirty="0"/>
              <a:t>As a student, you should do the right investment to building the necessary skills for your current/future career</a:t>
            </a:r>
          </a:p>
        </p:txBody>
      </p:sp>
      <p:sp>
        <p:nvSpPr>
          <p:cNvPr id="4" name="Rectangle 3"/>
          <p:cNvSpPr/>
          <p:nvPr/>
        </p:nvSpPr>
        <p:spPr>
          <a:xfrm>
            <a:off x="298774" y="5684782"/>
            <a:ext cx="8045126" cy="369332"/>
          </a:xfrm>
          <a:prstGeom prst="rect">
            <a:avLst/>
          </a:prstGeom>
        </p:spPr>
        <p:txBody>
          <a:bodyPr wrap="square">
            <a:spAutoFit/>
          </a:bodyPr>
          <a:lstStyle/>
          <a:p>
            <a:r>
              <a:rPr lang="en-US" dirty="0"/>
              <a:t>visual representation of the maturity and adoption of emerging technologies</a:t>
            </a:r>
            <a:endParaRPr lang="en-AU" dirty="0"/>
          </a:p>
        </p:txBody>
      </p:sp>
    </p:spTree>
    <p:extLst>
      <p:ext uri="{BB962C8B-B14F-4D97-AF65-F5344CB8AC3E}">
        <p14:creationId xmlns:p14="http://schemas.microsoft.com/office/powerpoint/2010/main" val="283404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FACULTY OF ENGINEERING AND it</a:t>
            </a:r>
          </a:p>
        </p:txBody>
      </p:sp>
      <p:sp>
        <p:nvSpPr>
          <p:cNvPr id="9" name="Title 5">
            <a:extLst>
              <a:ext uri="{FF2B5EF4-FFF2-40B4-BE49-F238E27FC236}">
                <a16:creationId xmlns:a16="http://schemas.microsoft.com/office/drawing/2014/main" id="{9156042D-0903-4C81-8280-22E73F64EFA7}"/>
              </a:ext>
            </a:extLst>
          </p:cNvPr>
          <p:cNvSpPr txBox="1">
            <a:spLocks/>
          </p:cNvSpPr>
          <p:nvPr/>
        </p:nvSpPr>
        <p:spPr>
          <a:xfrm>
            <a:off x="873910" y="796360"/>
            <a:ext cx="10633960" cy="707918"/>
          </a:xfrm>
          <a:prstGeom prst="rect">
            <a:avLst/>
          </a:prstGeom>
        </p:spPr>
        <p:txBody>
          <a:bodyPr vert="horz" lIns="0" tIns="0" rIns="0" bIns="0" rtlCol="0" anchor="t" anchorCtr="0">
            <a:noAutofit/>
          </a:bodyPr>
          <a:lstStyle>
            <a:lvl1pPr marL="0" indent="0" algn="l" defTabSz="1828709" rtl="0" eaLnBrk="1" latinLnBrk="0" hangingPunct="1">
              <a:lnSpc>
                <a:spcPts val="6600"/>
              </a:lnSpc>
              <a:spcBef>
                <a:spcPct val="0"/>
              </a:spcBef>
              <a:buNone/>
              <a:tabLst>
                <a:tab pos="2524125" algn="l"/>
                <a:tab pos="3730625" algn="l"/>
              </a:tabLst>
              <a:defRPr sz="6000" kern="1200">
                <a:solidFill>
                  <a:schemeClr val="accent1"/>
                </a:solidFill>
                <a:latin typeface="+mj-lt"/>
                <a:ea typeface="+mj-ea"/>
                <a:cs typeface="+mj-cs"/>
              </a:defRPr>
            </a:lvl1pPr>
          </a:lstStyle>
          <a:p>
            <a:r>
              <a:rPr lang="en-AU" sz="3600" dirty="0"/>
              <a:t>IS graduates</a:t>
            </a:r>
          </a:p>
        </p:txBody>
      </p:sp>
      <p:sp>
        <p:nvSpPr>
          <p:cNvPr id="3" name="Rectangle 2"/>
          <p:cNvSpPr/>
          <p:nvPr/>
        </p:nvSpPr>
        <p:spPr>
          <a:xfrm>
            <a:off x="694179" y="1984206"/>
            <a:ext cx="5401821" cy="3477875"/>
          </a:xfrm>
          <a:prstGeom prst="rect">
            <a:avLst/>
          </a:prstGeom>
        </p:spPr>
        <p:txBody>
          <a:bodyPr wrap="square">
            <a:spAutoFit/>
          </a:bodyPr>
          <a:lstStyle/>
          <a:p>
            <a:pPr algn="just"/>
            <a:r>
              <a:rPr lang="en-AU" sz="2000" dirty="0"/>
              <a:t>IS graduates are </a:t>
            </a:r>
            <a:r>
              <a:rPr lang="en-AU" sz="2000" dirty="0">
                <a:solidFill>
                  <a:srgbClr val="FF3399"/>
                </a:solidFill>
              </a:rPr>
              <a:t>most likely </a:t>
            </a:r>
            <a:r>
              <a:rPr lang="en-AU" sz="2000" dirty="0"/>
              <a:t>to end up in roles </a:t>
            </a:r>
            <a:r>
              <a:rPr lang="en-AU" sz="2000" dirty="0">
                <a:solidFill>
                  <a:srgbClr val="FF3399"/>
                </a:solidFill>
              </a:rPr>
              <a:t>that require analysis of roles/requirements/impact/barriers/context of IT </a:t>
            </a:r>
            <a:r>
              <a:rPr lang="en-AU" sz="2000" dirty="0"/>
              <a:t>- BAs, Info Governance, Digital transformation teams, etc.</a:t>
            </a:r>
          </a:p>
          <a:p>
            <a:pPr algn="just"/>
            <a:endParaRPr lang="en-AU" sz="2000" dirty="0"/>
          </a:p>
          <a:p>
            <a:pPr algn="just"/>
            <a:r>
              <a:rPr lang="en-AU" sz="2000" dirty="0"/>
              <a:t>IT trends are highly favourable – impact is receiving increasing attention:  e.g. AI and ethics, or AI and accountability are strong callings for IS, data governance issues (</a:t>
            </a:r>
            <a:r>
              <a:rPr lang="en-AU" sz="2000" dirty="0" err="1"/>
              <a:t>IoT</a:t>
            </a:r>
            <a:r>
              <a:rPr lang="en-AU" sz="2000" dirty="0"/>
              <a:t>/cybersecurity/geospatial data). </a:t>
            </a:r>
          </a:p>
        </p:txBody>
      </p:sp>
      <p:pic>
        <p:nvPicPr>
          <p:cNvPr id="7" name="Picture 6">
            <a:extLst>
              <a:ext uri="{FF2B5EF4-FFF2-40B4-BE49-F238E27FC236}">
                <a16:creationId xmlns:a16="http://schemas.microsoft.com/office/drawing/2014/main" id="{2A16AADD-3B1E-494C-B7A1-55865532BAF0}"/>
              </a:ext>
            </a:extLst>
          </p:cNvPr>
          <p:cNvPicPr>
            <a:picLocks noChangeAspect="1"/>
          </p:cNvPicPr>
          <p:nvPr/>
        </p:nvPicPr>
        <p:blipFill>
          <a:blip r:embed="rId2"/>
          <a:stretch>
            <a:fillRect/>
          </a:stretch>
        </p:blipFill>
        <p:spPr>
          <a:xfrm>
            <a:off x="6444594" y="2650121"/>
            <a:ext cx="2558507" cy="2146044"/>
          </a:xfrm>
          <a:prstGeom prst="rect">
            <a:avLst/>
          </a:prstGeom>
        </p:spPr>
      </p:pic>
      <p:sp>
        <p:nvSpPr>
          <p:cNvPr id="2" name="Oval 1">
            <a:extLst>
              <a:ext uri="{FF2B5EF4-FFF2-40B4-BE49-F238E27FC236}">
                <a16:creationId xmlns:a16="http://schemas.microsoft.com/office/drawing/2014/main" id="{44A0205A-24DA-4EC1-BFD7-B53FC6AB5820}"/>
              </a:ext>
            </a:extLst>
          </p:cNvPr>
          <p:cNvSpPr/>
          <p:nvPr/>
        </p:nvSpPr>
        <p:spPr>
          <a:xfrm>
            <a:off x="6763109" y="5201728"/>
            <a:ext cx="2165231" cy="125945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AU" dirty="0"/>
              <a:t>Wide ranges of opportunities are there </a:t>
            </a:r>
          </a:p>
        </p:txBody>
      </p:sp>
      <p:sp>
        <p:nvSpPr>
          <p:cNvPr id="4" name="Arrow: Right 3">
            <a:extLst>
              <a:ext uri="{FF2B5EF4-FFF2-40B4-BE49-F238E27FC236}">
                <a16:creationId xmlns:a16="http://schemas.microsoft.com/office/drawing/2014/main" id="{D72A329C-C218-43DE-8817-FAB6C62C8108}"/>
              </a:ext>
            </a:extLst>
          </p:cNvPr>
          <p:cNvSpPr/>
          <p:nvPr/>
        </p:nvSpPr>
        <p:spPr>
          <a:xfrm>
            <a:off x="9325155" y="5462081"/>
            <a:ext cx="1785668" cy="599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0845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370935" y="3129220"/>
            <a:ext cx="3159142" cy="599559"/>
          </a:xfrm>
        </p:spPr>
        <p:txBody>
          <a:bodyPr/>
          <a:lstStyle/>
          <a:p>
            <a:r>
              <a:rPr lang="en-AU" dirty="0"/>
              <a:t>Psychology of Colours</a:t>
            </a:r>
          </a:p>
        </p:txBody>
      </p:sp>
      <p:sp>
        <p:nvSpPr>
          <p:cNvPr id="5" name="Title 4">
            <a:extLst>
              <a:ext uri="{FF2B5EF4-FFF2-40B4-BE49-F238E27FC236}">
                <a16:creationId xmlns:a16="http://schemas.microsoft.com/office/drawing/2014/main" id="{EF0840AC-8136-4C2D-8917-57E69CB5C734}"/>
              </a:ext>
            </a:extLst>
          </p:cNvPr>
          <p:cNvSpPr>
            <a:spLocks noGrp="1"/>
          </p:cNvSpPr>
          <p:nvPr>
            <p:ph type="title"/>
          </p:nvPr>
        </p:nvSpPr>
        <p:spPr>
          <a:xfrm>
            <a:off x="5168225" y="571406"/>
            <a:ext cx="6149804" cy="599559"/>
          </a:xfrm>
        </p:spPr>
        <p:style>
          <a:lnRef idx="2">
            <a:schemeClr val="accent3"/>
          </a:lnRef>
          <a:fillRef idx="1">
            <a:schemeClr val="lt1"/>
          </a:fillRef>
          <a:effectRef idx="0">
            <a:schemeClr val="accent3"/>
          </a:effectRef>
          <a:fontRef idx="minor">
            <a:schemeClr val="dk1"/>
          </a:fontRef>
        </p:style>
        <p:txBody>
          <a:bodyPr/>
          <a:lstStyle/>
          <a:p>
            <a:r>
              <a:rPr lang="en-AU" dirty="0"/>
              <a:t>Example: </a:t>
            </a:r>
            <a:r>
              <a:rPr lang="en-AU" u="sng" dirty="0"/>
              <a:t>User Experience</a:t>
            </a:r>
          </a:p>
        </p:txBody>
      </p:sp>
      <p:sp>
        <p:nvSpPr>
          <p:cNvPr id="6" name="Oval 5">
            <a:extLst>
              <a:ext uri="{FF2B5EF4-FFF2-40B4-BE49-F238E27FC236}">
                <a16:creationId xmlns:a16="http://schemas.microsoft.com/office/drawing/2014/main" id="{B7EE0E9B-38FD-440F-ACE6-76508AE9C169}"/>
              </a:ext>
            </a:extLst>
          </p:cNvPr>
          <p:cNvSpPr/>
          <p:nvPr/>
        </p:nvSpPr>
        <p:spPr>
          <a:xfrm>
            <a:off x="370935" y="225818"/>
            <a:ext cx="2165231" cy="125945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AU" dirty="0"/>
              <a:t>Wide ranges of opportunities are there </a:t>
            </a:r>
          </a:p>
        </p:txBody>
      </p:sp>
      <p:sp>
        <p:nvSpPr>
          <p:cNvPr id="7" name="Arrow: Right 6">
            <a:extLst>
              <a:ext uri="{FF2B5EF4-FFF2-40B4-BE49-F238E27FC236}">
                <a16:creationId xmlns:a16="http://schemas.microsoft.com/office/drawing/2014/main" id="{58DB8392-F060-41DD-9D0F-286D90EA314C}"/>
              </a:ext>
            </a:extLst>
          </p:cNvPr>
          <p:cNvSpPr/>
          <p:nvPr/>
        </p:nvSpPr>
        <p:spPr>
          <a:xfrm>
            <a:off x="2829465" y="555767"/>
            <a:ext cx="1785668" cy="599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7A59E7C3-9E18-45E0-ACF2-5F4078C39984}"/>
              </a:ext>
            </a:extLst>
          </p:cNvPr>
          <p:cNvPicPr>
            <a:picLocks noChangeAspect="1"/>
          </p:cNvPicPr>
          <p:nvPr/>
        </p:nvPicPr>
        <p:blipFill>
          <a:blip r:embed="rId3"/>
          <a:stretch>
            <a:fillRect/>
          </a:stretch>
        </p:blipFill>
        <p:spPr>
          <a:xfrm>
            <a:off x="3623634" y="4006468"/>
            <a:ext cx="1982997" cy="1891474"/>
          </a:xfrm>
          <a:prstGeom prst="rect">
            <a:avLst/>
          </a:prstGeom>
        </p:spPr>
      </p:pic>
      <p:pic>
        <p:nvPicPr>
          <p:cNvPr id="10" name="Picture 9">
            <a:extLst>
              <a:ext uri="{FF2B5EF4-FFF2-40B4-BE49-F238E27FC236}">
                <a16:creationId xmlns:a16="http://schemas.microsoft.com/office/drawing/2014/main" id="{7967A65D-87DA-4929-835C-60CA2185A2F3}"/>
              </a:ext>
            </a:extLst>
          </p:cNvPr>
          <p:cNvPicPr>
            <a:picLocks noChangeAspect="1"/>
          </p:cNvPicPr>
          <p:nvPr/>
        </p:nvPicPr>
        <p:blipFill>
          <a:blip r:embed="rId4"/>
          <a:stretch>
            <a:fillRect/>
          </a:stretch>
        </p:blipFill>
        <p:spPr>
          <a:xfrm>
            <a:off x="5511405" y="4427546"/>
            <a:ext cx="2147931" cy="1470396"/>
          </a:xfrm>
          <a:prstGeom prst="rect">
            <a:avLst/>
          </a:prstGeom>
        </p:spPr>
      </p:pic>
      <p:pic>
        <p:nvPicPr>
          <p:cNvPr id="11" name="Picture 10">
            <a:extLst>
              <a:ext uri="{FF2B5EF4-FFF2-40B4-BE49-F238E27FC236}">
                <a16:creationId xmlns:a16="http://schemas.microsoft.com/office/drawing/2014/main" id="{1FE79CE9-50A3-4D81-8CE8-D35DCFB6DB6C}"/>
              </a:ext>
            </a:extLst>
          </p:cNvPr>
          <p:cNvPicPr>
            <a:picLocks noChangeAspect="1"/>
          </p:cNvPicPr>
          <p:nvPr/>
        </p:nvPicPr>
        <p:blipFill>
          <a:blip r:embed="rId5"/>
          <a:stretch>
            <a:fillRect/>
          </a:stretch>
        </p:blipFill>
        <p:spPr>
          <a:xfrm>
            <a:off x="3597214" y="1485275"/>
            <a:ext cx="6915150" cy="2438400"/>
          </a:xfrm>
          <a:prstGeom prst="rect">
            <a:avLst/>
          </a:prstGeom>
        </p:spPr>
      </p:pic>
      <p:pic>
        <p:nvPicPr>
          <p:cNvPr id="12" name="Picture 11">
            <a:extLst>
              <a:ext uri="{FF2B5EF4-FFF2-40B4-BE49-F238E27FC236}">
                <a16:creationId xmlns:a16="http://schemas.microsoft.com/office/drawing/2014/main" id="{2CE5532E-F126-4088-BA14-ABE8E2D4DB14}"/>
              </a:ext>
            </a:extLst>
          </p:cNvPr>
          <p:cNvPicPr>
            <a:picLocks noChangeAspect="1"/>
          </p:cNvPicPr>
          <p:nvPr/>
        </p:nvPicPr>
        <p:blipFill>
          <a:blip r:embed="rId6"/>
          <a:stretch>
            <a:fillRect/>
          </a:stretch>
        </p:blipFill>
        <p:spPr>
          <a:xfrm>
            <a:off x="7549324" y="4400503"/>
            <a:ext cx="1555638" cy="1580233"/>
          </a:xfrm>
          <a:prstGeom prst="rect">
            <a:avLst/>
          </a:prstGeom>
        </p:spPr>
      </p:pic>
      <p:pic>
        <p:nvPicPr>
          <p:cNvPr id="13" name="Picture 12">
            <a:extLst>
              <a:ext uri="{FF2B5EF4-FFF2-40B4-BE49-F238E27FC236}">
                <a16:creationId xmlns:a16="http://schemas.microsoft.com/office/drawing/2014/main" id="{38A1E35B-11A6-4537-9652-93D3592BFC6B}"/>
              </a:ext>
            </a:extLst>
          </p:cNvPr>
          <p:cNvPicPr>
            <a:picLocks noChangeAspect="1"/>
          </p:cNvPicPr>
          <p:nvPr/>
        </p:nvPicPr>
        <p:blipFill>
          <a:blip r:embed="rId7"/>
          <a:stretch>
            <a:fillRect/>
          </a:stretch>
        </p:blipFill>
        <p:spPr>
          <a:xfrm>
            <a:off x="8974887" y="4366798"/>
            <a:ext cx="2832027" cy="1580234"/>
          </a:xfrm>
          <a:prstGeom prst="rect">
            <a:avLst/>
          </a:prstGeom>
        </p:spPr>
      </p:pic>
    </p:spTree>
    <p:extLst>
      <p:ext uri="{BB962C8B-B14F-4D97-AF65-F5344CB8AC3E}">
        <p14:creationId xmlns:p14="http://schemas.microsoft.com/office/powerpoint/2010/main" val="30416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Content</a:t>
            </a: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2037935"/>
            <a:ext cx="4824679" cy="2421176"/>
          </a:xfrm>
        </p:spPr>
        <p:txBody>
          <a:bodyPr/>
          <a:lstStyle/>
          <a:p>
            <a:r>
              <a:rPr lang="en-US" sz="2400" dirty="0"/>
              <a:t>Welcome/introduction </a:t>
            </a:r>
          </a:p>
          <a:p>
            <a:r>
              <a:rPr lang="en-US" sz="2400" dirty="0"/>
              <a:t>What’s in IS for Me?</a:t>
            </a:r>
          </a:p>
          <a:p>
            <a:r>
              <a:rPr lang="en-AU" sz="2400" dirty="0"/>
              <a:t>Reviewing Subject Outline, </a:t>
            </a:r>
          </a:p>
          <a:p>
            <a:r>
              <a:rPr lang="en-AU" sz="2400" dirty="0"/>
              <a:t>Assessment Information</a:t>
            </a:r>
          </a:p>
          <a:p>
            <a:r>
              <a:rPr lang="en-AU" sz="2400" dirty="0"/>
              <a:t>Instructions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1</a:t>
            </a:r>
          </a:p>
        </p:txBody>
      </p:sp>
    </p:spTree>
    <p:extLst>
      <p:ext uri="{BB962C8B-B14F-4D97-AF65-F5344CB8AC3E}">
        <p14:creationId xmlns:p14="http://schemas.microsoft.com/office/powerpoint/2010/main" val="3949312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7EE0E9B-38FD-440F-ACE6-76508AE9C169}"/>
              </a:ext>
            </a:extLst>
          </p:cNvPr>
          <p:cNvSpPr/>
          <p:nvPr/>
        </p:nvSpPr>
        <p:spPr>
          <a:xfrm>
            <a:off x="759124" y="1028074"/>
            <a:ext cx="2165231" cy="125945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AU" dirty="0"/>
              <a:t>Psychology of Colours</a:t>
            </a:r>
          </a:p>
          <a:p>
            <a:pPr algn="ctr"/>
            <a:endParaRPr lang="en-AU" dirty="0"/>
          </a:p>
        </p:txBody>
      </p:sp>
      <p:sp>
        <p:nvSpPr>
          <p:cNvPr id="7" name="Arrow: Right 6">
            <a:extLst>
              <a:ext uri="{FF2B5EF4-FFF2-40B4-BE49-F238E27FC236}">
                <a16:creationId xmlns:a16="http://schemas.microsoft.com/office/drawing/2014/main" id="{58DB8392-F060-41DD-9D0F-286D90EA314C}"/>
              </a:ext>
            </a:extLst>
          </p:cNvPr>
          <p:cNvSpPr/>
          <p:nvPr/>
        </p:nvSpPr>
        <p:spPr>
          <a:xfrm>
            <a:off x="2277374" y="3129220"/>
            <a:ext cx="1785668" cy="599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F5DB0D5A-D572-4BAA-AD42-46B8F2F71D13}"/>
              </a:ext>
            </a:extLst>
          </p:cNvPr>
          <p:cNvPicPr>
            <a:picLocks noChangeAspect="1"/>
          </p:cNvPicPr>
          <p:nvPr/>
        </p:nvPicPr>
        <p:blipFill>
          <a:blip r:embed="rId2"/>
          <a:stretch>
            <a:fillRect/>
          </a:stretch>
        </p:blipFill>
        <p:spPr>
          <a:xfrm>
            <a:off x="4504697" y="568630"/>
            <a:ext cx="6050795" cy="5121180"/>
          </a:xfrm>
          <a:prstGeom prst="rect">
            <a:avLst/>
          </a:prstGeom>
        </p:spPr>
      </p:pic>
    </p:spTree>
    <p:extLst>
      <p:ext uri="{BB962C8B-B14F-4D97-AF65-F5344CB8AC3E}">
        <p14:creationId xmlns:p14="http://schemas.microsoft.com/office/powerpoint/2010/main" val="1028473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F8D1-38EA-8E46-B6C2-09A6C4C6C190}"/>
              </a:ext>
            </a:extLst>
          </p:cNvPr>
          <p:cNvSpPr>
            <a:spLocks noGrp="1"/>
          </p:cNvSpPr>
          <p:nvPr>
            <p:ph type="title"/>
          </p:nvPr>
        </p:nvSpPr>
        <p:spPr>
          <a:xfrm>
            <a:off x="2980267" y="2947669"/>
            <a:ext cx="5378541" cy="935709"/>
          </a:xfrm>
        </p:spPr>
        <p:txBody>
          <a:bodyPr/>
          <a:lstStyle/>
          <a:p>
            <a:pPr algn="ctr"/>
            <a:r>
              <a:rPr lang="en-US" dirty="0"/>
              <a:t>Reviewing Subject Outline</a:t>
            </a:r>
          </a:p>
        </p:txBody>
      </p:sp>
    </p:spTree>
    <p:extLst>
      <p:ext uri="{BB962C8B-B14F-4D97-AF65-F5344CB8AC3E}">
        <p14:creationId xmlns:p14="http://schemas.microsoft.com/office/powerpoint/2010/main" val="510227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Delivery mode</a:t>
            </a: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3" y="1665401"/>
            <a:ext cx="6168057" cy="4337052"/>
          </a:xfrm>
        </p:spPr>
        <p:txBody>
          <a:bodyPr/>
          <a:lstStyle/>
          <a:p>
            <a:pPr marL="342900" indent="-342900"/>
            <a:r>
              <a:rPr lang="en-AU" sz="2400" dirty="0">
                <a:latin typeface="Arial" pitchFamily="34" charset="0"/>
                <a:cs typeface="Arial" pitchFamily="34" charset="0"/>
              </a:rPr>
              <a:t>We conduct all the lectures on MICROSOFT TEAMS.</a:t>
            </a:r>
          </a:p>
          <a:p>
            <a:pPr marL="342900" indent="-342900"/>
            <a:r>
              <a:rPr lang="en-AU" sz="2400" dirty="0">
                <a:latin typeface="Arial" pitchFamily="34" charset="0"/>
                <a:cs typeface="Arial" pitchFamily="34" charset="0"/>
              </a:rPr>
              <a:t>If your tutorial mode is online, it will be delivered on MICROSOFT TEAMS.</a:t>
            </a:r>
          </a:p>
          <a:p>
            <a:pPr marL="342900" indent="-342900"/>
            <a:r>
              <a:rPr lang="en-AU" sz="2400" dirty="0" smtClean="0">
                <a:latin typeface="Arial" pitchFamily="34" charset="0"/>
                <a:cs typeface="Arial" pitchFamily="34" charset="0"/>
              </a:rPr>
              <a:t>Some </a:t>
            </a:r>
            <a:r>
              <a:rPr lang="en-AU" sz="2400" dirty="0">
                <a:latin typeface="Arial" pitchFamily="34" charset="0"/>
                <a:cs typeface="Arial" pitchFamily="34" charset="0"/>
              </a:rPr>
              <a:t>weeks for the on campus tutorials will be online too. </a:t>
            </a:r>
          </a:p>
        </p:txBody>
      </p:sp>
      <p:pic>
        <p:nvPicPr>
          <p:cNvPr id="4098" name="Picture 2" descr="Microsoft Teams: What is it and how does it work? | Tech &amp;amp; Learning">
            <a:extLst>
              <a:ext uri="{FF2B5EF4-FFF2-40B4-BE49-F238E27FC236}">
                <a16:creationId xmlns:a16="http://schemas.microsoft.com/office/drawing/2014/main" id="{EA12D5B2-6F75-9B46-AA1C-9260510E1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911" y="1856232"/>
            <a:ext cx="5261878" cy="295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458400"/>
      </p:ext>
    </p:extLst>
  </p:cSld>
  <p:clrMapOvr>
    <a:masterClrMapping/>
  </p:clrMapOvr>
  <p:extLst mod="1">
    <p:ext uri="{6950BFC3-D8DA-4A85-94F7-54DA5524770B}">
      <p188:commentRel xmlns=""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362" y="403471"/>
            <a:ext cx="11400903" cy="5504169"/>
          </a:xfrm>
          <a:prstGeom prst="rect">
            <a:avLst/>
          </a:prstGeom>
        </p:spPr>
      </p:pic>
    </p:spTree>
    <p:extLst>
      <p:ext uri="{BB962C8B-B14F-4D97-AF65-F5344CB8AC3E}">
        <p14:creationId xmlns:p14="http://schemas.microsoft.com/office/powerpoint/2010/main" val="3867784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Assessments due </a:t>
            </a:r>
          </a:p>
        </p:txBody>
      </p:sp>
      <p:pic>
        <p:nvPicPr>
          <p:cNvPr id="4" name="Picture 3"/>
          <p:cNvPicPr>
            <a:picLocks noChangeAspect="1"/>
          </p:cNvPicPr>
          <p:nvPr/>
        </p:nvPicPr>
        <p:blipFill>
          <a:blip r:embed="rId2"/>
          <a:stretch>
            <a:fillRect/>
          </a:stretch>
        </p:blipFill>
        <p:spPr>
          <a:xfrm>
            <a:off x="339196" y="1355889"/>
            <a:ext cx="10903974" cy="4707943"/>
          </a:xfrm>
          <a:prstGeom prst="rect">
            <a:avLst/>
          </a:prstGeom>
        </p:spPr>
      </p:pic>
    </p:spTree>
    <p:extLst>
      <p:ext uri="{BB962C8B-B14F-4D97-AF65-F5344CB8AC3E}">
        <p14:creationId xmlns:p14="http://schemas.microsoft.com/office/powerpoint/2010/main" val="2527637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Group works</a:t>
            </a:r>
          </a:p>
        </p:txBody>
      </p:sp>
      <p:sp>
        <p:nvSpPr>
          <p:cNvPr id="7" name="TextBox 6">
            <a:extLst>
              <a:ext uri="{FF2B5EF4-FFF2-40B4-BE49-F238E27FC236}">
                <a16:creationId xmlns:a16="http://schemas.microsoft.com/office/drawing/2014/main" id="{D95A544D-5534-5F4A-BBF5-865BF5C7B29D}"/>
              </a:ext>
            </a:extLst>
          </p:cNvPr>
          <p:cNvSpPr txBox="1"/>
          <p:nvPr/>
        </p:nvSpPr>
        <p:spPr>
          <a:xfrm>
            <a:off x="1135451" y="4223278"/>
            <a:ext cx="9146271" cy="2031325"/>
          </a:xfrm>
          <a:prstGeom prst="rect">
            <a:avLst/>
          </a:prstGeom>
          <a:noFill/>
        </p:spPr>
        <p:txBody>
          <a:bodyPr wrap="square">
            <a:spAutoFit/>
          </a:bodyPr>
          <a:lstStyle/>
          <a:p>
            <a:pPr marL="285750" indent="-285750">
              <a:buFont typeface="Wingdings" panose="05000000000000000000" pitchFamily="2" charset="2"/>
              <a:buChar char="§"/>
            </a:pPr>
            <a:r>
              <a:rPr lang="en-AU" b="1" dirty="0">
                <a:latin typeface="Arial" panose="020B0604020202020204" pitchFamily="34" charset="0"/>
                <a:cs typeface="Arial" panose="020B0604020202020204" pitchFamily="34" charset="0"/>
              </a:rPr>
              <a:t>You should </a:t>
            </a:r>
            <a:r>
              <a:rPr lang="en-AU" b="1" dirty="0">
                <a:solidFill>
                  <a:srgbClr val="C00000"/>
                </a:solidFill>
                <a:latin typeface="Arial" panose="020B0604020202020204" pitchFamily="34" charset="0"/>
                <a:cs typeface="Arial" panose="020B0604020202020204" pitchFamily="34" charset="0"/>
              </a:rPr>
              <a:t>form the group </a:t>
            </a:r>
            <a:r>
              <a:rPr lang="en-AU" b="1" dirty="0">
                <a:latin typeface="Arial" panose="020B0604020202020204" pitchFamily="34" charset="0"/>
                <a:cs typeface="Arial" panose="020B0604020202020204" pitchFamily="34" charset="0"/>
              </a:rPr>
              <a:t>during the first/second tutorial.</a:t>
            </a:r>
          </a:p>
          <a:p>
            <a:pPr marL="285750" indent="-285750">
              <a:buFont typeface="Wingdings" panose="05000000000000000000" pitchFamily="2" charset="2"/>
              <a:buChar char="§"/>
            </a:pPr>
            <a:r>
              <a:rPr lang="en-AU" b="1" dirty="0">
                <a:latin typeface="Arial" panose="020B0604020202020204" pitchFamily="34" charset="0"/>
                <a:cs typeface="Arial" panose="020B0604020202020204" pitchFamily="34" charset="0"/>
              </a:rPr>
              <a:t>The group leader should </a:t>
            </a:r>
            <a:r>
              <a:rPr lang="en-AU" b="1" dirty="0"/>
              <a:t>email the group formation file </a:t>
            </a:r>
            <a:r>
              <a:rPr lang="en-AU" dirty="0"/>
              <a:t>to his/her </a:t>
            </a:r>
            <a:r>
              <a:rPr lang="en-AU" b="1" dirty="0"/>
              <a:t>tutor </a:t>
            </a:r>
            <a:r>
              <a:rPr lang="en-AU" dirty="0"/>
              <a:t>by </a:t>
            </a:r>
            <a:r>
              <a:rPr lang="en-AU" b="1" dirty="0"/>
              <a:t>Monday, March 14, 2022, by 11:59 PM</a:t>
            </a:r>
            <a:r>
              <a:rPr lang="en-AU" dirty="0"/>
              <a:t>.</a:t>
            </a:r>
            <a:r>
              <a:rPr lang="en-AU" b="1" dirty="0">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AU" b="1" dirty="0">
                <a:latin typeface="Arial" panose="020B0604020202020204" pitchFamily="34" charset="0"/>
                <a:cs typeface="Arial" panose="020B0604020202020204" pitchFamily="34" charset="0"/>
              </a:rPr>
              <a:t>Who submits the assessment? </a:t>
            </a:r>
            <a:r>
              <a:rPr lang="en-AU" b="1" dirty="0">
                <a:solidFill>
                  <a:srgbClr val="C00000"/>
                </a:solidFill>
                <a:latin typeface="Arial" panose="020B0604020202020204" pitchFamily="34" charset="0"/>
                <a:cs typeface="Arial" panose="020B0604020202020204" pitchFamily="34" charset="0"/>
              </a:rPr>
              <a:t>Group leader</a:t>
            </a:r>
          </a:p>
          <a:p>
            <a:pPr marL="285750" indent="-285750">
              <a:buFont typeface="Wingdings" panose="05000000000000000000" pitchFamily="2" charset="2"/>
              <a:buChar char="§"/>
            </a:pPr>
            <a:r>
              <a:rPr lang="en-AU" b="1" dirty="0">
                <a:solidFill>
                  <a:srgbClr val="C00000"/>
                </a:solidFill>
                <a:latin typeface="Arial" panose="020B0604020202020204" pitchFamily="34" charset="0"/>
                <a:cs typeface="Arial" panose="020B0604020202020204" pitchFamily="34" charset="0"/>
              </a:rPr>
              <a:t>Students who do not form a group by the due date/time will be randomly put into groups by the teaching team.</a:t>
            </a:r>
          </a:p>
          <a:p>
            <a:pPr marL="285750" indent="-285750">
              <a:buFont typeface="Wingdings" panose="05000000000000000000" pitchFamily="2" charset="2"/>
              <a:buChar char="§"/>
            </a:pPr>
            <a:endParaRPr lang="en-AU"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251965A-B58A-4451-8AF8-2C3F04E9A33D}"/>
              </a:ext>
            </a:extLst>
          </p:cNvPr>
          <p:cNvPicPr>
            <a:picLocks noChangeAspect="1"/>
          </p:cNvPicPr>
          <p:nvPr/>
        </p:nvPicPr>
        <p:blipFill>
          <a:blip r:embed="rId2"/>
          <a:stretch>
            <a:fillRect/>
          </a:stretch>
        </p:blipFill>
        <p:spPr>
          <a:xfrm>
            <a:off x="731718" y="1856232"/>
            <a:ext cx="10487025" cy="2105025"/>
          </a:xfrm>
          <a:prstGeom prst="rect">
            <a:avLst/>
          </a:prstGeom>
        </p:spPr>
      </p:pic>
    </p:spTree>
    <p:extLst>
      <p:ext uri="{BB962C8B-B14F-4D97-AF65-F5344CB8AC3E}">
        <p14:creationId xmlns:p14="http://schemas.microsoft.com/office/powerpoint/2010/main" val="157747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2479" y="980934"/>
            <a:ext cx="9452225" cy="3621888"/>
          </a:xfrm>
          <a:prstGeom prst="rect">
            <a:avLst/>
          </a:prstGeom>
        </p:spPr>
      </p:pic>
      <p:sp>
        <p:nvSpPr>
          <p:cNvPr id="6" name="Cloud Callout 5"/>
          <p:cNvSpPr/>
          <p:nvPr/>
        </p:nvSpPr>
        <p:spPr>
          <a:xfrm>
            <a:off x="6073240" y="4602822"/>
            <a:ext cx="2003463" cy="1315093"/>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AU" b="1" dirty="0"/>
              <a:t>group formation file</a:t>
            </a:r>
            <a:endParaRPr lang="en-AU" dirty="0"/>
          </a:p>
        </p:txBody>
      </p:sp>
      <p:cxnSp>
        <p:nvCxnSpPr>
          <p:cNvPr id="9" name="Straight Arrow Connector 8"/>
          <p:cNvCxnSpPr/>
          <p:nvPr/>
        </p:nvCxnSpPr>
        <p:spPr>
          <a:xfrm flipH="1" flipV="1">
            <a:off x="4306529" y="4424516"/>
            <a:ext cx="1671484" cy="835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6013" y="1995948"/>
            <a:ext cx="4837471" cy="2846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07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F8D1-38EA-8E46-B6C2-09A6C4C6C190}"/>
              </a:ext>
            </a:extLst>
          </p:cNvPr>
          <p:cNvSpPr>
            <a:spLocks noGrp="1"/>
          </p:cNvSpPr>
          <p:nvPr>
            <p:ph type="title"/>
          </p:nvPr>
        </p:nvSpPr>
        <p:spPr>
          <a:xfrm>
            <a:off x="2980267" y="2947669"/>
            <a:ext cx="5378541" cy="935709"/>
          </a:xfrm>
        </p:spPr>
        <p:txBody>
          <a:bodyPr/>
          <a:lstStyle/>
          <a:p>
            <a:pPr algn="ctr"/>
            <a:r>
              <a:rPr lang="en-US" dirty="0"/>
              <a:t>Assignment 1: Quizzes </a:t>
            </a:r>
            <a:br>
              <a:rPr lang="en-US" dirty="0"/>
            </a:br>
            <a:endParaRPr lang="en-US" dirty="0"/>
          </a:p>
        </p:txBody>
      </p:sp>
    </p:spTree>
    <p:extLst>
      <p:ext uri="{BB962C8B-B14F-4D97-AF65-F5344CB8AC3E}">
        <p14:creationId xmlns:p14="http://schemas.microsoft.com/office/powerpoint/2010/main" val="605908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1: Quizzes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a:lstStyle/>
          <a:p>
            <a:r>
              <a:rPr lang="en-AU" sz="2400" dirty="0">
                <a:latin typeface="Arial" panose="020B0604020202020204" pitchFamily="34" charset="0"/>
                <a:cs typeface="Arial" panose="020B0604020202020204" pitchFamily="34" charset="0"/>
              </a:rPr>
              <a:t>This task will include three online quizzes from some given subject topics.</a:t>
            </a:r>
            <a:endParaRPr lang="en-US" sz="2400" dirty="0">
              <a:latin typeface="Arial" panose="020B0604020202020204" pitchFamily="34" charset="0"/>
              <a:cs typeface="Arial" panose="020B0604020202020204" pitchFamily="34" charset="0"/>
            </a:endParaRPr>
          </a:p>
          <a:p>
            <a:pPr marL="457200" indent="-457200"/>
            <a:r>
              <a:rPr lang="en-AU" sz="2400" dirty="0">
                <a:latin typeface="Arial" panose="020B0604020202020204" pitchFamily="34" charset="0"/>
                <a:cs typeface="Arial" panose="020B0604020202020204" pitchFamily="34" charset="0"/>
              </a:rPr>
              <a:t>Weight: </a:t>
            </a:r>
            <a:r>
              <a:rPr lang="en-AU" sz="2400" dirty="0">
                <a:solidFill>
                  <a:schemeClr val="accent2">
                    <a:lumMod val="75000"/>
                  </a:schemeClr>
                </a:solidFill>
                <a:latin typeface="Arial" panose="020B0604020202020204" pitchFamily="34" charset="0"/>
                <a:cs typeface="Arial" panose="020B0604020202020204" pitchFamily="34" charset="0"/>
              </a:rPr>
              <a:t>40%</a:t>
            </a:r>
          </a:p>
          <a:p>
            <a:pPr marL="457200" indent="-457200"/>
            <a:r>
              <a:rPr lang="en-AU" sz="2400" dirty="0">
                <a:latin typeface="Arial" panose="020B0604020202020204" pitchFamily="34" charset="0"/>
                <a:cs typeface="Arial" panose="020B0604020202020204" pitchFamily="34" charset="0"/>
              </a:rPr>
              <a:t>Due: </a:t>
            </a:r>
          </a:p>
          <a:p>
            <a:pPr lvl="1"/>
            <a:r>
              <a:rPr lang="en-AU" sz="2400" dirty="0">
                <a:solidFill>
                  <a:schemeClr val="tx1"/>
                </a:solidFill>
                <a:latin typeface="Arial" panose="020B0604020202020204" pitchFamily="34" charset="0"/>
                <a:cs typeface="Arial" panose="020B0604020202020204" pitchFamily="34" charset="0"/>
              </a:rPr>
              <a:t>Quiz 1: </a:t>
            </a:r>
            <a:r>
              <a:rPr lang="en-AU" sz="2400" dirty="0">
                <a:solidFill>
                  <a:schemeClr val="accent2">
                    <a:lumMod val="75000"/>
                  </a:schemeClr>
                </a:solidFill>
                <a:latin typeface="Arial" panose="020B0604020202020204" pitchFamily="34" charset="0"/>
                <a:cs typeface="Arial" panose="020B0604020202020204" pitchFamily="34" charset="0"/>
              </a:rPr>
              <a:t>Week 5</a:t>
            </a:r>
            <a:r>
              <a:rPr lang="en-AU" sz="2400" dirty="0">
                <a:solidFill>
                  <a:schemeClr val="tx1"/>
                </a:solidFill>
                <a:latin typeface="Arial" panose="020B0604020202020204" pitchFamily="34" charset="0"/>
                <a:cs typeface="Arial" panose="020B0604020202020204" pitchFamily="34" charset="0"/>
              </a:rPr>
              <a:t> (Individually assessed-15%)</a:t>
            </a:r>
          </a:p>
          <a:p>
            <a:pPr lvl="1"/>
            <a:r>
              <a:rPr lang="en-AU" sz="2400" dirty="0">
                <a:solidFill>
                  <a:schemeClr val="tx1"/>
                </a:solidFill>
                <a:latin typeface="Arial" panose="020B0604020202020204" pitchFamily="34" charset="0"/>
                <a:cs typeface="Arial" panose="020B0604020202020204" pitchFamily="34" charset="0"/>
              </a:rPr>
              <a:t>Quiz 2: </a:t>
            </a:r>
            <a:r>
              <a:rPr lang="en-AU" sz="2400" dirty="0">
                <a:solidFill>
                  <a:schemeClr val="accent2">
                    <a:lumMod val="75000"/>
                  </a:schemeClr>
                </a:solidFill>
                <a:latin typeface="Arial" panose="020B0604020202020204" pitchFamily="34" charset="0"/>
                <a:cs typeface="Arial" panose="020B0604020202020204" pitchFamily="34" charset="0"/>
              </a:rPr>
              <a:t>Week 7</a:t>
            </a:r>
            <a:r>
              <a:rPr lang="en-AU" sz="2400" dirty="0">
                <a:solidFill>
                  <a:schemeClr val="tx1"/>
                </a:solidFill>
                <a:latin typeface="Arial" panose="020B0604020202020204" pitchFamily="34" charset="0"/>
                <a:cs typeface="Arial" panose="020B0604020202020204" pitchFamily="34" charset="0"/>
              </a:rPr>
              <a:t> (Individually assessed-15%)</a:t>
            </a:r>
          </a:p>
          <a:p>
            <a:pPr lvl="1"/>
            <a:r>
              <a:rPr lang="en-AU" sz="2400" dirty="0">
                <a:solidFill>
                  <a:schemeClr val="tx1"/>
                </a:solidFill>
                <a:latin typeface="Arial" panose="020B0604020202020204" pitchFamily="34" charset="0"/>
                <a:cs typeface="Arial" panose="020B0604020202020204" pitchFamily="34" charset="0"/>
              </a:rPr>
              <a:t>Quiz 3: </a:t>
            </a:r>
            <a:r>
              <a:rPr lang="en-AU" sz="2400" dirty="0">
                <a:solidFill>
                  <a:schemeClr val="accent2">
                    <a:lumMod val="75000"/>
                  </a:schemeClr>
                </a:solidFill>
                <a:latin typeface="Arial" panose="020B0604020202020204" pitchFamily="34" charset="0"/>
                <a:cs typeface="Arial" panose="020B0604020202020204" pitchFamily="34" charset="0"/>
              </a:rPr>
              <a:t>Week 11 </a:t>
            </a:r>
            <a:r>
              <a:rPr lang="en-AU" sz="2400" dirty="0">
                <a:solidFill>
                  <a:schemeClr val="tx1"/>
                </a:solidFill>
                <a:latin typeface="Arial" panose="020B0604020202020204" pitchFamily="34" charset="0"/>
                <a:cs typeface="Arial" panose="020B0604020202020204" pitchFamily="34" charset="0"/>
              </a:rPr>
              <a:t>(Individually assessed-10%)</a:t>
            </a:r>
          </a:p>
          <a:p>
            <a:pPr lvl="1"/>
            <a:endParaRPr lang="en-AU" sz="2400" dirty="0">
              <a:solidFill>
                <a:schemeClr val="tx1"/>
              </a:solidFill>
              <a:latin typeface="Arial" panose="020B0604020202020204" pitchFamily="34" charset="0"/>
              <a:cs typeface="Arial" panose="020B0604020202020204" pitchFamily="34" charset="0"/>
            </a:endParaRPr>
          </a:p>
          <a:p>
            <a:pPr marL="457200" indent="-457200"/>
            <a:r>
              <a:rPr lang="en-AU" sz="2400" dirty="0">
                <a:latin typeface="Arial" panose="020B0604020202020204" pitchFamily="34" charset="0"/>
                <a:cs typeface="Arial" panose="020B0604020202020204" pitchFamily="34" charset="0"/>
              </a:rPr>
              <a:t>The quizzes will be conducted online on Canvas.</a:t>
            </a:r>
          </a:p>
        </p:txBody>
      </p:sp>
    </p:spTree>
    <p:extLst>
      <p:ext uri="{BB962C8B-B14F-4D97-AF65-F5344CB8AC3E}">
        <p14:creationId xmlns:p14="http://schemas.microsoft.com/office/powerpoint/2010/main" val="779633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1: Practice Quizzes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a:lstStyle/>
          <a:p>
            <a:r>
              <a:rPr lang="en-AU" sz="2400" dirty="0">
                <a:latin typeface="Arial" panose="020B0604020202020204" pitchFamily="34" charset="0"/>
                <a:cs typeface="Arial" panose="020B0604020202020204" pitchFamily="34" charset="0"/>
              </a:rPr>
              <a:t>A sample quiz is available in Canvas as "</a:t>
            </a:r>
            <a:r>
              <a:rPr lang="en-AU" sz="2400" dirty="0">
                <a:solidFill>
                  <a:schemeClr val="accent2">
                    <a:lumMod val="75000"/>
                  </a:schemeClr>
                </a:solidFill>
                <a:latin typeface="Arial" panose="020B0604020202020204" pitchFamily="34" charset="0"/>
                <a:cs typeface="Arial" panose="020B0604020202020204" pitchFamily="34" charset="0"/>
              </a:rPr>
              <a:t>Practice Quiz</a:t>
            </a:r>
            <a:r>
              <a:rPr lang="en-AU" sz="2400" dirty="0">
                <a:latin typeface="Arial" panose="020B0604020202020204" pitchFamily="34" charset="0"/>
                <a:cs typeface="Arial" panose="020B0604020202020204" pitchFamily="34" charset="0"/>
              </a:rPr>
              <a:t>". </a:t>
            </a:r>
          </a:p>
          <a:p>
            <a:r>
              <a:rPr lang="en-AU" sz="2400" dirty="0">
                <a:latin typeface="Arial" panose="020B0604020202020204" pitchFamily="34" charset="0"/>
                <a:cs typeface="Arial" panose="020B0604020202020204" pitchFamily="34" charset="0"/>
              </a:rPr>
              <a:t>We suggest you attempt this quiz to get familiar with how to attempt a quiz in Canvas.</a:t>
            </a: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63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386" y="616556"/>
            <a:ext cx="10326658" cy="1000685"/>
          </a:xfrm>
        </p:spPr>
        <p:txBody>
          <a:bodyPr/>
          <a:lstStyle/>
          <a:p>
            <a:r>
              <a:rPr lang="en-AU" sz="4000" dirty="0"/>
              <a:t>Welcome/introduction</a:t>
            </a:r>
            <a:br>
              <a:rPr lang="en-AU" sz="4000" dirty="0"/>
            </a:br>
            <a:r>
              <a:rPr lang="en-AU" dirty="0"/>
              <a:t> </a:t>
            </a:r>
            <a:br>
              <a:rPr lang="en-AU" dirty="0"/>
            </a:br>
            <a:endParaRPr lang="en-AU" dirty="0"/>
          </a:p>
        </p:txBody>
      </p:sp>
      <p:sp>
        <p:nvSpPr>
          <p:cNvPr id="3" name="Text Placeholder 2"/>
          <p:cNvSpPr>
            <a:spLocks noGrp="1"/>
          </p:cNvSpPr>
          <p:nvPr>
            <p:ph type="body" idx="12"/>
          </p:nvPr>
        </p:nvSpPr>
        <p:spPr>
          <a:xfrm>
            <a:off x="312386" y="1836767"/>
            <a:ext cx="11366996" cy="4081404"/>
          </a:xfrm>
        </p:spPr>
        <p:txBody>
          <a:bodyPr/>
          <a:lstStyle/>
          <a:p>
            <a:pPr marL="0" indent="0">
              <a:buNone/>
            </a:pPr>
            <a:r>
              <a:rPr lang="en-AU" sz="3600" dirty="0"/>
              <a:t>All our students</a:t>
            </a:r>
          </a:p>
          <a:p>
            <a:pPr marL="0" indent="0">
              <a:buNone/>
            </a:pPr>
            <a:r>
              <a:rPr lang="en-AU" sz="2400" dirty="0"/>
              <a:t>In the chat please share one of the interesting things about yourself that you would like to share with the class(60 sec)</a:t>
            </a:r>
          </a:p>
          <a:p>
            <a:pPr marL="0" indent="0">
              <a:buNone/>
            </a:pPr>
            <a:endParaRPr lang="en-AU" dirty="0"/>
          </a:p>
          <a:p>
            <a:pPr marL="0" indent="0">
              <a:buNone/>
            </a:pPr>
            <a:endParaRPr lang="en-AU" dirty="0"/>
          </a:p>
          <a:p>
            <a:pPr marL="0" indent="0">
              <a:buNone/>
            </a:pPr>
            <a:endParaRPr lang="en-AU" dirty="0"/>
          </a:p>
        </p:txBody>
      </p:sp>
    </p:spTree>
    <p:extLst>
      <p:ext uri="{BB962C8B-B14F-4D97-AF65-F5344CB8AC3E}">
        <p14:creationId xmlns:p14="http://schemas.microsoft.com/office/powerpoint/2010/main" val="1046573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1: Quiz1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a:lstStyle/>
          <a:p>
            <a:pPr marL="0" indent="0">
              <a:buNone/>
            </a:pPr>
            <a:r>
              <a:rPr lang="en-AU" sz="2400" dirty="0">
                <a:solidFill>
                  <a:schemeClr val="accent2">
                    <a:lumMod val="75000"/>
                  </a:schemeClr>
                </a:solidFill>
                <a:latin typeface="Arial" panose="020B0604020202020204" pitchFamily="34" charset="0"/>
                <a:cs typeface="Arial" panose="020B0604020202020204" pitchFamily="34" charset="0"/>
              </a:rPr>
              <a:t>Quiz 1</a:t>
            </a:r>
            <a:r>
              <a:rPr lang="en-AU" sz="2400" dirty="0">
                <a:latin typeface="Arial" panose="020B0604020202020204" pitchFamily="34" charset="0"/>
                <a:cs typeface="Arial" panose="020B0604020202020204" pitchFamily="34" charset="0"/>
              </a:rPr>
              <a:t> includes topic from </a:t>
            </a:r>
            <a:r>
              <a:rPr lang="en-AU" sz="2400" dirty="0">
                <a:solidFill>
                  <a:schemeClr val="accent2">
                    <a:lumMod val="75000"/>
                  </a:schemeClr>
                </a:solidFill>
                <a:latin typeface="Arial" panose="020B0604020202020204" pitchFamily="34" charset="0"/>
                <a:cs typeface="Arial" panose="020B0604020202020204" pitchFamily="34" charset="0"/>
              </a:rPr>
              <a:t>Week 2, 3, 4,5 </a:t>
            </a:r>
          </a:p>
          <a:p>
            <a:pPr marL="0" indent="0">
              <a:buNone/>
            </a:pPr>
            <a:r>
              <a:rPr lang="en-AU" sz="2400" dirty="0">
                <a:latin typeface="Arial" panose="020B0604020202020204" pitchFamily="34" charset="0"/>
                <a:cs typeface="Arial" panose="020B0604020202020204" pitchFamily="34" charset="0"/>
              </a:rPr>
              <a:t>Related content available on from the weekly lecture notes. </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Weight: </a:t>
            </a:r>
            <a:r>
              <a:rPr lang="en-AU" sz="2300" dirty="0">
                <a:solidFill>
                  <a:schemeClr val="accent2">
                    <a:lumMod val="75000"/>
                  </a:schemeClr>
                </a:solidFill>
                <a:latin typeface="Arial" panose="020B0604020202020204" pitchFamily="34" charset="0"/>
                <a:cs typeface="Arial" panose="020B0604020202020204" pitchFamily="34" charset="0"/>
              </a:rPr>
              <a:t>15%</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Due: </a:t>
            </a:r>
            <a:r>
              <a:rPr lang="en-AU" sz="2300" dirty="0">
                <a:solidFill>
                  <a:schemeClr val="accent2">
                    <a:lumMod val="75000"/>
                  </a:schemeClr>
                </a:solidFill>
                <a:latin typeface="Arial" panose="020B0604020202020204" pitchFamily="34" charset="0"/>
                <a:cs typeface="Arial" panose="020B0604020202020204" pitchFamily="34" charset="0"/>
              </a:rPr>
              <a:t>Week 5</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The quiz will be conducted online on Canvas.</a:t>
            </a:r>
          </a:p>
          <a:p>
            <a:endParaRPr lang="en-AU" sz="2400" dirty="0">
              <a:latin typeface="Arial" panose="020B0604020202020204" pitchFamily="34" charset="0"/>
              <a:cs typeface="Arial" panose="020B0604020202020204" pitchFamily="34" charset="0"/>
            </a:endParaRP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41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1: Quiz2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a:lstStyle/>
          <a:p>
            <a:pPr marL="0" indent="0">
              <a:buNone/>
            </a:pPr>
            <a:r>
              <a:rPr lang="en-AU" sz="2400" dirty="0">
                <a:solidFill>
                  <a:schemeClr val="accent2">
                    <a:lumMod val="75000"/>
                  </a:schemeClr>
                </a:solidFill>
                <a:latin typeface="Arial" panose="020B0604020202020204" pitchFamily="34" charset="0"/>
                <a:cs typeface="Arial" panose="020B0604020202020204" pitchFamily="34" charset="0"/>
              </a:rPr>
              <a:t>Quiz 2</a:t>
            </a:r>
            <a:r>
              <a:rPr lang="en-AU" sz="2400" dirty="0">
                <a:latin typeface="Arial" panose="020B0604020202020204" pitchFamily="34" charset="0"/>
                <a:cs typeface="Arial" panose="020B0604020202020204" pitchFamily="34" charset="0"/>
              </a:rPr>
              <a:t> includes topic from </a:t>
            </a:r>
            <a:r>
              <a:rPr lang="en-AU" sz="2400" dirty="0">
                <a:solidFill>
                  <a:schemeClr val="accent2">
                    <a:lumMod val="75000"/>
                  </a:schemeClr>
                </a:solidFill>
                <a:latin typeface="Arial" panose="020B0604020202020204" pitchFamily="34" charset="0"/>
                <a:cs typeface="Arial" panose="020B0604020202020204" pitchFamily="34" charset="0"/>
              </a:rPr>
              <a:t>Week 6, 7</a:t>
            </a:r>
          </a:p>
          <a:p>
            <a:pPr marL="0" indent="0">
              <a:buNone/>
            </a:pPr>
            <a:r>
              <a:rPr lang="en-AU" sz="2400" dirty="0">
                <a:latin typeface="Arial" panose="020B0604020202020204" pitchFamily="34" charset="0"/>
                <a:cs typeface="Arial" panose="020B0604020202020204" pitchFamily="34" charset="0"/>
              </a:rPr>
              <a:t>Related content available on from the weekly lecture notes. </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Weight: </a:t>
            </a:r>
            <a:r>
              <a:rPr lang="en-AU" sz="2300" dirty="0">
                <a:solidFill>
                  <a:schemeClr val="accent2">
                    <a:lumMod val="75000"/>
                  </a:schemeClr>
                </a:solidFill>
                <a:latin typeface="Arial" panose="020B0604020202020204" pitchFamily="34" charset="0"/>
                <a:cs typeface="Arial" panose="020B0604020202020204" pitchFamily="34" charset="0"/>
              </a:rPr>
              <a:t>15%</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Due: </a:t>
            </a:r>
            <a:r>
              <a:rPr lang="en-AU" sz="2300" dirty="0">
                <a:solidFill>
                  <a:schemeClr val="accent2">
                    <a:lumMod val="75000"/>
                  </a:schemeClr>
                </a:solidFill>
                <a:latin typeface="Arial" panose="020B0604020202020204" pitchFamily="34" charset="0"/>
                <a:cs typeface="Arial" panose="020B0604020202020204" pitchFamily="34" charset="0"/>
              </a:rPr>
              <a:t>Week 7</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The quiz will be conducted online on Canvas.</a:t>
            </a:r>
          </a:p>
          <a:p>
            <a:endParaRPr lang="en-AU" sz="2400" dirty="0">
              <a:latin typeface="Arial" panose="020B0604020202020204" pitchFamily="34" charset="0"/>
              <a:cs typeface="Arial" panose="020B0604020202020204" pitchFamily="34" charset="0"/>
            </a:endParaRP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599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1: Quiz3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a:lstStyle/>
          <a:p>
            <a:pPr marL="0" indent="0">
              <a:buNone/>
            </a:pPr>
            <a:r>
              <a:rPr lang="en-AU" sz="2400" dirty="0">
                <a:solidFill>
                  <a:schemeClr val="accent2">
                    <a:lumMod val="75000"/>
                  </a:schemeClr>
                </a:solidFill>
                <a:latin typeface="Arial" panose="020B0604020202020204" pitchFamily="34" charset="0"/>
                <a:cs typeface="Arial" panose="020B0604020202020204" pitchFamily="34" charset="0"/>
              </a:rPr>
              <a:t>Quiz 3</a:t>
            </a:r>
            <a:r>
              <a:rPr lang="en-AU" sz="2400" dirty="0">
                <a:latin typeface="Arial" panose="020B0604020202020204" pitchFamily="34" charset="0"/>
                <a:cs typeface="Arial" panose="020B0604020202020204" pitchFamily="34" charset="0"/>
              </a:rPr>
              <a:t> includes topic from </a:t>
            </a:r>
            <a:r>
              <a:rPr lang="en-AU" sz="2400" dirty="0">
                <a:solidFill>
                  <a:schemeClr val="accent2">
                    <a:lumMod val="75000"/>
                  </a:schemeClr>
                </a:solidFill>
                <a:latin typeface="Arial" panose="020B0604020202020204" pitchFamily="34" charset="0"/>
                <a:cs typeface="Arial" panose="020B0604020202020204" pitchFamily="34" charset="0"/>
              </a:rPr>
              <a:t>Week 10 and 11</a:t>
            </a:r>
          </a:p>
          <a:p>
            <a:pPr marL="0" indent="0">
              <a:buNone/>
            </a:pPr>
            <a:r>
              <a:rPr lang="en-AU" sz="2400" dirty="0">
                <a:latin typeface="Arial" panose="020B0604020202020204" pitchFamily="34" charset="0"/>
                <a:cs typeface="Arial" panose="020B0604020202020204" pitchFamily="34" charset="0"/>
              </a:rPr>
              <a:t>Related content available on from the weekly lecture notes. </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Weight: </a:t>
            </a:r>
            <a:r>
              <a:rPr lang="en-AU" sz="2300" dirty="0">
                <a:solidFill>
                  <a:schemeClr val="accent2">
                    <a:lumMod val="75000"/>
                  </a:schemeClr>
                </a:solidFill>
                <a:latin typeface="Arial" panose="020B0604020202020204" pitchFamily="34" charset="0"/>
                <a:cs typeface="Arial" panose="020B0604020202020204" pitchFamily="34" charset="0"/>
              </a:rPr>
              <a:t>10%</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Due: </a:t>
            </a:r>
            <a:r>
              <a:rPr lang="en-AU" sz="2300" dirty="0">
                <a:solidFill>
                  <a:schemeClr val="accent2">
                    <a:lumMod val="75000"/>
                  </a:schemeClr>
                </a:solidFill>
                <a:latin typeface="Arial" panose="020B0604020202020204" pitchFamily="34" charset="0"/>
                <a:cs typeface="Arial" panose="020B0604020202020204" pitchFamily="34" charset="0"/>
              </a:rPr>
              <a:t>Week 11</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The quiz will be conducted online on Canvas.</a:t>
            </a:r>
          </a:p>
          <a:p>
            <a:endParaRPr lang="en-AU" sz="2400" dirty="0">
              <a:latin typeface="Arial" panose="020B0604020202020204" pitchFamily="34" charset="0"/>
              <a:cs typeface="Arial" panose="020B0604020202020204" pitchFamily="34" charset="0"/>
            </a:endParaRP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406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F8D1-38EA-8E46-B6C2-09A6C4C6C190}"/>
              </a:ext>
            </a:extLst>
          </p:cNvPr>
          <p:cNvSpPr>
            <a:spLocks noGrp="1"/>
          </p:cNvSpPr>
          <p:nvPr>
            <p:ph type="title"/>
          </p:nvPr>
        </p:nvSpPr>
        <p:spPr>
          <a:xfrm>
            <a:off x="2980267" y="2947669"/>
            <a:ext cx="6886222" cy="1285664"/>
          </a:xfrm>
        </p:spPr>
        <p:txBody>
          <a:bodyPr/>
          <a:lstStyle/>
          <a:p>
            <a:pPr algn="ctr"/>
            <a:r>
              <a:rPr lang="en-US" dirty="0"/>
              <a:t>Assignment 2: Group assignment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205230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2: Group assignment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vert="horz" lIns="91440" tIns="45720" rIns="91440" bIns="45720" rtlCol="0">
            <a:noAutofit/>
          </a:bodyPr>
          <a:lstStyle/>
          <a:p>
            <a:pPr marL="0" indent="0">
              <a:buNone/>
            </a:pPr>
            <a:r>
              <a:rPr lang="en-AU" sz="2400" dirty="0">
                <a:latin typeface="Arial" panose="020B0604020202020204" pitchFamily="34" charset="0"/>
                <a:cs typeface="Arial" panose="020B0604020202020204" pitchFamily="34" charset="0"/>
              </a:rPr>
              <a:t>The purpose of this assessment is to examine students' ability to identify the </a:t>
            </a:r>
            <a:r>
              <a:rPr lang="en-AU" sz="2400" dirty="0">
                <a:solidFill>
                  <a:srgbClr val="C00000"/>
                </a:solidFill>
                <a:latin typeface="Arial" panose="020B0604020202020204" pitchFamily="34" charset="0"/>
                <a:cs typeface="Arial" panose="020B0604020202020204" pitchFamily="34" charset="0"/>
              </a:rPr>
              <a:t>emerging topics </a:t>
            </a:r>
            <a:r>
              <a:rPr lang="en-AU" sz="2400" dirty="0">
                <a:latin typeface="Arial" panose="020B0604020202020204" pitchFamily="34" charset="0"/>
                <a:cs typeface="Arial" panose="020B0604020202020204" pitchFamily="34" charset="0"/>
              </a:rPr>
              <a:t>in the area of information systems.</a:t>
            </a:r>
          </a:p>
          <a:p>
            <a:pPr marL="0" indent="0">
              <a:buNone/>
            </a:pPr>
            <a:endParaRPr lang="en-AU" sz="2400" dirty="0">
              <a:solidFill>
                <a:srgbClr val="0070C0"/>
              </a:solidFill>
              <a:latin typeface="Arial" panose="020B0604020202020204" pitchFamily="34" charset="0"/>
              <a:cs typeface="Arial" panose="020B0604020202020204" pitchFamily="34" charset="0"/>
            </a:endParaRPr>
          </a:p>
          <a:p>
            <a:pPr marL="571500" indent="-571500">
              <a:buFont typeface="+mj-lt"/>
              <a:buAutoNum type="romanUcPeriod"/>
            </a:pPr>
            <a:r>
              <a:rPr lang="en-AU" sz="2400" dirty="0">
                <a:latin typeface="Arial" panose="020B0604020202020204" pitchFamily="34" charset="0"/>
                <a:cs typeface="Arial" panose="020B0604020202020204" pitchFamily="34" charset="0"/>
              </a:rPr>
              <a:t>Each group is required to make a </a:t>
            </a:r>
            <a:r>
              <a:rPr lang="en-AU" sz="2400" dirty="0">
                <a:solidFill>
                  <a:srgbClr val="C00000"/>
                </a:solidFill>
                <a:latin typeface="Arial" panose="020B0604020202020204" pitchFamily="34" charset="0"/>
                <a:cs typeface="Arial" panose="020B0604020202020204" pitchFamily="34" charset="0"/>
              </a:rPr>
              <a:t>fifteen minutes presentation </a:t>
            </a:r>
            <a:r>
              <a:rPr lang="en-AU" sz="2400" dirty="0">
                <a:latin typeface="Arial" panose="020B0604020202020204" pitchFamily="34" charset="0"/>
                <a:cs typeface="Arial" panose="020B0604020202020204" pitchFamily="34" charset="0"/>
              </a:rPr>
              <a:t>during their tutorial class in </a:t>
            </a:r>
            <a:r>
              <a:rPr lang="en-AU" sz="2400" i="1" u="sng" dirty="0">
                <a:latin typeface="Arial" panose="020B0604020202020204" pitchFamily="34" charset="0"/>
                <a:cs typeface="Arial" panose="020B0604020202020204" pitchFamily="34" charset="0"/>
              </a:rPr>
              <a:t>Week 11 or Week 12 </a:t>
            </a:r>
            <a:r>
              <a:rPr lang="en-AU" sz="2400" dirty="0">
                <a:latin typeface="Arial" panose="020B0604020202020204" pitchFamily="34" charset="0"/>
                <a:cs typeface="Arial" panose="020B0604020202020204" pitchFamily="34" charset="0"/>
              </a:rPr>
              <a:t>(in your enrolled tutorial class). </a:t>
            </a:r>
          </a:p>
          <a:p>
            <a:pPr marL="571500" indent="-571500">
              <a:buFont typeface="+mj-lt"/>
              <a:buAutoNum type="romanUcPeriod"/>
            </a:pPr>
            <a:r>
              <a:rPr lang="en-AU" sz="2400" dirty="0">
                <a:latin typeface="Arial" panose="020B0604020202020204" pitchFamily="34" charset="0"/>
                <a:cs typeface="Arial" panose="020B0604020202020204" pitchFamily="34" charset="0"/>
              </a:rPr>
              <a:t>Each group is required to submit a report  with </a:t>
            </a:r>
            <a:r>
              <a:rPr lang="en-AU" sz="2400" i="1" u="sng" dirty="0">
                <a:latin typeface="Arial" panose="020B0604020202020204" pitchFamily="34" charset="0"/>
                <a:cs typeface="Arial" panose="020B0604020202020204" pitchFamily="34" charset="0"/>
              </a:rPr>
              <a:t>maximum 1200 words </a:t>
            </a:r>
            <a:r>
              <a:rPr lang="en-AU" sz="2400" dirty="0">
                <a:latin typeface="Arial" panose="020B0604020202020204" pitchFamily="34" charset="0"/>
                <a:cs typeface="Arial" panose="020B0604020202020204" pitchFamily="34" charset="0"/>
              </a:rPr>
              <a:t>and </a:t>
            </a:r>
            <a:r>
              <a:rPr lang="en-AU" sz="2400" i="1" u="sng" dirty="0">
                <a:latin typeface="Arial" panose="020B0604020202020204" pitchFamily="34" charset="0"/>
                <a:cs typeface="Arial" panose="020B0604020202020204" pitchFamily="34" charset="0"/>
              </a:rPr>
              <a:t>minimum 1000 words</a:t>
            </a:r>
            <a:r>
              <a:rPr lang="en-AU" sz="2400" dirty="0">
                <a:latin typeface="Arial" panose="020B0604020202020204" pitchFamily="34" charset="0"/>
                <a:cs typeface="Arial" panose="020B0604020202020204" pitchFamily="34" charset="0"/>
              </a:rPr>
              <a:t>.</a:t>
            </a:r>
          </a:p>
          <a:p>
            <a:endParaRPr lang="en-AU" sz="2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52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2 </a:t>
            </a:r>
            <a:r>
              <a:rPr lang="en-US" dirty="0" smtClean="0"/>
              <a:t>:</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801475" y="1549655"/>
            <a:ext cx="10957594" cy="4081404"/>
          </a:xfrm>
        </p:spPr>
        <p:txBody>
          <a:bodyPr vert="horz" lIns="91440" tIns="45720" rIns="91440" bIns="45720" rtlCol="0">
            <a:noAutofit/>
          </a:bodyPr>
          <a:lstStyle/>
          <a:p>
            <a:r>
              <a:rPr lang="en-AU" sz="2400" dirty="0">
                <a:latin typeface="Arial" panose="020B0604020202020204" pitchFamily="34" charset="0"/>
                <a:cs typeface="Arial" panose="020B0604020202020204" pitchFamily="34" charset="0"/>
              </a:rPr>
              <a:t>You should summary the finding of </a:t>
            </a:r>
            <a:r>
              <a:rPr lang="en-AU" sz="2400" dirty="0">
                <a:solidFill>
                  <a:srgbClr val="C00000"/>
                </a:solidFill>
                <a:latin typeface="Arial" panose="020B0604020202020204" pitchFamily="34" charset="0"/>
                <a:cs typeface="Arial" panose="020B0604020202020204" pitchFamily="34" charset="0"/>
              </a:rPr>
              <a:t>three</a:t>
            </a:r>
            <a:r>
              <a:rPr lang="en-AU" sz="2400" dirty="0">
                <a:solidFill>
                  <a:schemeClr val="accent5">
                    <a:lumMod val="60000"/>
                    <a:lumOff val="40000"/>
                  </a:schemeClr>
                </a:solidFill>
                <a:latin typeface="Arial" panose="020B0604020202020204" pitchFamily="34" charset="0"/>
                <a:cs typeface="Arial" panose="020B0604020202020204" pitchFamily="34" charset="0"/>
              </a:rPr>
              <a:t> </a:t>
            </a:r>
            <a:r>
              <a:rPr lang="en-AU" sz="2400" dirty="0">
                <a:latin typeface="Arial" panose="020B0604020202020204" pitchFamily="34" charset="0"/>
                <a:cs typeface="Arial" panose="020B0604020202020204" pitchFamily="34" charset="0"/>
              </a:rPr>
              <a:t>articles which are published in</a:t>
            </a:r>
          </a:p>
          <a:p>
            <a:pPr marL="0" lvl="2" algn="ctr">
              <a:lnSpc>
                <a:spcPct val="100000"/>
              </a:lnSpc>
              <a:spcBef>
                <a:spcPts val="0"/>
              </a:spcBef>
              <a:spcAft>
                <a:spcPts val="1000"/>
              </a:spcAft>
            </a:pPr>
            <a:r>
              <a:rPr lang="en-AU" sz="2400" dirty="0">
                <a:solidFill>
                  <a:schemeClr val="accent2">
                    <a:lumMod val="75000"/>
                  </a:schemeClr>
                </a:solidFill>
                <a:latin typeface="Arial" panose="020B0604020202020204" pitchFamily="34" charset="0"/>
                <a:cs typeface="Arial" panose="020B0604020202020204" pitchFamily="34" charset="0"/>
              </a:rPr>
              <a:t>MIT Sloan management </a:t>
            </a:r>
            <a:r>
              <a:rPr lang="en-AU" sz="2400" dirty="0" smtClean="0">
                <a:solidFill>
                  <a:schemeClr val="accent2">
                    <a:lumMod val="75000"/>
                  </a:schemeClr>
                </a:solidFill>
                <a:latin typeface="Arial" panose="020B0604020202020204" pitchFamily="34" charset="0"/>
                <a:cs typeface="Arial" panose="020B0604020202020204" pitchFamily="34" charset="0"/>
              </a:rPr>
              <a:t>review</a:t>
            </a:r>
          </a:p>
          <a:p>
            <a:pPr marL="0" lvl="2" algn="ctr">
              <a:lnSpc>
                <a:spcPct val="100000"/>
              </a:lnSpc>
              <a:spcBef>
                <a:spcPts val="0"/>
              </a:spcBef>
              <a:spcAft>
                <a:spcPts val="1000"/>
              </a:spcAft>
            </a:pPr>
            <a:r>
              <a:rPr lang="en-AU" sz="2400" dirty="0">
                <a:solidFill>
                  <a:schemeClr val="accent2">
                    <a:lumMod val="75000"/>
                  </a:schemeClr>
                </a:solidFill>
                <a:latin typeface="Arial" panose="020B0604020202020204" pitchFamily="34" charset="0"/>
                <a:cs typeface="Arial" panose="020B0604020202020204" pitchFamily="34" charset="0"/>
              </a:rPr>
              <a:t>https://sloanreview.mit.edu/</a:t>
            </a:r>
            <a:endParaRPr lang="en-AU" sz="2400" dirty="0" smtClean="0">
              <a:solidFill>
                <a:schemeClr val="accent2">
                  <a:lumMod val="75000"/>
                </a:schemeClr>
              </a:solidFill>
              <a:latin typeface="Arial" panose="020B0604020202020204" pitchFamily="34" charset="0"/>
              <a:cs typeface="Arial" panose="020B0604020202020204" pitchFamily="34" charset="0"/>
            </a:endParaRPr>
          </a:p>
          <a:p>
            <a:pPr marL="0" lvl="2" algn="ctr">
              <a:lnSpc>
                <a:spcPct val="100000"/>
              </a:lnSpc>
              <a:spcBef>
                <a:spcPts val="0"/>
              </a:spcBef>
              <a:spcAft>
                <a:spcPts val="1000"/>
              </a:spcAft>
            </a:pPr>
            <a:endParaRPr lang="en-AU" sz="2400" dirty="0">
              <a:solidFill>
                <a:schemeClr val="accent2">
                  <a:lumMod val="75000"/>
                </a:schemeClr>
              </a:solidFill>
              <a:latin typeface="Arial" panose="020B0604020202020204" pitchFamily="34" charset="0"/>
              <a:cs typeface="Arial" panose="020B0604020202020204" pitchFamily="34" charset="0"/>
            </a:endParaRPr>
          </a:p>
          <a:p>
            <a:pPr marL="0" lvl="2" algn="ctr">
              <a:lnSpc>
                <a:spcPct val="100000"/>
              </a:lnSpc>
              <a:spcBef>
                <a:spcPts val="0"/>
              </a:spcBef>
              <a:spcAft>
                <a:spcPts val="1000"/>
              </a:spcAft>
            </a:pPr>
            <a:r>
              <a:rPr lang="en-AU" sz="2400" dirty="0">
                <a:solidFill>
                  <a:schemeClr val="tx1"/>
                </a:solidFill>
                <a:latin typeface="Arial" panose="020B0604020202020204" pitchFamily="34" charset="0"/>
                <a:cs typeface="Arial" panose="020B0604020202020204" pitchFamily="34" charset="0"/>
              </a:rPr>
              <a:t>The articles should be chosen from the magazine section: </a:t>
            </a:r>
          </a:p>
          <a:p>
            <a:pPr marL="0" lvl="2" algn="ctr">
              <a:lnSpc>
                <a:spcPct val="100000"/>
              </a:lnSpc>
              <a:spcBef>
                <a:spcPts val="0"/>
              </a:spcBef>
              <a:spcAft>
                <a:spcPts val="1000"/>
              </a:spcAft>
            </a:pPr>
            <a:endParaRPr lang="en-AU" sz="2400" dirty="0">
              <a:solidFill>
                <a:schemeClr val="accent2">
                  <a:lumMod val="7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v"/>
            </a:pPr>
            <a:endParaRPr lang="en-AU" sz="2400"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a:endParaRPr lang="en-US" sz="2400" dirty="0">
              <a:solidFill>
                <a:srgbClr val="0070C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B304D4-971B-314C-BA21-304CF39824EF}"/>
              </a:ext>
            </a:extLst>
          </p:cNvPr>
          <p:cNvPicPr>
            <a:picLocks noChangeAspect="1"/>
          </p:cNvPicPr>
          <p:nvPr/>
        </p:nvPicPr>
        <p:blipFill rotWithShape="1">
          <a:blip r:embed="rId3"/>
          <a:srcRect t="8600" b="9005"/>
          <a:stretch/>
        </p:blipFill>
        <p:spPr bwMode="auto">
          <a:xfrm>
            <a:off x="2202969" y="4283756"/>
            <a:ext cx="7599523" cy="1347303"/>
          </a:xfrm>
          <a:prstGeom prst="rect">
            <a:avLst/>
          </a:prstGeom>
          <a:ln w="9525" cap="flat" cmpd="sng" algn="ctr">
            <a:solidFill>
              <a:srgbClr val="4F81BD"/>
            </a:solidFill>
            <a:prstDash val="solid"/>
            <a:round/>
            <a:headEnd type="none" w="med" len="med"/>
            <a:tailEnd type="none" w="med" len="med"/>
            <a:extLst>
              <a:ext uri="{C807C97D-BFC1-408E-A445-0C87EB9F89A2}">
                <ask:lineSketchStyleProps xmln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3904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2:Choosing Topic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graphicFrame>
        <p:nvGraphicFramePr>
          <p:cNvPr id="6" name="Table 5">
            <a:extLst>
              <a:ext uri="{FF2B5EF4-FFF2-40B4-BE49-F238E27FC236}">
                <a16:creationId xmlns:a16="http://schemas.microsoft.com/office/drawing/2014/main" id="{B0AB57B6-DF1C-584E-AB24-EDA3ABEBA7D0}"/>
              </a:ext>
            </a:extLst>
          </p:cNvPr>
          <p:cNvGraphicFramePr>
            <a:graphicFrameLocks noGrp="1"/>
          </p:cNvGraphicFramePr>
          <p:nvPr>
            <p:extLst>
              <p:ext uri="{D42A27DB-BD31-4B8C-83A1-F6EECF244321}">
                <p14:modId xmlns:p14="http://schemas.microsoft.com/office/powerpoint/2010/main" val="1084738259"/>
              </p:ext>
            </p:extLst>
          </p:nvPr>
        </p:nvGraphicFramePr>
        <p:xfrm>
          <a:off x="1209557" y="3057121"/>
          <a:ext cx="8569710" cy="2616838"/>
        </p:xfrm>
        <a:graphic>
          <a:graphicData uri="http://schemas.openxmlformats.org/drawingml/2006/table">
            <a:tbl>
              <a:tblPr firstRow="1" firstCol="1" bandRow="1">
                <a:tableStyleId>{5C22544A-7EE6-4342-B048-85BDC9FD1C3A}</a:tableStyleId>
              </a:tblPr>
              <a:tblGrid>
                <a:gridCol w="2595398">
                  <a:extLst>
                    <a:ext uri="{9D8B030D-6E8A-4147-A177-3AD203B41FA5}">
                      <a16:colId xmlns:a16="http://schemas.microsoft.com/office/drawing/2014/main" val="3706552941"/>
                    </a:ext>
                  </a:extLst>
                </a:gridCol>
                <a:gridCol w="2932830">
                  <a:extLst>
                    <a:ext uri="{9D8B030D-6E8A-4147-A177-3AD203B41FA5}">
                      <a16:colId xmlns:a16="http://schemas.microsoft.com/office/drawing/2014/main" val="2797244033"/>
                    </a:ext>
                  </a:extLst>
                </a:gridCol>
                <a:gridCol w="3041482">
                  <a:extLst>
                    <a:ext uri="{9D8B030D-6E8A-4147-A177-3AD203B41FA5}">
                      <a16:colId xmlns:a16="http://schemas.microsoft.com/office/drawing/2014/main" val="3793455291"/>
                    </a:ext>
                  </a:extLst>
                </a:gridCol>
              </a:tblGrid>
              <a:tr h="546167">
                <a:tc>
                  <a:txBody>
                    <a:bodyPr/>
                    <a:lstStyle/>
                    <a:p>
                      <a:pPr marL="749300" indent="-228600" algn="ctr"/>
                      <a:r>
                        <a:rPr lang="en-AU" sz="1200" dirty="0">
                          <a:solidFill>
                            <a:schemeClr val="tx1"/>
                          </a:solidFill>
                          <a:effectLst/>
                        </a:rPr>
                        <a:t>Tutorial number &lt;=8</a:t>
                      </a:r>
                      <a:endParaRPr lang="en-AU"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nchorCtr="1">
                    <a:solidFill>
                      <a:schemeClr val="accent5">
                        <a:lumMod val="75000"/>
                      </a:schemeClr>
                    </a:solidFill>
                  </a:tcPr>
                </a:tc>
                <a:tc>
                  <a:txBody>
                    <a:bodyPr/>
                    <a:lstStyle/>
                    <a:p>
                      <a:pPr marL="749300" indent="-228600" algn="ctr"/>
                      <a:r>
                        <a:rPr lang="en-AU" sz="1200" dirty="0">
                          <a:solidFill>
                            <a:schemeClr val="tx1"/>
                          </a:solidFill>
                          <a:effectLst/>
                        </a:rPr>
                        <a:t>8&lt;Tutorial number &lt;=16</a:t>
                      </a:r>
                      <a:endParaRPr lang="en-AU"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nchorCtr="1">
                    <a:solidFill>
                      <a:schemeClr val="accent5">
                        <a:lumMod val="75000"/>
                      </a:schemeClr>
                    </a:solidFill>
                  </a:tcPr>
                </a:tc>
                <a:tc>
                  <a:txBody>
                    <a:bodyPr/>
                    <a:lstStyle/>
                    <a:p>
                      <a:pPr marL="749300" indent="-228600" algn="ctr"/>
                      <a:r>
                        <a:rPr lang="en-AU" sz="1200" dirty="0">
                          <a:solidFill>
                            <a:schemeClr val="tx1"/>
                          </a:solidFill>
                          <a:effectLst/>
                        </a:rPr>
                        <a:t>16&lt;Tutorial number &lt;=24</a:t>
                      </a:r>
                      <a:endParaRPr lang="en-AU"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nchorCtr="1">
                    <a:solidFill>
                      <a:schemeClr val="accent5">
                        <a:lumMod val="75000"/>
                      </a:schemeClr>
                    </a:solidFill>
                  </a:tcPr>
                </a:tc>
                <a:extLst>
                  <a:ext uri="{0D108BD9-81ED-4DB2-BD59-A6C34878D82A}">
                    <a16:rowId xmlns:a16="http://schemas.microsoft.com/office/drawing/2014/main" val="2589424982"/>
                  </a:ext>
                </a:extLst>
              </a:tr>
              <a:tr h="546167">
                <a:tc>
                  <a:txBody>
                    <a:bodyPr/>
                    <a:lstStyle/>
                    <a:p>
                      <a:pPr marR="154940" algn="ctr">
                        <a:spcAft>
                          <a:spcPts val="0"/>
                        </a:spcAft>
                      </a:pPr>
                      <a:r>
                        <a:rPr lang="en-AU" sz="1200" u="sng"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Fall </a:t>
                      </a:r>
                      <a:r>
                        <a:rPr lang="en-AU" sz="12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2021</a:t>
                      </a: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dirty="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tc>
                  <a:txBody>
                    <a:bodyPr/>
                    <a:lstStyle/>
                    <a:p>
                      <a:pPr marR="154940" indent="457200" algn="ctr">
                        <a:spcAft>
                          <a:spcPts val="0"/>
                        </a:spcAft>
                      </a:pPr>
                      <a:r>
                        <a:rPr lang="en-AU" sz="12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Winter 2019</a:t>
                      </a:r>
                      <a:r>
                        <a:rPr lang="en-AU" sz="1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tc>
                  <a:txBody>
                    <a:bodyPr/>
                    <a:lstStyle/>
                    <a:p>
                      <a:pPr marL="749300" indent="-228600" algn="ctr">
                        <a:spcAft>
                          <a:spcPts val="0"/>
                        </a:spcAft>
                      </a:pPr>
                      <a:r>
                        <a:rPr lang="en-AU" sz="1200" b="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Spring 2017</a:t>
                      </a:r>
                      <a:r>
                        <a:rPr lang="en-AU" sz="1200" b="0">
                          <a:effectLst/>
                          <a:latin typeface="Times New Roman" panose="02020603050405020304" pitchFamily="18" charset="0"/>
                          <a:ea typeface="Times New Roman" panose="02020603050405020304" pitchFamily="18" charset="0"/>
                          <a:cs typeface="Times New Roman" panose="02020603050405020304" pitchFamily="18" charset="0"/>
                        </a:rPr>
                        <a:t> Issue</a:t>
                      </a:r>
                      <a:endParaRPr lang="en-AU"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404993992"/>
                  </a:ext>
                </a:extLst>
              </a:tr>
              <a:tr h="432170">
                <a:tc>
                  <a:txBody>
                    <a:bodyPr/>
                    <a:lstStyle/>
                    <a:p>
                      <a:pPr marL="749300" indent="-228600" algn="ctr">
                        <a:spcAft>
                          <a:spcPts val="0"/>
                        </a:spcAft>
                      </a:pPr>
                      <a:r>
                        <a:rPr lang="en-AU" sz="1200" b="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Fall 2018</a:t>
                      </a:r>
                      <a:r>
                        <a:rPr lang="en-AU" sz="1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0">
                          <a:effectLst/>
                          <a:latin typeface="Times New Roman" panose="02020603050405020304" pitchFamily="18" charset="0"/>
                          <a:ea typeface="Times New Roman" panose="02020603050405020304" pitchFamily="18" charset="0"/>
                          <a:cs typeface="Times New Roman" panose="02020603050405020304" pitchFamily="18" charset="0"/>
                        </a:rPr>
                        <a:t>Issue</a:t>
                      </a:r>
                      <a:endParaRPr lang="en-AU"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marR="154940" indent="457200" algn="ctr">
                        <a:spcAft>
                          <a:spcPts val="0"/>
                        </a:spcAft>
                      </a:pPr>
                      <a:r>
                        <a:rPr lang="en-AU" sz="12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Spring 2016</a:t>
                      </a: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dirty="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tc>
                  <a:txBody>
                    <a:bodyPr/>
                    <a:lstStyle/>
                    <a:p>
                      <a:pPr marL="749300" indent="-228600" algn="ctr">
                        <a:spcAft>
                          <a:spcPts val="0"/>
                        </a:spcAft>
                      </a:pPr>
                      <a:r>
                        <a:rPr lang="en-AU" sz="1200" b="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Summer 2016</a:t>
                      </a:r>
                      <a:r>
                        <a:rPr lang="en-AU" sz="1200" b="0" dirty="0">
                          <a:effectLst/>
                          <a:latin typeface="Times New Roman" panose="02020603050405020304" pitchFamily="18" charset="0"/>
                          <a:ea typeface="Times New Roman" panose="02020603050405020304" pitchFamily="18" charset="0"/>
                          <a:cs typeface="Times New Roman" panose="02020603050405020304" pitchFamily="18" charset="0"/>
                        </a:rPr>
                        <a:t> Issue</a:t>
                      </a:r>
                      <a:endPar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571156282"/>
                  </a:ext>
                </a:extLst>
              </a:tr>
              <a:tr h="546167">
                <a:tc>
                  <a:txBody>
                    <a:bodyPr/>
                    <a:lstStyle/>
                    <a:p>
                      <a:pPr marR="154940" algn="ctr">
                        <a:spcAft>
                          <a:spcPts val="0"/>
                        </a:spcAft>
                      </a:pPr>
                      <a:r>
                        <a:rPr lang="en-AU" sz="12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Winter 2021</a:t>
                      </a:r>
                      <a:r>
                        <a:rPr lang="en-AU" sz="1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tc>
                  <a:txBody>
                    <a:bodyPr/>
                    <a:lstStyle/>
                    <a:p>
                      <a:pPr marR="154940" indent="457200" algn="ctr">
                        <a:spcAft>
                          <a:spcPts val="0"/>
                        </a:spcAft>
                      </a:pPr>
                      <a:r>
                        <a:rPr lang="en-AU" sz="12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Winter 2016</a:t>
                      </a:r>
                      <a:r>
                        <a:rPr lang="en-AU" sz="1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tc>
                  <a:txBody>
                    <a:bodyPr/>
                    <a:lstStyle/>
                    <a:p>
                      <a:pPr marR="154940" algn="ctr">
                        <a:spcAft>
                          <a:spcPts val="0"/>
                        </a:spcAft>
                      </a:pPr>
                      <a:r>
                        <a:rPr lang="en-AU" sz="12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Spring 2021</a:t>
                      </a: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dirty="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extLst>
                  <a:ext uri="{0D108BD9-81ED-4DB2-BD59-A6C34878D82A}">
                    <a16:rowId xmlns:a16="http://schemas.microsoft.com/office/drawing/2014/main" val="3993665042"/>
                  </a:ext>
                </a:extLst>
              </a:tr>
              <a:tr h="546167">
                <a:tc>
                  <a:txBody>
                    <a:bodyPr/>
                    <a:lstStyle/>
                    <a:p>
                      <a:pPr marR="154940" indent="457200" algn="ctr">
                        <a:spcAft>
                          <a:spcPts val="0"/>
                        </a:spcAft>
                      </a:pPr>
                      <a:r>
                        <a:rPr lang="en-AU" sz="12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rPr>
                        <a:t>Summer 2019</a:t>
                      </a:r>
                      <a:r>
                        <a:rPr lang="en-AU" sz="1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tc>
                  <a:txBody>
                    <a:bodyPr/>
                    <a:lstStyle/>
                    <a:p>
                      <a:pPr marL="749300" indent="-228600" algn="ctr">
                        <a:spcAft>
                          <a:spcPts val="0"/>
                        </a:spcAft>
                      </a:pPr>
                      <a:r>
                        <a:rPr lang="en-AU" sz="1200" b="0" u="sng" spc="-15">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a:rPr>
                        <a:t>Winter 2020</a:t>
                      </a:r>
                      <a:r>
                        <a:rPr lang="en-AU" sz="1200" b="1"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0">
                          <a:effectLst/>
                          <a:latin typeface="Times New Roman" panose="02020603050405020304" pitchFamily="18" charset="0"/>
                          <a:ea typeface="Times New Roman" panose="02020603050405020304" pitchFamily="18" charset="0"/>
                          <a:cs typeface="Times New Roman" panose="02020603050405020304" pitchFamily="18" charset="0"/>
                        </a:rPr>
                        <a:t>Issue</a:t>
                      </a:r>
                      <a:endParaRPr lang="en-AU"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marR="154940" algn="ctr">
                        <a:spcAft>
                          <a:spcPts val="0"/>
                        </a:spcAft>
                      </a:pPr>
                      <a:r>
                        <a:rPr lang="en-AU" sz="12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4"/>
                        </a:rPr>
                        <a:t>Spring 2020</a:t>
                      </a: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dirty="0">
                          <a:effectLst/>
                          <a:latin typeface="Times New Roman" panose="02020603050405020304" pitchFamily="18" charset="0"/>
                          <a:ea typeface="Times New Roman" panose="02020603050405020304" pitchFamily="18" charset="0"/>
                          <a:cs typeface="Times New Roman" panose="02020603050405020304" pitchFamily="18" charset="0"/>
                        </a:rPr>
                        <a:t>Issue</a:t>
                      </a:r>
                    </a:p>
                  </a:txBody>
                  <a:tcPr marL="68580" marR="68580" marT="0" marB="0">
                    <a:solidFill>
                      <a:srgbClr val="92D050"/>
                    </a:solidFill>
                  </a:tcPr>
                </a:tc>
                <a:extLst>
                  <a:ext uri="{0D108BD9-81ED-4DB2-BD59-A6C34878D82A}">
                    <a16:rowId xmlns:a16="http://schemas.microsoft.com/office/drawing/2014/main" val="579263797"/>
                  </a:ext>
                </a:extLst>
              </a:tr>
            </a:tbl>
          </a:graphicData>
        </a:graphic>
      </p:graphicFrame>
      <p:sp>
        <p:nvSpPr>
          <p:cNvPr id="7" name="TextBox 6">
            <a:extLst>
              <a:ext uri="{FF2B5EF4-FFF2-40B4-BE49-F238E27FC236}">
                <a16:creationId xmlns:a16="http://schemas.microsoft.com/office/drawing/2014/main" id="{F962D66C-7D1B-564F-8C1A-D898D1173E95}"/>
              </a:ext>
            </a:extLst>
          </p:cNvPr>
          <p:cNvSpPr txBox="1"/>
          <p:nvPr/>
        </p:nvSpPr>
        <p:spPr>
          <a:xfrm>
            <a:off x="834992" y="1695461"/>
            <a:ext cx="10119520" cy="1200329"/>
          </a:xfrm>
          <a:prstGeom prst="rect">
            <a:avLst/>
          </a:prstGeom>
          <a:noFill/>
        </p:spPr>
        <p:txBody>
          <a:bodyPr wrap="square">
            <a:spAutoFit/>
          </a:bodyPr>
          <a:lstStyle/>
          <a:p>
            <a:pPr marR="154940" lvl="0" algn="just" rtl="0">
              <a:spcAft>
                <a:spcPts val="0"/>
              </a:spcAft>
              <a:buClr>
                <a:srgbClr val="FF0000"/>
              </a:buClr>
            </a:pPr>
            <a:r>
              <a:rPr lang="en-AU" sz="2400" dirty="0">
                <a:effectLst/>
                <a:ea typeface="Times New Roman" panose="02020603050405020304" pitchFamily="18" charset="0"/>
              </a:rPr>
              <a:t>All three articles can be chosen from the same issue or different issues listed below based on your tutorial number. You should choose the issue using the formula given in the table:  </a:t>
            </a:r>
          </a:p>
        </p:txBody>
      </p:sp>
    </p:spTree>
    <p:extLst>
      <p:ext uri="{BB962C8B-B14F-4D97-AF65-F5344CB8AC3E}">
        <p14:creationId xmlns:p14="http://schemas.microsoft.com/office/powerpoint/2010/main" val="4042598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2:Choosing Topic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2325159"/>
            <a:ext cx="10957594" cy="2536208"/>
          </a:xfrm>
        </p:spPr>
        <p:txBody>
          <a:bodyPr vert="horz" lIns="91440" tIns="45720" rIns="91440" bIns="45720" rtlCol="0">
            <a:noAutofit/>
          </a:bodyPr>
          <a:lstStyle/>
          <a:p>
            <a:pPr lvl="0"/>
            <a:r>
              <a:rPr lang="en-AU" b="1" i="1" dirty="0"/>
              <a:t>Example 1</a:t>
            </a:r>
            <a:r>
              <a:rPr lang="en-AU" i="1" dirty="0"/>
              <a:t>: if your tutorial number is tut1-05, you choose the three articles from the first column (Green column).</a:t>
            </a:r>
            <a:endParaRPr lang="en-AU" dirty="0"/>
          </a:p>
          <a:p>
            <a:pPr lvl="0"/>
            <a:r>
              <a:rPr lang="en-AU" b="1" i="1" dirty="0"/>
              <a:t>Example 2</a:t>
            </a:r>
            <a:r>
              <a:rPr lang="en-AU" i="1" dirty="0"/>
              <a:t>: if your tutorial number is tut1-10, you should choose the three articles from the second column (Grey column).</a:t>
            </a:r>
            <a:endParaRPr lang="en-AU" dirty="0"/>
          </a:p>
          <a:p>
            <a:pPr lvl="0"/>
            <a:r>
              <a:rPr lang="en-AU" b="1" i="1" dirty="0"/>
              <a:t>Example 3</a:t>
            </a:r>
            <a:r>
              <a:rPr lang="en-AU" i="1" dirty="0"/>
              <a:t>: if your tutorial number is tut1-21, you should choose the three articles from the third column (red column).</a:t>
            </a:r>
            <a:endParaRPr lang="en-AU" dirty="0"/>
          </a:p>
          <a:p>
            <a:pPr marL="0" indent="0">
              <a:buNone/>
            </a:pPr>
            <a:endParaRPr lang="en-US" sz="2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13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2 : Choosing Topic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2359883"/>
            <a:ext cx="10957594" cy="1506061"/>
          </a:xfrm>
        </p:spPr>
        <p:txBody>
          <a:bodyPr vert="horz" lIns="91440" tIns="45720" rIns="91440" bIns="45720" rtlCol="0">
            <a:noAutofit/>
          </a:bodyPr>
          <a:lstStyle/>
          <a:p>
            <a:r>
              <a:rPr lang="en-AU" sz="2400" dirty="0">
                <a:latin typeface="Arial" panose="020B0604020202020204" pitchFamily="34" charset="0"/>
                <a:cs typeface="Arial" panose="020B0604020202020204" pitchFamily="34" charset="0"/>
              </a:rPr>
              <a:t>You should summary the finding of </a:t>
            </a:r>
            <a:r>
              <a:rPr lang="en-AU" sz="2400" dirty="0">
                <a:solidFill>
                  <a:srgbClr val="C00000"/>
                </a:solidFill>
                <a:latin typeface="Arial" panose="020B0604020202020204" pitchFamily="34" charset="0"/>
                <a:cs typeface="Arial" panose="020B0604020202020204" pitchFamily="34" charset="0"/>
              </a:rPr>
              <a:t>three</a:t>
            </a:r>
            <a:r>
              <a:rPr lang="en-AU" sz="2400" dirty="0">
                <a:solidFill>
                  <a:schemeClr val="accent5">
                    <a:lumMod val="60000"/>
                    <a:lumOff val="40000"/>
                  </a:schemeClr>
                </a:solidFill>
                <a:latin typeface="Arial" panose="020B0604020202020204" pitchFamily="34" charset="0"/>
                <a:cs typeface="Arial" panose="020B0604020202020204" pitchFamily="34" charset="0"/>
              </a:rPr>
              <a:t> </a:t>
            </a:r>
            <a:r>
              <a:rPr lang="en-AU" sz="2400" dirty="0">
                <a:latin typeface="Arial" panose="020B0604020202020204" pitchFamily="34" charset="0"/>
                <a:cs typeface="Arial" panose="020B0604020202020204" pitchFamily="34" charset="0"/>
              </a:rPr>
              <a:t>articles which are published in </a:t>
            </a:r>
            <a:r>
              <a:rPr lang="en-AU" sz="2400" dirty="0">
                <a:solidFill>
                  <a:schemeClr val="accent2">
                    <a:lumMod val="75000"/>
                  </a:schemeClr>
                </a:solidFill>
                <a:latin typeface="Arial" panose="020B0604020202020204" pitchFamily="34" charset="0"/>
                <a:cs typeface="Arial" panose="020B0604020202020204" pitchFamily="34" charset="0"/>
              </a:rPr>
              <a:t>MIT Sloan management review</a:t>
            </a:r>
          </a:p>
          <a:p>
            <a:pPr marL="342900" indent="-342900" algn="just"/>
            <a:r>
              <a:rPr lang="en-AU" sz="2400" dirty="0">
                <a:latin typeface="Arial" panose="020B0604020202020204" pitchFamily="34" charset="0"/>
                <a:cs typeface="Arial" panose="020B0604020202020204" pitchFamily="34" charset="0"/>
              </a:rPr>
              <a:t>You</a:t>
            </a:r>
            <a:r>
              <a:rPr lang="en-AU" sz="2400" dirty="0">
                <a:solidFill>
                  <a:srgbClr val="0070C0"/>
                </a:solidFill>
                <a:latin typeface="Arial" panose="020B0604020202020204" pitchFamily="34" charset="0"/>
                <a:cs typeface="Arial" panose="020B0604020202020204" pitchFamily="34" charset="0"/>
              </a:rPr>
              <a:t> </a:t>
            </a:r>
            <a:r>
              <a:rPr lang="en-AU" sz="2400" dirty="0">
                <a:solidFill>
                  <a:srgbClr val="C00000"/>
                </a:solidFill>
                <a:latin typeface="Arial" panose="020B0604020202020204" pitchFamily="34" charset="0"/>
                <a:cs typeface="Arial" panose="020B0604020202020204" pitchFamily="34" charset="0"/>
              </a:rPr>
              <a:t>can seek your tutor advice or support </a:t>
            </a:r>
            <a:r>
              <a:rPr lang="en-AU" sz="2400" dirty="0">
                <a:latin typeface="Arial" panose="020B0604020202020204" pitchFamily="34" charset="0"/>
                <a:cs typeface="Arial" panose="020B0604020202020204" pitchFamily="34" charset="0"/>
              </a:rPr>
              <a:t>for choosing a paper. </a:t>
            </a:r>
          </a:p>
          <a:p>
            <a:pPr marL="0" indent="0">
              <a:buNone/>
            </a:pPr>
            <a:endParaRPr lang="en-US" sz="2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394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2</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vert="horz" lIns="91440" tIns="45720" rIns="91440" bIns="45720" rtlCol="0">
            <a:noAutofit/>
          </a:bodyPr>
          <a:lstStyle/>
          <a:p>
            <a:pPr marL="457200" indent="-457200"/>
            <a:r>
              <a:rPr lang="en-AU" sz="2300" dirty="0">
                <a:latin typeface="Arial" panose="020B0604020202020204" pitchFamily="34" charset="0"/>
                <a:cs typeface="Arial" panose="020B0604020202020204" pitchFamily="34" charset="0"/>
              </a:rPr>
              <a:t>Weight:</a:t>
            </a:r>
            <a:r>
              <a:rPr lang="en-AU" sz="2400" b="1" dirty="0">
                <a:solidFill>
                  <a:srgbClr val="0070C0"/>
                </a:solidFill>
                <a:cs typeface="Arial" panose="020B0604020202020204" pitchFamily="34" charset="0"/>
              </a:rPr>
              <a:t> </a:t>
            </a:r>
            <a:r>
              <a:rPr lang="en-AU" sz="2400" dirty="0">
                <a:solidFill>
                  <a:srgbClr val="C00000"/>
                </a:solidFill>
                <a:cs typeface="Arial" panose="020B0604020202020204" pitchFamily="34" charset="0"/>
              </a:rPr>
              <a:t>25%</a:t>
            </a:r>
            <a:r>
              <a:rPr lang="en-AU" sz="2400" b="1" dirty="0">
                <a:solidFill>
                  <a:srgbClr val="C00000"/>
                </a:solidFill>
                <a:cs typeface="Arial" panose="020B0604020202020204" pitchFamily="34" charset="0"/>
              </a:rPr>
              <a:t>  </a:t>
            </a:r>
          </a:p>
          <a:p>
            <a:pPr lvl="2"/>
            <a:r>
              <a:rPr lang="en-AU" sz="2300" dirty="0">
                <a:solidFill>
                  <a:schemeClr val="tx1"/>
                </a:solidFill>
                <a:latin typeface="Arial" panose="020B0604020202020204" pitchFamily="34" charset="0"/>
                <a:cs typeface="Arial" panose="020B0604020202020204" pitchFamily="34" charset="0"/>
              </a:rPr>
              <a:t>Presentation:</a:t>
            </a:r>
            <a:r>
              <a:rPr lang="en-AU" sz="2400" b="1" dirty="0">
                <a:solidFill>
                  <a:schemeClr val="accent5">
                    <a:lumMod val="60000"/>
                    <a:lumOff val="40000"/>
                  </a:schemeClr>
                </a:solidFill>
                <a:cs typeface="Arial" panose="020B0604020202020204" pitchFamily="34" charset="0"/>
              </a:rPr>
              <a:t> </a:t>
            </a:r>
            <a:r>
              <a:rPr lang="en-AU" sz="2400" dirty="0">
                <a:solidFill>
                  <a:srgbClr val="C00000"/>
                </a:solidFill>
                <a:cs typeface="Arial" panose="020B0604020202020204" pitchFamily="34" charset="0"/>
              </a:rPr>
              <a:t>14%</a:t>
            </a:r>
            <a:r>
              <a:rPr lang="en-AU" sz="2300" dirty="0">
                <a:solidFill>
                  <a:schemeClr val="tx1"/>
                </a:solidFill>
                <a:latin typeface="Arial" panose="020B0604020202020204" pitchFamily="34" charset="0"/>
                <a:cs typeface="Arial" panose="020B0604020202020204" pitchFamily="34" charset="0"/>
              </a:rPr>
              <a:t>,</a:t>
            </a:r>
            <a:r>
              <a:rPr lang="en-AU" sz="2400" b="1" dirty="0">
                <a:solidFill>
                  <a:schemeClr val="accent5">
                    <a:lumMod val="60000"/>
                    <a:lumOff val="40000"/>
                  </a:schemeClr>
                </a:solidFill>
                <a:cs typeface="Arial" panose="020B0604020202020204" pitchFamily="34" charset="0"/>
              </a:rPr>
              <a:t> </a:t>
            </a:r>
            <a:r>
              <a:rPr lang="en-AU" sz="2300" dirty="0">
                <a:solidFill>
                  <a:schemeClr val="tx1"/>
                </a:solidFill>
                <a:latin typeface="Arial" panose="020B0604020202020204" pitchFamily="34" charset="0"/>
                <a:cs typeface="Arial" panose="020B0604020202020204" pitchFamily="34" charset="0"/>
              </a:rPr>
              <a:t>Report:</a:t>
            </a:r>
            <a:r>
              <a:rPr lang="en-AU" sz="2400" b="1" dirty="0">
                <a:solidFill>
                  <a:schemeClr val="accent5">
                    <a:lumMod val="60000"/>
                    <a:lumOff val="40000"/>
                  </a:schemeClr>
                </a:solidFill>
                <a:cs typeface="Arial" panose="020B0604020202020204" pitchFamily="34" charset="0"/>
              </a:rPr>
              <a:t> </a:t>
            </a:r>
            <a:r>
              <a:rPr lang="en-AU" sz="2400" dirty="0">
                <a:solidFill>
                  <a:srgbClr val="C00000"/>
                </a:solidFill>
                <a:cs typeface="Arial" panose="020B0604020202020204" pitchFamily="34" charset="0"/>
              </a:rPr>
              <a:t>11%</a:t>
            </a:r>
          </a:p>
          <a:p>
            <a:pPr lvl="2"/>
            <a:endParaRPr lang="en-AU" sz="2400" b="1" dirty="0">
              <a:solidFill>
                <a:schemeClr val="accent5">
                  <a:lumMod val="60000"/>
                  <a:lumOff val="40000"/>
                </a:schemeClr>
              </a:solidFill>
              <a:cs typeface="Arial" panose="020B0604020202020204" pitchFamily="34" charset="0"/>
            </a:endParaRPr>
          </a:p>
          <a:p>
            <a:pPr marL="457200" indent="-457200"/>
            <a:r>
              <a:rPr lang="en-AU" sz="2300" dirty="0">
                <a:latin typeface="Arial" panose="020B0604020202020204" pitchFamily="34" charset="0"/>
                <a:cs typeface="Arial" panose="020B0604020202020204" pitchFamily="34" charset="0"/>
              </a:rPr>
              <a:t>Due:</a:t>
            </a:r>
            <a:r>
              <a:rPr lang="en-AU" sz="2400" dirty="0">
                <a:solidFill>
                  <a:srgbClr val="FF0000"/>
                </a:solidFill>
                <a:cs typeface="Arial" panose="020B0604020202020204" pitchFamily="34" charset="0"/>
              </a:rPr>
              <a:t> </a:t>
            </a:r>
            <a:r>
              <a:rPr lang="en-AU" sz="2400" dirty="0">
                <a:solidFill>
                  <a:srgbClr val="C00000"/>
                </a:solidFill>
                <a:cs typeface="Arial" panose="020B0604020202020204" pitchFamily="34" charset="0"/>
              </a:rPr>
              <a:t>13 May 2022</a:t>
            </a:r>
          </a:p>
          <a:p>
            <a:pPr marL="0" indent="0">
              <a:buNone/>
            </a:pPr>
            <a:endParaRPr lang="en-AU" sz="2400" b="1" dirty="0">
              <a:solidFill>
                <a:schemeClr val="accent5">
                  <a:lumMod val="60000"/>
                  <a:lumOff val="40000"/>
                </a:schemeClr>
              </a:solidFill>
              <a:cs typeface="Arial" panose="020B0604020202020204" pitchFamily="34" charset="0"/>
            </a:endParaRPr>
          </a:p>
          <a:p>
            <a:pPr marL="457200" indent="-457200"/>
            <a:r>
              <a:rPr lang="en-AU" sz="2300" dirty="0">
                <a:latin typeface="Arial" panose="020B0604020202020204" pitchFamily="34" charset="0"/>
                <a:cs typeface="Arial" panose="020B0604020202020204" pitchFamily="34" charset="0"/>
              </a:rPr>
              <a:t>Submission portal: </a:t>
            </a:r>
            <a:r>
              <a:rPr lang="en-AU" sz="2400" dirty="0">
                <a:solidFill>
                  <a:srgbClr val="C00000"/>
                </a:solidFill>
                <a:cs typeface="Arial" panose="020B0604020202020204" pitchFamily="34" charset="0"/>
              </a:rPr>
              <a:t>Canvas</a:t>
            </a:r>
          </a:p>
          <a:p>
            <a:pPr marL="0" indent="0">
              <a:buNone/>
            </a:pPr>
            <a:endParaRPr lang="en-US" sz="2400" dirty="0">
              <a:cs typeface="Arial" panose="020B0604020202020204" pitchFamily="34" charset="0"/>
            </a:endParaRPr>
          </a:p>
        </p:txBody>
      </p:sp>
    </p:spTree>
    <p:extLst>
      <p:ext uri="{BB962C8B-B14F-4D97-AF65-F5344CB8AC3E}">
        <p14:creationId xmlns:p14="http://schemas.microsoft.com/office/powerpoint/2010/main" val="338282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F8D1-38EA-8E46-B6C2-09A6C4C6C190}"/>
              </a:ext>
            </a:extLst>
          </p:cNvPr>
          <p:cNvSpPr>
            <a:spLocks noGrp="1"/>
          </p:cNvSpPr>
          <p:nvPr>
            <p:ph type="title"/>
          </p:nvPr>
        </p:nvSpPr>
        <p:spPr>
          <a:xfrm>
            <a:off x="3693495" y="2947669"/>
            <a:ext cx="4665313" cy="1167130"/>
          </a:xfrm>
        </p:spPr>
        <p:txBody>
          <a:bodyPr/>
          <a:lstStyle/>
          <a:p>
            <a:pPr algn="ctr"/>
            <a:r>
              <a:rPr lang="en-US" dirty="0"/>
              <a:t>What’s In IS For Me?</a:t>
            </a:r>
          </a:p>
        </p:txBody>
      </p:sp>
    </p:spTree>
    <p:extLst>
      <p:ext uri="{BB962C8B-B14F-4D97-AF65-F5344CB8AC3E}">
        <p14:creationId xmlns:p14="http://schemas.microsoft.com/office/powerpoint/2010/main" val="4092004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F8D1-38EA-8E46-B6C2-09A6C4C6C190}"/>
              </a:ext>
            </a:extLst>
          </p:cNvPr>
          <p:cNvSpPr>
            <a:spLocks noGrp="1"/>
          </p:cNvSpPr>
          <p:nvPr>
            <p:ph type="title"/>
          </p:nvPr>
        </p:nvSpPr>
        <p:spPr>
          <a:xfrm>
            <a:off x="2980267" y="2947669"/>
            <a:ext cx="6886222" cy="1285664"/>
          </a:xfrm>
        </p:spPr>
        <p:txBody>
          <a:bodyPr/>
          <a:lstStyle/>
          <a:p>
            <a:pPr algn="ctr"/>
            <a:r>
              <a:rPr lang="en-US" dirty="0"/>
              <a:t>Assignment 3: In class activities</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532662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3: In class activities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vert="horz" lIns="91440" tIns="45720" rIns="91440" bIns="45720" rtlCol="0">
            <a:noAutofit/>
          </a:bodyPr>
          <a:lstStyle/>
          <a:p>
            <a:pPr marL="0" indent="0">
              <a:buNone/>
            </a:pPr>
            <a:r>
              <a:rPr lang="en-AU" sz="2400" dirty="0">
                <a:latin typeface="Arial" panose="020B0604020202020204" pitchFamily="34" charset="0"/>
                <a:cs typeface="Arial" panose="020B0604020202020204" pitchFamily="34" charset="0"/>
              </a:rPr>
              <a:t>This task will include </a:t>
            </a:r>
            <a:r>
              <a:rPr lang="en-AU" sz="2400" dirty="0">
                <a:solidFill>
                  <a:srgbClr val="C00000"/>
                </a:solidFill>
                <a:latin typeface="Arial" panose="020B0604020202020204" pitchFamily="34" charset="0"/>
                <a:cs typeface="Arial" panose="020B0604020202020204" pitchFamily="34" charset="0"/>
              </a:rPr>
              <a:t>two problem-solving </a:t>
            </a:r>
            <a:r>
              <a:rPr lang="en-AU" sz="2400" dirty="0">
                <a:latin typeface="Arial" panose="020B0604020202020204" pitchFamily="34" charset="0"/>
                <a:cs typeface="Arial" panose="020B0604020202020204" pitchFamily="34" charset="0"/>
              </a:rPr>
              <a:t>and discussion activities (group-work).</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Activity 1:</a:t>
            </a:r>
            <a:r>
              <a:rPr lang="en-AU" sz="2300" dirty="0">
                <a:latin typeface="Arial" panose="020B0604020202020204" pitchFamily="34" charset="0"/>
                <a:cs typeface="Arial" panose="020B0604020202020204" pitchFamily="34" charset="0"/>
              </a:rPr>
              <a:t> </a:t>
            </a:r>
            <a:r>
              <a:rPr lang="en-AU" sz="2300" dirty="0">
                <a:solidFill>
                  <a:srgbClr val="C00000"/>
                </a:solidFill>
                <a:latin typeface="Arial" panose="020B0604020202020204" pitchFamily="34" charset="0"/>
                <a:cs typeface="Arial" panose="020B0604020202020204" pitchFamily="34" charset="0"/>
              </a:rPr>
              <a:t>Infographic</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Activity 2:</a:t>
            </a:r>
            <a:r>
              <a:rPr lang="en-AU" sz="2300" dirty="0">
                <a:latin typeface="Arial" panose="020B0604020202020204" pitchFamily="34" charset="0"/>
                <a:cs typeface="Arial" panose="020B0604020202020204" pitchFamily="34" charset="0"/>
              </a:rPr>
              <a:t> </a:t>
            </a:r>
            <a:r>
              <a:rPr lang="en-AU" sz="2300" dirty="0">
                <a:solidFill>
                  <a:srgbClr val="C00000"/>
                </a:solidFill>
                <a:latin typeface="Arial" panose="020B0604020202020204" pitchFamily="34" charset="0"/>
                <a:cs typeface="Arial" panose="020B0604020202020204" pitchFamily="34" charset="0"/>
              </a:rPr>
              <a:t>Video making </a:t>
            </a:r>
          </a:p>
          <a:p>
            <a:pPr marL="0" indent="0">
              <a:buNone/>
            </a:pPr>
            <a:r>
              <a:rPr lang="en-AU" sz="2400" dirty="0">
                <a:latin typeface="Arial" panose="020B0604020202020204" pitchFamily="34" charset="0"/>
                <a:cs typeface="Arial" panose="020B0604020202020204" pitchFamily="34" charset="0"/>
              </a:rPr>
              <a:t>Due:</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Activity 1: </a:t>
            </a:r>
            <a:r>
              <a:rPr lang="en-AU" sz="2300" dirty="0">
                <a:solidFill>
                  <a:srgbClr val="C00000"/>
                </a:solidFill>
                <a:latin typeface="Arial" panose="020B0604020202020204" pitchFamily="34" charset="0"/>
                <a:cs typeface="Arial" panose="020B0604020202020204" pitchFamily="34" charset="0"/>
              </a:rPr>
              <a:t>Week 6</a:t>
            </a:r>
            <a:r>
              <a:rPr lang="en-AU" sz="2300" dirty="0">
                <a:solidFill>
                  <a:schemeClr val="tx1"/>
                </a:solidFill>
                <a:latin typeface="Arial" panose="020B0604020202020204" pitchFamily="34" charset="0"/>
                <a:cs typeface="Arial" panose="020B0604020202020204" pitchFamily="34" charset="0"/>
              </a:rPr>
              <a:t> (Group assessed-7%)</a:t>
            </a:r>
          </a:p>
          <a:p>
            <a:pPr marL="800100" lvl="1" indent="-342900">
              <a:buFont typeface="Arial" panose="020B0604020202020204" pitchFamily="34" charset="0"/>
              <a:buChar char="•"/>
            </a:pPr>
            <a:r>
              <a:rPr lang="en-AU" sz="2300" dirty="0">
                <a:solidFill>
                  <a:schemeClr val="tx1"/>
                </a:solidFill>
                <a:latin typeface="Arial" panose="020B0604020202020204" pitchFamily="34" charset="0"/>
                <a:cs typeface="Arial" panose="020B0604020202020204" pitchFamily="34" charset="0"/>
              </a:rPr>
              <a:t>Activity 2: </a:t>
            </a:r>
            <a:r>
              <a:rPr lang="en-AU" sz="2300" dirty="0">
                <a:solidFill>
                  <a:srgbClr val="C00000"/>
                </a:solidFill>
                <a:latin typeface="Arial" panose="020B0604020202020204" pitchFamily="34" charset="0"/>
                <a:cs typeface="Arial" panose="020B0604020202020204" pitchFamily="34" charset="0"/>
              </a:rPr>
              <a:t>Week 8</a:t>
            </a:r>
            <a:r>
              <a:rPr lang="en-AU" sz="2300" dirty="0">
                <a:solidFill>
                  <a:schemeClr val="tx1"/>
                </a:solidFill>
                <a:latin typeface="Arial" panose="020B0604020202020204" pitchFamily="34" charset="0"/>
                <a:cs typeface="Arial" panose="020B0604020202020204" pitchFamily="34" charset="0"/>
              </a:rPr>
              <a:t> (Group assessed-8%)</a:t>
            </a: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160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3: In class activities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vert="horz" lIns="91440" tIns="45720" rIns="91440" bIns="45720" rtlCol="0">
            <a:noAutofit/>
          </a:bodyPr>
          <a:lstStyle/>
          <a:p>
            <a:r>
              <a:rPr lang="en-AU" sz="2400" dirty="0">
                <a:latin typeface="Arial" panose="020B0604020202020204" pitchFamily="34" charset="0"/>
                <a:cs typeface="Arial" panose="020B0604020202020204" pitchFamily="34" charset="0"/>
              </a:rPr>
              <a:t>This is an in-class activity so </a:t>
            </a:r>
            <a:r>
              <a:rPr lang="en-AU" sz="2400" dirty="0">
                <a:solidFill>
                  <a:srgbClr val="C00000"/>
                </a:solidFill>
                <a:latin typeface="Arial" panose="020B0604020202020204" pitchFamily="34" charset="0"/>
                <a:cs typeface="Arial" panose="020B0604020202020204" pitchFamily="34" charset="0"/>
              </a:rPr>
              <a:t>NO</a:t>
            </a:r>
            <a:r>
              <a:rPr lang="en-AU" sz="2400" dirty="0">
                <a:latin typeface="Arial" panose="020B0604020202020204" pitchFamily="34" charset="0"/>
                <a:cs typeface="Arial" panose="020B0604020202020204" pitchFamily="34" charset="0"/>
              </a:rPr>
              <a:t> submission of already designed </a:t>
            </a:r>
            <a:r>
              <a:rPr lang="en-AU" sz="2400" dirty="0" err="1">
                <a:latin typeface="Arial" panose="020B0604020202020204" pitchFamily="34" charset="0"/>
                <a:cs typeface="Arial" panose="020B0604020202020204" pitchFamily="34" charset="0"/>
              </a:rPr>
              <a:t>Infographs</a:t>
            </a:r>
            <a:r>
              <a:rPr lang="en-AU" sz="2400" dirty="0">
                <a:latin typeface="Arial" panose="020B0604020202020204" pitchFamily="34" charset="0"/>
                <a:cs typeface="Arial" panose="020B0604020202020204" pitchFamily="34" charset="0"/>
              </a:rPr>
              <a:t> will be accepted or marked.</a:t>
            </a:r>
          </a:p>
          <a:p>
            <a:r>
              <a:rPr lang="en-AU" sz="2400" dirty="0">
                <a:latin typeface="Arial" panose="020B0604020202020204" pitchFamily="34" charset="0"/>
                <a:cs typeface="Arial" panose="020B0604020202020204" pitchFamily="34" charset="0"/>
              </a:rPr>
              <a:t>You should choose </a:t>
            </a:r>
            <a:r>
              <a:rPr lang="en-AU" sz="2400" dirty="0">
                <a:solidFill>
                  <a:srgbClr val="C00000"/>
                </a:solidFill>
                <a:latin typeface="Arial" panose="020B0604020202020204" pitchFamily="34" charset="0"/>
                <a:cs typeface="Arial" panose="020B0604020202020204" pitchFamily="34" charset="0"/>
              </a:rPr>
              <a:t>one problem </a:t>
            </a:r>
            <a:r>
              <a:rPr lang="en-AU" sz="2400" dirty="0">
                <a:latin typeface="Arial" panose="020B0604020202020204" pitchFamily="34" charset="0"/>
                <a:cs typeface="Arial" panose="020B0604020202020204" pitchFamily="34" charset="0"/>
              </a:rPr>
              <a:t>along with the proposed solution from the following journal: “</a:t>
            </a:r>
            <a:r>
              <a:rPr lang="en-AU" sz="2400" dirty="0">
                <a:solidFill>
                  <a:srgbClr val="C00000"/>
                </a:solidFill>
                <a:latin typeface="Arial" panose="020B0604020202020204" pitchFamily="34" charset="0"/>
                <a:cs typeface="Arial" panose="020B0604020202020204" pitchFamily="34" charset="0"/>
              </a:rPr>
              <a:t>Harvard Business Review</a:t>
            </a:r>
            <a:r>
              <a:rPr lang="en-AU" sz="2400" dirty="0">
                <a:latin typeface="Arial" panose="020B0604020202020204" pitchFamily="34" charset="0"/>
                <a:cs typeface="Arial" panose="020B0604020202020204" pitchFamily="34" charset="0"/>
              </a:rPr>
              <a:t>”</a:t>
            </a:r>
          </a:p>
          <a:p>
            <a:pPr marL="0" indent="0" algn="ctr">
              <a:buNone/>
            </a:pPr>
            <a:r>
              <a:rPr lang="en-AU" sz="2400" b="1" dirty="0">
                <a:solidFill>
                  <a:srgbClr val="0070C0"/>
                </a:solidFill>
                <a:latin typeface="Arial" panose="020B0604020202020204" pitchFamily="34" charset="0"/>
                <a:cs typeface="Arial" panose="020B0604020202020204" pitchFamily="34" charset="0"/>
                <a:hlinkClick r:id="rId3"/>
              </a:rPr>
              <a:t>https://hbr.org/</a:t>
            </a:r>
            <a:r>
              <a:rPr lang="en-AU" sz="2400" b="1" dirty="0">
                <a:solidFill>
                  <a:srgbClr val="0070C0"/>
                </a:solidFill>
                <a:latin typeface="Arial" panose="020B0604020202020204" pitchFamily="34" charset="0"/>
                <a:cs typeface="Arial" panose="020B0604020202020204" pitchFamily="34" charset="0"/>
              </a:rPr>
              <a:t> </a:t>
            </a:r>
          </a:p>
          <a:p>
            <a:r>
              <a:rPr lang="en-AU" sz="2400" dirty="0">
                <a:latin typeface="Arial" panose="020B0604020202020204" pitchFamily="34" charset="0"/>
                <a:cs typeface="Arial" panose="020B0604020202020204" pitchFamily="34" charset="0"/>
              </a:rPr>
              <a:t>on </a:t>
            </a:r>
            <a:r>
              <a:rPr lang="en-AU" sz="2400" dirty="0">
                <a:solidFill>
                  <a:srgbClr val="C00000"/>
                </a:solidFill>
                <a:latin typeface="Arial" panose="020B0604020202020204" pitchFamily="34" charset="0"/>
                <a:cs typeface="Arial" panose="020B0604020202020204" pitchFamily="34" charset="0"/>
              </a:rPr>
              <a:t>a social, business or technology problem </a:t>
            </a:r>
            <a:r>
              <a:rPr lang="en-AU" sz="2400" dirty="0">
                <a:latin typeface="Arial" panose="020B0604020202020204" pitchFamily="34" charset="0"/>
                <a:cs typeface="Arial" panose="020B0604020202020204" pitchFamily="34" charset="0"/>
              </a:rPr>
              <a:t>(e.g. Poor quality of life etc., customer service, AI) as a topic for your knowledge management activity</a:t>
            </a:r>
          </a:p>
          <a:p>
            <a:pPr marL="0" indent="0">
              <a:buNone/>
            </a:pPr>
            <a:endParaRPr lang="en-AU" sz="2400" dirty="0">
              <a:latin typeface="Arial" panose="020B0604020202020204" pitchFamily="34" charset="0"/>
              <a:cs typeface="Arial" panose="020B0604020202020204" pitchFamily="34" charset="0"/>
            </a:endParaRPr>
          </a:p>
          <a:p>
            <a:pPr marL="0" indent="0">
              <a:buNone/>
            </a:pPr>
            <a:endParaRPr lang="en-AU" sz="2400" dirty="0">
              <a:latin typeface="Arial" panose="020B0604020202020204" pitchFamily="34" charset="0"/>
              <a:cs typeface="Arial" panose="020B0604020202020204" pitchFamily="34" charset="0"/>
            </a:endParaRPr>
          </a:p>
          <a:p>
            <a:pPr marL="0" indent="0">
              <a:buNone/>
            </a:pP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199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3: Infographic</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540952"/>
            <a:ext cx="10957594" cy="2514712"/>
          </a:xfrm>
        </p:spPr>
        <p:txBody>
          <a:bodyPr vert="horz" lIns="91440" tIns="45720" rIns="91440" bIns="45720" rtlCol="0">
            <a:noAutofit/>
          </a:bodyPr>
          <a:lstStyle/>
          <a:p>
            <a:r>
              <a:rPr lang="en-AU" sz="2400" dirty="0">
                <a:latin typeface="Arial" panose="020B0604020202020204" pitchFamily="34" charset="0"/>
                <a:cs typeface="Arial" panose="020B0604020202020204" pitchFamily="34" charset="0"/>
              </a:rPr>
              <a:t>This is an </a:t>
            </a:r>
            <a:r>
              <a:rPr lang="en-AU" sz="2400" dirty="0">
                <a:solidFill>
                  <a:srgbClr val="C00000"/>
                </a:solidFill>
                <a:latin typeface="Arial" panose="020B0604020202020204" pitchFamily="34" charset="0"/>
                <a:cs typeface="Arial" panose="020B0604020202020204" pitchFamily="34" charset="0"/>
              </a:rPr>
              <a:t>in-class activity </a:t>
            </a:r>
            <a:r>
              <a:rPr lang="en-AU" sz="2400" dirty="0">
                <a:latin typeface="Arial" panose="020B0604020202020204" pitchFamily="34" charset="0"/>
                <a:cs typeface="Arial" panose="020B0604020202020204" pitchFamily="34" charset="0"/>
              </a:rPr>
              <a:t>so </a:t>
            </a:r>
            <a:r>
              <a:rPr lang="en-AU" sz="2400" dirty="0">
                <a:solidFill>
                  <a:srgbClr val="C00000"/>
                </a:solidFill>
                <a:latin typeface="Arial" panose="020B0604020202020204" pitchFamily="34" charset="0"/>
                <a:cs typeface="Arial" panose="020B0604020202020204" pitchFamily="34" charset="0"/>
              </a:rPr>
              <a:t>NO</a:t>
            </a:r>
            <a:r>
              <a:rPr lang="en-AU" sz="2400" dirty="0">
                <a:latin typeface="Arial" panose="020B0604020202020204" pitchFamily="34" charset="0"/>
                <a:cs typeface="Arial" panose="020B0604020202020204" pitchFamily="34" charset="0"/>
              </a:rPr>
              <a:t> submission of already designed </a:t>
            </a:r>
            <a:r>
              <a:rPr lang="en-AU" sz="2400" dirty="0" err="1">
                <a:latin typeface="Arial" panose="020B0604020202020204" pitchFamily="34" charset="0"/>
                <a:cs typeface="Arial" panose="020B0604020202020204" pitchFamily="34" charset="0"/>
              </a:rPr>
              <a:t>Infographs</a:t>
            </a:r>
            <a:r>
              <a:rPr lang="en-AU" sz="2400" dirty="0">
                <a:latin typeface="Arial" panose="020B0604020202020204" pitchFamily="34" charset="0"/>
                <a:cs typeface="Arial" panose="020B0604020202020204" pitchFamily="34" charset="0"/>
              </a:rPr>
              <a:t> will be accepted or marked.</a:t>
            </a:r>
          </a:p>
          <a:p>
            <a:r>
              <a:rPr lang="en-AU" sz="2400" dirty="0">
                <a:latin typeface="Arial" panose="020B0604020202020204" pitchFamily="34" charset="0"/>
                <a:cs typeface="Arial" panose="020B0604020202020204" pitchFamily="34" charset="0"/>
              </a:rPr>
              <a:t>If you are interested in a particular topic, you may visit the           topic pages through the links below</a:t>
            </a:r>
          </a:p>
          <a:p>
            <a:pPr marL="0" indent="0" algn="ctr">
              <a:buNone/>
            </a:pPr>
            <a:r>
              <a:rPr lang="en-AU" sz="2400" b="1" dirty="0">
                <a:solidFill>
                  <a:srgbClr val="C00000"/>
                </a:solidFill>
                <a:latin typeface="Arial" panose="020B0604020202020204" pitchFamily="34" charset="0"/>
                <a:cs typeface="Arial" panose="020B0604020202020204" pitchFamily="34" charset="0"/>
              </a:rPr>
              <a:t>https://</a:t>
            </a:r>
            <a:r>
              <a:rPr lang="en-AU" sz="2400" b="1" dirty="0" err="1">
                <a:solidFill>
                  <a:srgbClr val="C00000"/>
                </a:solidFill>
                <a:latin typeface="Arial" panose="020B0604020202020204" pitchFamily="34" charset="0"/>
                <a:cs typeface="Arial" panose="020B0604020202020204" pitchFamily="34" charset="0"/>
              </a:rPr>
              <a:t>hbr.org</a:t>
            </a:r>
            <a:r>
              <a:rPr lang="en-AU" sz="2400" b="1" dirty="0">
                <a:solidFill>
                  <a:srgbClr val="C00000"/>
                </a:solidFill>
                <a:latin typeface="Arial" panose="020B0604020202020204" pitchFamily="34" charset="0"/>
                <a:cs typeface="Arial" panose="020B0604020202020204" pitchFamily="34" charset="0"/>
              </a:rPr>
              <a:t>/topics</a:t>
            </a:r>
          </a:p>
          <a:p>
            <a:pPr marL="0" indent="0">
              <a:buNone/>
            </a:pPr>
            <a:endParaRPr lang="en-AU" sz="2400" dirty="0">
              <a:latin typeface="Arial" panose="020B0604020202020204" pitchFamily="34" charset="0"/>
              <a:cs typeface="Arial" panose="020B0604020202020204" pitchFamily="34" charset="0"/>
            </a:endParaRPr>
          </a:p>
          <a:p>
            <a:pPr marL="0" indent="0">
              <a:buNone/>
            </a:pPr>
            <a:endParaRPr lang="en-AU" sz="2400" dirty="0">
              <a:latin typeface="Arial" panose="020B0604020202020204" pitchFamily="34" charset="0"/>
              <a:cs typeface="Arial" panose="020B0604020202020204" pitchFamily="34" charset="0"/>
            </a:endParaRPr>
          </a:p>
          <a:p>
            <a:pPr marL="0" indent="0">
              <a:buNone/>
            </a:pPr>
            <a:endParaRPr lang="en-AU"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5FC13A7-65D8-AD48-AE56-1FD5A8B292FE}"/>
              </a:ext>
            </a:extLst>
          </p:cNvPr>
          <p:cNvPicPr>
            <a:picLocks noChangeAspect="1"/>
          </p:cNvPicPr>
          <p:nvPr/>
        </p:nvPicPr>
        <p:blipFill>
          <a:blip r:embed="rId3"/>
          <a:stretch>
            <a:fillRect/>
          </a:stretch>
        </p:blipFill>
        <p:spPr>
          <a:xfrm>
            <a:off x="2249736" y="3790985"/>
            <a:ext cx="8014563" cy="2397968"/>
          </a:xfrm>
          <a:prstGeom prst="rect">
            <a:avLst/>
          </a:prstGeom>
        </p:spPr>
      </p:pic>
    </p:spTree>
    <p:extLst>
      <p:ext uri="{BB962C8B-B14F-4D97-AF65-F5344CB8AC3E}">
        <p14:creationId xmlns:p14="http://schemas.microsoft.com/office/powerpoint/2010/main" val="370018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44182" y="533218"/>
            <a:ext cx="10326658" cy="1000685"/>
          </a:xfrm>
        </p:spPr>
        <p:txBody>
          <a:bodyPr/>
          <a:lstStyle/>
          <a:p>
            <a:r>
              <a:rPr lang="en-US" dirty="0"/>
              <a:t>Assignment 3: Infographic</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pic>
        <p:nvPicPr>
          <p:cNvPr id="8" name="Picture 7">
            <a:extLst>
              <a:ext uri="{FF2B5EF4-FFF2-40B4-BE49-F238E27FC236}">
                <a16:creationId xmlns:a16="http://schemas.microsoft.com/office/drawing/2014/main" id="{41ECB0D7-D625-6745-A9F7-9A2D162BCC16}"/>
              </a:ext>
            </a:extLst>
          </p:cNvPr>
          <p:cNvPicPr>
            <a:picLocks noChangeAspect="1"/>
          </p:cNvPicPr>
          <p:nvPr/>
        </p:nvPicPr>
        <p:blipFill>
          <a:blip r:embed="rId3"/>
          <a:stretch>
            <a:fillRect/>
          </a:stretch>
        </p:blipFill>
        <p:spPr>
          <a:xfrm>
            <a:off x="2080183" y="1510086"/>
            <a:ext cx="7823096" cy="2174289"/>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a:extLst>
              <a:ext uri="{FF2B5EF4-FFF2-40B4-BE49-F238E27FC236}">
                <a16:creationId xmlns:a16="http://schemas.microsoft.com/office/drawing/2014/main" id="{541455C9-E57F-F34A-8032-1DC47C549FAB}"/>
              </a:ext>
            </a:extLst>
          </p:cNvPr>
          <p:cNvSpPr/>
          <p:nvPr/>
        </p:nvSpPr>
        <p:spPr>
          <a:xfrm>
            <a:off x="2644189" y="5155777"/>
            <a:ext cx="6031897" cy="9768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AU" sz="4000" b="1" dirty="0">
                <a:solidFill>
                  <a:srgbClr val="FF0000"/>
                </a:solidFill>
              </a:rPr>
              <a:t>Issue</a:t>
            </a:r>
            <a:r>
              <a:rPr lang="en-AU" dirty="0"/>
              <a:t>:  </a:t>
            </a:r>
            <a:r>
              <a:rPr lang="en-AU" sz="3200" dirty="0"/>
              <a:t>Overthinking</a:t>
            </a:r>
            <a:r>
              <a:rPr lang="en-AU" dirty="0"/>
              <a:t>! </a:t>
            </a:r>
          </a:p>
        </p:txBody>
      </p:sp>
      <p:cxnSp>
        <p:nvCxnSpPr>
          <p:cNvPr id="10" name="Curved Connector 9">
            <a:extLst>
              <a:ext uri="{FF2B5EF4-FFF2-40B4-BE49-F238E27FC236}">
                <a16:creationId xmlns:a16="http://schemas.microsoft.com/office/drawing/2014/main" id="{1886D68D-90C9-8442-AFEB-BF6BD967FC09}"/>
              </a:ext>
            </a:extLst>
          </p:cNvPr>
          <p:cNvCxnSpPr>
            <a:stCxn id="8" idx="2"/>
            <a:endCxn id="9" idx="0"/>
          </p:cNvCxnSpPr>
          <p:nvPr/>
        </p:nvCxnSpPr>
        <p:spPr>
          <a:xfrm rot="5400000">
            <a:off x="5090234" y="4254280"/>
            <a:ext cx="1471402" cy="331593"/>
          </a:xfrm>
          <a:prstGeom prst="curvedConnector3">
            <a:avLst/>
          </a:prstGeom>
          <a:ln w="762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6631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44182" y="533218"/>
            <a:ext cx="10326658" cy="1000685"/>
          </a:xfrm>
        </p:spPr>
        <p:txBody>
          <a:bodyPr/>
          <a:lstStyle/>
          <a:p>
            <a:r>
              <a:rPr lang="en-US" dirty="0"/>
              <a:t>Assignment 3: Infographic</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7" name="Rectangle 6">
            <a:extLst>
              <a:ext uri="{FF2B5EF4-FFF2-40B4-BE49-F238E27FC236}">
                <a16:creationId xmlns:a16="http://schemas.microsoft.com/office/drawing/2014/main" id="{35E46125-1850-3B47-912C-54090DB3CAC6}"/>
              </a:ext>
            </a:extLst>
          </p:cNvPr>
          <p:cNvSpPr/>
          <p:nvPr/>
        </p:nvSpPr>
        <p:spPr>
          <a:xfrm>
            <a:off x="2914371" y="5230938"/>
            <a:ext cx="5452416" cy="8282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AU" sz="4000" b="1" dirty="0">
                <a:solidFill>
                  <a:srgbClr val="FF0000"/>
                </a:solidFill>
              </a:rPr>
              <a:t>Issue</a:t>
            </a:r>
            <a:r>
              <a:rPr lang="en-AU" dirty="0"/>
              <a:t>:  </a:t>
            </a:r>
            <a:r>
              <a:rPr lang="en-AU" sz="3200" dirty="0"/>
              <a:t>Rushing to solutions</a:t>
            </a:r>
            <a:endParaRPr lang="en-AU" dirty="0"/>
          </a:p>
        </p:txBody>
      </p:sp>
      <p:cxnSp>
        <p:nvCxnSpPr>
          <p:cNvPr id="11" name="Curved Connector 10">
            <a:extLst>
              <a:ext uri="{FF2B5EF4-FFF2-40B4-BE49-F238E27FC236}">
                <a16:creationId xmlns:a16="http://schemas.microsoft.com/office/drawing/2014/main" id="{942D5684-31F9-2D4B-832E-3BB680E18B4F}"/>
              </a:ext>
            </a:extLst>
          </p:cNvPr>
          <p:cNvCxnSpPr>
            <a:stCxn id="12" idx="2"/>
            <a:endCxn id="7" idx="0"/>
          </p:cNvCxnSpPr>
          <p:nvPr/>
        </p:nvCxnSpPr>
        <p:spPr>
          <a:xfrm rot="5400000">
            <a:off x="5219342" y="4608197"/>
            <a:ext cx="1043978" cy="201504"/>
          </a:xfrm>
          <a:prstGeom prst="curvedConnector3">
            <a:avLst/>
          </a:prstGeom>
          <a:ln w="76200">
            <a:tailEnd type="triangle"/>
          </a:ln>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D72B7FA6-AD49-D941-AB73-5D330AB165FE}"/>
              </a:ext>
            </a:extLst>
          </p:cNvPr>
          <p:cNvPicPr>
            <a:picLocks noChangeAspect="1"/>
          </p:cNvPicPr>
          <p:nvPr/>
        </p:nvPicPr>
        <p:blipFill>
          <a:blip r:embed="rId3"/>
          <a:stretch>
            <a:fillRect/>
          </a:stretch>
        </p:blipFill>
        <p:spPr>
          <a:xfrm>
            <a:off x="2277835" y="1383562"/>
            <a:ext cx="7128495" cy="280339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29391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3: Video making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vert="horz" lIns="91440" tIns="45720" rIns="91440" bIns="45720" rtlCol="0">
            <a:noAutofit/>
          </a:bodyPr>
          <a:lstStyle/>
          <a:p>
            <a:r>
              <a:rPr lang="en-AU" sz="2400" dirty="0">
                <a:latin typeface="Arial" panose="020B0604020202020204" pitchFamily="34" charset="0"/>
                <a:cs typeface="Arial" panose="020B0604020202020204" pitchFamily="34" charset="0"/>
              </a:rPr>
              <a:t>You should </a:t>
            </a:r>
            <a:r>
              <a:rPr lang="en-AU" sz="2400" dirty="0">
                <a:solidFill>
                  <a:srgbClr val="C00000"/>
                </a:solidFill>
                <a:latin typeface="Arial" panose="020B0604020202020204" pitchFamily="34" charset="0"/>
                <a:cs typeface="Arial" panose="020B0604020202020204" pitchFamily="34" charset="0"/>
              </a:rPr>
              <a:t>summarize</a:t>
            </a:r>
            <a:r>
              <a:rPr lang="en-AU" sz="2400" dirty="0">
                <a:latin typeface="Arial" panose="020B0604020202020204" pitchFamily="34" charset="0"/>
                <a:cs typeface="Arial" panose="020B0604020202020204" pitchFamily="34" charset="0"/>
              </a:rPr>
              <a:t> the content of the same paper which used for </a:t>
            </a:r>
            <a:r>
              <a:rPr lang="en-AU" sz="2400" dirty="0">
                <a:solidFill>
                  <a:srgbClr val="C00000"/>
                </a:solidFill>
                <a:latin typeface="Arial" panose="020B0604020202020204" pitchFamily="34" charset="0"/>
                <a:cs typeface="Arial" panose="020B0604020202020204" pitchFamily="34" charset="0"/>
              </a:rPr>
              <a:t>infographic</a:t>
            </a:r>
            <a:r>
              <a:rPr lang="en-AU" sz="2400" dirty="0">
                <a:latin typeface="Arial" panose="020B0604020202020204" pitchFamily="34" charset="0"/>
                <a:cs typeface="Arial" panose="020B0604020202020204" pitchFamily="34" charset="0"/>
              </a:rPr>
              <a:t> activity. </a:t>
            </a:r>
          </a:p>
          <a:p>
            <a:r>
              <a:rPr lang="en-AU" sz="2400" dirty="0">
                <a:latin typeface="Arial" panose="020B0604020202020204" pitchFamily="34" charset="0"/>
                <a:cs typeface="Arial" panose="020B0604020202020204" pitchFamily="34" charset="0"/>
              </a:rPr>
              <a:t>You should demonstrate sound understanding of the paper.</a:t>
            </a:r>
          </a:p>
          <a:p>
            <a:r>
              <a:rPr lang="en-AU" sz="2400" dirty="0">
                <a:latin typeface="Arial" panose="020B0604020202020204" pitchFamily="34" charset="0"/>
                <a:cs typeface="Arial" panose="020B0604020202020204" pitchFamily="34" charset="0"/>
              </a:rPr>
              <a:t>Each group is required to make a (minimum) </a:t>
            </a:r>
            <a:r>
              <a:rPr lang="en-AU" sz="2400" dirty="0">
                <a:solidFill>
                  <a:srgbClr val="C00000"/>
                </a:solidFill>
                <a:latin typeface="Arial" panose="020B0604020202020204" pitchFamily="34" charset="0"/>
                <a:cs typeface="Arial" panose="020B0604020202020204" pitchFamily="34" charset="0"/>
              </a:rPr>
              <a:t>five minutes </a:t>
            </a:r>
            <a:r>
              <a:rPr lang="en-AU" sz="2400" dirty="0">
                <a:latin typeface="Arial" panose="020B0604020202020204" pitchFamily="34" charset="0"/>
                <a:cs typeface="Arial" panose="020B0604020202020204" pitchFamily="34" charset="0"/>
              </a:rPr>
              <a:t>presentation in </a:t>
            </a:r>
            <a:r>
              <a:rPr lang="en-AU" sz="2400" dirty="0">
                <a:solidFill>
                  <a:srgbClr val="C00000"/>
                </a:solidFill>
                <a:latin typeface="Arial" panose="020B0604020202020204" pitchFamily="34" charset="0"/>
                <a:cs typeface="Arial" panose="020B0604020202020204" pitchFamily="34" charset="0"/>
              </a:rPr>
              <a:t>week 8!</a:t>
            </a:r>
          </a:p>
          <a:p>
            <a:r>
              <a:rPr lang="en-AU" sz="2400" dirty="0">
                <a:latin typeface="Arial" panose="020B0604020202020204" pitchFamily="34" charset="0"/>
                <a:cs typeface="Arial" panose="020B0604020202020204" pitchFamily="34" charset="0"/>
              </a:rPr>
              <a:t>The Group leader should upload the video to </a:t>
            </a:r>
            <a:r>
              <a:rPr lang="en-AU" sz="2400" dirty="0">
                <a:solidFill>
                  <a:srgbClr val="C00000"/>
                </a:solidFill>
                <a:latin typeface="Arial" panose="020B0604020202020204" pitchFamily="34" charset="0"/>
                <a:cs typeface="Arial" panose="020B0604020202020204" pitchFamily="34" charset="0"/>
              </a:rPr>
              <a:t>YouTube</a:t>
            </a:r>
            <a:r>
              <a:rPr lang="en-AU" sz="2400" dirty="0">
                <a:latin typeface="Arial" panose="020B0604020202020204" pitchFamily="34" charset="0"/>
                <a:cs typeface="Arial" panose="020B0604020202020204" pitchFamily="34" charset="0"/>
              </a:rPr>
              <a:t> and </a:t>
            </a:r>
            <a:r>
              <a:rPr lang="en-AU" sz="2400" dirty="0">
                <a:solidFill>
                  <a:srgbClr val="C00000"/>
                </a:solidFill>
                <a:latin typeface="Arial" panose="020B0604020202020204" pitchFamily="34" charset="0"/>
                <a:cs typeface="Arial" panose="020B0604020202020204" pitchFamily="34" charset="0"/>
              </a:rPr>
              <a:t>submit the link in Canvas. </a:t>
            </a: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694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F8D1-38EA-8E46-B6C2-09A6C4C6C190}"/>
              </a:ext>
            </a:extLst>
          </p:cNvPr>
          <p:cNvSpPr>
            <a:spLocks noGrp="1"/>
          </p:cNvSpPr>
          <p:nvPr>
            <p:ph type="title"/>
          </p:nvPr>
        </p:nvSpPr>
        <p:spPr>
          <a:xfrm>
            <a:off x="2980267" y="2947669"/>
            <a:ext cx="6886222" cy="1285664"/>
          </a:xfrm>
        </p:spPr>
        <p:txBody>
          <a:bodyPr/>
          <a:lstStyle/>
          <a:p>
            <a:pPr algn="ctr"/>
            <a:r>
              <a:rPr lang="en-US" dirty="0"/>
              <a:t>Assignment 4: Reflective Report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22743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p:txBody>
          <a:bodyPr/>
          <a:lstStyle/>
          <a:p>
            <a:r>
              <a:rPr lang="en-US" dirty="0"/>
              <a:t>Assignment 4: Reflective Report</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1665402"/>
            <a:ext cx="10957594" cy="4081404"/>
          </a:xfrm>
        </p:spPr>
        <p:txBody>
          <a:bodyPr vert="horz" lIns="91440" tIns="45720" rIns="91440" bIns="45720" rtlCol="0">
            <a:noAutofit/>
          </a:bodyPr>
          <a:lstStyle/>
          <a:p>
            <a:r>
              <a:rPr lang="en-AU" sz="2000" dirty="0">
                <a:latin typeface="Arial" panose="020B0604020202020204" pitchFamily="34" charset="0"/>
                <a:cs typeface="Arial" panose="020B0604020202020204" pitchFamily="34" charset="0"/>
              </a:rPr>
              <a:t>This is a </a:t>
            </a:r>
            <a:r>
              <a:rPr lang="en-AU" sz="2000" dirty="0">
                <a:solidFill>
                  <a:srgbClr val="C00000"/>
                </a:solidFill>
                <a:latin typeface="Arial" panose="020B0604020202020204" pitchFamily="34" charset="0"/>
                <a:cs typeface="Arial" panose="020B0604020202020204" pitchFamily="34" charset="0"/>
              </a:rPr>
              <a:t>solo assessment </a:t>
            </a:r>
            <a:r>
              <a:rPr lang="en-AU" sz="2000" dirty="0">
                <a:latin typeface="Arial" panose="020B0604020202020204" pitchFamily="34" charset="0"/>
                <a:cs typeface="Arial" panose="020B0604020202020204" pitchFamily="34" charset="0"/>
              </a:rPr>
              <a:t>task. </a:t>
            </a:r>
          </a:p>
          <a:p>
            <a:r>
              <a:rPr lang="en-AU" sz="2000" dirty="0">
                <a:latin typeface="Arial" panose="020B0604020202020204" pitchFamily="34" charset="0"/>
                <a:cs typeface="Arial" panose="020B0604020202020204" pitchFamily="34" charset="0"/>
              </a:rPr>
              <a:t>This assessment task requires you to critically </a:t>
            </a:r>
            <a:r>
              <a:rPr lang="en-AU" sz="2000" dirty="0">
                <a:solidFill>
                  <a:srgbClr val="C00000"/>
                </a:solidFill>
                <a:latin typeface="Arial" panose="020B0604020202020204" pitchFamily="34" charset="0"/>
                <a:cs typeface="Arial" panose="020B0604020202020204" pitchFamily="34" charset="0"/>
              </a:rPr>
              <a:t>reflect</a:t>
            </a:r>
            <a:r>
              <a:rPr lang="en-AU" sz="2000" dirty="0">
                <a:latin typeface="Arial" panose="020B0604020202020204" pitchFamily="34" charset="0"/>
                <a:cs typeface="Arial" panose="020B0604020202020204" pitchFamily="34" charset="0"/>
              </a:rPr>
              <a:t> on your experiences  with the</a:t>
            </a:r>
          </a:p>
          <a:p>
            <a:pPr marL="800100" lvl="1" indent="-342900">
              <a:buFont typeface="Courier New" panose="02070309020205020404" pitchFamily="49" charset="0"/>
              <a:buChar char="o"/>
            </a:pPr>
            <a:r>
              <a:rPr lang="en-AU" dirty="0">
                <a:solidFill>
                  <a:schemeClr val="accent5">
                    <a:lumMod val="75000"/>
                  </a:schemeClr>
                </a:solidFill>
                <a:latin typeface="Arial" panose="020B0604020202020204" pitchFamily="34" charset="0"/>
                <a:cs typeface="Arial" panose="020B0604020202020204" pitchFamily="34" charset="0"/>
              </a:rPr>
              <a:t>Week 6-Class Activity (Infographic) and </a:t>
            </a:r>
          </a:p>
          <a:p>
            <a:pPr marL="800100" lvl="1" indent="-342900">
              <a:buFont typeface="Courier New" panose="02070309020205020404" pitchFamily="49" charset="0"/>
              <a:buChar char="o"/>
            </a:pPr>
            <a:r>
              <a:rPr lang="en-AU" dirty="0">
                <a:solidFill>
                  <a:schemeClr val="accent5">
                    <a:lumMod val="75000"/>
                  </a:schemeClr>
                </a:solidFill>
                <a:latin typeface="Arial" panose="020B0604020202020204" pitchFamily="34" charset="0"/>
                <a:cs typeface="Arial" panose="020B0604020202020204" pitchFamily="34" charset="0"/>
              </a:rPr>
              <a:t>Week 8-Class Activity (Video Making) </a:t>
            </a:r>
            <a:endParaRPr lang="en-AU" sz="2000" dirty="0">
              <a:latin typeface="Arial" panose="020B0604020202020204" pitchFamily="34" charset="0"/>
              <a:cs typeface="Arial" panose="020B0604020202020204" pitchFamily="34" charset="0"/>
            </a:endParaRPr>
          </a:p>
          <a:p>
            <a:pPr marL="0" indent="0">
              <a:buNone/>
            </a:pPr>
            <a:r>
              <a:rPr lang="en-AU" sz="2000" dirty="0">
                <a:latin typeface="Arial" panose="020B0604020202020204" pitchFamily="34" charset="0"/>
                <a:cs typeface="Arial" panose="020B0604020202020204" pitchFamily="34" charset="0"/>
              </a:rPr>
              <a:t>and how both activities relate to your career and future. </a:t>
            </a:r>
          </a:p>
          <a:p>
            <a:pPr marL="0" indent="0">
              <a:buNone/>
            </a:pPr>
            <a:r>
              <a:rPr lang="en-AU" sz="2000" dirty="0">
                <a:latin typeface="Arial" panose="020B0604020202020204" pitchFamily="34" charset="0"/>
                <a:cs typeface="Arial" panose="020B0604020202020204" pitchFamily="34" charset="0"/>
              </a:rPr>
              <a:t>Also </a:t>
            </a:r>
            <a:r>
              <a:rPr lang="en-AU" sz="2000" dirty="0"/>
              <a:t>assessment task requires you to present (</a:t>
            </a:r>
            <a:r>
              <a:rPr lang="en-AU" sz="2000" dirty="0" err="1"/>
              <a:t>i</a:t>
            </a:r>
            <a:r>
              <a:rPr lang="en-AU" sz="2000" dirty="0"/>
              <a:t>) </a:t>
            </a:r>
            <a:r>
              <a:rPr lang="en-AU" sz="2000" b="1" dirty="0"/>
              <a:t>your key insights</a:t>
            </a:r>
            <a:r>
              <a:rPr lang="en-AU" sz="2000" dirty="0"/>
              <a:t> of the HBR paper (Infographic). </a:t>
            </a:r>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Weight: </a:t>
            </a:r>
            <a:r>
              <a:rPr lang="en-AU" sz="2000" dirty="0">
                <a:solidFill>
                  <a:srgbClr val="C00000"/>
                </a:solidFill>
                <a:latin typeface="Arial" panose="020B0604020202020204" pitchFamily="34" charset="0"/>
                <a:cs typeface="Arial" panose="020B0604020202020204" pitchFamily="34" charset="0"/>
              </a:rPr>
              <a:t>20%</a:t>
            </a:r>
          </a:p>
          <a:p>
            <a:r>
              <a:rPr lang="en-AU" sz="2000" dirty="0">
                <a:latin typeface="Arial" panose="020B0604020202020204" pitchFamily="34" charset="0"/>
                <a:cs typeface="Arial" panose="020B0604020202020204" pitchFamily="34" charset="0"/>
              </a:rPr>
              <a:t>Due</a:t>
            </a:r>
            <a:r>
              <a:rPr lang="en-AU" sz="2000">
                <a:latin typeface="Arial" panose="020B0604020202020204" pitchFamily="34" charset="0"/>
                <a:cs typeface="Arial" panose="020B0604020202020204" pitchFamily="34" charset="0"/>
              </a:rPr>
              <a:t>: </a:t>
            </a:r>
            <a:r>
              <a:rPr lang="en-AU" sz="2000">
                <a:solidFill>
                  <a:srgbClr val="C00000"/>
                </a:solidFill>
                <a:latin typeface="Arial" panose="020B0604020202020204" pitchFamily="34" charset="0"/>
                <a:cs typeface="Arial" panose="020B0604020202020204" pitchFamily="34" charset="0"/>
              </a:rPr>
              <a:t>27</a:t>
            </a:r>
            <a:r>
              <a:rPr lang="en-AU" sz="2000" baseline="30000">
                <a:solidFill>
                  <a:srgbClr val="C00000"/>
                </a:solidFill>
                <a:latin typeface="Arial" panose="020B0604020202020204" pitchFamily="34" charset="0"/>
                <a:cs typeface="Arial" panose="020B0604020202020204" pitchFamily="34" charset="0"/>
              </a:rPr>
              <a:t>th</a:t>
            </a:r>
            <a:r>
              <a:rPr lang="en-AU" sz="2000">
                <a:solidFill>
                  <a:srgbClr val="C00000"/>
                </a:solidFill>
                <a:latin typeface="Arial" panose="020B0604020202020204" pitchFamily="34" charset="0"/>
                <a:cs typeface="Arial" panose="020B0604020202020204" pitchFamily="34" charset="0"/>
              </a:rPr>
              <a:t> May</a:t>
            </a:r>
            <a:endParaRPr lang="en-AU" sz="2000" dirty="0">
              <a:solidFill>
                <a:srgbClr val="C00000"/>
              </a:solidFill>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Submission portal: </a:t>
            </a:r>
            <a:r>
              <a:rPr lang="en-AU" sz="2000" dirty="0">
                <a:solidFill>
                  <a:srgbClr val="C00000"/>
                </a:solidFill>
                <a:latin typeface="Arial" panose="020B0604020202020204" pitchFamily="34" charset="0"/>
                <a:cs typeface="Arial" panose="020B0604020202020204" pitchFamily="34" charset="0"/>
              </a:rPr>
              <a:t>Canvas</a:t>
            </a:r>
          </a:p>
          <a:p>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88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F8D1-38EA-8E46-B6C2-09A6C4C6C190}"/>
              </a:ext>
            </a:extLst>
          </p:cNvPr>
          <p:cNvSpPr>
            <a:spLocks noGrp="1"/>
          </p:cNvSpPr>
          <p:nvPr>
            <p:ph type="title"/>
          </p:nvPr>
        </p:nvSpPr>
        <p:spPr>
          <a:xfrm>
            <a:off x="2980267" y="2947669"/>
            <a:ext cx="6886222" cy="1285664"/>
          </a:xfrm>
        </p:spPr>
        <p:txBody>
          <a:bodyPr/>
          <a:lstStyle/>
          <a:p>
            <a:pPr algn="ctr"/>
            <a:r>
              <a:rPr lang="en-US" dirty="0"/>
              <a:t>Course structure on CANVAS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80101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What is </a:t>
            </a:r>
            <a:r>
              <a:rPr lang="en-AU" dirty="0" err="1"/>
              <a:t>IS</a:t>
            </a:r>
            <a:r>
              <a:rPr lang="en-AU" dirty="0"/>
              <a:t>?</a:t>
            </a:r>
          </a:p>
        </p:txBody>
      </p:sp>
      <p:sp>
        <p:nvSpPr>
          <p:cNvPr id="3" name="Subtitle 2"/>
          <p:cNvSpPr>
            <a:spLocks noGrp="1"/>
          </p:cNvSpPr>
          <p:nvPr>
            <p:ph type="subTitle" idx="1"/>
          </p:nvPr>
        </p:nvSpPr>
        <p:spPr/>
        <p:txBody>
          <a:bodyPr/>
          <a:lstStyle/>
          <a:p>
            <a:r>
              <a:rPr lang="en-US" dirty="0"/>
              <a:t>Input your answer in the chat : 1 minute</a:t>
            </a:r>
          </a:p>
          <a:p>
            <a:endParaRPr lang="en-AU" dirty="0"/>
          </a:p>
        </p:txBody>
      </p:sp>
    </p:spTree>
    <p:extLst>
      <p:ext uri="{BB962C8B-B14F-4D97-AF65-F5344CB8AC3E}">
        <p14:creationId xmlns:p14="http://schemas.microsoft.com/office/powerpoint/2010/main" val="2204216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44182" y="533218"/>
            <a:ext cx="10326658" cy="1000685"/>
          </a:xfrm>
        </p:spPr>
        <p:txBody>
          <a:bodyPr/>
          <a:lstStyle/>
          <a:p>
            <a:r>
              <a:rPr lang="en-US" dirty="0"/>
              <a:t>Course structure on CANVAS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8" name="Rectangle 7">
            <a:extLst>
              <a:ext uri="{FF2B5EF4-FFF2-40B4-BE49-F238E27FC236}">
                <a16:creationId xmlns:a16="http://schemas.microsoft.com/office/drawing/2014/main" id="{0EA992BA-9A77-034A-8581-45AAADB4E9A3}"/>
              </a:ext>
            </a:extLst>
          </p:cNvPr>
          <p:cNvSpPr/>
          <p:nvPr/>
        </p:nvSpPr>
        <p:spPr>
          <a:xfrm>
            <a:off x="513093" y="1254872"/>
            <a:ext cx="11165813" cy="830997"/>
          </a:xfrm>
          <a:prstGeom prst="rect">
            <a:avLst/>
          </a:prstGeom>
        </p:spPr>
        <p:txBody>
          <a:bodyPr wrap="square">
            <a:spAutoFit/>
          </a:bodyPr>
          <a:lstStyle/>
          <a:p>
            <a:pPr marL="342900" indent="-342900" algn="just">
              <a:buFont typeface="Arial" panose="020B0604020202020204" pitchFamily="34" charset="0"/>
              <a:buChar char="•"/>
            </a:pPr>
            <a:r>
              <a:rPr lang="en-AU" sz="2400" dirty="0">
                <a:latin typeface="Arial" panose="020B0604020202020204" pitchFamily="34" charset="0"/>
                <a:cs typeface="Arial" panose="020B0604020202020204" pitchFamily="34" charset="0"/>
              </a:rPr>
              <a:t>We have three </a:t>
            </a:r>
            <a:r>
              <a:rPr lang="en-AU" sz="2400" b="1" dirty="0">
                <a:solidFill>
                  <a:srgbClr val="FF0000"/>
                </a:solidFill>
                <a:latin typeface="Arial" panose="020B0604020202020204" pitchFamily="34" charset="0"/>
                <a:cs typeface="Arial" panose="020B0604020202020204" pitchFamily="34" charset="0"/>
              </a:rPr>
              <a:t>modules</a:t>
            </a:r>
            <a:r>
              <a:rPr lang="en-AU" sz="2400" dirty="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r>
              <a:rPr lang="en-AU" sz="2400" dirty="0">
                <a:latin typeface="Arial" panose="020B0604020202020204" pitchFamily="34" charset="0"/>
                <a:cs typeface="Arial" panose="020B0604020202020204" pitchFamily="34" charset="0"/>
              </a:rPr>
              <a:t>You can see their related lectures and tutorials in </a:t>
            </a:r>
            <a:r>
              <a:rPr lang="en-AU" sz="2400" b="1" dirty="0">
                <a:solidFill>
                  <a:srgbClr val="FF0000"/>
                </a:solidFill>
                <a:latin typeface="Arial" panose="020B0604020202020204" pitchFamily="34" charset="0"/>
                <a:cs typeface="Arial" panose="020B0604020202020204" pitchFamily="34" charset="0"/>
              </a:rPr>
              <a:t>Canvas</a:t>
            </a:r>
            <a:r>
              <a:rPr lang="en-AU" sz="2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BD9E663D-77F1-7146-B326-1A6E0F7FF46E}"/>
              </a:ext>
            </a:extLst>
          </p:cNvPr>
          <p:cNvPicPr>
            <a:picLocks noChangeAspect="1"/>
          </p:cNvPicPr>
          <p:nvPr/>
        </p:nvPicPr>
        <p:blipFill>
          <a:blip r:embed="rId3"/>
          <a:stretch>
            <a:fillRect/>
          </a:stretch>
        </p:blipFill>
        <p:spPr>
          <a:xfrm>
            <a:off x="918366" y="2406993"/>
            <a:ext cx="10009112" cy="3096344"/>
          </a:xfrm>
          <a:prstGeom prst="rect">
            <a:avLst/>
          </a:prstGeom>
          <a:ln w="88900" cap="sq" cmpd="thickThin">
            <a:solidFill>
              <a:srgbClr val="000000"/>
            </a:solidFill>
            <a:prstDash val="solid"/>
            <a:miter lim="800000"/>
          </a:ln>
          <a:effectLst>
            <a:innerShdw blurRad="76200">
              <a:srgbClr val="000000"/>
            </a:innerShdw>
          </a:effectLst>
        </p:spPr>
      </p:pic>
      <p:sp>
        <p:nvSpPr>
          <p:cNvPr id="13" name="Cloud 12">
            <a:extLst>
              <a:ext uri="{FF2B5EF4-FFF2-40B4-BE49-F238E27FC236}">
                <a16:creationId xmlns:a16="http://schemas.microsoft.com/office/drawing/2014/main" id="{713E9575-5B0E-8646-ACA2-0D0206CD6F8E}"/>
              </a:ext>
            </a:extLst>
          </p:cNvPr>
          <p:cNvSpPr/>
          <p:nvPr/>
        </p:nvSpPr>
        <p:spPr>
          <a:xfrm>
            <a:off x="513093" y="3487113"/>
            <a:ext cx="2088232" cy="57606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88264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44182" y="533218"/>
            <a:ext cx="10326658" cy="1000685"/>
          </a:xfrm>
        </p:spPr>
        <p:txBody>
          <a:bodyPr/>
          <a:lstStyle/>
          <a:p>
            <a:r>
              <a:rPr lang="en-US" dirty="0"/>
              <a:t>Course structure on CANVAS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8" name="Rectangle 7">
            <a:extLst>
              <a:ext uri="{FF2B5EF4-FFF2-40B4-BE49-F238E27FC236}">
                <a16:creationId xmlns:a16="http://schemas.microsoft.com/office/drawing/2014/main" id="{0EA992BA-9A77-034A-8581-45AAADB4E9A3}"/>
              </a:ext>
            </a:extLst>
          </p:cNvPr>
          <p:cNvSpPr/>
          <p:nvPr/>
        </p:nvSpPr>
        <p:spPr>
          <a:xfrm>
            <a:off x="513093" y="1254872"/>
            <a:ext cx="11165813" cy="1200329"/>
          </a:xfrm>
          <a:prstGeom prst="rect">
            <a:avLst/>
          </a:prstGeom>
        </p:spPr>
        <p:txBody>
          <a:bodyPr wrap="square">
            <a:spAutoFit/>
          </a:bodyPr>
          <a:lstStyle/>
          <a:p>
            <a:pPr algn="just"/>
            <a:r>
              <a:rPr lang="en-AU" sz="2400" dirty="0">
                <a:latin typeface="Arial" panose="020B0604020202020204" pitchFamily="34" charset="0"/>
                <a:cs typeface="Arial" panose="020B0604020202020204" pitchFamily="34" charset="0"/>
              </a:rPr>
              <a:t>Please review the </a:t>
            </a:r>
            <a:r>
              <a:rPr lang="en-AU" sz="2400" dirty="0">
                <a:solidFill>
                  <a:srgbClr val="FF0000"/>
                </a:solidFill>
                <a:latin typeface="Arial" panose="020B0604020202020204" pitchFamily="34" charset="0"/>
                <a:cs typeface="Arial" panose="020B0604020202020204" pitchFamily="34" charset="0"/>
              </a:rPr>
              <a:t>overview of assessments </a:t>
            </a:r>
            <a:r>
              <a:rPr lang="en-AU" sz="2400" dirty="0">
                <a:latin typeface="Arial" panose="020B0604020202020204" pitchFamily="34" charset="0"/>
                <a:cs typeface="Arial" panose="020B0604020202020204" pitchFamily="34" charset="0"/>
              </a:rPr>
              <a:t>in “Get started section” under  modules </a:t>
            </a:r>
          </a:p>
          <a:p>
            <a:pPr marL="342900" indent="-342900" algn="just">
              <a:buFont typeface="Arial" panose="020B0604020202020204" pitchFamily="34" charset="0"/>
              <a:buChar char="•"/>
            </a:pPr>
            <a:endParaRPr lang="en-AU"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6DE01E4-DD72-CA46-B838-07AE7D0F4693}"/>
              </a:ext>
            </a:extLst>
          </p:cNvPr>
          <p:cNvPicPr>
            <a:picLocks noChangeAspect="1"/>
          </p:cNvPicPr>
          <p:nvPr/>
        </p:nvPicPr>
        <p:blipFill>
          <a:blip r:embed="rId3"/>
          <a:stretch>
            <a:fillRect/>
          </a:stretch>
        </p:blipFill>
        <p:spPr>
          <a:xfrm>
            <a:off x="1652587" y="2288520"/>
            <a:ext cx="8886825" cy="3086100"/>
          </a:xfrm>
          <a:prstGeom prst="rect">
            <a:avLst/>
          </a:prstGeom>
        </p:spPr>
      </p:pic>
      <p:sp>
        <p:nvSpPr>
          <p:cNvPr id="9" name="Cloud 8">
            <a:extLst>
              <a:ext uri="{FF2B5EF4-FFF2-40B4-BE49-F238E27FC236}">
                <a16:creationId xmlns:a16="http://schemas.microsoft.com/office/drawing/2014/main" id="{62A132BE-8054-D84B-8E86-4C06548EE5CF}"/>
              </a:ext>
            </a:extLst>
          </p:cNvPr>
          <p:cNvSpPr/>
          <p:nvPr/>
        </p:nvSpPr>
        <p:spPr>
          <a:xfrm>
            <a:off x="2305338" y="4263618"/>
            <a:ext cx="3168352" cy="11110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61314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44182" y="533218"/>
            <a:ext cx="10326658" cy="1000685"/>
          </a:xfrm>
        </p:spPr>
        <p:txBody>
          <a:bodyPr/>
          <a:lstStyle/>
          <a:p>
            <a:r>
              <a:rPr lang="en-US" dirty="0"/>
              <a:t>Course structure on CANVAS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8" name="Rectangle 7">
            <a:extLst>
              <a:ext uri="{FF2B5EF4-FFF2-40B4-BE49-F238E27FC236}">
                <a16:creationId xmlns:a16="http://schemas.microsoft.com/office/drawing/2014/main" id="{0EA992BA-9A77-034A-8581-45AAADB4E9A3}"/>
              </a:ext>
            </a:extLst>
          </p:cNvPr>
          <p:cNvSpPr/>
          <p:nvPr/>
        </p:nvSpPr>
        <p:spPr>
          <a:xfrm>
            <a:off x="513093" y="1254872"/>
            <a:ext cx="11165813" cy="830997"/>
          </a:xfrm>
          <a:prstGeom prst="rect">
            <a:avLst/>
          </a:prstGeom>
        </p:spPr>
        <p:txBody>
          <a:bodyPr wrap="square">
            <a:spAutoFit/>
          </a:bodyPr>
          <a:lstStyle/>
          <a:p>
            <a:pPr algn="just"/>
            <a:r>
              <a:rPr lang="en-AU" sz="2400" dirty="0">
                <a:latin typeface="Arial" panose="020B0604020202020204" pitchFamily="34" charset="0"/>
                <a:cs typeface="Arial" panose="020B0604020202020204" pitchFamily="34" charset="0"/>
              </a:rPr>
              <a:t>The </a:t>
            </a:r>
            <a:r>
              <a:rPr lang="en-AU" sz="2400" dirty="0">
                <a:solidFill>
                  <a:srgbClr val="FF0000"/>
                </a:solidFill>
                <a:latin typeface="Arial" panose="020B0604020202020204" pitchFamily="34" charset="0"/>
                <a:cs typeface="Arial" panose="020B0604020202020204" pitchFamily="34" charset="0"/>
              </a:rPr>
              <a:t>detailed explanations </a:t>
            </a:r>
            <a:r>
              <a:rPr lang="en-AU" sz="2400" dirty="0">
                <a:latin typeface="Arial" panose="020B0604020202020204" pitchFamily="34" charset="0"/>
                <a:cs typeface="Arial" panose="020B0604020202020204" pitchFamily="34" charset="0"/>
              </a:rPr>
              <a:t>for each assignment are provided in the                    “assignment section”</a:t>
            </a:r>
          </a:p>
        </p:txBody>
      </p:sp>
      <p:pic>
        <p:nvPicPr>
          <p:cNvPr id="10" name="Picture 9">
            <a:extLst>
              <a:ext uri="{FF2B5EF4-FFF2-40B4-BE49-F238E27FC236}">
                <a16:creationId xmlns:a16="http://schemas.microsoft.com/office/drawing/2014/main" id="{C32C68D5-A11C-6D4F-B517-C94CABDC4DFE}"/>
              </a:ext>
            </a:extLst>
          </p:cNvPr>
          <p:cNvPicPr>
            <a:picLocks noChangeAspect="1"/>
          </p:cNvPicPr>
          <p:nvPr/>
        </p:nvPicPr>
        <p:blipFill>
          <a:blip r:embed="rId3"/>
          <a:stretch>
            <a:fillRect/>
          </a:stretch>
        </p:blipFill>
        <p:spPr>
          <a:xfrm>
            <a:off x="1736169" y="2445581"/>
            <a:ext cx="8991600" cy="3257550"/>
          </a:xfrm>
          <a:prstGeom prst="rect">
            <a:avLst/>
          </a:prstGeom>
          <a:ln w="88900" cap="sq" cmpd="thickThin">
            <a:solidFill>
              <a:srgbClr val="000000"/>
            </a:solidFill>
            <a:prstDash val="solid"/>
            <a:miter lim="800000"/>
          </a:ln>
          <a:effectLst>
            <a:innerShdw blurRad="76200">
              <a:srgbClr val="000000"/>
            </a:innerShdw>
          </a:effectLst>
        </p:spPr>
      </p:pic>
      <p:sp>
        <p:nvSpPr>
          <p:cNvPr id="11" name="Cloud 10">
            <a:extLst>
              <a:ext uri="{FF2B5EF4-FFF2-40B4-BE49-F238E27FC236}">
                <a16:creationId xmlns:a16="http://schemas.microsoft.com/office/drawing/2014/main" id="{BB9B5939-AA50-5F46-A848-1F1A3486EA62}"/>
              </a:ext>
            </a:extLst>
          </p:cNvPr>
          <p:cNvSpPr/>
          <p:nvPr/>
        </p:nvSpPr>
        <p:spPr>
          <a:xfrm>
            <a:off x="1736169" y="3885741"/>
            <a:ext cx="1800200" cy="74411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23990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44182" y="533218"/>
            <a:ext cx="10326658" cy="1000685"/>
          </a:xfrm>
        </p:spPr>
        <p:txBody>
          <a:bodyPr/>
          <a:lstStyle/>
          <a:p>
            <a:r>
              <a:rPr lang="en-US" dirty="0"/>
              <a:t>Course structure on CANVAS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8" name="Rectangle 7">
            <a:extLst>
              <a:ext uri="{FF2B5EF4-FFF2-40B4-BE49-F238E27FC236}">
                <a16:creationId xmlns:a16="http://schemas.microsoft.com/office/drawing/2014/main" id="{0EA992BA-9A77-034A-8581-45AAADB4E9A3}"/>
              </a:ext>
            </a:extLst>
          </p:cNvPr>
          <p:cNvSpPr/>
          <p:nvPr/>
        </p:nvSpPr>
        <p:spPr>
          <a:xfrm>
            <a:off x="390807" y="2196719"/>
            <a:ext cx="2917169" cy="1938992"/>
          </a:xfrm>
          <a:prstGeom prst="rect">
            <a:avLst/>
          </a:prstGeom>
        </p:spPr>
        <p:txBody>
          <a:bodyPr wrap="square">
            <a:spAutoFit/>
          </a:bodyPr>
          <a:lstStyle/>
          <a:p>
            <a:pPr algn="just"/>
            <a:r>
              <a:rPr lang="en-AU" sz="2400" dirty="0">
                <a:latin typeface="Arial" panose="020B0604020202020204" pitchFamily="34" charset="0"/>
                <a:cs typeface="Arial" panose="020B0604020202020204" pitchFamily="34" charset="0"/>
              </a:rPr>
              <a:t>You can see the </a:t>
            </a:r>
            <a:r>
              <a:rPr lang="en-AU" sz="2400" dirty="0">
                <a:solidFill>
                  <a:srgbClr val="FF0000"/>
                </a:solidFill>
                <a:latin typeface="Arial" panose="020B0604020202020204" pitchFamily="34" charset="0"/>
                <a:cs typeface="Arial" panose="020B0604020202020204" pitchFamily="34" charset="0"/>
              </a:rPr>
              <a:t>weights</a:t>
            </a:r>
            <a:r>
              <a:rPr lang="en-AU" sz="2400" dirty="0">
                <a:latin typeface="Arial" panose="020B0604020202020204" pitchFamily="34" charset="0"/>
                <a:cs typeface="Arial" panose="020B0604020202020204" pitchFamily="34" charset="0"/>
              </a:rPr>
              <a:t> and </a:t>
            </a:r>
            <a:r>
              <a:rPr lang="en-AU" sz="2400" dirty="0">
                <a:solidFill>
                  <a:srgbClr val="FF0000"/>
                </a:solidFill>
                <a:latin typeface="Arial" panose="020B0604020202020204" pitchFamily="34" charset="0"/>
                <a:cs typeface="Arial" panose="020B0604020202020204" pitchFamily="34" charset="0"/>
              </a:rPr>
              <a:t>due</a:t>
            </a:r>
            <a:r>
              <a:rPr lang="en-AU" sz="2400" dirty="0">
                <a:latin typeface="Arial" panose="020B0604020202020204" pitchFamily="34" charset="0"/>
                <a:cs typeface="Arial" panose="020B0604020202020204" pitchFamily="34" charset="0"/>
              </a:rPr>
              <a:t> of </a:t>
            </a:r>
          </a:p>
          <a:p>
            <a:pPr algn="just"/>
            <a:r>
              <a:rPr lang="en-AU" sz="2400" dirty="0">
                <a:latin typeface="Arial" panose="020B0604020202020204" pitchFamily="34" charset="0"/>
                <a:cs typeface="Arial" panose="020B0604020202020204" pitchFamily="34" charset="0"/>
              </a:rPr>
              <a:t>the assignments in this page</a:t>
            </a:r>
          </a:p>
          <a:p>
            <a:pPr algn="just"/>
            <a:endParaRPr lang="en-AU"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26B2CBB-F240-7A44-B28F-8AB4594B283D}"/>
              </a:ext>
            </a:extLst>
          </p:cNvPr>
          <p:cNvPicPr>
            <a:picLocks noChangeAspect="1"/>
          </p:cNvPicPr>
          <p:nvPr/>
        </p:nvPicPr>
        <p:blipFill>
          <a:blip r:embed="rId3"/>
          <a:stretch>
            <a:fillRect/>
          </a:stretch>
        </p:blipFill>
        <p:spPr>
          <a:xfrm>
            <a:off x="5132677" y="1015573"/>
            <a:ext cx="6668516" cy="5123089"/>
          </a:xfrm>
          <a:prstGeom prst="rect">
            <a:avLst/>
          </a:prstGeom>
        </p:spPr>
      </p:pic>
      <p:sp>
        <p:nvSpPr>
          <p:cNvPr id="9" name="Cloud 8">
            <a:extLst>
              <a:ext uri="{FF2B5EF4-FFF2-40B4-BE49-F238E27FC236}">
                <a16:creationId xmlns:a16="http://schemas.microsoft.com/office/drawing/2014/main" id="{1E9FA331-5F79-604B-A1F2-73AA349F7413}"/>
              </a:ext>
            </a:extLst>
          </p:cNvPr>
          <p:cNvSpPr/>
          <p:nvPr/>
        </p:nvSpPr>
        <p:spPr>
          <a:xfrm>
            <a:off x="8097228" y="1191250"/>
            <a:ext cx="1364912" cy="60366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loud 11">
            <a:extLst>
              <a:ext uri="{FF2B5EF4-FFF2-40B4-BE49-F238E27FC236}">
                <a16:creationId xmlns:a16="http://schemas.microsoft.com/office/drawing/2014/main" id="{C426DC87-6849-FB4D-9D12-8EEABFB8676B}"/>
              </a:ext>
            </a:extLst>
          </p:cNvPr>
          <p:cNvSpPr/>
          <p:nvPr/>
        </p:nvSpPr>
        <p:spPr>
          <a:xfrm>
            <a:off x="9250806" y="3504887"/>
            <a:ext cx="1364912" cy="60366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78937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44182" y="533218"/>
            <a:ext cx="10326658" cy="1000685"/>
          </a:xfrm>
        </p:spPr>
        <p:txBody>
          <a:bodyPr/>
          <a:lstStyle/>
          <a:p>
            <a:r>
              <a:rPr lang="en-US" dirty="0"/>
              <a:t>Course structure on CANVAS</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8" name="Rectangle 7">
            <a:extLst>
              <a:ext uri="{FF2B5EF4-FFF2-40B4-BE49-F238E27FC236}">
                <a16:creationId xmlns:a16="http://schemas.microsoft.com/office/drawing/2014/main" id="{0EA992BA-9A77-034A-8581-45AAADB4E9A3}"/>
              </a:ext>
            </a:extLst>
          </p:cNvPr>
          <p:cNvSpPr/>
          <p:nvPr/>
        </p:nvSpPr>
        <p:spPr>
          <a:xfrm>
            <a:off x="513093" y="1254872"/>
            <a:ext cx="11165813" cy="830997"/>
          </a:xfrm>
          <a:prstGeom prst="rect">
            <a:avLst/>
          </a:prstGeom>
        </p:spPr>
        <p:txBody>
          <a:bodyPr wrap="square">
            <a:spAutoFit/>
          </a:bodyPr>
          <a:lstStyle/>
          <a:p>
            <a:pPr algn="just"/>
            <a:r>
              <a:rPr lang="en-AU" sz="2400" dirty="0">
                <a:latin typeface="Arial" panose="020B0604020202020204" pitchFamily="34" charset="0"/>
                <a:cs typeface="Arial" panose="020B0604020202020204" pitchFamily="34" charset="0"/>
              </a:rPr>
              <a:t>You can </a:t>
            </a:r>
            <a:r>
              <a:rPr lang="en-AU" sz="2400" dirty="0">
                <a:solidFill>
                  <a:srgbClr val="FF0000"/>
                </a:solidFill>
                <a:latin typeface="Arial" panose="020B0604020202020204" pitchFamily="34" charset="0"/>
                <a:cs typeface="Arial" panose="020B0604020202020204" pitchFamily="34" charset="0"/>
              </a:rPr>
              <a:t>download</a:t>
            </a:r>
            <a:r>
              <a:rPr lang="en-AU" sz="2400" dirty="0">
                <a:latin typeface="Arial" panose="020B0604020202020204" pitchFamily="34" charset="0"/>
                <a:cs typeface="Arial" panose="020B0604020202020204" pitchFamily="34" charset="0"/>
              </a:rPr>
              <a:t> the lectures and tutorials materials in “ </a:t>
            </a:r>
            <a:r>
              <a:rPr lang="en-AU" sz="2400" dirty="0">
                <a:solidFill>
                  <a:srgbClr val="FF0000"/>
                </a:solidFill>
                <a:latin typeface="Arial" panose="020B0604020202020204" pitchFamily="34" charset="0"/>
                <a:cs typeface="Arial" panose="020B0604020202020204" pitchFamily="34" charset="0"/>
              </a:rPr>
              <a:t>modules section</a:t>
            </a:r>
            <a:r>
              <a:rPr lang="en-AU" sz="2400" dirty="0">
                <a:latin typeface="Arial" panose="020B0604020202020204" pitchFamily="34" charset="0"/>
                <a:cs typeface="Arial" panose="020B0604020202020204" pitchFamily="34" charset="0"/>
              </a:rPr>
              <a:t>”</a:t>
            </a:r>
          </a:p>
          <a:p>
            <a:pPr algn="just"/>
            <a:endParaRPr lang="en-AU"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6D9D57E-25D0-D74F-B56F-1F3436FC004D}"/>
              </a:ext>
            </a:extLst>
          </p:cNvPr>
          <p:cNvPicPr>
            <a:picLocks noChangeAspect="1"/>
          </p:cNvPicPr>
          <p:nvPr/>
        </p:nvPicPr>
        <p:blipFill>
          <a:blip r:embed="rId3"/>
          <a:stretch>
            <a:fillRect/>
          </a:stretch>
        </p:blipFill>
        <p:spPr>
          <a:xfrm>
            <a:off x="2857500" y="2021155"/>
            <a:ext cx="6274889" cy="1365756"/>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381CC5C2-E822-7C44-97FE-A1A9C998BEB7}"/>
              </a:ext>
            </a:extLst>
          </p:cNvPr>
          <p:cNvPicPr>
            <a:picLocks noChangeAspect="1"/>
          </p:cNvPicPr>
          <p:nvPr/>
        </p:nvPicPr>
        <p:blipFill>
          <a:blip r:embed="rId4"/>
          <a:stretch>
            <a:fillRect/>
          </a:stretch>
        </p:blipFill>
        <p:spPr>
          <a:xfrm>
            <a:off x="2983833" y="4174569"/>
            <a:ext cx="6160167" cy="1952584"/>
          </a:xfrm>
          <a:prstGeom prst="rect">
            <a:avLst/>
          </a:prstGeom>
        </p:spPr>
      </p:pic>
      <p:sp>
        <p:nvSpPr>
          <p:cNvPr id="12" name="Cloud 11">
            <a:extLst>
              <a:ext uri="{FF2B5EF4-FFF2-40B4-BE49-F238E27FC236}">
                <a16:creationId xmlns:a16="http://schemas.microsoft.com/office/drawing/2014/main" id="{3B55B0B4-6A00-8042-B4FC-B5C6C19439F4}"/>
              </a:ext>
            </a:extLst>
          </p:cNvPr>
          <p:cNvSpPr/>
          <p:nvPr/>
        </p:nvSpPr>
        <p:spPr>
          <a:xfrm>
            <a:off x="2434650" y="4533446"/>
            <a:ext cx="4933041" cy="348968"/>
          </a:xfrm>
          <a:prstGeom prst="cloud">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63737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 &amp; A</a:t>
            </a:r>
          </a:p>
        </p:txBody>
      </p:sp>
      <p:sp>
        <p:nvSpPr>
          <p:cNvPr id="3" name="Text Placeholder 2"/>
          <p:cNvSpPr>
            <a:spLocks noGrp="1"/>
          </p:cNvSpPr>
          <p:nvPr>
            <p:ph type="body" idx="12"/>
          </p:nvPr>
        </p:nvSpPr>
        <p:spPr/>
        <p:txBody>
          <a:bodyPr/>
          <a:lstStyle/>
          <a:p>
            <a:endParaRPr lang="en-AU" dirty="0"/>
          </a:p>
        </p:txBody>
      </p:sp>
      <p:sp>
        <p:nvSpPr>
          <p:cNvPr id="4" name="Subtitle 3"/>
          <p:cNvSpPr>
            <a:spLocks noGrp="1"/>
          </p:cNvSpPr>
          <p:nvPr>
            <p:ph type="subTitle" idx="1"/>
          </p:nvPr>
        </p:nvSpPr>
        <p:spPr>
          <a:xfrm>
            <a:off x="5916168" y="3626843"/>
            <a:ext cx="2596896" cy="1929384"/>
          </a:xfrm>
        </p:spPr>
        <p:txBody>
          <a:bodyPr/>
          <a:lstStyle/>
          <a:p>
            <a:endParaRPr lang="en-AU" dirty="0"/>
          </a:p>
        </p:txBody>
      </p:sp>
    </p:spTree>
    <p:extLst>
      <p:ext uri="{BB962C8B-B14F-4D97-AF65-F5344CB8AC3E}">
        <p14:creationId xmlns:p14="http://schemas.microsoft.com/office/powerpoint/2010/main" val="3920639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Next Week </a:t>
            </a:r>
          </a:p>
        </p:txBody>
      </p:sp>
      <p:sp>
        <p:nvSpPr>
          <p:cNvPr id="3" name="Text Placeholder 2"/>
          <p:cNvSpPr>
            <a:spLocks noGrp="1"/>
          </p:cNvSpPr>
          <p:nvPr>
            <p:ph type="body" idx="12"/>
          </p:nvPr>
        </p:nvSpPr>
        <p:spPr/>
        <p:txBody>
          <a:bodyPr/>
          <a:lstStyle/>
          <a:p>
            <a:pPr marL="0" indent="0">
              <a:buNone/>
            </a:pPr>
            <a:r>
              <a:rPr lang="en-AU" sz="4000" dirty="0"/>
              <a:t>Introduction to IS</a:t>
            </a:r>
          </a:p>
        </p:txBody>
      </p:sp>
    </p:spTree>
    <p:extLst>
      <p:ext uri="{BB962C8B-B14F-4D97-AF65-F5344CB8AC3E}">
        <p14:creationId xmlns:p14="http://schemas.microsoft.com/office/powerpoint/2010/main" val="3857243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2547808" y="2716246"/>
            <a:ext cx="7318942" cy="1201854"/>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altLang="ko-KR" sz="3400" b="1" dirty="0">
                <a:solidFill>
                  <a:schemeClr val="bg1"/>
                </a:solidFill>
                <a:ea typeface="+mj-ea"/>
                <a:cs typeface="Arial" panose="020B0604020202020204" pitchFamily="34" charset="0"/>
              </a:rPr>
              <a:t>See you next week!</a:t>
            </a:r>
          </a:p>
        </p:txBody>
      </p:sp>
    </p:spTree>
    <p:extLst>
      <p:ext uri="{BB962C8B-B14F-4D97-AF65-F5344CB8AC3E}">
        <p14:creationId xmlns:p14="http://schemas.microsoft.com/office/powerpoint/2010/main" val="3206967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is IS?</a:t>
            </a:r>
          </a:p>
        </p:txBody>
      </p:sp>
      <p:sp>
        <p:nvSpPr>
          <p:cNvPr id="3" name="Text Placeholder 2"/>
          <p:cNvSpPr>
            <a:spLocks noGrp="1"/>
          </p:cNvSpPr>
          <p:nvPr>
            <p:ph type="body" idx="12"/>
          </p:nvPr>
        </p:nvSpPr>
        <p:spPr>
          <a:xfrm>
            <a:off x="430427" y="2049643"/>
            <a:ext cx="10957594" cy="4081404"/>
          </a:xfrm>
        </p:spPr>
        <p:txBody>
          <a:bodyPr/>
          <a:lstStyle/>
          <a:p>
            <a:r>
              <a:rPr lang="en-US" sz="2800" dirty="0"/>
              <a:t>Integrated set of components that collect, process, store, </a:t>
            </a:r>
            <a:r>
              <a:rPr lang="en-US" sz="2800" dirty="0" err="1"/>
              <a:t>analyse</a:t>
            </a:r>
            <a:r>
              <a:rPr lang="en-US" sz="2800" dirty="0"/>
              <a:t>, and disseminate information for a specific purpose.</a:t>
            </a:r>
          </a:p>
          <a:p>
            <a:endParaRPr lang="en-US" sz="2800" dirty="0"/>
          </a:p>
          <a:p>
            <a:endParaRPr lang="en-US" sz="2800" dirty="0"/>
          </a:p>
          <a:p>
            <a:r>
              <a:rPr lang="en-US" sz="2800" dirty="0"/>
              <a:t>Purpose of information systems - getting the </a:t>
            </a:r>
            <a:r>
              <a:rPr lang="en-US" sz="2800" dirty="0">
                <a:solidFill>
                  <a:srgbClr val="FF3399"/>
                </a:solidFill>
              </a:rPr>
              <a:t>right </a:t>
            </a:r>
            <a:r>
              <a:rPr lang="en-US" sz="2800" dirty="0"/>
              <a:t>information to the </a:t>
            </a:r>
            <a:r>
              <a:rPr lang="en-US" sz="2800" dirty="0">
                <a:solidFill>
                  <a:srgbClr val="FF3399"/>
                </a:solidFill>
              </a:rPr>
              <a:t>right </a:t>
            </a:r>
            <a:r>
              <a:rPr lang="en-US" sz="2800" dirty="0"/>
              <a:t>people, at the </a:t>
            </a:r>
            <a:r>
              <a:rPr lang="en-US" sz="2800" dirty="0">
                <a:solidFill>
                  <a:srgbClr val="FF3399"/>
                </a:solidFill>
              </a:rPr>
              <a:t>right </a:t>
            </a:r>
            <a:r>
              <a:rPr lang="en-US" sz="2800" dirty="0"/>
              <a:t>time, in the </a:t>
            </a:r>
            <a:r>
              <a:rPr lang="en-US" sz="2800" dirty="0">
                <a:solidFill>
                  <a:srgbClr val="FF3399"/>
                </a:solidFill>
              </a:rPr>
              <a:t>right</a:t>
            </a:r>
            <a:r>
              <a:rPr lang="en-US" sz="2800" dirty="0"/>
              <a:t> amount, and in the </a:t>
            </a:r>
            <a:r>
              <a:rPr lang="en-US" sz="2800" dirty="0">
                <a:solidFill>
                  <a:srgbClr val="FF3399"/>
                </a:solidFill>
              </a:rPr>
              <a:t>right</a:t>
            </a:r>
            <a:r>
              <a:rPr lang="en-US" sz="2800" dirty="0"/>
              <a:t> format.</a:t>
            </a:r>
          </a:p>
          <a:p>
            <a:endParaRPr lang="en-AU" dirty="0"/>
          </a:p>
        </p:txBody>
      </p:sp>
    </p:spTree>
    <p:extLst>
      <p:ext uri="{BB962C8B-B14F-4D97-AF65-F5344CB8AC3E}">
        <p14:creationId xmlns:p14="http://schemas.microsoft.com/office/powerpoint/2010/main" val="382597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Components of Information Systems:</a:t>
            </a:r>
            <a:br>
              <a:rPr lang="en-AU" dirty="0"/>
            </a:br>
            <a:endParaRPr lang="en-AU" dirty="0"/>
          </a:p>
        </p:txBody>
      </p:sp>
      <p:sp>
        <p:nvSpPr>
          <p:cNvPr id="3" name="Text Placeholder 2"/>
          <p:cNvSpPr>
            <a:spLocks noGrp="1"/>
          </p:cNvSpPr>
          <p:nvPr>
            <p:ph type="body" idx="12"/>
          </p:nvPr>
        </p:nvSpPr>
        <p:spPr>
          <a:xfrm>
            <a:off x="627854" y="1695035"/>
            <a:ext cx="10957594" cy="4081404"/>
          </a:xfrm>
        </p:spPr>
        <p:txBody>
          <a:bodyPr/>
          <a:lstStyle/>
          <a:p>
            <a:r>
              <a:rPr lang="en-US" dirty="0">
                <a:solidFill>
                  <a:srgbClr val="FF66FF"/>
                </a:solidFill>
              </a:rPr>
              <a:t>people, information technology and procedures</a:t>
            </a:r>
          </a:p>
          <a:p>
            <a:endParaRPr lang="en-AU" dirty="0"/>
          </a:p>
        </p:txBody>
      </p:sp>
      <p:pic>
        <p:nvPicPr>
          <p:cNvPr id="4" name="Picture 3"/>
          <p:cNvPicPr>
            <a:picLocks noChangeAspect="1"/>
          </p:cNvPicPr>
          <p:nvPr/>
        </p:nvPicPr>
        <p:blipFill>
          <a:blip r:embed="rId2"/>
          <a:stretch>
            <a:fillRect/>
          </a:stretch>
        </p:blipFill>
        <p:spPr>
          <a:xfrm>
            <a:off x="2160092" y="2423348"/>
            <a:ext cx="7693819" cy="3353091"/>
          </a:xfrm>
          <a:prstGeom prst="rect">
            <a:avLst/>
          </a:prstGeom>
        </p:spPr>
      </p:pic>
    </p:spTree>
    <p:extLst>
      <p:ext uri="{BB962C8B-B14F-4D97-AF65-F5344CB8AC3E}">
        <p14:creationId xmlns:p14="http://schemas.microsoft.com/office/powerpoint/2010/main" val="2758825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3449" y="2200053"/>
            <a:ext cx="5001987" cy="1201854"/>
          </a:xfrm>
        </p:spPr>
        <p:txBody>
          <a:bodyPr/>
          <a:lstStyle/>
          <a:p>
            <a:r>
              <a:rPr lang="en-US" dirty="0"/>
              <a:t>Why Should I know About IS?</a:t>
            </a:r>
            <a:br>
              <a:rPr lang="en-US" dirty="0"/>
            </a:br>
            <a:endParaRPr lang="en-AU" dirty="0"/>
          </a:p>
        </p:txBody>
      </p:sp>
      <p:sp>
        <p:nvSpPr>
          <p:cNvPr id="3" name="Subtitle 2"/>
          <p:cNvSpPr>
            <a:spLocks noGrp="1"/>
          </p:cNvSpPr>
          <p:nvPr>
            <p:ph type="subTitle" idx="1"/>
          </p:nvPr>
        </p:nvSpPr>
        <p:spPr/>
        <p:txBody>
          <a:bodyPr/>
          <a:lstStyle/>
          <a:p>
            <a:r>
              <a:rPr lang="en-US" dirty="0"/>
              <a:t>Input your answer in the chat : 1 minute</a:t>
            </a:r>
          </a:p>
          <a:p>
            <a:endParaRPr lang="en-AU" dirty="0"/>
          </a:p>
        </p:txBody>
      </p:sp>
    </p:spTree>
    <p:extLst>
      <p:ext uri="{BB962C8B-B14F-4D97-AF65-F5344CB8AC3E}">
        <p14:creationId xmlns:p14="http://schemas.microsoft.com/office/powerpoint/2010/main" val="1439119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2"/>
          </p:nvPr>
        </p:nvSpPr>
        <p:spPr/>
        <p:txBody>
          <a:bodyPr/>
          <a:lstStyle/>
          <a:p>
            <a:r>
              <a:rPr lang="en-AU" dirty="0"/>
              <a:t>Competitive advantage</a:t>
            </a:r>
          </a:p>
          <a:p>
            <a:endParaRPr lang="en-AU" dirty="0"/>
          </a:p>
        </p:txBody>
      </p:sp>
    </p:spTree>
    <p:extLst>
      <p:ext uri="{BB962C8B-B14F-4D97-AF65-F5344CB8AC3E}">
        <p14:creationId xmlns:p14="http://schemas.microsoft.com/office/powerpoint/2010/main" val="2182546799"/>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8ADA34528E92419DD5E7C23F3E3713" ma:contentTypeVersion="14" ma:contentTypeDescription="Create a new document." ma:contentTypeScope="" ma:versionID="3fd47a530361d466d32cc84677508f15">
  <xsd:schema xmlns:xsd="http://www.w3.org/2001/XMLSchema" xmlns:xs="http://www.w3.org/2001/XMLSchema" xmlns:p="http://schemas.microsoft.com/office/2006/metadata/properties" xmlns:ns3="adc57ce0-2e33-49b4-ae55-982efe38544a" xmlns:ns4="5d957f96-87e2-4724-8cea-857228ab6030" targetNamespace="http://schemas.microsoft.com/office/2006/metadata/properties" ma:root="true" ma:fieldsID="4683b5470cbe18b06e28e73599c5d8d8" ns3:_="" ns4:_="">
    <xsd:import namespace="adc57ce0-2e33-49b4-ae55-982efe38544a"/>
    <xsd:import namespace="5d957f96-87e2-4724-8cea-857228ab603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57ce0-2e33-49b4-ae55-982efe385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957f96-87e2-4724-8cea-857228ab603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9F598E-DF79-40FD-B44F-33CD76921F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c57ce0-2e33-49b4-ae55-982efe38544a"/>
    <ds:schemaRef ds:uri="5d957f96-87e2-4724-8cea-857228ab6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604DC9-B02D-41F3-96B3-A52CEE6F104F}">
  <ds:schemaRefs>
    <ds:schemaRef ds:uri="http://purl.org/dc/terms/"/>
    <ds:schemaRef ds:uri="http://schemas.openxmlformats.org/package/2006/metadata/core-properties"/>
    <ds:schemaRef ds:uri="http://purl.org/dc/dcmitype/"/>
    <ds:schemaRef ds:uri="http://schemas.microsoft.com/office/infopath/2007/PartnerControls"/>
    <ds:schemaRef ds:uri="5d957f96-87e2-4724-8cea-857228ab6030"/>
    <ds:schemaRef ds:uri="http://schemas.microsoft.com/office/2006/documentManagement/types"/>
    <ds:schemaRef ds:uri="http://schemas.microsoft.com/office/2006/metadata/properties"/>
    <ds:schemaRef ds:uri="adc57ce0-2e33-49b4-ae55-982efe38544a"/>
    <ds:schemaRef ds:uri="http://www.w3.org/XML/1998/namespace"/>
    <ds:schemaRef ds:uri="http://purl.org/dc/elements/1.1/"/>
  </ds:schemaRefs>
</ds:datastoreItem>
</file>

<file path=customXml/itemProps3.xml><?xml version="1.0" encoding="utf-8"?>
<ds:datastoreItem xmlns:ds="http://schemas.openxmlformats.org/officeDocument/2006/customXml" ds:itemID="{07649D03-BDF5-4806-B987-F48D882FFF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Template>
  <TotalTime>1289</TotalTime>
  <Words>1872</Words>
  <Application>Microsoft Office PowerPoint</Application>
  <PresentationFormat>Widescreen</PresentationFormat>
  <Paragraphs>255</Paragraphs>
  <Slides>57</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.AppleSystemUIFont</vt:lpstr>
      <vt:lpstr>Arial</vt:lpstr>
      <vt:lpstr>Calibri</vt:lpstr>
      <vt:lpstr>Courier New</vt:lpstr>
      <vt:lpstr>굴림</vt:lpstr>
      <vt:lpstr>Helvetica</vt:lpstr>
      <vt:lpstr>Times New Roman</vt:lpstr>
      <vt:lpstr>Wingdings</vt:lpstr>
      <vt:lpstr>Office Theme</vt:lpstr>
      <vt:lpstr>Welcome to 31266 Introduction to  Information Systems  </vt:lpstr>
      <vt:lpstr>Content</vt:lpstr>
      <vt:lpstr>Welcome/introduction   </vt:lpstr>
      <vt:lpstr>What’s In IS For Me?</vt:lpstr>
      <vt:lpstr>What is IS?</vt:lpstr>
      <vt:lpstr>What is IS?</vt:lpstr>
      <vt:lpstr>Components of Information Systems: </vt:lpstr>
      <vt:lpstr>Why Should I know About IS? </vt:lpstr>
      <vt:lpstr>PowerPoint Presentation</vt:lpstr>
      <vt:lpstr>The Business Problem</vt:lpstr>
      <vt:lpstr>What is software disruptions</vt:lpstr>
      <vt:lpstr>Software Disruptions-Exampel1</vt:lpstr>
      <vt:lpstr>Software Disruptions-Exampel2</vt:lpstr>
      <vt:lpstr>Software as a service:  SaaS</vt:lpstr>
      <vt:lpstr>Software Disruptions-Exampel3</vt:lpstr>
      <vt:lpstr>Results</vt:lpstr>
      <vt:lpstr>PowerPoint Presentation</vt:lpstr>
      <vt:lpstr>PowerPoint Presentation</vt:lpstr>
      <vt:lpstr>Example: User Experience</vt:lpstr>
      <vt:lpstr>PowerPoint Presentation</vt:lpstr>
      <vt:lpstr>Reviewing Subject Outline</vt:lpstr>
      <vt:lpstr>Delivery mode</vt:lpstr>
      <vt:lpstr>PowerPoint Presentation</vt:lpstr>
      <vt:lpstr>Assessments due </vt:lpstr>
      <vt:lpstr>Group works</vt:lpstr>
      <vt:lpstr>PowerPoint Presentation</vt:lpstr>
      <vt:lpstr>Assignment 1: Quizzes  </vt:lpstr>
      <vt:lpstr>Assignment 1: Quizzes  </vt:lpstr>
      <vt:lpstr>Assignment 1: Practice Quizzes  </vt:lpstr>
      <vt:lpstr>Assignment 1: Quiz1  </vt:lpstr>
      <vt:lpstr>Assignment 1: Quiz2  </vt:lpstr>
      <vt:lpstr>Assignment 1: Quiz3  </vt:lpstr>
      <vt:lpstr>Assignment 2: Group assignment    </vt:lpstr>
      <vt:lpstr>Assignment 2: Group assignment    </vt:lpstr>
      <vt:lpstr>Assignment 2 :     </vt:lpstr>
      <vt:lpstr>Assignment 2:Choosing Topic       </vt:lpstr>
      <vt:lpstr>Assignment 2:Choosing Topic       </vt:lpstr>
      <vt:lpstr>Assignment 2 : Choosing Topic       </vt:lpstr>
      <vt:lpstr>Assignment 2     </vt:lpstr>
      <vt:lpstr>Assignment 3: In class activities     </vt:lpstr>
      <vt:lpstr>Assignment 3: In class activities       </vt:lpstr>
      <vt:lpstr>Assignment 3: In class activities       </vt:lpstr>
      <vt:lpstr>Assignment 3: Infographic       </vt:lpstr>
      <vt:lpstr>Assignment 3: Infographic       </vt:lpstr>
      <vt:lpstr>Assignment 3: Infographic       </vt:lpstr>
      <vt:lpstr>Assignment 3: Video making        </vt:lpstr>
      <vt:lpstr>Assignment 4: Reflective Report        </vt:lpstr>
      <vt:lpstr>Assignment 4: Reflective Report       </vt:lpstr>
      <vt:lpstr>Course structure on CANVAS         </vt:lpstr>
      <vt:lpstr>Course structure on CANVAS         </vt:lpstr>
      <vt:lpstr>Course structure on CANVAS         </vt:lpstr>
      <vt:lpstr>Course structure on CANVAS         </vt:lpstr>
      <vt:lpstr>Course structure on CANVAS         </vt:lpstr>
      <vt:lpstr>Course structure on CANVAS         </vt:lpstr>
      <vt:lpstr>Q &amp; A</vt:lpstr>
      <vt:lpstr>Next Week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Reza FathollahZadeh</dc:creator>
  <cp:lastModifiedBy>Morteza Saberi</cp:lastModifiedBy>
  <cp:revision>60</cp:revision>
  <dcterms:created xsi:type="dcterms:W3CDTF">2022-02-09T06:08:05Z</dcterms:created>
  <dcterms:modified xsi:type="dcterms:W3CDTF">2022-02-23T03:45:07Z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2022-02-11T04:40:53Z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82ed3053-645b-47c0-a01e-536eaad0b873</vt:lpwstr>
  </property>
  <property fmtid="{D5CDD505-2E9C-101B-9397-08002B2CF9AE}" pid="8" name="MSIP_Label_51a6c3db-1667-4f49-995a-8b9973972958_ContentBits">
    <vt:lpwstr>0</vt:lpwstr>
  </property>
  <property fmtid="{D5CDD505-2E9C-101B-9397-08002B2CF9AE}" pid="9" name="ContentTypeId">
    <vt:lpwstr>0x010100038ADA34528E92419DD5E7C23F3E3713</vt:lpwstr>
  </property>
</Properties>
</file>