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7" r:id="rId5"/>
    <p:sldId id="401" r:id="rId6"/>
    <p:sldId id="355" r:id="rId7"/>
    <p:sldId id="256" r:id="rId8"/>
    <p:sldId id="402" r:id="rId9"/>
    <p:sldId id="409" r:id="rId10"/>
    <p:sldId id="356" r:id="rId11"/>
    <p:sldId id="261" r:id="rId12"/>
    <p:sldId id="360" r:id="rId13"/>
    <p:sldId id="427" r:id="rId14"/>
    <p:sldId id="403" r:id="rId15"/>
    <p:sldId id="361" r:id="rId16"/>
    <p:sldId id="428" r:id="rId17"/>
    <p:sldId id="405" r:id="rId18"/>
    <p:sldId id="407" r:id="rId19"/>
    <p:sldId id="433" r:id="rId20"/>
    <p:sldId id="434" r:id="rId21"/>
    <p:sldId id="408" r:id="rId22"/>
    <p:sldId id="429" r:id="rId23"/>
    <p:sldId id="411" r:id="rId24"/>
    <p:sldId id="412" r:id="rId25"/>
    <p:sldId id="377" r:id="rId26"/>
    <p:sldId id="365" r:id="rId27"/>
    <p:sldId id="417" r:id="rId28"/>
    <p:sldId id="418" r:id="rId29"/>
    <p:sldId id="420" r:id="rId30"/>
    <p:sldId id="421" r:id="rId31"/>
    <p:sldId id="422" r:id="rId32"/>
    <p:sldId id="423" r:id="rId33"/>
    <p:sldId id="430" r:id="rId34"/>
    <p:sldId id="424" r:id="rId35"/>
    <p:sldId id="435" r:id="rId36"/>
    <p:sldId id="432" r:id="rId37"/>
    <p:sldId id="325"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8209B-2740-8378-9300-81CC4A5A5374}" v="3" dt="2022-04-14T14:38:35.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82595"/>
  </p:normalViewPr>
  <p:slideViewPr>
    <p:cSldViewPr snapToGrid="0" snapToObjects="1">
      <p:cViewPr>
        <p:scale>
          <a:sx n="60" d="100"/>
          <a:sy n="60" d="100"/>
        </p:scale>
        <p:origin x="3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areh Berenjforoush Azar" userId="S::bahareh.berenjforoushazar@uts.edu.au::f1338c56-24f0-45e5-ac30-90f5e02f00bf" providerId="AD" clId="Web-{6568209B-2740-8378-9300-81CC4A5A5374}"/>
    <pc:docChg chg="delSld modSld">
      <pc:chgData name="Bahareh Berenjforoush Azar" userId="S::bahareh.berenjforoushazar@uts.edu.au::f1338c56-24f0-45e5-ac30-90f5e02f00bf" providerId="AD" clId="Web-{6568209B-2740-8378-9300-81CC4A5A5374}" dt="2022-04-14T14:38:35.240" v="2" actId="14100"/>
      <pc:docMkLst>
        <pc:docMk/>
      </pc:docMkLst>
      <pc:sldChg chg="modSp">
        <pc:chgData name="Bahareh Berenjforoush Azar" userId="S::bahareh.berenjforoushazar@uts.edu.au::f1338c56-24f0-45e5-ac30-90f5e02f00bf" providerId="AD" clId="Web-{6568209B-2740-8378-9300-81CC4A5A5374}" dt="2022-04-14T14:38:35.240" v="2" actId="14100"/>
        <pc:sldMkLst>
          <pc:docMk/>
          <pc:sldMk cId="1026812221" sldId="405"/>
        </pc:sldMkLst>
        <pc:picChg chg="mod">
          <ac:chgData name="Bahareh Berenjforoush Azar" userId="S::bahareh.berenjforoushazar@uts.edu.au::f1338c56-24f0-45e5-ac30-90f5e02f00bf" providerId="AD" clId="Web-{6568209B-2740-8378-9300-81CC4A5A5374}" dt="2022-04-14T14:38:35.240" v="2" actId="14100"/>
          <ac:picMkLst>
            <pc:docMk/>
            <pc:sldMk cId="1026812221" sldId="405"/>
            <ac:picMk id="8" creationId="{7E7BB28F-C86A-F046-874B-E94FA855D805}"/>
          </ac:picMkLst>
        </pc:picChg>
      </pc:sldChg>
      <pc:sldChg chg="del">
        <pc:chgData name="Bahareh Berenjforoush Azar" userId="S::bahareh.berenjforoushazar@uts.edu.au::f1338c56-24f0-45e5-ac30-90f5e02f00bf" providerId="AD" clId="Web-{6568209B-2740-8378-9300-81CC4A5A5374}" dt="2022-04-14T14:38:25.240" v="1"/>
        <pc:sldMkLst>
          <pc:docMk/>
          <pc:sldMk cId="4201730926" sldId="406"/>
        </pc:sldMkLst>
      </pc:sldChg>
      <pc:sldChg chg="del">
        <pc:chgData name="Bahareh Berenjforoush Azar" userId="S::bahareh.berenjforoushazar@uts.edu.au::f1338c56-24f0-45e5-ac30-90f5e02f00bf" providerId="AD" clId="Web-{6568209B-2740-8378-9300-81CC4A5A5374}" dt="2022-04-14T14:38:16.052" v="0"/>
        <pc:sldMkLst>
          <pc:docMk/>
          <pc:sldMk cId="4181255929" sldId="4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ED2E-B2DA-487F-B079-09C6ECB26912}" type="doc">
      <dgm:prSet loTypeId="urn:microsoft.com/office/officeart/2008/layout/RadialCluster" loCatId="cycle" qsTypeId="urn:microsoft.com/office/officeart/2005/8/quickstyle/3d2" qsCatId="3D" csTypeId="urn:microsoft.com/office/officeart/2005/8/colors/accent2_1" csCatId="accent2" phldr="1"/>
      <dgm:spPr/>
      <dgm:t>
        <a:bodyPr/>
        <a:lstStyle/>
        <a:p>
          <a:endParaRPr lang="en-US"/>
        </a:p>
      </dgm:t>
    </dgm:pt>
    <dgm:pt modelId="{F2F58E97-55BA-4D4A-B14C-447752993087}">
      <dgm:prSet phldrT="[Text]"/>
      <dgm:spPr/>
      <dgm:t>
        <a:bodyPr/>
        <a:lstStyle/>
        <a:p>
          <a:r>
            <a:rPr lang="en-US" b="1" dirty="0"/>
            <a:t>Threat agents</a:t>
          </a:r>
        </a:p>
      </dgm:t>
    </dgm:pt>
    <dgm:pt modelId="{EB6BF964-8144-473A-AA3A-61501C5B85A7}" type="parTrans" cxnId="{0468E8C1-C056-46DC-893A-5BF133972FB8}">
      <dgm:prSet/>
      <dgm:spPr/>
      <dgm:t>
        <a:bodyPr/>
        <a:lstStyle/>
        <a:p>
          <a:endParaRPr lang="en-US"/>
        </a:p>
      </dgm:t>
    </dgm:pt>
    <dgm:pt modelId="{D4628229-6D24-454C-9973-52DF7C9FCBE4}" type="sibTrans" cxnId="{0468E8C1-C056-46DC-893A-5BF133972FB8}">
      <dgm:prSet/>
      <dgm:spPr/>
      <dgm:t>
        <a:bodyPr/>
        <a:lstStyle/>
        <a:p>
          <a:endParaRPr lang="en-US"/>
        </a:p>
      </dgm:t>
    </dgm:pt>
    <dgm:pt modelId="{62E87BAB-3D6B-47F5-BEA9-E9060F1860BB}">
      <dgm:prSet phldrT="[Text]"/>
      <dgm:spPr/>
      <dgm:t>
        <a:bodyPr/>
        <a:lstStyle/>
        <a:p>
          <a:r>
            <a:rPr lang="en-AU" b="1" dirty="0">
              <a:latin typeface="Rockwell" panose="02060603020205020403" pitchFamily="18" charset="0"/>
              <a:cs typeface="Arial" panose="020B0604020202020204" pitchFamily="34" charset="0"/>
            </a:rPr>
            <a:t>Human Threats</a:t>
          </a:r>
          <a:r>
            <a:rPr lang="en-AU" b="0" dirty="0">
              <a:latin typeface="Rockwell" panose="02060603020205020403" pitchFamily="18" charset="0"/>
              <a:cs typeface="Arial" panose="020B0604020202020204" pitchFamily="34" charset="0"/>
            </a:rPr>
            <a:t>: Caused by human actions such as insiders or hackers which cause harm in systems.</a:t>
          </a:r>
          <a:endParaRPr lang="en-US" b="0" dirty="0"/>
        </a:p>
      </dgm:t>
    </dgm:pt>
    <dgm:pt modelId="{57F1CD5F-7EA1-4F09-92E3-1E1BD2C3D71C}" type="parTrans" cxnId="{59E7B0A4-6CEF-4F06-AFDC-09253C446DD7}">
      <dgm:prSet/>
      <dgm:spPr/>
      <dgm:t>
        <a:bodyPr/>
        <a:lstStyle/>
        <a:p>
          <a:endParaRPr lang="en-US"/>
        </a:p>
      </dgm:t>
    </dgm:pt>
    <dgm:pt modelId="{69B99EBD-76E1-42FA-9A55-3EC0CC768011}" type="sibTrans" cxnId="{59E7B0A4-6CEF-4F06-AFDC-09253C446DD7}">
      <dgm:prSet/>
      <dgm:spPr/>
      <dgm:t>
        <a:bodyPr/>
        <a:lstStyle/>
        <a:p>
          <a:endParaRPr lang="en-US"/>
        </a:p>
      </dgm:t>
    </dgm:pt>
    <dgm:pt modelId="{5FF1E9C1-2658-419C-B990-4938C1FE572A}">
      <dgm:prSet/>
      <dgm:spPr/>
      <dgm:t>
        <a:bodyPr/>
        <a:lstStyle/>
        <a:p>
          <a:r>
            <a:rPr lang="en-AU" b="1" dirty="0">
              <a:latin typeface="Rockwell" panose="02060603020205020403" pitchFamily="18" charset="0"/>
              <a:cs typeface="Arial" panose="020B0604020202020204" pitchFamily="34" charset="0"/>
            </a:rPr>
            <a:t>Environmental Threats: </a:t>
          </a:r>
          <a:r>
            <a:rPr lang="en-AU" b="0" dirty="0">
              <a:latin typeface="Rockwell" panose="02060603020205020403" pitchFamily="18" charset="0"/>
              <a:cs typeface="Arial" panose="020B0604020202020204" pitchFamily="34" charset="0"/>
            </a:rPr>
            <a:t>threats caused by non human agent </a:t>
          </a:r>
        </a:p>
        <a:p>
          <a:r>
            <a:rPr lang="en-AU" b="0" dirty="0">
              <a:latin typeface="Rockwell" panose="02060603020205020403" pitchFamily="18" charset="0"/>
              <a:cs typeface="Arial" panose="020B0604020202020204" pitchFamily="34" charset="0"/>
            </a:rPr>
            <a:t>(e.g. natural disaster)</a:t>
          </a:r>
        </a:p>
      </dgm:t>
    </dgm:pt>
    <dgm:pt modelId="{49AA50C5-7855-43BB-9AB1-2077CFFB93C2}" type="parTrans" cxnId="{AA56E966-BC9F-41D6-96A9-D501752D05D4}">
      <dgm:prSet/>
      <dgm:spPr/>
      <dgm:t>
        <a:bodyPr/>
        <a:lstStyle/>
        <a:p>
          <a:endParaRPr lang="en-US"/>
        </a:p>
      </dgm:t>
    </dgm:pt>
    <dgm:pt modelId="{09C21C5C-CFA9-41DA-9AB0-8D9CB74F9DCB}" type="sibTrans" cxnId="{AA56E966-BC9F-41D6-96A9-D501752D05D4}">
      <dgm:prSet/>
      <dgm:spPr/>
      <dgm:t>
        <a:bodyPr/>
        <a:lstStyle/>
        <a:p>
          <a:endParaRPr lang="en-US"/>
        </a:p>
      </dgm:t>
    </dgm:pt>
    <dgm:pt modelId="{E668C4AE-0F76-4C45-9367-02BD84ECA391}">
      <dgm:prSet/>
      <dgm:spPr/>
      <dgm:t>
        <a:bodyPr/>
        <a:lstStyle/>
        <a:p>
          <a:r>
            <a:rPr lang="en-US" b="1" dirty="0">
              <a:latin typeface="Rockwell" panose="02060603020205020403" pitchFamily="18" charset="0"/>
            </a:rPr>
            <a:t>Technological Threats: </a:t>
          </a:r>
          <a:r>
            <a:rPr lang="en-US" b="0" dirty="0">
              <a:latin typeface="Rockwell" panose="02060603020205020403" pitchFamily="18" charset="0"/>
            </a:rPr>
            <a:t>caused by physical and chemical processes on material.</a:t>
          </a:r>
        </a:p>
      </dgm:t>
    </dgm:pt>
    <dgm:pt modelId="{B2FCE49D-3316-48A3-87BC-C43153138016}" type="parTrans" cxnId="{4AAB3115-82D9-47F6-AC2B-6EEECD3BF37A}">
      <dgm:prSet/>
      <dgm:spPr/>
      <dgm:t>
        <a:bodyPr/>
        <a:lstStyle/>
        <a:p>
          <a:endParaRPr lang="en-US"/>
        </a:p>
      </dgm:t>
    </dgm:pt>
    <dgm:pt modelId="{18888A08-7816-434E-93BB-BDF87DA0AC87}" type="sibTrans" cxnId="{4AAB3115-82D9-47F6-AC2B-6EEECD3BF37A}">
      <dgm:prSet/>
      <dgm:spPr/>
      <dgm:t>
        <a:bodyPr/>
        <a:lstStyle/>
        <a:p>
          <a:endParaRPr lang="en-US"/>
        </a:p>
      </dgm:t>
    </dgm:pt>
    <dgm:pt modelId="{1436C6F9-4150-45DA-A78A-9B87B0D149BC}" type="pres">
      <dgm:prSet presAssocID="{F70FED2E-B2DA-487F-B079-09C6ECB26912}" presName="Name0" presStyleCnt="0">
        <dgm:presLayoutVars>
          <dgm:chMax val="1"/>
          <dgm:chPref val="1"/>
          <dgm:dir/>
          <dgm:animOne val="branch"/>
          <dgm:animLvl val="lvl"/>
        </dgm:presLayoutVars>
      </dgm:prSet>
      <dgm:spPr/>
      <dgm:t>
        <a:bodyPr/>
        <a:lstStyle/>
        <a:p>
          <a:endParaRPr lang="en-US"/>
        </a:p>
      </dgm:t>
    </dgm:pt>
    <dgm:pt modelId="{F0B6997F-0F8B-4C54-8229-737D9A715F9D}" type="pres">
      <dgm:prSet presAssocID="{F2F58E97-55BA-4D4A-B14C-447752993087}" presName="singleCycle" presStyleCnt="0"/>
      <dgm:spPr/>
    </dgm:pt>
    <dgm:pt modelId="{AC836EB0-AE45-4EAF-89EE-4C78A5059E6B}" type="pres">
      <dgm:prSet presAssocID="{F2F58E97-55BA-4D4A-B14C-447752993087}" presName="singleCenter" presStyleLbl="node1" presStyleIdx="0" presStyleCnt="4" custLinFactNeighborX="20124" custLinFactNeighborY="-9446">
        <dgm:presLayoutVars>
          <dgm:chMax val="7"/>
          <dgm:chPref val="7"/>
        </dgm:presLayoutVars>
      </dgm:prSet>
      <dgm:spPr/>
      <dgm:t>
        <a:bodyPr/>
        <a:lstStyle/>
        <a:p>
          <a:endParaRPr lang="en-US"/>
        </a:p>
      </dgm:t>
    </dgm:pt>
    <dgm:pt modelId="{C158CE45-16F7-47CC-8C54-3DC41823860F}" type="pres">
      <dgm:prSet presAssocID="{49AA50C5-7855-43BB-9AB1-2077CFFB93C2}" presName="Name56" presStyleLbl="parChTrans1D2" presStyleIdx="0" presStyleCnt="3"/>
      <dgm:spPr/>
      <dgm:t>
        <a:bodyPr/>
        <a:lstStyle/>
        <a:p>
          <a:endParaRPr lang="en-US"/>
        </a:p>
      </dgm:t>
    </dgm:pt>
    <dgm:pt modelId="{6AF1DA70-010B-45B3-AC08-DDDAD4418940}" type="pres">
      <dgm:prSet presAssocID="{5FF1E9C1-2658-419C-B990-4938C1FE572A}" presName="text0" presStyleLbl="node1" presStyleIdx="1" presStyleCnt="4" custScaleX="400664" custScaleY="160901" custRadScaleRad="184575" custRadScaleInc="176131">
        <dgm:presLayoutVars>
          <dgm:bulletEnabled val="1"/>
        </dgm:presLayoutVars>
      </dgm:prSet>
      <dgm:spPr/>
      <dgm:t>
        <a:bodyPr/>
        <a:lstStyle/>
        <a:p>
          <a:endParaRPr lang="en-US"/>
        </a:p>
      </dgm:t>
    </dgm:pt>
    <dgm:pt modelId="{A90B5BD6-92FA-4447-BA96-01AA4190BCA0}" type="pres">
      <dgm:prSet presAssocID="{57F1CD5F-7EA1-4F09-92E3-1E1BD2C3D71C}" presName="Name56" presStyleLbl="parChTrans1D2" presStyleIdx="1" presStyleCnt="3"/>
      <dgm:spPr/>
      <dgm:t>
        <a:bodyPr/>
        <a:lstStyle/>
        <a:p>
          <a:endParaRPr lang="en-US"/>
        </a:p>
      </dgm:t>
    </dgm:pt>
    <dgm:pt modelId="{B6DCD183-EB12-4AD5-A91C-703F0B0A585C}" type="pres">
      <dgm:prSet presAssocID="{62E87BAB-3D6B-47F5-BEA9-E9060F1860BB}" presName="text0" presStyleLbl="node1" presStyleIdx="2" presStyleCnt="4" custScaleX="793994" custScaleY="141700" custRadScaleRad="100945" custRadScaleInc="-152169">
        <dgm:presLayoutVars>
          <dgm:bulletEnabled val="1"/>
        </dgm:presLayoutVars>
      </dgm:prSet>
      <dgm:spPr/>
      <dgm:t>
        <a:bodyPr/>
        <a:lstStyle/>
        <a:p>
          <a:endParaRPr lang="en-US"/>
        </a:p>
      </dgm:t>
    </dgm:pt>
    <dgm:pt modelId="{F60E1820-5D66-48BF-B580-B474CE5B994D}" type="pres">
      <dgm:prSet presAssocID="{B2FCE49D-3316-48A3-87BC-C43153138016}" presName="Name56" presStyleLbl="parChTrans1D2" presStyleIdx="2" presStyleCnt="3"/>
      <dgm:spPr/>
      <dgm:t>
        <a:bodyPr/>
        <a:lstStyle/>
        <a:p>
          <a:endParaRPr lang="en-US"/>
        </a:p>
      </dgm:t>
    </dgm:pt>
    <dgm:pt modelId="{10D93E3E-4D3B-499B-9683-26A23F490DE1}" type="pres">
      <dgm:prSet presAssocID="{E668C4AE-0F76-4C45-9367-02BD84ECA391}" presName="text0" presStyleLbl="node1" presStyleIdx="3" presStyleCnt="4" custScaleX="327285" custScaleY="180568" custRadScaleRad="128443" custRadScaleInc="14346">
        <dgm:presLayoutVars>
          <dgm:bulletEnabled val="1"/>
        </dgm:presLayoutVars>
      </dgm:prSet>
      <dgm:spPr/>
      <dgm:t>
        <a:bodyPr/>
        <a:lstStyle/>
        <a:p>
          <a:endParaRPr lang="en-US"/>
        </a:p>
      </dgm:t>
    </dgm:pt>
  </dgm:ptLst>
  <dgm:cxnLst>
    <dgm:cxn modelId="{1994B743-2C6A-43E1-8869-D9FAA04AAA9D}" type="presOf" srcId="{49AA50C5-7855-43BB-9AB1-2077CFFB93C2}" destId="{C158CE45-16F7-47CC-8C54-3DC41823860F}" srcOrd="0" destOrd="0" presId="urn:microsoft.com/office/officeart/2008/layout/RadialCluster"/>
    <dgm:cxn modelId="{20B0FE47-EF2D-499F-BF17-D44FEF1352C0}" type="presOf" srcId="{E668C4AE-0F76-4C45-9367-02BD84ECA391}" destId="{10D93E3E-4D3B-499B-9683-26A23F490DE1}" srcOrd="0" destOrd="0" presId="urn:microsoft.com/office/officeart/2008/layout/RadialCluster"/>
    <dgm:cxn modelId="{465409FD-2862-4EF3-A05E-0125048B4D82}" type="presOf" srcId="{B2FCE49D-3316-48A3-87BC-C43153138016}" destId="{F60E1820-5D66-48BF-B580-B474CE5B994D}" srcOrd="0" destOrd="0" presId="urn:microsoft.com/office/officeart/2008/layout/RadialCluster"/>
    <dgm:cxn modelId="{4AAB3115-82D9-47F6-AC2B-6EEECD3BF37A}" srcId="{F2F58E97-55BA-4D4A-B14C-447752993087}" destId="{E668C4AE-0F76-4C45-9367-02BD84ECA391}" srcOrd="2" destOrd="0" parTransId="{B2FCE49D-3316-48A3-87BC-C43153138016}" sibTransId="{18888A08-7816-434E-93BB-BDF87DA0AC87}"/>
    <dgm:cxn modelId="{FB06778A-A5DA-40DD-87DD-787EB8987F0C}" type="presOf" srcId="{F70FED2E-B2DA-487F-B079-09C6ECB26912}" destId="{1436C6F9-4150-45DA-A78A-9B87B0D149BC}" srcOrd="0" destOrd="0" presId="urn:microsoft.com/office/officeart/2008/layout/RadialCluster"/>
    <dgm:cxn modelId="{59E7B0A4-6CEF-4F06-AFDC-09253C446DD7}" srcId="{F2F58E97-55BA-4D4A-B14C-447752993087}" destId="{62E87BAB-3D6B-47F5-BEA9-E9060F1860BB}" srcOrd="1" destOrd="0" parTransId="{57F1CD5F-7EA1-4F09-92E3-1E1BD2C3D71C}" sibTransId="{69B99EBD-76E1-42FA-9A55-3EC0CC768011}"/>
    <dgm:cxn modelId="{F6E89FB3-F64B-4693-A58B-997219E987B9}" type="presOf" srcId="{5FF1E9C1-2658-419C-B990-4938C1FE572A}" destId="{6AF1DA70-010B-45B3-AC08-DDDAD4418940}" srcOrd="0" destOrd="0" presId="urn:microsoft.com/office/officeart/2008/layout/RadialCluster"/>
    <dgm:cxn modelId="{0468E8C1-C056-46DC-893A-5BF133972FB8}" srcId="{F70FED2E-B2DA-487F-B079-09C6ECB26912}" destId="{F2F58E97-55BA-4D4A-B14C-447752993087}" srcOrd="0" destOrd="0" parTransId="{EB6BF964-8144-473A-AA3A-61501C5B85A7}" sibTransId="{D4628229-6D24-454C-9973-52DF7C9FCBE4}"/>
    <dgm:cxn modelId="{5D3802D0-2A27-4FB9-BFE1-E6F6AE999D8B}" type="presOf" srcId="{62E87BAB-3D6B-47F5-BEA9-E9060F1860BB}" destId="{B6DCD183-EB12-4AD5-A91C-703F0B0A585C}" srcOrd="0" destOrd="0" presId="urn:microsoft.com/office/officeart/2008/layout/RadialCluster"/>
    <dgm:cxn modelId="{9EDCCE8B-A115-482F-AA93-A93446213BE1}" type="presOf" srcId="{F2F58E97-55BA-4D4A-B14C-447752993087}" destId="{AC836EB0-AE45-4EAF-89EE-4C78A5059E6B}" srcOrd="0" destOrd="0" presId="urn:microsoft.com/office/officeart/2008/layout/RadialCluster"/>
    <dgm:cxn modelId="{4F1A700F-497A-46EE-9E6B-CF9360196991}" type="presOf" srcId="{57F1CD5F-7EA1-4F09-92E3-1E1BD2C3D71C}" destId="{A90B5BD6-92FA-4447-BA96-01AA4190BCA0}" srcOrd="0" destOrd="0" presId="urn:microsoft.com/office/officeart/2008/layout/RadialCluster"/>
    <dgm:cxn modelId="{AA56E966-BC9F-41D6-96A9-D501752D05D4}" srcId="{F2F58E97-55BA-4D4A-B14C-447752993087}" destId="{5FF1E9C1-2658-419C-B990-4938C1FE572A}" srcOrd="0" destOrd="0" parTransId="{49AA50C5-7855-43BB-9AB1-2077CFFB93C2}" sibTransId="{09C21C5C-CFA9-41DA-9AB0-8D9CB74F9DCB}"/>
    <dgm:cxn modelId="{1FFBFEB3-48B6-41D2-98CF-3D808ED80C07}" type="presParOf" srcId="{1436C6F9-4150-45DA-A78A-9B87B0D149BC}" destId="{F0B6997F-0F8B-4C54-8229-737D9A715F9D}" srcOrd="0" destOrd="0" presId="urn:microsoft.com/office/officeart/2008/layout/RadialCluster"/>
    <dgm:cxn modelId="{84C410B3-54AE-4CD1-BDEF-B86E8B77848C}" type="presParOf" srcId="{F0B6997F-0F8B-4C54-8229-737D9A715F9D}" destId="{AC836EB0-AE45-4EAF-89EE-4C78A5059E6B}" srcOrd="0" destOrd="0" presId="urn:microsoft.com/office/officeart/2008/layout/RadialCluster"/>
    <dgm:cxn modelId="{A7EBAC1D-6149-420C-AEF7-F57CF48DC084}" type="presParOf" srcId="{F0B6997F-0F8B-4C54-8229-737D9A715F9D}" destId="{C158CE45-16F7-47CC-8C54-3DC41823860F}" srcOrd="1" destOrd="0" presId="urn:microsoft.com/office/officeart/2008/layout/RadialCluster"/>
    <dgm:cxn modelId="{BB813890-F575-48A1-9077-1EBB52A8F8CD}" type="presParOf" srcId="{F0B6997F-0F8B-4C54-8229-737D9A715F9D}" destId="{6AF1DA70-010B-45B3-AC08-DDDAD4418940}" srcOrd="2" destOrd="0" presId="urn:microsoft.com/office/officeart/2008/layout/RadialCluster"/>
    <dgm:cxn modelId="{70FB728B-C161-49A2-B613-0E8D612066A8}" type="presParOf" srcId="{F0B6997F-0F8B-4C54-8229-737D9A715F9D}" destId="{A90B5BD6-92FA-4447-BA96-01AA4190BCA0}" srcOrd="3" destOrd="0" presId="urn:microsoft.com/office/officeart/2008/layout/RadialCluster"/>
    <dgm:cxn modelId="{8C68D186-15AA-413E-8014-74239BBAF52A}" type="presParOf" srcId="{F0B6997F-0F8B-4C54-8229-737D9A715F9D}" destId="{B6DCD183-EB12-4AD5-A91C-703F0B0A585C}" srcOrd="4" destOrd="0" presId="urn:microsoft.com/office/officeart/2008/layout/RadialCluster"/>
    <dgm:cxn modelId="{251EC7FE-0F09-49F6-8B73-84F02352C09B}" type="presParOf" srcId="{F0B6997F-0F8B-4C54-8229-737D9A715F9D}" destId="{F60E1820-5D66-48BF-B580-B474CE5B994D}" srcOrd="5" destOrd="0" presId="urn:microsoft.com/office/officeart/2008/layout/RadialCluster"/>
    <dgm:cxn modelId="{19D1E36B-D249-4214-9CDE-E9D022163C7A}" type="presParOf" srcId="{F0B6997F-0F8B-4C54-8229-737D9A715F9D}" destId="{10D93E3E-4D3B-499B-9683-26A23F490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36EB0-AE45-4EAF-89EE-4C78A5059E6B}">
      <dsp:nvSpPr>
        <dsp:cNvPr id="0" name=""/>
        <dsp:cNvSpPr/>
      </dsp:nvSpPr>
      <dsp:spPr>
        <a:xfrm>
          <a:off x="3978181" y="1683885"/>
          <a:ext cx="1371720" cy="13717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b="1" kern="1200" dirty="0"/>
            <a:t>Threat agents</a:t>
          </a:r>
        </a:p>
      </dsp:txBody>
      <dsp:txXfrm>
        <a:off x="4045143" y="1750847"/>
        <a:ext cx="1237796" cy="1237796"/>
      </dsp:txXfrm>
    </dsp:sp>
    <dsp:sp modelId="{C158CE45-16F7-47CC-8C54-3DC41823860F}">
      <dsp:nvSpPr>
        <dsp:cNvPr id="0" name=""/>
        <dsp:cNvSpPr/>
      </dsp:nvSpPr>
      <dsp:spPr>
        <a:xfrm rot="1594743">
          <a:off x="5306571" y="2896337"/>
          <a:ext cx="820023" cy="0"/>
        </a:xfrm>
        <a:custGeom>
          <a:avLst/>
          <a:gdLst/>
          <a:ahLst/>
          <a:cxnLst/>
          <a:rect l="0" t="0" r="0" b="0"/>
          <a:pathLst>
            <a:path>
              <a:moveTo>
                <a:pt x="0" y="0"/>
              </a:moveTo>
              <a:lnTo>
                <a:pt x="820023"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F1DA70-010B-45B3-AC08-DDDAD4418940}">
      <dsp:nvSpPr>
        <dsp:cNvPr id="0" name=""/>
        <dsp:cNvSpPr/>
      </dsp:nvSpPr>
      <dsp:spPr>
        <a:xfrm>
          <a:off x="5719969" y="3079789"/>
          <a:ext cx="3682314" cy="147876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b="1" kern="1200" dirty="0">
              <a:latin typeface="Rockwell" panose="02060603020205020403" pitchFamily="18" charset="0"/>
              <a:cs typeface="Arial" panose="020B0604020202020204" pitchFamily="34" charset="0"/>
            </a:rPr>
            <a:t>Environmental Threats: </a:t>
          </a:r>
          <a:r>
            <a:rPr lang="en-AU" sz="2000" b="0" kern="1200" dirty="0">
              <a:latin typeface="Rockwell" panose="02060603020205020403" pitchFamily="18" charset="0"/>
              <a:cs typeface="Arial" panose="020B0604020202020204" pitchFamily="34" charset="0"/>
            </a:rPr>
            <a:t>threats caused by non human agent </a:t>
          </a:r>
        </a:p>
        <a:p>
          <a:pPr lvl="0" algn="ctr" defTabSz="889000">
            <a:lnSpc>
              <a:spcPct val="90000"/>
            </a:lnSpc>
            <a:spcBef>
              <a:spcPct val="0"/>
            </a:spcBef>
            <a:spcAft>
              <a:spcPct val="35000"/>
            </a:spcAft>
          </a:pPr>
          <a:r>
            <a:rPr lang="en-AU" sz="2000" b="0" kern="1200" dirty="0">
              <a:latin typeface="Rockwell" panose="02060603020205020403" pitchFamily="18" charset="0"/>
              <a:cs typeface="Arial" panose="020B0604020202020204" pitchFamily="34" charset="0"/>
            </a:rPr>
            <a:t>(e.g. natural disaster)</a:t>
          </a:r>
        </a:p>
      </dsp:txBody>
      <dsp:txXfrm>
        <a:off x="5792156" y="3151976"/>
        <a:ext cx="3537940" cy="1334391"/>
      </dsp:txXfrm>
    </dsp:sp>
    <dsp:sp modelId="{A90B5BD6-92FA-4447-BA96-01AA4190BCA0}">
      <dsp:nvSpPr>
        <dsp:cNvPr id="0" name=""/>
        <dsp:cNvSpPr/>
      </dsp:nvSpPr>
      <dsp:spPr>
        <a:xfrm rot="16604127">
          <a:off x="4686828" y="1618392"/>
          <a:ext cx="131895" cy="0"/>
        </a:xfrm>
        <a:custGeom>
          <a:avLst/>
          <a:gdLst/>
          <a:ahLst/>
          <a:cxnLst/>
          <a:rect l="0" t="0" r="0" b="0"/>
          <a:pathLst>
            <a:path>
              <a:moveTo>
                <a:pt x="0" y="0"/>
              </a:moveTo>
              <a:lnTo>
                <a:pt x="131895"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DCD183-EB12-4AD5-A91C-703F0B0A585C}">
      <dsp:nvSpPr>
        <dsp:cNvPr id="0" name=""/>
        <dsp:cNvSpPr/>
      </dsp:nvSpPr>
      <dsp:spPr>
        <a:xfrm>
          <a:off x="1188799" y="250601"/>
          <a:ext cx="7297225" cy="130229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AU" sz="2500" b="1" kern="1200" dirty="0">
              <a:latin typeface="Rockwell" panose="02060603020205020403" pitchFamily="18" charset="0"/>
              <a:cs typeface="Arial" panose="020B0604020202020204" pitchFamily="34" charset="0"/>
            </a:rPr>
            <a:t>Human Threats</a:t>
          </a:r>
          <a:r>
            <a:rPr lang="en-AU" sz="2500" b="0" kern="1200" dirty="0">
              <a:latin typeface="Rockwell" panose="02060603020205020403" pitchFamily="18" charset="0"/>
              <a:cs typeface="Arial" panose="020B0604020202020204" pitchFamily="34" charset="0"/>
            </a:rPr>
            <a:t>: Caused by human actions such as insiders or hackers which cause harm in systems.</a:t>
          </a:r>
          <a:endParaRPr lang="en-US" sz="2500" b="0" kern="1200" dirty="0"/>
        </a:p>
      </dsp:txBody>
      <dsp:txXfrm>
        <a:off x="1252372" y="314174"/>
        <a:ext cx="7170079" cy="1175152"/>
      </dsp:txXfrm>
    </dsp:sp>
    <dsp:sp modelId="{F60E1820-5D66-48BF-B580-B474CE5B994D}">
      <dsp:nvSpPr>
        <dsp:cNvPr id="0" name=""/>
        <dsp:cNvSpPr/>
      </dsp:nvSpPr>
      <dsp:spPr>
        <a:xfrm rot="9379464">
          <a:off x="2963338" y="2883179"/>
          <a:ext cx="1059426" cy="0"/>
        </a:xfrm>
        <a:custGeom>
          <a:avLst/>
          <a:gdLst/>
          <a:ahLst/>
          <a:cxnLst/>
          <a:rect l="0" t="0" r="0" b="0"/>
          <a:pathLst>
            <a:path>
              <a:moveTo>
                <a:pt x="0" y="0"/>
              </a:moveTo>
              <a:lnTo>
                <a:pt x="1059426"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D93E3E-4D3B-499B-9683-26A23F490DE1}">
      <dsp:nvSpPr>
        <dsp:cNvPr id="0" name=""/>
        <dsp:cNvSpPr/>
      </dsp:nvSpPr>
      <dsp:spPr>
        <a:xfrm>
          <a:off x="0" y="2925561"/>
          <a:ext cx="3007922" cy="165951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a:latin typeface="Rockwell" panose="02060603020205020403" pitchFamily="18" charset="0"/>
            </a:rPr>
            <a:t>Technological Threats: </a:t>
          </a:r>
          <a:r>
            <a:rPr lang="en-US" sz="2000" b="0" kern="1200" dirty="0">
              <a:latin typeface="Rockwell" panose="02060603020205020403" pitchFamily="18" charset="0"/>
            </a:rPr>
            <a:t>caused by physical and chemical processes on material.</a:t>
          </a:r>
        </a:p>
      </dsp:txBody>
      <dsp:txXfrm>
        <a:off x="81011" y="3006572"/>
        <a:ext cx="2845900" cy="14974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5/3/2022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dirty="0"/>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far, you have learnt about diverse ways in which Information Systems have made organization more productive, efficient and responsive to consumers. Unfortunately, information systems can also be misused, often with devastating consequences. In this lecture we will describe some of threats to Information Systems and we will discuss Information systems security process to address the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3</a:t>
            </a:fld>
            <a:endParaRPr lang="en-AU" dirty="0"/>
          </a:p>
        </p:txBody>
      </p:sp>
    </p:spTree>
    <p:extLst>
      <p:ext uri="{BB962C8B-B14F-4D97-AF65-F5344CB8AC3E}">
        <p14:creationId xmlns:p14="http://schemas.microsoft.com/office/powerpoint/2010/main" val="37535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17</a:t>
            </a:fld>
            <a:endParaRPr lang="en-US" dirty="0"/>
          </a:p>
        </p:txBody>
      </p:sp>
    </p:spTree>
    <p:extLst>
      <p:ext uri="{BB962C8B-B14F-4D97-AF65-F5344CB8AC3E}">
        <p14:creationId xmlns:p14="http://schemas.microsoft.com/office/powerpoint/2010/main" val="16027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18</a:t>
            </a:fld>
            <a:endParaRPr lang="en-US" dirty="0"/>
          </a:p>
        </p:txBody>
      </p:sp>
    </p:spTree>
    <p:extLst>
      <p:ext uri="{BB962C8B-B14F-4D97-AF65-F5344CB8AC3E}">
        <p14:creationId xmlns:p14="http://schemas.microsoft.com/office/powerpoint/2010/main" val="12409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19</a:t>
            </a:fld>
            <a:endParaRPr lang="en-US" dirty="0"/>
          </a:p>
        </p:txBody>
      </p:sp>
    </p:spTree>
    <p:extLst>
      <p:ext uri="{BB962C8B-B14F-4D97-AF65-F5344CB8AC3E}">
        <p14:creationId xmlns:p14="http://schemas.microsoft.com/office/powerpoint/2010/main" val="321351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20</a:t>
            </a:fld>
            <a:endParaRPr lang="en-US" dirty="0"/>
          </a:p>
        </p:txBody>
      </p:sp>
    </p:spTree>
    <p:extLst>
      <p:ext uri="{BB962C8B-B14F-4D97-AF65-F5344CB8AC3E}">
        <p14:creationId xmlns:p14="http://schemas.microsoft.com/office/powerpoint/2010/main" val="283328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21</a:t>
            </a:fld>
            <a:endParaRPr lang="en-US" dirty="0"/>
          </a:p>
        </p:txBody>
      </p:sp>
    </p:spTree>
    <p:extLst>
      <p:ext uri="{BB962C8B-B14F-4D97-AF65-F5344CB8AC3E}">
        <p14:creationId xmlns:p14="http://schemas.microsoft.com/office/powerpoint/2010/main" val="211569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22</a:t>
            </a:fld>
            <a:endParaRPr lang="en-US" dirty="0"/>
          </a:p>
        </p:txBody>
      </p:sp>
    </p:spTree>
    <p:extLst>
      <p:ext uri="{BB962C8B-B14F-4D97-AF65-F5344CB8AC3E}">
        <p14:creationId xmlns:p14="http://schemas.microsoft.com/office/powerpoint/2010/main" val="298597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23</a:t>
            </a:fld>
            <a:endParaRPr lang="en-US" dirty="0"/>
          </a:p>
        </p:txBody>
      </p:sp>
    </p:spTree>
    <p:extLst>
      <p:ext uri="{BB962C8B-B14F-4D97-AF65-F5344CB8AC3E}">
        <p14:creationId xmlns:p14="http://schemas.microsoft.com/office/powerpoint/2010/main" val="318859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24</a:t>
            </a:fld>
            <a:endParaRPr lang="en-US" dirty="0"/>
          </a:p>
        </p:txBody>
      </p:sp>
    </p:spTree>
    <p:extLst>
      <p:ext uri="{BB962C8B-B14F-4D97-AF65-F5344CB8AC3E}">
        <p14:creationId xmlns:p14="http://schemas.microsoft.com/office/powerpoint/2010/main" val="178907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25</a:t>
            </a:fld>
            <a:endParaRPr lang="en-US" dirty="0"/>
          </a:p>
        </p:txBody>
      </p:sp>
    </p:spTree>
    <p:extLst>
      <p:ext uri="{BB962C8B-B14F-4D97-AF65-F5344CB8AC3E}">
        <p14:creationId xmlns:p14="http://schemas.microsoft.com/office/powerpoint/2010/main" val="159336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26</a:t>
            </a:fld>
            <a:endParaRPr lang="en-US" dirty="0"/>
          </a:p>
        </p:txBody>
      </p:sp>
    </p:spTree>
    <p:extLst>
      <p:ext uri="{BB962C8B-B14F-4D97-AF65-F5344CB8AC3E}">
        <p14:creationId xmlns:p14="http://schemas.microsoft.com/office/powerpoint/2010/main" val="110084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7</a:t>
            </a:fld>
            <a:endParaRPr lang="en-US" dirty="0"/>
          </a:p>
        </p:txBody>
      </p:sp>
    </p:spTree>
    <p:extLst>
      <p:ext uri="{BB962C8B-B14F-4D97-AF65-F5344CB8AC3E}">
        <p14:creationId xmlns:p14="http://schemas.microsoft.com/office/powerpoint/2010/main" val="483495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27</a:t>
            </a:fld>
            <a:endParaRPr lang="en-US" dirty="0"/>
          </a:p>
        </p:txBody>
      </p:sp>
    </p:spTree>
    <p:extLst>
      <p:ext uri="{BB962C8B-B14F-4D97-AF65-F5344CB8AC3E}">
        <p14:creationId xmlns:p14="http://schemas.microsoft.com/office/powerpoint/2010/main" val="285094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28</a:t>
            </a:fld>
            <a:endParaRPr lang="en-US" dirty="0"/>
          </a:p>
        </p:txBody>
      </p:sp>
    </p:spTree>
    <p:extLst>
      <p:ext uri="{BB962C8B-B14F-4D97-AF65-F5344CB8AC3E}">
        <p14:creationId xmlns:p14="http://schemas.microsoft.com/office/powerpoint/2010/main" val="2555969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29</a:t>
            </a:fld>
            <a:endParaRPr lang="en-US" dirty="0"/>
          </a:p>
        </p:txBody>
      </p:sp>
    </p:spTree>
    <p:extLst>
      <p:ext uri="{BB962C8B-B14F-4D97-AF65-F5344CB8AC3E}">
        <p14:creationId xmlns:p14="http://schemas.microsoft.com/office/powerpoint/2010/main" val="178843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30</a:t>
            </a:fld>
            <a:endParaRPr lang="en-US" dirty="0"/>
          </a:p>
        </p:txBody>
      </p:sp>
    </p:spTree>
    <p:extLst>
      <p:ext uri="{BB962C8B-B14F-4D97-AF65-F5344CB8AC3E}">
        <p14:creationId xmlns:p14="http://schemas.microsoft.com/office/powerpoint/2010/main" val="280253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31</a:t>
            </a:fld>
            <a:endParaRPr lang="en-US" dirty="0"/>
          </a:p>
        </p:txBody>
      </p:sp>
    </p:spTree>
    <p:extLst>
      <p:ext uri="{BB962C8B-B14F-4D97-AF65-F5344CB8AC3E}">
        <p14:creationId xmlns:p14="http://schemas.microsoft.com/office/powerpoint/2010/main" val="6485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32</a:t>
            </a:fld>
            <a:endParaRPr lang="en-US" dirty="0"/>
          </a:p>
        </p:txBody>
      </p:sp>
    </p:spTree>
    <p:extLst>
      <p:ext uri="{BB962C8B-B14F-4D97-AF65-F5344CB8AC3E}">
        <p14:creationId xmlns:p14="http://schemas.microsoft.com/office/powerpoint/2010/main" val="5638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33</a:t>
            </a:fld>
            <a:endParaRPr lang="en-US" dirty="0"/>
          </a:p>
        </p:txBody>
      </p:sp>
    </p:spTree>
    <p:extLst>
      <p:ext uri="{BB962C8B-B14F-4D97-AF65-F5344CB8AC3E}">
        <p14:creationId xmlns:p14="http://schemas.microsoft.com/office/powerpoint/2010/main" val="58827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34</a:t>
            </a:fld>
            <a:endParaRPr lang="en-AU" dirty="0"/>
          </a:p>
        </p:txBody>
      </p:sp>
    </p:spTree>
    <p:extLst>
      <p:ext uri="{BB962C8B-B14F-4D97-AF65-F5344CB8AC3E}">
        <p14:creationId xmlns:p14="http://schemas.microsoft.com/office/powerpoint/2010/main" val="309662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9</a:t>
            </a:fld>
            <a:endParaRPr lang="en-US" dirty="0"/>
          </a:p>
        </p:txBody>
      </p:sp>
    </p:spTree>
    <p:extLst>
      <p:ext uri="{BB962C8B-B14F-4D97-AF65-F5344CB8AC3E}">
        <p14:creationId xmlns:p14="http://schemas.microsoft.com/office/powerpoint/2010/main" val="393854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10</a:t>
            </a:fld>
            <a:endParaRPr lang="en-US" dirty="0"/>
          </a:p>
        </p:txBody>
      </p:sp>
    </p:spTree>
    <p:extLst>
      <p:ext uri="{BB962C8B-B14F-4D97-AF65-F5344CB8AC3E}">
        <p14:creationId xmlns:p14="http://schemas.microsoft.com/office/powerpoint/2010/main" val="392914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12</a:t>
            </a:fld>
            <a:endParaRPr lang="en-US" dirty="0"/>
          </a:p>
        </p:txBody>
      </p:sp>
    </p:spTree>
    <p:extLst>
      <p:ext uri="{BB962C8B-B14F-4D97-AF65-F5344CB8AC3E}">
        <p14:creationId xmlns:p14="http://schemas.microsoft.com/office/powerpoint/2010/main" val="236543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13</a:t>
            </a:fld>
            <a:endParaRPr lang="en-US" dirty="0"/>
          </a:p>
        </p:txBody>
      </p:sp>
    </p:spTree>
    <p:extLst>
      <p:ext uri="{BB962C8B-B14F-4D97-AF65-F5344CB8AC3E}">
        <p14:creationId xmlns:p14="http://schemas.microsoft.com/office/powerpoint/2010/main" val="230856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14</a:t>
            </a:fld>
            <a:endParaRPr lang="en-US" dirty="0"/>
          </a:p>
        </p:txBody>
      </p:sp>
    </p:spTree>
    <p:extLst>
      <p:ext uri="{BB962C8B-B14F-4D97-AF65-F5344CB8AC3E}">
        <p14:creationId xmlns:p14="http://schemas.microsoft.com/office/powerpoint/2010/main" val="128145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15</a:t>
            </a:fld>
            <a:endParaRPr lang="en-US" dirty="0"/>
          </a:p>
        </p:txBody>
      </p:sp>
    </p:spTree>
    <p:extLst>
      <p:ext uri="{BB962C8B-B14F-4D97-AF65-F5344CB8AC3E}">
        <p14:creationId xmlns:p14="http://schemas.microsoft.com/office/powerpoint/2010/main" val="224258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16</a:t>
            </a:fld>
            <a:endParaRPr lang="en-US" dirty="0"/>
          </a:p>
        </p:txBody>
      </p:sp>
    </p:spTree>
    <p:extLst>
      <p:ext uri="{BB962C8B-B14F-4D97-AF65-F5344CB8AC3E}">
        <p14:creationId xmlns:p14="http://schemas.microsoft.com/office/powerpoint/2010/main" val="153942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spTree>
    <p:extLst>
      <p:ext uri="{BB962C8B-B14F-4D97-AF65-F5344CB8AC3E}">
        <p14:creationId xmlns:p14="http://schemas.microsoft.com/office/powerpoint/2010/main" val="396009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5/3/2022</a:t>
            </a:fld>
            <a:endParaRPr lang="en-US" dirty="0"/>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dirty="0"/>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5/3/2022</a:t>
            </a:fld>
            <a:endParaRPr lang="en-US" dirty="0"/>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dirty="0"/>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lc7scxvKQOo" TargetMode="External"/><Relationship Id="rId6" Type="http://schemas.openxmlformats.org/officeDocument/2006/relationships/hyperlink" Target="https://www.youtube.com/watch?v=lc7scxvKQOo"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webopedia.com/TERM/S/server.htm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cEMzwfqTHU4" TargetMode="External"/><Relationship Id="rId5" Type="http://schemas.openxmlformats.org/officeDocument/2006/relationships/hyperlink" Target="https://www.youtube.com/watch?v=cEMzwfqTHU4"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627854" y="2684345"/>
            <a:ext cx="4152868" cy="1698811"/>
          </a:xfrm>
        </p:spPr>
        <p:txBody>
          <a:bodyPr/>
          <a:lstStyle/>
          <a:p>
            <a:pPr algn="ctr"/>
            <a:r>
              <a:rPr lang="en-AU" spc="-5" dirty="0">
                <a:latin typeface="Times New Roman"/>
                <a:cs typeface="Times New Roman"/>
              </a:rPr>
              <a:t>Introduction </a:t>
            </a:r>
            <a:r>
              <a:rPr lang="en-AU" dirty="0">
                <a:latin typeface="Times New Roman"/>
                <a:cs typeface="Times New Roman"/>
              </a:rPr>
              <a:t>to  Information </a:t>
            </a:r>
            <a:r>
              <a:rPr lang="en-AU" spc="-5" dirty="0">
                <a:latin typeface="Times New Roman"/>
                <a:cs typeface="Times New Roman"/>
              </a:rPr>
              <a:t>System </a:t>
            </a:r>
            <a:r>
              <a:rPr lang="en-AU" dirty="0">
                <a:latin typeface="Times New Roman"/>
                <a:cs typeface="Times New Roman"/>
              </a:rPr>
              <a:t>31266</a:t>
            </a:r>
            <a:br>
              <a:rPr lang="en-AU" dirty="0">
                <a:latin typeface="Times New Roman"/>
                <a:cs typeface="Times New Roman"/>
              </a:rPr>
            </a:br>
            <a:r>
              <a:rPr lang="en-AU" dirty="0">
                <a:latin typeface="Times New Roman"/>
                <a:cs typeface="Times New Roman"/>
              </a:rPr>
              <a:t>Week10</a:t>
            </a:r>
            <a:endParaRPr lang="en-US" dirty="0"/>
          </a:p>
        </p:txBody>
      </p:sp>
      <p:sp>
        <p:nvSpPr>
          <p:cNvPr id="4" name="TextBox 3">
            <a:extLst>
              <a:ext uri="{FF2B5EF4-FFF2-40B4-BE49-F238E27FC236}">
                <a16:creationId xmlns:a16="http://schemas.microsoft.com/office/drawing/2014/main" id="{DB6468E6-B1F6-3E45-B41A-23AE5F598A57}"/>
              </a:ext>
            </a:extLst>
          </p:cNvPr>
          <p:cNvSpPr txBox="1"/>
          <p:nvPr/>
        </p:nvSpPr>
        <p:spPr>
          <a:xfrm>
            <a:off x="627854" y="6362081"/>
            <a:ext cx="1513840" cy="246221"/>
          </a:xfrm>
          <a:prstGeom prst="rect">
            <a:avLst/>
          </a:prstGeom>
          <a:noFill/>
        </p:spPr>
        <p:txBody>
          <a:bodyPr wrap="square" rtlCol="0">
            <a:spAutoFit/>
          </a:bodyPr>
          <a:lstStyle/>
          <a:p>
            <a:r>
              <a:rPr lang="en-US" sz="1000" dirty="0">
                <a:solidFill>
                  <a:schemeClr val="bg1"/>
                </a:solidFill>
              </a:rPr>
              <a:t>UTS CRICOS 00099F</a:t>
            </a:r>
          </a:p>
        </p:txBody>
      </p:sp>
    </p:spTree>
    <p:extLst>
      <p:ext uri="{BB962C8B-B14F-4D97-AF65-F5344CB8AC3E}">
        <p14:creationId xmlns:p14="http://schemas.microsoft.com/office/powerpoint/2010/main" val="23060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3600" dirty="0">
                <a:latin typeface="Times New Roman"/>
                <a:cs typeface="Times New Roman"/>
              </a:rPr>
              <a:t>Social Engineering </a:t>
            </a:r>
            <a:br>
              <a:rPr lang="en-AU" sz="3600" dirty="0">
                <a:latin typeface="Times New Roman"/>
                <a:cs typeface="Times New Roman"/>
              </a:rPr>
            </a:br>
            <a:endParaRPr lang="en-AU" sz="36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781575"/>
            <a:ext cx="10387607" cy="43426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8989B3-07AE-944E-952D-E0D2B80E277F}"/>
              </a:ext>
            </a:extLst>
          </p:cNvPr>
          <p:cNvSpPr txBox="1"/>
          <p:nvPr/>
        </p:nvSpPr>
        <p:spPr>
          <a:xfrm>
            <a:off x="849214" y="1727107"/>
            <a:ext cx="10680203" cy="1200329"/>
          </a:xfrm>
          <a:prstGeom prst="rect">
            <a:avLst/>
          </a:prstGeom>
          <a:noFill/>
        </p:spPr>
        <p:txBody>
          <a:bodyPr wrap="square">
            <a:spAutoFit/>
          </a:bodyPr>
          <a:lstStyle/>
          <a:p>
            <a:pPr lvl="0">
              <a:defRPr/>
            </a:pPr>
            <a:r>
              <a:rPr lang="en-AU" altLang="en-US" sz="2400" dirty="0">
                <a:latin typeface="Times New Roman" panose="02020603050405020304" pitchFamily="18" charset="0"/>
                <a:cs typeface="Times New Roman" panose="02020603050405020304" pitchFamily="18" charset="0"/>
              </a:rPr>
              <a:t>The perpetrator uses </a:t>
            </a:r>
            <a:r>
              <a:rPr lang="en-AU" altLang="en-US" sz="2400" b="1" u="sng" dirty="0">
                <a:latin typeface="Times New Roman" panose="02020603050405020304" pitchFamily="18" charset="0"/>
                <a:cs typeface="Times New Roman" panose="02020603050405020304" pitchFamily="18" charset="0"/>
              </a:rPr>
              <a:t>social skills </a:t>
            </a:r>
            <a:r>
              <a:rPr lang="en-AU" altLang="en-US" sz="2400" dirty="0">
                <a:latin typeface="Times New Roman" panose="02020603050405020304" pitchFamily="18" charset="0"/>
                <a:cs typeface="Times New Roman" panose="02020603050405020304" pitchFamily="18" charset="0"/>
              </a:rPr>
              <a:t>to trick or manipulate legitimate users into providing </a:t>
            </a:r>
            <a:r>
              <a:rPr lang="en-AU" altLang="en-US" sz="2400" b="1" u="sng" dirty="0">
                <a:latin typeface="Times New Roman" panose="02020603050405020304" pitchFamily="18" charset="0"/>
                <a:cs typeface="Times New Roman" panose="02020603050405020304" pitchFamily="18" charset="0"/>
              </a:rPr>
              <a:t>confidential</a:t>
            </a:r>
            <a:r>
              <a:rPr lang="en-AU" altLang="en-US" sz="2400" dirty="0">
                <a:latin typeface="Times New Roman" panose="02020603050405020304" pitchFamily="18" charset="0"/>
                <a:cs typeface="Times New Roman" panose="02020603050405020304" pitchFamily="18" charset="0"/>
              </a:rPr>
              <a:t> information.</a:t>
            </a:r>
          </a:p>
          <a:p>
            <a:pPr lvl="0">
              <a:defRPr/>
            </a:pPr>
            <a:endParaRPr lang="en-AU" altLang="en-US" sz="2400" dirty="0">
              <a:latin typeface="Times New Roman" panose="02020603050405020304" pitchFamily="18" charset="0"/>
              <a:cs typeface="Times New Roman" panose="02020603050405020304" pitchFamily="18" charset="0"/>
            </a:endParaRPr>
          </a:p>
        </p:txBody>
      </p:sp>
      <p:pic>
        <p:nvPicPr>
          <p:cNvPr id="1026" name="Picture 2" descr="What is Social Engineering?">
            <a:extLst>
              <a:ext uri="{FF2B5EF4-FFF2-40B4-BE49-F238E27FC236}">
                <a16:creationId xmlns:a16="http://schemas.microsoft.com/office/drawing/2014/main" id="{6ACC1FF0-4E06-F248-9EC6-72164C48F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443" y="2920419"/>
            <a:ext cx="4428478" cy="2497197"/>
          </a:xfrm>
          <a:prstGeom prst="rect">
            <a:avLst/>
          </a:prstGeom>
          <a:noFill/>
          <a:extLst>
            <a:ext uri="{909E8E84-426E-40DD-AFC4-6F175D3DCCD1}">
              <a14:hiddenFill xmlns:a14="http://schemas.microsoft.com/office/drawing/2010/main">
                <a:solidFill>
                  <a:srgbClr val="FFFFFF"/>
                </a:solidFill>
              </a14:hiddenFill>
            </a:ext>
          </a:extLst>
        </p:spPr>
      </p:pic>
      <p:pic>
        <p:nvPicPr>
          <p:cNvPr id="2" name="lc7scxvKQOo"/>
          <p:cNvPicPr>
            <a:picLocks noRot="1" noChangeAspect="1"/>
          </p:cNvPicPr>
          <p:nvPr>
            <a:videoFile r:link="rId1"/>
          </p:nvPr>
        </p:nvPicPr>
        <p:blipFill>
          <a:blip r:embed="rId5"/>
          <a:stretch>
            <a:fillRect/>
          </a:stretch>
        </p:blipFill>
        <p:spPr>
          <a:xfrm>
            <a:off x="767314" y="2954711"/>
            <a:ext cx="4315049" cy="2427215"/>
          </a:xfrm>
          <a:prstGeom prst="rect">
            <a:avLst/>
          </a:prstGeom>
        </p:spPr>
      </p:pic>
      <p:sp>
        <p:nvSpPr>
          <p:cNvPr id="3" name="TextBox 2"/>
          <p:cNvSpPr txBox="1"/>
          <p:nvPr/>
        </p:nvSpPr>
        <p:spPr>
          <a:xfrm>
            <a:off x="377672" y="5559618"/>
            <a:ext cx="6719777" cy="646331"/>
          </a:xfrm>
          <a:prstGeom prst="rect">
            <a:avLst/>
          </a:prstGeom>
          <a:noFill/>
        </p:spPr>
        <p:txBody>
          <a:bodyPr wrap="square" rtlCol="0">
            <a:spAutoFit/>
          </a:bodyPr>
          <a:lstStyle/>
          <a:p>
            <a:r>
              <a:rPr lang="en-AU" b="1" dirty="0"/>
              <a:t>Link</a:t>
            </a:r>
            <a:r>
              <a:rPr lang="en-AU" dirty="0"/>
              <a:t>: </a:t>
            </a:r>
            <a:r>
              <a:rPr lang="en-AU" dirty="0">
                <a:hlinkClick r:id="rId6"/>
              </a:rPr>
              <a:t>https://</a:t>
            </a:r>
            <a:r>
              <a:rPr lang="en-AU" dirty="0" smtClean="0">
                <a:hlinkClick r:id="rId6"/>
              </a:rPr>
              <a:t>www.youtube.com/watch?v=lc7scxvKQOo</a:t>
            </a:r>
            <a:endParaRPr lang="en-AU" dirty="0" smtClean="0"/>
          </a:p>
          <a:p>
            <a:endParaRPr lang="en-AU" dirty="0"/>
          </a:p>
        </p:txBody>
      </p:sp>
    </p:spTree>
    <p:extLst>
      <p:ext uri="{BB962C8B-B14F-4D97-AF65-F5344CB8AC3E}">
        <p14:creationId xmlns:p14="http://schemas.microsoft.com/office/powerpoint/2010/main" val="257008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20ECBA0-3700-2744-9339-EE8287C787FB}"/>
              </a:ext>
            </a:extLst>
          </p:cNvPr>
          <p:cNvPicPr>
            <a:picLocks noChangeAspect="1"/>
          </p:cNvPicPr>
          <p:nvPr/>
        </p:nvPicPr>
        <p:blipFill>
          <a:blip r:embed="rId2"/>
          <a:stretch>
            <a:fillRect/>
          </a:stretch>
        </p:blipFill>
        <p:spPr>
          <a:xfrm>
            <a:off x="958414" y="593870"/>
            <a:ext cx="9691001" cy="5458565"/>
          </a:xfrm>
          <a:prstGeom prst="rect">
            <a:avLst/>
          </a:prstGeom>
        </p:spPr>
      </p:pic>
    </p:spTree>
    <p:extLst>
      <p:ext uri="{BB962C8B-B14F-4D97-AF65-F5344CB8AC3E}">
        <p14:creationId xmlns:p14="http://schemas.microsoft.com/office/powerpoint/2010/main" val="265392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Deliberate Threats to Information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754246"/>
            <a:ext cx="11424758" cy="17685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defRPr/>
            </a:pPr>
            <a:r>
              <a:rPr lang="en-AU" sz="2400" dirty="0">
                <a:solidFill>
                  <a:srgbClr val="C00000"/>
                </a:solidFill>
                <a:latin typeface="Rockwell" pitchFamily="18" charset="0"/>
              </a:rPr>
              <a:t>Espionage or trespass</a:t>
            </a:r>
          </a:p>
          <a:p>
            <a:pPr marL="800100" lvl="2" indent="0">
              <a:buNone/>
            </a:pPr>
            <a:r>
              <a:rPr lang="en-AU" dirty="0">
                <a:latin typeface="Rockwell" panose="02060603020205020403" pitchFamily="18" charset="0"/>
              </a:rPr>
              <a:t>An unauthorised individual attempts to gain illegal access to organizational information.</a:t>
            </a:r>
          </a:p>
          <a:p>
            <a:pPr marL="800100" lvl="2" indent="0">
              <a:buNone/>
            </a:pPr>
            <a:endParaRPr lang="en-AU" dirty="0">
              <a:latin typeface="Rockwell" panose="02060603020205020403" pitchFamily="18" charset="0"/>
            </a:endParaRPr>
          </a:p>
          <a:p>
            <a:pPr marL="342900" lvl="1" indent="-342900">
              <a:buFont typeface="Arial" pitchFamily="34" charset="0"/>
              <a:buChar char="•"/>
              <a:defRPr/>
            </a:pPr>
            <a:r>
              <a:rPr lang="en-US" sz="2400" dirty="0">
                <a:solidFill>
                  <a:srgbClr val="C00000"/>
                </a:solidFill>
                <a:latin typeface="Rockwell" pitchFamily="18" charset="0"/>
              </a:rPr>
              <a:t>Denial of Service Attack</a:t>
            </a:r>
          </a:p>
          <a:p>
            <a:pPr marL="800100" lvl="2" indent="0">
              <a:buNone/>
              <a:defRPr/>
            </a:pPr>
            <a:r>
              <a:rPr lang="en-AU" dirty="0">
                <a:latin typeface="Rockwell" panose="02060603020205020403" pitchFamily="18" charset="0"/>
              </a:rPr>
              <a:t>Offenders send so many information requests to a target computer system. The target computer cannot handle them successfully and typically crashes. </a:t>
            </a:r>
            <a:endParaRPr lang="en-US" dirty="0">
              <a:latin typeface="Rockwell" panose="02060603020205020403" pitchFamily="18" charset="0"/>
            </a:endParaRPr>
          </a:p>
        </p:txBody>
      </p:sp>
    </p:spTree>
    <p:extLst>
      <p:ext uri="{BB962C8B-B14F-4D97-AF65-F5344CB8AC3E}">
        <p14:creationId xmlns:p14="http://schemas.microsoft.com/office/powerpoint/2010/main" val="196176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Software Attacks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754246"/>
            <a:ext cx="11424758" cy="4224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AU" sz="2400" dirty="0">
                <a:latin typeface="Times New Roman" panose="02020603050405020304" pitchFamily="18" charset="0"/>
                <a:cs typeface="Times New Roman" panose="02020603050405020304" pitchFamily="18" charset="0"/>
              </a:rPr>
              <a:t>Attackers use </a:t>
            </a:r>
            <a:r>
              <a:rPr lang="en-AU" sz="2400" b="1" u="sng" dirty="0">
                <a:latin typeface="Times New Roman" panose="02020603050405020304" pitchFamily="18" charset="0"/>
                <a:cs typeface="Times New Roman" panose="02020603050405020304" pitchFamily="18" charset="0"/>
              </a:rPr>
              <a:t>malicious software </a:t>
            </a:r>
            <a:r>
              <a:rPr lang="en-AU" sz="2400" dirty="0">
                <a:latin typeface="Times New Roman" panose="02020603050405020304" pitchFamily="18" charset="0"/>
                <a:cs typeface="Times New Roman" panose="02020603050405020304" pitchFamily="18" charset="0"/>
              </a:rPr>
              <a:t>to infect as many computers worldwide as possible. </a:t>
            </a:r>
          </a:p>
          <a:p>
            <a:pPr marL="0" indent="0">
              <a:spcBef>
                <a:spcPts val="0"/>
              </a:spcBef>
              <a:buNone/>
            </a:pPr>
            <a:endParaRPr lang="en-AU" sz="2400" dirty="0">
              <a:latin typeface="Times New Roman" panose="02020603050405020304" pitchFamily="18" charset="0"/>
              <a:cs typeface="Times New Roman" panose="02020603050405020304" pitchFamily="18" charset="0"/>
            </a:endParaRPr>
          </a:p>
          <a:p>
            <a:pPr marL="0" indent="0">
              <a:spcBef>
                <a:spcPts val="0"/>
              </a:spcBef>
              <a:buNone/>
            </a:pPr>
            <a:r>
              <a:rPr lang="en-AU" sz="2400" b="1" dirty="0">
                <a:latin typeface="Times New Roman" panose="02020603050405020304" pitchFamily="18" charset="0"/>
                <a:cs typeface="Times New Roman" panose="02020603050405020304" pitchFamily="18" charset="0"/>
              </a:rPr>
              <a:t>Three categories</a:t>
            </a:r>
            <a:r>
              <a:rPr lang="en-AU" sz="2400" dirty="0">
                <a:latin typeface="Times New Roman" panose="02020603050405020304" pitchFamily="18" charset="0"/>
                <a:cs typeface="Times New Roman" panose="02020603050405020304" pitchFamily="18" charset="0"/>
              </a:rPr>
              <a:t>: </a:t>
            </a:r>
          </a:p>
          <a:p>
            <a:pPr marL="914400" lvl="1" indent="-514350">
              <a:spcBef>
                <a:spcPts val="0"/>
              </a:spcBef>
              <a:buFont typeface="+mj-lt"/>
              <a:buAutoNum type="arabicPeriod"/>
            </a:pPr>
            <a:r>
              <a:rPr lang="en-AU" sz="2400" dirty="0">
                <a:latin typeface="Times New Roman" panose="02020603050405020304" pitchFamily="18" charset="0"/>
                <a:cs typeface="Times New Roman" panose="02020603050405020304" pitchFamily="18" charset="0"/>
              </a:rPr>
              <a:t>Remote attacks requiring user action; </a:t>
            </a:r>
          </a:p>
          <a:p>
            <a:pPr marL="914400" lvl="1" indent="-514350">
              <a:spcBef>
                <a:spcPts val="0"/>
              </a:spcBef>
              <a:buFont typeface="+mj-lt"/>
              <a:buAutoNum type="arabicPeriod"/>
            </a:pPr>
            <a:r>
              <a:rPr lang="en-AU" sz="2400" dirty="0">
                <a:latin typeface="Times New Roman" panose="02020603050405020304" pitchFamily="18" charset="0"/>
                <a:cs typeface="Times New Roman" panose="02020603050405020304" pitchFamily="18" charset="0"/>
              </a:rPr>
              <a:t>Remote attacks requiring no user action;  </a:t>
            </a:r>
          </a:p>
          <a:p>
            <a:pPr marL="914400" lvl="1" indent="-514350">
              <a:spcBef>
                <a:spcPts val="0"/>
              </a:spcBef>
              <a:buFont typeface="+mj-lt"/>
              <a:buAutoNum type="arabicPeriod"/>
            </a:pPr>
            <a:r>
              <a:rPr lang="en-AU" sz="2400" dirty="0">
                <a:latin typeface="Times New Roman" panose="02020603050405020304" pitchFamily="18" charset="0"/>
                <a:cs typeface="Times New Roman" panose="02020603050405020304" pitchFamily="18" charset="0"/>
              </a:rPr>
              <a:t>Software attacks by programmers during the development of a system.</a:t>
            </a:r>
            <a:endParaRPr lang="en-US" altLang="en-US" sz="2400" dirty="0">
              <a:latin typeface="Times New Roman" panose="02020603050405020304" pitchFamily="18" charset="0"/>
              <a:cs typeface="Times New Roman" panose="02020603050405020304" pitchFamily="18" charset="0"/>
            </a:endParaRPr>
          </a:p>
          <a:p>
            <a:pPr lvl="1">
              <a:defRPr/>
            </a:pPr>
            <a:endParaRPr lang="en-AU" altLang="en-US"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4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Types of software Attacks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able&#10;&#10;Description automatically generated">
            <a:extLst>
              <a:ext uri="{FF2B5EF4-FFF2-40B4-BE49-F238E27FC236}">
                <a16:creationId xmlns:a16="http://schemas.microsoft.com/office/drawing/2014/main" id="{7E7BB28F-C86A-F046-874B-E94FA855D805}"/>
              </a:ext>
            </a:extLst>
          </p:cNvPr>
          <p:cNvPicPr>
            <a:picLocks noChangeAspect="1"/>
          </p:cNvPicPr>
          <p:nvPr/>
        </p:nvPicPr>
        <p:blipFill rotWithShape="1">
          <a:blip r:embed="rId3"/>
          <a:srcRect l="2097" t="2795" r="1982"/>
          <a:stretch/>
        </p:blipFill>
        <p:spPr>
          <a:xfrm>
            <a:off x="1115398" y="1796423"/>
            <a:ext cx="9494778" cy="5020355"/>
          </a:xfrm>
          <a:prstGeom prst="rect">
            <a:avLst/>
          </a:prstGeom>
          <a:noFill/>
        </p:spPr>
      </p:pic>
    </p:spTree>
    <p:extLst>
      <p:ext uri="{BB962C8B-B14F-4D97-AF65-F5344CB8AC3E}">
        <p14:creationId xmlns:p14="http://schemas.microsoft.com/office/powerpoint/2010/main" val="102681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Security threat: Worm</a:t>
            </a:r>
            <a:br>
              <a:rPr lang="en-AU" sz="4000" dirty="0">
                <a:latin typeface="Times New Roman"/>
                <a:cs typeface="Times New Roman"/>
              </a:rPr>
            </a:br>
            <a:endParaRPr lang="en-AU" sz="4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536D44D-B1FD-D548-8A9C-C8D175A07973}"/>
              </a:ext>
            </a:extLst>
          </p:cNvPr>
          <p:cNvPicPr>
            <a:picLocks noChangeAspect="1"/>
          </p:cNvPicPr>
          <p:nvPr/>
        </p:nvPicPr>
        <p:blipFill>
          <a:blip r:embed="rId3"/>
          <a:stretch>
            <a:fillRect/>
          </a:stretch>
        </p:blipFill>
        <p:spPr>
          <a:xfrm flipH="1">
            <a:off x="1916949" y="1946566"/>
            <a:ext cx="1389344" cy="687661"/>
          </a:xfrm>
          <a:prstGeom prst="rect">
            <a:avLst/>
          </a:prstGeom>
        </p:spPr>
      </p:pic>
      <p:pic>
        <p:nvPicPr>
          <p:cNvPr id="12" name="Picture 11">
            <a:extLst>
              <a:ext uri="{FF2B5EF4-FFF2-40B4-BE49-F238E27FC236}">
                <a16:creationId xmlns:a16="http://schemas.microsoft.com/office/drawing/2014/main" id="{1D951A6B-0BA4-F449-8A45-CB55F6A99494}"/>
              </a:ext>
            </a:extLst>
          </p:cNvPr>
          <p:cNvPicPr>
            <a:picLocks noChangeAspect="1"/>
          </p:cNvPicPr>
          <p:nvPr/>
        </p:nvPicPr>
        <p:blipFill>
          <a:blip r:embed="rId3"/>
          <a:stretch>
            <a:fillRect/>
          </a:stretch>
        </p:blipFill>
        <p:spPr>
          <a:xfrm flipH="1">
            <a:off x="1799092" y="3024270"/>
            <a:ext cx="862929" cy="698408"/>
          </a:xfrm>
          <a:prstGeom prst="rect">
            <a:avLst/>
          </a:prstGeom>
        </p:spPr>
      </p:pic>
      <p:pic>
        <p:nvPicPr>
          <p:cNvPr id="13" name="Picture 12">
            <a:extLst>
              <a:ext uri="{FF2B5EF4-FFF2-40B4-BE49-F238E27FC236}">
                <a16:creationId xmlns:a16="http://schemas.microsoft.com/office/drawing/2014/main" id="{F508EEE7-6607-3849-86B4-9F2368FEB7AC}"/>
              </a:ext>
            </a:extLst>
          </p:cNvPr>
          <p:cNvPicPr>
            <a:picLocks noChangeAspect="1"/>
          </p:cNvPicPr>
          <p:nvPr/>
        </p:nvPicPr>
        <p:blipFill>
          <a:blip r:embed="rId3"/>
          <a:stretch>
            <a:fillRect/>
          </a:stretch>
        </p:blipFill>
        <p:spPr>
          <a:xfrm flipH="1">
            <a:off x="2081650" y="3472294"/>
            <a:ext cx="858076" cy="694479"/>
          </a:xfrm>
          <a:prstGeom prst="rect">
            <a:avLst/>
          </a:prstGeom>
        </p:spPr>
      </p:pic>
      <p:pic>
        <p:nvPicPr>
          <p:cNvPr id="14" name="Picture 13">
            <a:extLst>
              <a:ext uri="{FF2B5EF4-FFF2-40B4-BE49-F238E27FC236}">
                <a16:creationId xmlns:a16="http://schemas.microsoft.com/office/drawing/2014/main" id="{2C49A464-F57D-D743-9D24-CDE6B4300EED}"/>
              </a:ext>
            </a:extLst>
          </p:cNvPr>
          <p:cNvPicPr>
            <a:picLocks noChangeAspect="1"/>
          </p:cNvPicPr>
          <p:nvPr/>
        </p:nvPicPr>
        <p:blipFill>
          <a:blip r:embed="rId3"/>
          <a:stretch>
            <a:fillRect/>
          </a:stretch>
        </p:blipFill>
        <p:spPr>
          <a:xfrm flipH="1">
            <a:off x="2323972" y="3916835"/>
            <a:ext cx="861394" cy="697165"/>
          </a:xfrm>
          <a:prstGeom prst="rect">
            <a:avLst/>
          </a:prstGeom>
        </p:spPr>
      </p:pic>
      <p:pic>
        <p:nvPicPr>
          <p:cNvPr id="15" name="Picture 14">
            <a:extLst>
              <a:ext uri="{FF2B5EF4-FFF2-40B4-BE49-F238E27FC236}">
                <a16:creationId xmlns:a16="http://schemas.microsoft.com/office/drawing/2014/main" id="{DF6AAF9F-DCC3-554E-B27E-6B68526E342F}"/>
              </a:ext>
            </a:extLst>
          </p:cNvPr>
          <p:cNvPicPr>
            <a:picLocks noChangeAspect="1"/>
          </p:cNvPicPr>
          <p:nvPr/>
        </p:nvPicPr>
        <p:blipFill>
          <a:blip r:embed="rId4"/>
          <a:stretch>
            <a:fillRect/>
          </a:stretch>
        </p:blipFill>
        <p:spPr>
          <a:xfrm>
            <a:off x="3193304" y="3500911"/>
            <a:ext cx="1090008" cy="736349"/>
          </a:xfrm>
          <a:prstGeom prst="rect">
            <a:avLst/>
          </a:prstGeom>
        </p:spPr>
      </p:pic>
      <p:pic>
        <p:nvPicPr>
          <p:cNvPr id="17" name="Picture 16">
            <a:extLst>
              <a:ext uri="{FF2B5EF4-FFF2-40B4-BE49-F238E27FC236}">
                <a16:creationId xmlns:a16="http://schemas.microsoft.com/office/drawing/2014/main" id="{93F8B2DB-4183-CE44-A6AF-4B1B44B2EDC5}"/>
              </a:ext>
            </a:extLst>
          </p:cNvPr>
          <p:cNvPicPr>
            <a:picLocks noChangeAspect="1"/>
          </p:cNvPicPr>
          <p:nvPr/>
        </p:nvPicPr>
        <p:blipFill>
          <a:blip r:embed="rId4"/>
          <a:stretch>
            <a:fillRect/>
          </a:stretch>
        </p:blipFill>
        <p:spPr>
          <a:xfrm>
            <a:off x="4023210" y="2270054"/>
            <a:ext cx="1090008" cy="736349"/>
          </a:xfrm>
          <a:prstGeom prst="rect">
            <a:avLst/>
          </a:prstGeom>
        </p:spPr>
      </p:pic>
      <p:pic>
        <p:nvPicPr>
          <p:cNvPr id="19" name="Picture 18">
            <a:extLst>
              <a:ext uri="{FF2B5EF4-FFF2-40B4-BE49-F238E27FC236}">
                <a16:creationId xmlns:a16="http://schemas.microsoft.com/office/drawing/2014/main" id="{5958EF0E-58D5-2843-B074-F1BF626CE790}"/>
              </a:ext>
            </a:extLst>
          </p:cNvPr>
          <p:cNvPicPr>
            <a:picLocks noChangeAspect="1"/>
          </p:cNvPicPr>
          <p:nvPr/>
        </p:nvPicPr>
        <p:blipFill>
          <a:blip r:embed="rId3"/>
          <a:stretch>
            <a:fillRect/>
          </a:stretch>
        </p:blipFill>
        <p:spPr>
          <a:xfrm flipH="1">
            <a:off x="4209972" y="3462621"/>
            <a:ext cx="1118545" cy="587003"/>
          </a:xfrm>
          <a:prstGeom prst="rect">
            <a:avLst/>
          </a:prstGeom>
        </p:spPr>
      </p:pic>
      <p:pic>
        <p:nvPicPr>
          <p:cNvPr id="20" name="Picture 19">
            <a:extLst>
              <a:ext uri="{FF2B5EF4-FFF2-40B4-BE49-F238E27FC236}">
                <a16:creationId xmlns:a16="http://schemas.microsoft.com/office/drawing/2014/main" id="{6BECA400-3310-1547-8FDF-F4375E43679B}"/>
              </a:ext>
            </a:extLst>
          </p:cNvPr>
          <p:cNvPicPr>
            <a:picLocks noChangeAspect="1"/>
          </p:cNvPicPr>
          <p:nvPr/>
        </p:nvPicPr>
        <p:blipFill>
          <a:blip r:embed="rId3"/>
          <a:stretch>
            <a:fillRect/>
          </a:stretch>
        </p:blipFill>
        <p:spPr>
          <a:xfrm flipH="1">
            <a:off x="2725248" y="4476506"/>
            <a:ext cx="742700" cy="601101"/>
          </a:xfrm>
          <a:prstGeom prst="rect">
            <a:avLst/>
          </a:prstGeom>
        </p:spPr>
      </p:pic>
      <p:sp>
        <p:nvSpPr>
          <p:cNvPr id="21" name="TextBox 9">
            <a:extLst>
              <a:ext uri="{FF2B5EF4-FFF2-40B4-BE49-F238E27FC236}">
                <a16:creationId xmlns:a16="http://schemas.microsoft.com/office/drawing/2014/main" id="{E5DF7485-3762-0D48-8F6A-C42EA91F98DC}"/>
              </a:ext>
            </a:extLst>
          </p:cNvPr>
          <p:cNvSpPr txBox="1"/>
          <p:nvPr/>
        </p:nvSpPr>
        <p:spPr>
          <a:xfrm>
            <a:off x="2133211" y="5012984"/>
            <a:ext cx="1255923"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AU" b="1" dirty="0"/>
              <a:t>REPLICATE</a:t>
            </a:r>
          </a:p>
        </p:txBody>
      </p:sp>
      <p:sp>
        <p:nvSpPr>
          <p:cNvPr id="22" name="TextBox 10">
            <a:extLst>
              <a:ext uri="{FF2B5EF4-FFF2-40B4-BE49-F238E27FC236}">
                <a16:creationId xmlns:a16="http://schemas.microsoft.com/office/drawing/2014/main" id="{77DA0A21-936E-434C-99C2-B0934389812D}"/>
              </a:ext>
            </a:extLst>
          </p:cNvPr>
          <p:cNvSpPr txBox="1"/>
          <p:nvPr/>
        </p:nvSpPr>
        <p:spPr>
          <a:xfrm>
            <a:off x="3983527" y="4244632"/>
            <a:ext cx="1826309" cy="64633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AU" dirty="0"/>
              <a:t>X100</a:t>
            </a:r>
          </a:p>
          <a:p>
            <a:pPr algn="ctr"/>
            <a:r>
              <a:rPr lang="en-AU" dirty="0"/>
              <a:t>X Million</a:t>
            </a:r>
          </a:p>
        </p:txBody>
      </p:sp>
      <p:pic>
        <p:nvPicPr>
          <p:cNvPr id="23" name="Picture 22">
            <a:extLst>
              <a:ext uri="{FF2B5EF4-FFF2-40B4-BE49-F238E27FC236}">
                <a16:creationId xmlns:a16="http://schemas.microsoft.com/office/drawing/2014/main" id="{F8E101A7-9BD4-2F41-8D17-7BB3253BCBB7}"/>
              </a:ext>
            </a:extLst>
          </p:cNvPr>
          <p:cNvPicPr>
            <a:picLocks noChangeAspect="1"/>
          </p:cNvPicPr>
          <p:nvPr/>
        </p:nvPicPr>
        <p:blipFill>
          <a:blip r:embed="rId5"/>
          <a:stretch>
            <a:fillRect/>
          </a:stretch>
        </p:blipFill>
        <p:spPr>
          <a:xfrm>
            <a:off x="5651426" y="3751003"/>
            <a:ext cx="866511" cy="900736"/>
          </a:xfrm>
          <a:prstGeom prst="rect">
            <a:avLst/>
          </a:prstGeom>
        </p:spPr>
      </p:pic>
      <p:cxnSp>
        <p:nvCxnSpPr>
          <p:cNvPr id="24" name="Straight Arrow Connector 23">
            <a:extLst>
              <a:ext uri="{FF2B5EF4-FFF2-40B4-BE49-F238E27FC236}">
                <a16:creationId xmlns:a16="http://schemas.microsoft.com/office/drawing/2014/main" id="{C6A35A86-B3B5-4544-AAA2-91FC3575BE63}"/>
              </a:ext>
            </a:extLst>
          </p:cNvPr>
          <p:cNvCxnSpPr>
            <a:cxnSpLocks/>
          </p:cNvCxnSpPr>
          <p:nvPr/>
        </p:nvCxnSpPr>
        <p:spPr>
          <a:xfrm flipV="1">
            <a:off x="6559737" y="3554855"/>
            <a:ext cx="538087" cy="301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03A8BC-006F-A544-A8CF-E349C713C57D}"/>
              </a:ext>
            </a:extLst>
          </p:cNvPr>
          <p:cNvCxnSpPr>
            <a:cxnSpLocks/>
          </p:cNvCxnSpPr>
          <p:nvPr/>
        </p:nvCxnSpPr>
        <p:spPr>
          <a:xfrm flipV="1">
            <a:off x="6594056" y="3944752"/>
            <a:ext cx="548440" cy="16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0A42063-2F57-0443-B63A-0A72966A08FA}"/>
              </a:ext>
            </a:extLst>
          </p:cNvPr>
          <p:cNvCxnSpPr>
            <a:cxnSpLocks/>
          </p:cNvCxnSpPr>
          <p:nvPr/>
        </p:nvCxnSpPr>
        <p:spPr>
          <a:xfrm flipV="1">
            <a:off x="6594056" y="4301537"/>
            <a:ext cx="583894" cy="18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C948D3B-5961-004A-A6D6-473EB568FA00}"/>
              </a:ext>
            </a:extLst>
          </p:cNvPr>
          <p:cNvCxnSpPr>
            <a:cxnSpLocks/>
          </p:cNvCxnSpPr>
          <p:nvPr/>
        </p:nvCxnSpPr>
        <p:spPr>
          <a:xfrm>
            <a:off x="6569902" y="4440495"/>
            <a:ext cx="596747" cy="203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16">
            <a:extLst>
              <a:ext uri="{FF2B5EF4-FFF2-40B4-BE49-F238E27FC236}">
                <a16:creationId xmlns:a16="http://schemas.microsoft.com/office/drawing/2014/main" id="{77ECF588-E1C4-7D43-ACF0-2C9150328E62}"/>
              </a:ext>
            </a:extLst>
          </p:cNvPr>
          <p:cNvSpPr txBox="1"/>
          <p:nvPr/>
        </p:nvSpPr>
        <p:spPr>
          <a:xfrm>
            <a:off x="7142496" y="3766964"/>
            <a:ext cx="1661465"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AU" dirty="0"/>
              <a:t>A@gmail.com</a:t>
            </a:r>
          </a:p>
        </p:txBody>
      </p:sp>
      <p:sp>
        <p:nvSpPr>
          <p:cNvPr id="29" name="TextBox 17">
            <a:extLst>
              <a:ext uri="{FF2B5EF4-FFF2-40B4-BE49-F238E27FC236}">
                <a16:creationId xmlns:a16="http://schemas.microsoft.com/office/drawing/2014/main" id="{5E798144-CDC1-E049-A6FE-85CE7EECA2FC}"/>
              </a:ext>
            </a:extLst>
          </p:cNvPr>
          <p:cNvSpPr txBox="1"/>
          <p:nvPr/>
        </p:nvSpPr>
        <p:spPr>
          <a:xfrm>
            <a:off x="7177950" y="3373474"/>
            <a:ext cx="1465243"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AU" dirty="0"/>
              <a:t>k@gmail.com</a:t>
            </a:r>
          </a:p>
        </p:txBody>
      </p:sp>
      <p:sp>
        <p:nvSpPr>
          <p:cNvPr id="30" name="TextBox 18">
            <a:extLst>
              <a:ext uri="{FF2B5EF4-FFF2-40B4-BE49-F238E27FC236}">
                <a16:creationId xmlns:a16="http://schemas.microsoft.com/office/drawing/2014/main" id="{1EC18FBB-47C9-8E41-9FA1-6975F4758B30}"/>
              </a:ext>
            </a:extLst>
          </p:cNvPr>
          <p:cNvSpPr txBox="1"/>
          <p:nvPr/>
        </p:nvSpPr>
        <p:spPr>
          <a:xfrm>
            <a:off x="7164735" y="4117430"/>
            <a:ext cx="1616985"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AU" dirty="0"/>
              <a:t>D@gmail.com</a:t>
            </a:r>
          </a:p>
        </p:txBody>
      </p:sp>
      <p:sp>
        <p:nvSpPr>
          <p:cNvPr id="31" name="TextBox 19">
            <a:extLst>
              <a:ext uri="{FF2B5EF4-FFF2-40B4-BE49-F238E27FC236}">
                <a16:creationId xmlns:a16="http://schemas.microsoft.com/office/drawing/2014/main" id="{F27BE499-3E47-814E-B2C1-7A8F27C2AF78}"/>
              </a:ext>
            </a:extLst>
          </p:cNvPr>
          <p:cNvSpPr txBox="1"/>
          <p:nvPr/>
        </p:nvSpPr>
        <p:spPr>
          <a:xfrm>
            <a:off x="7177950" y="4489867"/>
            <a:ext cx="1616985"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AU" dirty="0"/>
              <a:t>D@gmail.com</a:t>
            </a:r>
          </a:p>
        </p:txBody>
      </p:sp>
      <p:sp>
        <p:nvSpPr>
          <p:cNvPr id="32" name="Cloud 31">
            <a:extLst>
              <a:ext uri="{FF2B5EF4-FFF2-40B4-BE49-F238E27FC236}">
                <a16:creationId xmlns:a16="http://schemas.microsoft.com/office/drawing/2014/main" id="{B7AF1C1F-8D8F-3249-99FA-9B808033FDD0}"/>
              </a:ext>
            </a:extLst>
          </p:cNvPr>
          <p:cNvSpPr/>
          <p:nvPr/>
        </p:nvSpPr>
        <p:spPr>
          <a:xfrm>
            <a:off x="8663499" y="4319756"/>
            <a:ext cx="2158140" cy="10625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AU" sz="1050" b="1" dirty="0"/>
              <a:t>Web </a:t>
            </a:r>
            <a:r>
              <a:rPr lang="en-AU" sz="1050" b="1" u="sng" dirty="0">
                <a:hlinkClick r:id="rId6"/>
              </a:rPr>
              <a:t>servers</a:t>
            </a:r>
            <a:r>
              <a:rPr lang="en-AU" sz="1050" b="1" dirty="0"/>
              <a:t>, network servers and individual computers to stop responding</a:t>
            </a:r>
          </a:p>
        </p:txBody>
      </p:sp>
      <p:sp>
        <p:nvSpPr>
          <p:cNvPr id="33" name="Arrow: Down 44">
            <a:extLst>
              <a:ext uri="{FF2B5EF4-FFF2-40B4-BE49-F238E27FC236}">
                <a16:creationId xmlns:a16="http://schemas.microsoft.com/office/drawing/2014/main" id="{4394B14F-C250-6344-8353-39F8208B595A}"/>
              </a:ext>
            </a:extLst>
          </p:cNvPr>
          <p:cNvSpPr/>
          <p:nvPr/>
        </p:nvSpPr>
        <p:spPr>
          <a:xfrm>
            <a:off x="9428518" y="3851537"/>
            <a:ext cx="282911" cy="468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AU" dirty="0"/>
          </a:p>
        </p:txBody>
      </p:sp>
      <p:pic>
        <p:nvPicPr>
          <p:cNvPr id="34" name="table">
            <a:extLst>
              <a:ext uri="{FF2B5EF4-FFF2-40B4-BE49-F238E27FC236}">
                <a16:creationId xmlns:a16="http://schemas.microsoft.com/office/drawing/2014/main" id="{EA4A6EF3-085F-8340-9C94-BF901B0F500F}"/>
              </a:ext>
            </a:extLst>
          </p:cNvPr>
          <p:cNvPicPr>
            <a:picLocks noChangeAspect="1"/>
          </p:cNvPicPr>
          <p:nvPr/>
        </p:nvPicPr>
        <p:blipFill>
          <a:blip r:embed="rId7"/>
          <a:stretch>
            <a:fillRect/>
          </a:stretch>
        </p:blipFill>
        <p:spPr>
          <a:xfrm>
            <a:off x="8635715" y="3485777"/>
            <a:ext cx="2017679" cy="365760"/>
          </a:xfrm>
          <a:prstGeom prst="rect">
            <a:avLst/>
          </a:prstGeom>
        </p:spPr>
      </p:pic>
      <p:sp>
        <p:nvSpPr>
          <p:cNvPr id="35" name="Explosion: 14 Points 15">
            <a:extLst>
              <a:ext uri="{FF2B5EF4-FFF2-40B4-BE49-F238E27FC236}">
                <a16:creationId xmlns:a16="http://schemas.microsoft.com/office/drawing/2014/main" id="{A8C26C0D-9B1C-4643-8661-0AF4DBE0C7B1}"/>
              </a:ext>
            </a:extLst>
          </p:cNvPr>
          <p:cNvSpPr/>
          <p:nvPr/>
        </p:nvSpPr>
        <p:spPr>
          <a:xfrm>
            <a:off x="8663498" y="2419522"/>
            <a:ext cx="2158140" cy="8986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AU" sz="1000" b="1" dirty="0"/>
              <a:t>Can travel without human action</a:t>
            </a:r>
          </a:p>
        </p:txBody>
      </p:sp>
      <p:pic>
        <p:nvPicPr>
          <p:cNvPr id="36" name="Picture 35">
            <a:extLst>
              <a:ext uri="{FF2B5EF4-FFF2-40B4-BE49-F238E27FC236}">
                <a16:creationId xmlns:a16="http://schemas.microsoft.com/office/drawing/2014/main" id="{10546556-035B-CA48-9E97-3A0E509DD359}"/>
              </a:ext>
            </a:extLst>
          </p:cNvPr>
          <p:cNvPicPr>
            <a:picLocks noChangeAspect="1"/>
          </p:cNvPicPr>
          <p:nvPr/>
        </p:nvPicPr>
        <p:blipFill>
          <a:blip r:embed="rId8"/>
          <a:stretch>
            <a:fillRect/>
          </a:stretch>
        </p:blipFill>
        <p:spPr>
          <a:xfrm>
            <a:off x="8362557" y="2036318"/>
            <a:ext cx="805378" cy="766408"/>
          </a:xfrm>
          <a:prstGeom prst="rect">
            <a:avLst/>
          </a:prstGeom>
        </p:spPr>
      </p:pic>
      <p:pic>
        <p:nvPicPr>
          <p:cNvPr id="37" name="Picture 36">
            <a:extLst>
              <a:ext uri="{FF2B5EF4-FFF2-40B4-BE49-F238E27FC236}">
                <a16:creationId xmlns:a16="http://schemas.microsoft.com/office/drawing/2014/main" id="{C0E72E7A-E1DE-3642-BFC5-B6C848B9A674}"/>
              </a:ext>
            </a:extLst>
          </p:cNvPr>
          <p:cNvPicPr>
            <a:picLocks noChangeAspect="1"/>
          </p:cNvPicPr>
          <p:nvPr/>
        </p:nvPicPr>
        <p:blipFill>
          <a:blip r:embed="rId4"/>
          <a:stretch>
            <a:fillRect/>
          </a:stretch>
        </p:blipFill>
        <p:spPr>
          <a:xfrm>
            <a:off x="7255177" y="2319801"/>
            <a:ext cx="1090008" cy="736349"/>
          </a:xfrm>
          <a:prstGeom prst="rect">
            <a:avLst/>
          </a:prstGeom>
        </p:spPr>
      </p:pic>
      <p:pic>
        <p:nvPicPr>
          <p:cNvPr id="38" name="Picture 37">
            <a:extLst>
              <a:ext uri="{FF2B5EF4-FFF2-40B4-BE49-F238E27FC236}">
                <a16:creationId xmlns:a16="http://schemas.microsoft.com/office/drawing/2014/main" id="{27D7AF8C-EBAC-3247-ADD5-101573D02EF4}"/>
              </a:ext>
            </a:extLst>
          </p:cNvPr>
          <p:cNvPicPr>
            <a:picLocks noChangeAspect="1"/>
          </p:cNvPicPr>
          <p:nvPr/>
        </p:nvPicPr>
        <p:blipFill>
          <a:blip r:embed="rId3"/>
          <a:stretch>
            <a:fillRect/>
          </a:stretch>
        </p:blipFill>
        <p:spPr>
          <a:xfrm flipH="1">
            <a:off x="5272374" y="2163217"/>
            <a:ext cx="1488496" cy="843186"/>
          </a:xfrm>
          <a:prstGeom prst="rect">
            <a:avLst/>
          </a:prstGeom>
        </p:spPr>
      </p:pic>
    </p:spTree>
    <p:extLst>
      <p:ext uri="{BB962C8B-B14F-4D97-AF65-F5344CB8AC3E}">
        <p14:creationId xmlns:p14="http://schemas.microsoft.com/office/powerpoint/2010/main" val="113831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282561" y="-85117"/>
            <a:ext cx="11018520" cy="1434415"/>
          </a:xfrm>
        </p:spPr>
        <p:txBody>
          <a:bodyPr vert="horz" lIns="91440" tIns="45720" rIns="91440" bIns="45720" rtlCol="0" anchor="ctr">
            <a:normAutofit/>
          </a:bodyPr>
          <a:lstStyle/>
          <a:p>
            <a:r>
              <a:rPr lang="en-AU" sz="4000" dirty="0" smtClean="0">
                <a:latin typeface="Times New Roman"/>
                <a:cs typeface="Times New Roman"/>
              </a:rPr>
              <a:t>Phishing </a:t>
            </a:r>
            <a:r>
              <a:rPr lang="en-AU" sz="4000" dirty="0">
                <a:latin typeface="Times New Roman"/>
                <a:cs typeface="Times New Roman"/>
              </a:rPr>
              <a:t>attack</a:t>
            </a:r>
            <a:endParaRPr lang="en-AU" sz="4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54" y="1349298"/>
            <a:ext cx="9507922" cy="5069299"/>
          </a:xfrm>
          <a:prstGeom prst="rect">
            <a:avLst/>
          </a:prstGeom>
        </p:spPr>
      </p:pic>
    </p:spTree>
    <p:extLst>
      <p:ext uri="{BB962C8B-B14F-4D97-AF65-F5344CB8AC3E}">
        <p14:creationId xmlns:p14="http://schemas.microsoft.com/office/powerpoint/2010/main" val="273697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9651" y="489041"/>
            <a:ext cx="11018520" cy="1434415"/>
          </a:xfrm>
        </p:spPr>
        <p:txBody>
          <a:bodyPr vert="horz" lIns="91440" tIns="45720" rIns="91440" bIns="45720" rtlCol="0" anchor="ctr">
            <a:normAutofit/>
          </a:bodyPr>
          <a:lstStyle/>
          <a:p>
            <a:r>
              <a:rPr lang="en-AU" sz="4000" dirty="0" smtClean="0">
                <a:latin typeface="Times New Roman"/>
                <a:cs typeface="Times New Roman"/>
              </a:rPr>
              <a:t>Spear Phishing </a:t>
            </a:r>
            <a:r>
              <a:rPr lang="en-AU" sz="4000" dirty="0">
                <a:latin typeface="Times New Roman"/>
                <a:cs typeface="Times New Roman"/>
              </a:rPr>
              <a:t>attack</a:t>
            </a:r>
            <a:endParaRPr lang="en-AU" sz="40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EMzwfqTHU4"/>
          <p:cNvPicPr>
            <a:picLocks noRot="1" noChangeAspect="1"/>
          </p:cNvPicPr>
          <p:nvPr>
            <a:videoFile r:link="rId1"/>
          </p:nvPr>
        </p:nvPicPr>
        <p:blipFill>
          <a:blip r:embed="rId4"/>
          <a:stretch>
            <a:fillRect/>
          </a:stretch>
        </p:blipFill>
        <p:spPr>
          <a:xfrm>
            <a:off x="2620349" y="1838452"/>
            <a:ext cx="6240116" cy="3510065"/>
          </a:xfrm>
          <a:prstGeom prst="rect">
            <a:avLst/>
          </a:prstGeom>
        </p:spPr>
      </p:pic>
      <p:sp>
        <p:nvSpPr>
          <p:cNvPr id="4" name="TextBox 3"/>
          <p:cNvSpPr txBox="1"/>
          <p:nvPr/>
        </p:nvSpPr>
        <p:spPr>
          <a:xfrm>
            <a:off x="3212804" y="5699051"/>
            <a:ext cx="5752214" cy="646331"/>
          </a:xfrm>
          <a:prstGeom prst="rect">
            <a:avLst/>
          </a:prstGeom>
          <a:noFill/>
        </p:spPr>
        <p:txBody>
          <a:bodyPr wrap="square" rtlCol="0">
            <a:spAutoFit/>
          </a:bodyPr>
          <a:lstStyle/>
          <a:p>
            <a:r>
              <a:rPr lang="en-AU" dirty="0"/>
              <a:t>Link: </a:t>
            </a:r>
            <a:r>
              <a:rPr lang="en-AU" dirty="0">
                <a:hlinkClick r:id="rId5"/>
              </a:rPr>
              <a:t>https://</a:t>
            </a:r>
            <a:r>
              <a:rPr lang="en-AU" dirty="0" smtClean="0">
                <a:hlinkClick r:id="rId5"/>
              </a:rPr>
              <a:t>www.youtube.com/watch?v=cEMzwfqTHU4</a:t>
            </a:r>
            <a:endParaRPr lang="en-AU" dirty="0" smtClean="0"/>
          </a:p>
          <a:p>
            <a:endParaRPr lang="en-AU" dirty="0"/>
          </a:p>
        </p:txBody>
      </p:sp>
    </p:spTree>
    <p:extLst>
      <p:ext uri="{BB962C8B-B14F-4D97-AF65-F5344CB8AC3E}">
        <p14:creationId xmlns:p14="http://schemas.microsoft.com/office/powerpoint/2010/main" val="229147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Types of software Attacks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5DBE4A8-F9A1-374D-AAD5-866BA40D714D}"/>
              </a:ext>
            </a:extLst>
          </p:cNvPr>
          <p:cNvPicPr>
            <a:picLocks noChangeAspect="1"/>
          </p:cNvPicPr>
          <p:nvPr/>
        </p:nvPicPr>
        <p:blipFill>
          <a:blip r:embed="rId3"/>
          <a:stretch>
            <a:fillRect/>
          </a:stretch>
        </p:blipFill>
        <p:spPr>
          <a:xfrm>
            <a:off x="823912" y="2010231"/>
            <a:ext cx="10544175" cy="3729491"/>
          </a:xfrm>
          <a:prstGeom prst="rect">
            <a:avLst/>
          </a:prstGeom>
        </p:spPr>
      </p:pic>
    </p:spTree>
    <p:extLst>
      <p:ext uri="{BB962C8B-B14F-4D97-AF65-F5344CB8AC3E}">
        <p14:creationId xmlns:p14="http://schemas.microsoft.com/office/powerpoint/2010/main" val="178974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Types of software Attacks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00D10B-F77E-B544-B029-52D987F91416}"/>
              </a:ext>
            </a:extLst>
          </p:cNvPr>
          <p:cNvPicPr>
            <a:picLocks noChangeAspect="1"/>
          </p:cNvPicPr>
          <p:nvPr/>
        </p:nvPicPr>
        <p:blipFill>
          <a:blip r:embed="rId3"/>
          <a:stretch>
            <a:fillRect/>
          </a:stretch>
        </p:blipFill>
        <p:spPr>
          <a:xfrm>
            <a:off x="1222548" y="2064677"/>
            <a:ext cx="9684937" cy="4024758"/>
          </a:xfrm>
          <a:prstGeom prst="rect">
            <a:avLst/>
          </a:prstGeom>
        </p:spPr>
      </p:pic>
    </p:spTree>
    <p:extLst>
      <p:ext uri="{BB962C8B-B14F-4D97-AF65-F5344CB8AC3E}">
        <p14:creationId xmlns:p14="http://schemas.microsoft.com/office/powerpoint/2010/main" val="112813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7200" dirty="0">
                <a:latin typeface="Times New Roman"/>
                <a:cs typeface="Times New Roman"/>
              </a:rPr>
              <a:t>Information Security</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7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Times New Roman" panose="02020603050405020304" pitchFamily="18" charset="0"/>
                <a:cs typeface="Times New Roman" panose="02020603050405020304" pitchFamily="18" charset="0"/>
              </a:rPr>
              <a:t>Information systems Security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630935" y="2660904"/>
            <a:ext cx="5979741" cy="346557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90000"/>
              </a:lnSpc>
              <a:buNone/>
            </a:pPr>
            <a:r>
              <a:rPr lang="en-US" sz="2200" dirty="0">
                <a:solidFill>
                  <a:srgbClr val="FF0000"/>
                </a:solidFill>
              </a:rPr>
              <a:t>Information systems security</a:t>
            </a:r>
            <a:r>
              <a:rPr lang="en-US" sz="2200" dirty="0"/>
              <a:t>: precautions taken to keep all aspects of information systems (e.g., all hardware, software, network equipment, and data) safe from </a:t>
            </a:r>
          </a:p>
          <a:p>
            <a:pPr lvl="2">
              <a:lnSpc>
                <a:spcPct val="90000"/>
              </a:lnSpc>
            </a:pPr>
            <a:r>
              <a:rPr lang="en-US" sz="2200" dirty="0"/>
              <a:t>unauthorized access</a:t>
            </a:r>
          </a:p>
          <a:p>
            <a:pPr lvl="2">
              <a:lnSpc>
                <a:spcPct val="90000"/>
              </a:lnSpc>
            </a:pPr>
            <a:r>
              <a:rPr lang="en-US" sz="2200" dirty="0"/>
              <a:t>destruction</a:t>
            </a:r>
          </a:p>
          <a:p>
            <a:pPr lvl="2">
              <a:lnSpc>
                <a:spcPct val="90000"/>
              </a:lnSpc>
            </a:pPr>
            <a:r>
              <a:rPr lang="en-US" sz="2200" dirty="0"/>
              <a:t>Manipulation</a:t>
            </a:r>
          </a:p>
          <a:p>
            <a:pPr marL="0" indent="0">
              <a:lnSpc>
                <a:spcPct val="90000"/>
              </a:lnSpc>
              <a:buNone/>
            </a:pPr>
            <a:r>
              <a:rPr lang="en-US" sz="2200" dirty="0"/>
              <a:t>while providing the intended functionality to legitimate users.</a:t>
            </a:r>
          </a:p>
          <a:p>
            <a:pPr lvl="1" indent="-228600">
              <a:lnSpc>
                <a:spcPct val="90000"/>
              </a:lnSpc>
              <a:buFont typeface="Arial" panose="020B0604020202020204" pitchFamily="34" charset="0"/>
              <a:buChar char="•"/>
            </a:pPr>
            <a:endParaRPr lang="en-US" sz="2200" dirty="0"/>
          </a:p>
          <a:p>
            <a:pPr marL="457200" lvl="1" indent="-228600">
              <a:lnSpc>
                <a:spcPct val="90000"/>
              </a:lnSpc>
              <a:buFont typeface="Arial" panose="020B0604020202020204" pitchFamily="34" charset="0"/>
              <a:buChar char="•"/>
            </a:pPr>
            <a:endParaRPr lang="en-US" sz="2200" dirty="0"/>
          </a:p>
          <a:p>
            <a:pPr lvl="1" indent="-228600">
              <a:lnSpc>
                <a:spcPct val="90000"/>
              </a:lnSpc>
              <a:buFont typeface="Arial" panose="020B0604020202020204" pitchFamily="34" charset="0"/>
              <a:buChar char="•"/>
            </a:pPr>
            <a:endParaRPr lang="en-US" sz="2200" dirty="0"/>
          </a:p>
          <a:p>
            <a:pPr lvl="1" indent="-228600">
              <a:lnSpc>
                <a:spcPct val="90000"/>
              </a:lnSpc>
              <a:buFont typeface="Arial" panose="020B0604020202020204" pitchFamily="34" charset="0"/>
              <a:buChar char="•"/>
            </a:pPr>
            <a:endParaRPr lang="en-US" sz="2200" dirty="0"/>
          </a:p>
          <a:p>
            <a:pPr indent="-228600">
              <a:lnSpc>
                <a:spcPct val="90000"/>
              </a:lnSpc>
            </a:pPr>
            <a:endParaRPr lang="en-US" sz="2200" dirty="0"/>
          </a:p>
        </p:txBody>
      </p:sp>
      <p:pic>
        <p:nvPicPr>
          <p:cNvPr id="2050" name="Picture 2" descr="CS330 Management Information System">
            <a:extLst>
              <a:ext uri="{FF2B5EF4-FFF2-40B4-BE49-F238E27FC236}">
                <a16:creationId xmlns:a16="http://schemas.microsoft.com/office/drawing/2014/main" id="{6877473C-7D4C-E046-863C-E1932947D6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7" t="37195" r="12528" b="3417"/>
          <a:stretch/>
        </p:blipFill>
        <p:spPr bwMode="auto">
          <a:xfrm>
            <a:off x="6610677" y="1714500"/>
            <a:ext cx="545896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3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The difficulties in protecting Information Resources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E2078F-B930-2F47-9C73-DA1867ADF6A2}"/>
              </a:ext>
            </a:extLst>
          </p:cNvPr>
          <p:cNvPicPr>
            <a:picLocks noChangeAspect="1"/>
          </p:cNvPicPr>
          <p:nvPr/>
        </p:nvPicPr>
        <p:blipFill>
          <a:blip r:embed="rId3"/>
          <a:stretch>
            <a:fillRect/>
          </a:stretch>
        </p:blipFill>
        <p:spPr>
          <a:xfrm>
            <a:off x="2090056" y="1708422"/>
            <a:ext cx="8501743" cy="4967588"/>
          </a:xfrm>
          <a:prstGeom prst="rect">
            <a:avLst/>
          </a:prstGeom>
          <a:noFill/>
        </p:spPr>
      </p:pic>
    </p:spTree>
    <p:extLst>
      <p:ext uri="{BB962C8B-B14F-4D97-AF65-F5344CB8AC3E}">
        <p14:creationId xmlns:p14="http://schemas.microsoft.com/office/powerpoint/2010/main" val="19610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399308" y="1223940"/>
            <a:ext cx="9144000" cy="3274592"/>
          </a:xfrm>
        </p:spPr>
        <p:txBody>
          <a:bodyPr anchor="ctr">
            <a:normAutofit/>
          </a:bodyPr>
          <a:lstStyle/>
          <a:p>
            <a:r>
              <a:rPr lang="en-AU" sz="7200" dirty="0">
                <a:latin typeface="Times New Roman"/>
                <a:cs typeface="Times New Roman"/>
              </a:rPr>
              <a:t>Risk Management </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9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39520"/>
            <a:ext cx="4356700" cy="1719072"/>
          </a:xfrm>
        </p:spPr>
        <p:txBody>
          <a:bodyPr vert="horz" lIns="91440" tIns="45720" rIns="91440" bIns="45720" rtlCol="0" anchor="b">
            <a:normAutofit/>
          </a:bodyPr>
          <a:lstStyle/>
          <a:p>
            <a:r>
              <a:rPr lang="en-US" sz="4000" kern="1200" dirty="0">
                <a:solidFill>
                  <a:schemeClr val="tx1"/>
                </a:solidFill>
                <a:latin typeface="Times New Roman" panose="02020603050405020304" pitchFamily="18" charset="0"/>
                <a:cs typeface="Times New Roman" panose="02020603050405020304" pitchFamily="18" charset="0"/>
              </a:rPr>
              <a:t>Risk Management </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630936" y="2807208"/>
            <a:ext cx="5575900" cy="341071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2400" dirty="0">
                <a:latin typeface="Times New Roman" panose="02020603050405020304" pitchFamily="18" charset="0"/>
                <a:cs typeface="Times New Roman" panose="02020603050405020304" pitchFamily="18" charset="0"/>
              </a:rPr>
              <a:t>The goal of </a:t>
            </a:r>
            <a:r>
              <a:rPr lang="en-US" sz="2400" b="1" dirty="0">
                <a:solidFill>
                  <a:srgbClr val="FF0000"/>
                </a:solidFill>
                <a:latin typeface="Times New Roman" panose="02020603050405020304" pitchFamily="18" charset="0"/>
                <a:cs typeface="Times New Roman" panose="02020603050405020304" pitchFamily="18" charset="0"/>
              </a:rPr>
              <a:t>risk management </a:t>
            </a:r>
            <a:r>
              <a:rPr lang="en-US" sz="2400" dirty="0">
                <a:latin typeface="Times New Roman" panose="02020603050405020304" pitchFamily="18" charset="0"/>
                <a:cs typeface="Times New Roman" panose="02020603050405020304" pitchFamily="18" charset="0"/>
              </a:rPr>
              <a:t>is to </a:t>
            </a:r>
            <a:r>
              <a:rPr lang="en-US" sz="2400" dirty="0">
                <a:solidFill>
                  <a:srgbClr val="00B050"/>
                </a:solidFill>
                <a:latin typeface="Times New Roman" panose="02020603050405020304" pitchFamily="18" charset="0"/>
                <a:cs typeface="Times New Roman" panose="02020603050405020304" pitchFamily="18" charset="0"/>
              </a:rPr>
              <a:t>identify, control, and minimize </a:t>
            </a: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impact of threats</a:t>
            </a:r>
            <a:r>
              <a:rPr lang="en-US" sz="2400" dirty="0">
                <a:latin typeface="Times New Roman" panose="02020603050405020304" pitchFamily="18" charset="0"/>
                <a:cs typeface="Times New Roman" panose="02020603050405020304" pitchFamily="18" charset="0"/>
              </a:rPr>
              <a:t> and reduce risk to acceptable levels. </a:t>
            </a:r>
          </a:p>
          <a:p>
            <a:pPr indent="-228600">
              <a:lnSpc>
                <a:spcPct val="90000"/>
              </a:lnSpc>
            </a:pPr>
            <a:r>
              <a:rPr lang="en-US" sz="2400" b="1" dirty="0">
                <a:solidFill>
                  <a:srgbClr val="FF0000"/>
                </a:solidFill>
                <a:latin typeface="Times New Roman" panose="02020603050405020304" pitchFamily="18" charset="0"/>
                <a:cs typeface="Times New Roman" panose="02020603050405020304" pitchFamily="18" charset="0"/>
              </a:rPr>
              <a:t>Risk management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consists of three processes:</a:t>
            </a:r>
          </a:p>
          <a:p>
            <a:pPr marL="1428750" lvl="2">
              <a:lnSpc>
                <a:spcPct val="90000"/>
              </a:lnSpc>
            </a:pPr>
            <a:r>
              <a:rPr lang="en-US" dirty="0">
                <a:latin typeface="Times New Roman" panose="02020603050405020304" pitchFamily="18" charset="0"/>
                <a:cs typeface="Times New Roman" panose="02020603050405020304" pitchFamily="18" charset="0"/>
              </a:rPr>
              <a:t>risk analysis, </a:t>
            </a:r>
          </a:p>
          <a:p>
            <a:pPr marL="1428750" lvl="2">
              <a:lnSpc>
                <a:spcPct val="90000"/>
              </a:lnSpc>
            </a:pPr>
            <a:r>
              <a:rPr lang="en-US" dirty="0">
                <a:latin typeface="Times New Roman" panose="02020603050405020304" pitchFamily="18" charset="0"/>
                <a:cs typeface="Times New Roman" panose="02020603050405020304" pitchFamily="18" charset="0"/>
              </a:rPr>
              <a:t>risk mitigation, and</a:t>
            </a:r>
          </a:p>
          <a:p>
            <a:pPr marL="1428750" lvl="2">
              <a:lnSpc>
                <a:spcPct val="90000"/>
              </a:lnSpc>
            </a:pPr>
            <a:r>
              <a:rPr lang="en-US" dirty="0">
                <a:latin typeface="Times New Roman" panose="02020603050405020304" pitchFamily="18" charset="0"/>
                <a:cs typeface="Times New Roman" panose="02020603050405020304" pitchFamily="18" charset="0"/>
              </a:rPr>
              <a:t> controls evaluation.</a:t>
            </a:r>
          </a:p>
        </p:txBody>
      </p:sp>
      <p:pic>
        <p:nvPicPr>
          <p:cNvPr id="3074" name="Picture 2" descr="Risk Management - Overview, Importance and Processes">
            <a:extLst>
              <a:ext uri="{FF2B5EF4-FFF2-40B4-BE49-F238E27FC236}">
                <a16:creationId xmlns:a16="http://schemas.microsoft.com/office/drawing/2014/main" id="{F39228E2-50AE-0949-B59F-EE54079DB6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7" r="2732"/>
          <a:stretch/>
        </p:blipFill>
        <p:spPr bwMode="auto">
          <a:xfrm>
            <a:off x="6539345" y="1727715"/>
            <a:ext cx="5320146" cy="449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5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Risk Analysis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827380"/>
            <a:ext cx="11120744" cy="44165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b="1" dirty="0">
                <a:latin typeface="Times New Roman" panose="02020603050405020304" pitchFamily="18" charset="0"/>
                <a:cs typeface="Times New Roman" panose="02020603050405020304" pitchFamily="18" charset="0"/>
              </a:rPr>
              <a:t>Risk analysis </a:t>
            </a:r>
            <a:r>
              <a:rPr lang="en-AU" sz="2400" dirty="0">
                <a:latin typeface="Times New Roman" panose="02020603050405020304" pitchFamily="18" charset="0"/>
                <a:cs typeface="Times New Roman" panose="02020603050405020304" pitchFamily="18" charset="0"/>
              </a:rPr>
              <a:t>involves </a:t>
            </a:r>
            <a:r>
              <a:rPr lang="en-AU" sz="2400" b="1" dirty="0">
                <a:latin typeface="Times New Roman" panose="02020603050405020304" pitchFamily="18" charset="0"/>
                <a:cs typeface="Times New Roman" panose="02020603050405020304" pitchFamily="18" charset="0"/>
              </a:rPr>
              <a:t>three</a:t>
            </a:r>
            <a:r>
              <a:rPr lang="en-AU" sz="2400" dirty="0">
                <a:latin typeface="Times New Roman" panose="02020603050405020304" pitchFamily="18" charset="0"/>
                <a:cs typeface="Times New Roman" panose="02020603050405020304" pitchFamily="18" charset="0"/>
              </a:rPr>
              <a:t> steps:</a:t>
            </a:r>
          </a:p>
          <a:p>
            <a:pPr marL="1314450" lvl="2" indent="-457200">
              <a:buFont typeface="+mj-lt"/>
              <a:buAutoNum type="arabicPeriod"/>
            </a:pPr>
            <a:r>
              <a:rPr lang="en-AU" dirty="0">
                <a:latin typeface="Times New Roman" panose="02020603050405020304" pitchFamily="18" charset="0"/>
                <a:cs typeface="Times New Roman" panose="02020603050405020304" pitchFamily="18" charset="0"/>
              </a:rPr>
              <a:t>Assessing the </a:t>
            </a:r>
            <a:r>
              <a:rPr lang="en-AU" b="1" u="sng" dirty="0">
                <a:latin typeface="Times New Roman" panose="02020603050405020304" pitchFamily="18" charset="0"/>
                <a:cs typeface="Times New Roman" panose="02020603050405020304" pitchFamily="18" charset="0"/>
              </a:rPr>
              <a:t>value</a:t>
            </a:r>
            <a:r>
              <a:rPr lang="en-AU" dirty="0">
                <a:latin typeface="Times New Roman" panose="02020603050405020304" pitchFamily="18" charset="0"/>
                <a:cs typeface="Times New Roman" panose="02020603050405020304" pitchFamily="18" charset="0"/>
              </a:rPr>
              <a:t> of each asset being protected,</a:t>
            </a:r>
          </a:p>
          <a:p>
            <a:pPr marL="1314450" lvl="2" indent="-457200">
              <a:buFont typeface="+mj-lt"/>
              <a:buAutoNum type="arabicPeriod"/>
            </a:pPr>
            <a:r>
              <a:rPr lang="en-AU" dirty="0">
                <a:latin typeface="Times New Roman" panose="02020603050405020304" pitchFamily="18" charset="0"/>
                <a:cs typeface="Times New Roman" panose="02020603050405020304" pitchFamily="18" charset="0"/>
              </a:rPr>
              <a:t>Estimating the </a:t>
            </a:r>
            <a:r>
              <a:rPr lang="en-AU" b="1" u="sng" dirty="0">
                <a:latin typeface="Times New Roman" panose="02020603050405020304" pitchFamily="18" charset="0"/>
                <a:cs typeface="Times New Roman" panose="02020603050405020304" pitchFamily="18" charset="0"/>
              </a:rPr>
              <a:t>probability</a:t>
            </a:r>
            <a:r>
              <a:rPr lang="en-AU" dirty="0">
                <a:latin typeface="Times New Roman" panose="02020603050405020304" pitchFamily="18" charset="0"/>
                <a:cs typeface="Times New Roman" panose="02020603050405020304" pitchFamily="18" charset="0"/>
              </a:rPr>
              <a:t> that each asset will be compromised, </a:t>
            </a:r>
          </a:p>
          <a:p>
            <a:pPr marL="1314450" lvl="2" indent="-457200">
              <a:buFont typeface="+mj-lt"/>
              <a:buAutoNum type="arabicPeriod"/>
            </a:pPr>
            <a:r>
              <a:rPr lang="en-AU" dirty="0">
                <a:latin typeface="Times New Roman" panose="02020603050405020304" pitchFamily="18" charset="0"/>
                <a:cs typeface="Times New Roman" panose="02020603050405020304" pitchFamily="18" charset="0"/>
              </a:rPr>
              <a:t>Comparing the </a:t>
            </a:r>
            <a:r>
              <a:rPr lang="en-AU" b="1" u="sng" dirty="0">
                <a:latin typeface="Times New Roman" panose="02020603050405020304" pitchFamily="18" charset="0"/>
                <a:cs typeface="Times New Roman" panose="02020603050405020304" pitchFamily="18" charset="0"/>
              </a:rPr>
              <a:t>probable costs </a:t>
            </a:r>
            <a:r>
              <a:rPr lang="en-AU" dirty="0">
                <a:latin typeface="Times New Roman" panose="02020603050405020304" pitchFamily="18" charset="0"/>
                <a:cs typeface="Times New Roman" panose="02020603050405020304" pitchFamily="18" charset="0"/>
              </a:rPr>
              <a:t>of the asset’s being compromised with the costs of protecting that asset.</a:t>
            </a:r>
          </a:p>
        </p:txBody>
      </p:sp>
    </p:spTree>
    <p:extLst>
      <p:ext uri="{BB962C8B-B14F-4D97-AF65-F5344CB8AC3E}">
        <p14:creationId xmlns:p14="http://schemas.microsoft.com/office/powerpoint/2010/main" val="80294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dirty="0">
                <a:solidFill>
                  <a:schemeClr val="tx1"/>
                </a:solidFill>
                <a:latin typeface="Times New Roman" panose="02020603050405020304" pitchFamily="18" charset="0"/>
                <a:cs typeface="Times New Roman" panose="02020603050405020304" pitchFamily="18" charset="0"/>
              </a:rPr>
              <a:t>Risk mitigation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630935" y="2660904"/>
            <a:ext cx="5458967" cy="354787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400" b="1" dirty="0">
                <a:latin typeface="Times New Roman" panose="02020603050405020304" pitchFamily="18" charset="0"/>
                <a:cs typeface="Times New Roman" panose="02020603050405020304" pitchFamily="18" charset="0"/>
              </a:rPr>
              <a:t>Risk mitigation </a:t>
            </a:r>
            <a:r>
              <a:rPr lang="en-US" sz="2400" dirty="0">
                <a:latin typeface="Times New Roman" panose="02020603050405020304" pitchFamily="18" charset="0"/>
                <a:cs typeface="Times New Roman" panose="02020603050405020304" pitchFamily="18" charset="0"/>
              </a:rPr>
              <a:t>has two functions:</a:t>
            </a:r>
          </a:p>
          <a:p>
            <a:pPr marL="571500">
              <a:lnSpc>
                <a:spcPct val="90000"/>
              </a:lnSpc>
            </a:pPr>
            <a:r>
              <a:rPr lang="en-US" sz="2400" b="1" dirty="0">
                <a:latin typeface="Times New Roman" panose="02020603050405020304" pitchFamily="18" charset="0"/>
                <a:cs typeface="Times New Roman" panose="02020603050405020304" pitchFamily="18" charset="0"/>
              </a:rPr>
              <a:t>Implementing</a:t>
            </a:r>
            <a:r>
              <a:rPr lang="en-US" sz="2400" dirty="0">
                <a:latin typeface="Times New Roman" panose="02020603050405020304" pitchFamily="18" charset="0"/>
                <a:cs typeface="Times New Roman" panose="02020603050405020304" pitchFamily="18" charset="0"/>
              </a:rPr>
              <a:t> controls to </a:t>
            </a:r>
            <a:r>
              <a:rPr lang="en-US" sz="2400" b="1" dirty="0">
                <a:solidFill>
                  <a:srgbClr val="FF0000"/>
                </a:solidFill>
                <a:latin typeface="Times New Roman" panose="02020603050405020304" pitchFamily="18" charset="0"/>
                <a:cs typeface="Times New Roman" panose="02020603050405020304" pitchFamily="18" charset="0"/>
              </a:rPr>
              <a:t>prevent</a:t>
            </a:r>
            <a:r>
              <a:rPr lang="en-US" sz="2400" dirty="0">
                <a:latin typeface="Times New Roman" panose="02020603050405020304" pitchFamily="18" charset="0"/>
                <a:cs typeface="Times New Roman" panose="02020603050405020304" pitchFamily="18" charset="0"/>
              </a:rPr>
              <a:t> identified threats from occurring, </a:t>
            </a:r>
          </a:p>
          <a:p>
            <a:pPr marL="571500">
              <a:lnSpc>
                <a:spcPct val="90000"/>
              </a:lnSpc>
            </a:pPr>
            <a:r>
              <a:rPr lang="en-US" sz="2400" b="1" dirty="0">
                <a:latin typeface="Times New Roman" panose="02020603050405020304" pitchFamily="18" charset="0"/>
                <a:cs typeface="Times New Roman" panose="02020603050405020304" pitchFamily="18" charset="0"/>
              </a:rPr>
              <a:t>Developing</a:t>
            </a:r>
            <a:r>
              <a:rPr lang="en-US" sz="2400" dirty="0">
                <a:latin typeface="Times New Roman" panose="02020603050405020304" pitchFamily="18" charset="0"/>
                <a:cs typeface="Times New Roman" panose="02020603050405020304" pitchFamily="18" charset="0"/>
              </a:rPr>
              <a:t> a means of </a:t>
            </a:r>
            <a:r>
              <a:rPr lang="en-US" sz="2400" b="1" dirty="0">
                <a:solidFill>
                  <a:srgbClr val="FF0000"/>
                </a:solidFill>
                <a:latin typeface="Times New Roman" panose="02020603050405020304" pitchFamily="18" charset="0"/>
                <a:cs typeface="Times New Roman" panose="02020603050405020304" pitchFamily="18" charset="0"/>
              </a:rPr>
              <a:t>recovery</a:t>
            </a:r>
            <a:r>
              <a:rPr lang="en-US" sz="2400" dirty="0">
                <a:latin typeface="Times New Roman" panose="02020603050405020304" pitchFamily="18" charset="0"/>
                <a:cs typeface="Times New Roman" panose="02020603050405020304" pitchFamily="18" charset="0"/>
              </a:rPr>
              <a:t> if the threat becomes a reality.</a:t>
            </a:r>
          </a:p>
        </p:txBody>
      </p:sp>
      <p:pic>
        <p:nvPicPr>
          <p:cNvPr id="4098" name="Picture 2" descr="Four Types of Risk Mitigation and BCM Governance, Risk and Compliance">
            <a:extLst>
              <a:ext uri="{FF2B5EF4-FFF2-40B4-BE49-F238E27FC236}">
                <a16:creationId xmlns:a16="http://schemas.microsoft.com/office/drawing/2014/main" id="{3292E246-3488-A349-A8CA-BA4457987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5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Risk mitigation strategies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9F9BD4A-54BD-5144-BA29-7BD8A8DA6570}"/>
              </a:ext>
            </a:extLst>
          </p:cNvPr>
          <p:cNvSpPr txBox="1"/>
          <p:nvPr/>
        </p:nvSpPr>
        <p:spPr>
          <a:xfrm>
            <a:off x="572492" y="1911493"/>
            <a:ext cx="10972799" cy="2739211"/>
          </a:xfrm>
          <a:prstGeom prst="rect">
            <a:avLst/>
          </a:prstGeom>
          <a:noFill/>
        </p:spPr>
        <p:txBody>
          <a:bodyPr wrap="square">
            <a:spAutoFit/>
          </a:bodyPr>
          <a:lstStyle/>
          <a:p>
            <a:r>
              <a:rPr lang="en-AU" sz="2400" b="1" dirty="0">
                <a:latin typeface="Times New Roman" panose="02020603050405020304" pitchFamily="18" charset="0"/>
                <a:cs typeface="Times New Roman" panose="02020603050405020304" pitchFamily="18" charset="0"/>
              </a:rPr>
              <a:t>Risk mitigation strategies</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 </a:t>
            </a:r>
            <a:r>
              <a:rPr lang="en-AU" sz="2400" b="1" dirty="0">
                <a:solidFill>
                  <a:srgbClr val="FF0000"/>
                </a:solidFill>
                <a:latin typeface="Times New Roman" panose="02020603050405020304" pitchFamily="18" charset="0"/>
                <a:cs typeface="Times New Roman" panose="02020603050405020304" pitchFamily="18" charset="0"/>
              </a:rPr>
              <a:t>Risk acceptance</a:t>
            </a:r>
            <a:r>
              <a:rPr lang="en-AU" sz="2400" dirty="0">
                <a:latin typeface="Times New Roman" panose="02020603050405020304" pitchFamily="18" charset="0"/>
                <a:cs typeface="Times New Roman" panose="02020603050405020304" pitchFamily="18" charset="0"/>
              </a:rPr>
              <a:t>: Accept the potential risk, continue operating with no controls, and absorb any damages that occur.</a:t>
            </a:r>
          </a:p>
          <a:p>
            <a:pPr marL="742950" lvl="1" indent="-285750">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Risk limitation</a:t>
            </a:r>
            <a:r>
              <a:rPr lang="en-AU" sz="2400" dirty="0">
                <a:latin typeface="Times New Roman" panose="02020603050405020304" pitchFamily="18" charset="0"/>
                <a:cs typeface="Times New Roman" panose="02020603050405020304" pitchFamily="18" charset="0"/>
              </a:rPr>
              <a:t>: Limit the risk by implementing controls that minimize the impact of the threat.</a:t>
            </a:r>
          </a:p>
          <a:p>
            <a:pPr marL="742950" lvl="1" indent="-285750">
              <a:buFont typeface="Arial" panose="020B0604020202020204" pitchFamily="34" charset="0"/>
              <a:buChar char="•"/>
            </a:pPr>
            <a:r>
              <a:rPr lang="en-AU" sz="2400" b="1" dirty="0">
                <a:solidFill>
                  <a:srgbClr val="FF0000"/>
                </a:solidFill>
                <a:latin typeface="Times New Roman" panose="02020603050405020304" pitchFamily="18" charset="0"/>
                <a:cs typeface="Times New Roman" panose="02020603050405020304" pitchFamily="18" charset="0"/>
              </a:rPr>
              <a:t>Risk transference</a:t>
            </a:r>
            <a:r>
              <a:rPr lang="en-AU" sz="2400" dirty="0">
                <a:latin typeface="Times New Roman" panose="02020603050405020304" pitchFamily="18" charset="0"/>
                <a:cs typeface="Times New Roman" panose="02020603050405020304" pitchFamily="18" charset="0"/>
              </a:rPr>
              <a:t>: Transfer the risk by using other means to compensate for the loss, such as by purchasing insurance.</a:t>
            </a:r>
            <a:endParaRPr lang="en-A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9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Information Security Controls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616E683-FC9F-6143-9C57-349BF1D43BCA}"/>
              </a:ext>
            </a:extLst>
          </p:cNvPr>
          <p:cNvSpPr txBox="1"/>
          <p:nvPr/>
        </p:nvSpPr>
        <p:spPr>
          <a:xfrm>
            <a:off x="717947" y="1911493"/>
            <a:ext cx="10972799" cy="3046988"/>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To protect their information assets, organizations implement </a:t>
            </a:r>
            <a:r>
              <a:rPr lang="en-AU" sz="2400" b="1" dirty="0">
                <a:solidFill>
                  <a:srgbClr val="FF0000"/>
                </a:solidFill>
                <a:latin typeface="Times New Roman" panose="02020603050405020304" pitchFamily="18" charset="0"/>
                <a:cs typeface="Times New Roman" panose="02020603050405020304" pitchFamily="18" charset="0"/>
              </a:rPr>
              <a:t>controls</a:t>
            </a:r>
            <a:r>
              <a:rPr lang="en-AU" sz="2400" dirty="0">
                <a:latin typeface="Times New Roman" panose="02020603050405020304" pitchFamily="18" charset="0"/>
                <a:cs typeface="Times New Roman" panose="02020603050405020304" pitchFamily="18" charset="0"/>
              </a:rPr>
              <a:t> or defence mechanisms</a:t>
            </a:r>
          </a:p>
          <a:p>
            <a:pPr algn="just"/>
            <a:r>
              <a:rPr lang="en-AU" sz="2400" dirty="0">
                <a:latin typeface="Times New Roman" panose="02020603050405020304" pitchFamily="18" charset="0"/>
                <a:cs typeface="Times New Roman" panose="02020603050405020304" pitchFamily="18" charset="0"/>
              </a:rPr>
              <a:t>the single </a:t>
            </a:r>
            <a:r>
              <a:rPr lang="en-AU" sz="2400" dirty="0">
                <a:solidFill>
                  <a:srgbClr val="00B050"/>
                </a:solidFill>
                <a:latin typeface="Times New Roman" panose="02020603050405020304" pitchFamily="18" charset="0"/>
                <a:cs typeface="Times New Roman" panose="02020603050405020304" pitchFamily="18" charset="0"/>
              </a:rPr>
              <a:t>most valuable </a:t>
            </a:r>
            <a:r>
              <a:rPr lang="en-AU" sz="2400" dirty="0">
                <a:latin typeface="Times New Roman" panose="02020603050405020304" pitchFamily="18" charset="0"/>
                <a:cs typeface="Times New Roman" panose="02020603050405020304" pitchFamily="18" charset="0"/>
              </a:rPr>
              <a:t>control is </a:t>
            </a:r>
            <a:r>
              <a:rPr lang="en-AU" sz="2400" b="1" dirty="0">
                <a:solidFill>
                  <a:srgbClr val="FF0000"/>
                </a:solidFill>
                <a:latin typeface="Times New Roman" panose="02020603050405020304" pitchFamily="18" charset="0"/>
                <a:cs typeface="Times New Roman" panose="02020603050405020304" pitchFamily="18" charset="0"/>
              </a:rPr>
              <a:t>user education and training</a:t>
            </a:r>
          </a:p>
          <a:p>
            <a:pPr algn="just"/>
            <a:endParaRPr lang="en-AU" sz="2400" b="1" dirty="0">
              <a:solidFill>
                <a:srgbClr val="FF0000"/>
              </a:solidFill>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Three major types of controls:</a:t>
            </a:r>
          </a:p>
          <a:p>
            <a:pPr marL="1314450" lvl="2" indent="-514350">
              <a:buFont typeface="+mj-lt"/>
              <a:buAutoNum type="arabicPeriod"/>
            </a:pPr>
            <a:r>
              <a:rPr lang="en-AU" sz="2400" dirty="0">
                <a:latin typeface="Times New Roman" panose="02020603050405020304" pitchFamily="18" charset="0"/>
                <a:cs typeface="Times New Roman" panose="02020603050405020304" pitchFamily="18" charset="0"/>
              </a:rPr>
              <a:t>Physical controls,</a:t>
            </a:r>
          </a:p>
          <a:p>
            <a:pPr marL="1314450" lvl="2" indent="-514350">
              <a:buFont typeface="+mj-lt"/>
              <a:buAutoNum type="arabicPeriod"/>
            </a:pPr>
            <a:r>
              <a:rPr lang="en-AU" sz="2400" dirty="0">
                <a:latin typeface="Times New Roman" panose="02020603050405020304" pitchFamily="18" charset="0"/>
                <a:cs typeface="Times New Roman" panose="02020603050405020304" pitchFamily="18" charset="0"/>
              </a:rPr>
              <a:t>Access controls, </a:t>
            </a:r>
          </a:p>
          <a:p>
            <a:pPr marL="1314450" lvl="2" indent="-514350">
              <a:buFont typeface="+mj-lt"/>
              <a:buAutoNum type="arabicPeriod"/>
            </a:pPr>
            <a:r>
              <a:rPr lang="en-AU" sz="2400" dirty="0">
                <a:latin typeface="Times New Roman" panose="02020603050405020304" pitchFamily="18" charset="0"/>
                <a:cs typeface="Times New Roman" panose="02020603050405020304" pitchFamily="18" charset="0"/>
              </a:rPr>
              <a:t>Communications controls</a:t>
            </a:r>
            <a:endParaRPr lang="en-A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56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dirty="0">
                <a:solidFill>
                  <a:schemeClr val="tx1"/>
                </a:solidFill>
                <a:latin typeface="Times New Roman" panose="02020603050405020304" pitchFamily="18" charset="0"/>
                <a:cs typeface="Times New Roman" panose="02020603050405020304" pitchFamily="18" charset="0"/>
              </a:rPr>
              <a:t>The location of defense mechanisms</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9D227560-DCCC-294C-B913-DC66AA09993A}"/>
              </a:ext>
            </a:extLst>
          </p:cNvPr>
          <p:cNvPicPr>
            <a:picLocks noChangeAspect="1"/>
          </p:cNvPicPr>
          <p:nvPr/>
        </p:nvPicPr>
        <p:blipFill>
          <a:blip r:embed="rId3"/>
          <a:stretch>
            <a:fillRect/>
          </a:stretch>
        </p:blipFill>
        <p:spPr>
          <a:xfrm>
            <a:off x="4100513" y="935260"/>
            <a:ext cx="7768399" cy="5340774"/>
          </a:xfrm>
          <a:prstGeom prst="rect">
            <a:avLst/>
          </a:prstGeom>
          <a:noFill/>
        </p:spPr>
      </p:pic>
    </p:spTree>
    <p:extLst>
      <p:ext uri="{BB962C8B-B14F-4D97-AF65-F5344CB8AC3E}">
        <p14:creationId xmlns:p14="http://schemas.microsoft.com/office/powerpoint/2010/main" val="294496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Communications Controls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1827379"/>
            <a:ext cx="11143257" cy="47920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C00000"/>
                </a:solidFill>
                <a:latin typeface="Times New Roman" panose="02020603050405020304" pitchFamily="18" charset="0"/>
                <a:cs typeface="Times New Roman" panose="02020603050405020304" pitchFamily="18" charset="0"/>
              </a:rPr>
              <a:t>Firewall</a:t>
            </a:r>
          </a:p>
          <a:p>
            <a:pPr lvl="1"/>
            <a:r>
              <a:rPr lang="en-AU" sz="2400" dirty="0">
                <a:latin typeface="Times New Roman" panose="02020603050405020304" pitchFamily="18" charset="0"/>
                <a:cs typeface="Times New Roman" panose="02020603050405020304" pitchFamily="18" charset="0"/>
              </a:rPr>
              <a:t>a firewall is a network security system that monitors and controls the incoming and outgoing network traffic based on predetermined security rules</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lvl="1" indent="-342900">
              <a:buFont typeface="Arial" pitchFamily="34" charset="0"/>
              <a:buChar char="•"/>
            </a:pPr>
            <a:r>
              <a:rPr lang="en-AU" sz="2400" dirty="0">
                <a:solidFill>
                  <a:srgbClr val="C00000"/>
                </a:solidFill>
                <a:latin typeface="Times New Roman" panose="02020603050405020304" pitchFamily="18" charset="0"/>
                <a:cs typeface="Times New Roman" panose="02020603050405020304" pitchFamily="18" charset="0"/>
              </a:rPr>
              <a:t>Encryption</a:t>
            </a:r>
          </a:p>
          <a:p>
            <a:pPr lvl="1"/>
            <a:r>
              <a:rPr lang="en-AU" sz="2400" dirty="0">
                <a:latin typeface="Times New Roman" panose="02020603050405020304" pitchFamily="18" charset="0"/>
                <a:cs typeface="Times New Roman" panose="02020603050405020304" pitchFamily="18" charset="0"/>
              </a:rPr>
              <a:t>Encryption is the process of encoding messages using an encryption key before they enter the network or airwaves, then decoding them using a matching key at the receiving end of the transmission so that the intended recipients can read or hear them</a:t>
            </a:r>
            <a:endParaRPr lang="en-US" sz="2400" dirty="0">
              <a:latin typeface="Times New Roman" panose="02020603050405020304" pitchFamily="18" charset="0"/>
              <a:cs typeface="Times New Roman" panose="02020603050405020304" pitchFamily="18" charset="0"/>
            </a:endParaRPr>
          </a:p>
          <a:p>
            <a:pPr marL="342900" lvl="1" indent="-342900">
              <a:buFont typeface="Arial"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Anti-malware Systems (or antivirus software) </a:t>
            </a:r>
          </a:p>
          <a:p>
            <a:pPr lvl="1"/>
            <a:r>
              <a:rPr lang="en-US" sz="2400" dirty="0">
                <a:latin typeface="Times New Roman" panose="02020603050405020304" pitchFamily="18" charset="0"/>
                <a:cs typeface="Times New Roman" panose="02020603050405020304" pitchFamily="18" charset="0"/>
              </a:rPr>
              <a:t>software packages that attempt to identify and eliminate viruses, worms, and other malicious software.</a:t>
            </a:r>
          </a:p>
          <a:p>
            <a:pPr lvl="1"/>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71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4" name="Rectangle 2"/>
          <p:cNvSpPr>
            <a:spLocks noGrp="1" noChangeArrowheads="1"/>
          </p:cNvSpPr>
          <p:nvPr>
            <p:ph type="title"/>
          </p:nvPr>
        </p:nvSpPr>
        <p:spPr>
          <a:xfrm>
            <a:off x="572493" y="238539"/>
            <a:ext cx="11018520" cy="1434415"/>
          </a:xfrm>
        </p:spPr>
        <p:txBody>
          <a:bodyPr anchor="b">
            <a:normAutofit/>
          </a:bodyPr>
          <a:lstStyle/>
          <a:p>
            <a:r>
              <a:rPr lang="en-US" altLang="en-US" sz="5400" dirty="0">
                <a:latin typeface="Arial" panose="020B0604020202020204" pitchFamily="34" charset="0"/>
                <a:cs typeface="Arial" panose="020B0604020202020204" pitchFamily="34" charset="0"/>
              </a:rPr>
              <a:t>Objectives</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4 Key Objectives to Improve Productivity and Customer Experience">
            <a:extLst>
              <a:ext uri="{FF2B5EF4-FFF2-40B4-BE49-F238E27FC236}">
                <a16:creationId xmlns:a16="http://schemas.microsoft.com/office/drawing/2014/main" id="{10611209-EE24-4F88-9851-BB4591ADC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2"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3F7312-8887-6747-9F80-72C7F1B97526}"/>
              </a:ext>
            </a:extLst>
          </p:cNvPr>
          <p:cNvSpPr>
            <a:spLocks noGrp="1"/>
          </p:cNvSpPr>
          <p:nvPr>
            <p:ph idx="1"/>
          </p:nvPr>
        </p:nvSpPr>
        <p:spPr>
          <a:xfrm>
            <a:off x="457200" y="1828800"/>
            <a:ext cx="6836485" cy="2109217"/>
          </a:xfrm>
        </p:spPr>
        <p:txBody>
          <a:bodyPr>
            <a:normAutofit lnSpcReduction="10000"/>
          </a:bodyPr>
          <a:lstStyle/>
          <a:p>
            <a:pPr algn="just"/>
            <a:r>
              <a:rPr lang="en-AU" dirty="0">
                <a:latin typeface="Times New Roman" panose="02020603050405020304" pitchFamily="18" charset="0"/>
                <a:cs typeface="Times New Roman" panose="02020603050405020304" pitchFamily="18" charset="0"/>
              </a:rPr>
              <a:t>Discusses different types of security threats to information systems</a:t>
            </a:r>
          </a:p>
          <a:p>
            <a:pPr algn="just"/>
            <a:r>
              <a:rPr lang="en-US" dirty="0">
                <a:latin typeface="Times New Roman" panose="02020603050405020304" pitchFamily="18" charset="0"/>
                <a:cs typeface="Times New Roman" panose="02020603050405020304" pitchFamily="18" charset="0"/>
              </a:rPr>
              <a:t>Identify major types of </a:t>
            </a:r>
            <a:r>
              <a:rPr lang="en-AU" altLang="en-US" dirty="0">
                <a:latin typeface="Times New Roman" panose="02020603050405020304" pitchFamily="18" charset="0"/>
                <a:cs typeface="Times New Roman" panose="02020603050405020304" pitchFamily="18" charset="0"/>
              </a:rPr>
              <a:t>security safeguards/ </a:t>
            </a:r>
            <a:r>
              <a:rPr lang="en-US" dirty="0">
                <a:latin typeface="Times New Roman" panose="02020603050405020304" pitchFamily="18" charset="0"/>
                <a:cs typeface="Times New Roman" panose="02020603050405020304" pitchFamily="18" charset="0"/>
              </a:rPr>
              <a:t>controls</a:t>
            </a:r>
          </a:p>
          <a:p>
            <a:pPr algn="just"/>
            <a:r>
              <a:rPr lang="en-US" dirty="0">
                <a:latin typeface="Times New Roman" panose="02020603050405020304" pitchFamily="18" charset="0"/>
                <a:cs typeface="Times New Roman" panose="02020603050405020304" pitchFamily="18" charset="0"/>
              </a:rPr>
              <a:t>Explain risk management concept</a:t>
            </a:r>
          </a:p>
          <a:p>
            <a:pPr algn="just"/>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40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Communications Controls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2" y="1827379"/>
            <a:ext cx="11143257" cy="47920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Blacklisting</a:t>
            </a:r>
          </a:p>
          <a:p>
            <a:pPr lvl="1"/>
            <a:r>
              <a:rPr lang="en-US" sz="2400" dirty="0">
                <a:latin typeface="Times New Roman" panose="02020603050405020304" pitchFamily="18" charset="0"/>
                <a:cs typeface="Times New Roman" panose="02020603050405020304" pitchFamily="18" charset="0"/>
              </a:rPr>
              <a:t>includes certain types of software that are not allowed to run in the company environment</a:t>
            </a:r>
          </a:p>
          <a:p>
            <a:pPr marL="342900" lvl="1" indent="-342900">
              <a:buFont typeface="Arial" pitchFamily="34" charset="0"/>
              <a:buChar char="•"/>
            </a:pPr>
            <a:r>
              <a:rPr lang="en-AU" sz="2400" dirty="0">
                <a:solidFill>
                  <a:srgbClr val="C00000"/>
                </a:solidFill>
                <a:latin typeface="Times New Roman" panose="02020603050405020304" pitchFamily="18" charset="0"/>
                <a:cs typeface="Times New Roman" panose="02020603050405020304" pitchFamily="18" charset="0"/>
              </a:rPr>
              <a:t>Systems development controls</a:t>
            </a:r>
          </a:p>
          <a:p>
            <a:pPr lvl="1"/>
            <a:r>
              <a:rPr lang="en-AU" sz="2400" dirty="0">
                <a:latin typeface="Times New Roman" panose="02020603050405020304" pitchFamily="18" charset="0"/>
                <a:cs typeface="Times New Roman" panose="02020603050405020304" pitchFamily="18" charset="0"/>
              </a:rPr>
              <a:t>When systems are designed or purchased, care must be taken that all security features are implemented, enabled, and managed</a:t>
            </a:r>
          </a:p>
          <a:p>
            <a:pPr marL="342900" lvl="1" indent="-342900">
              <a:buFont typeface="Arial" pitchFamily="34" charset="0"/>
              <a:buChar char="•"/>
            </a:pPr>
            <a:r>
              <a:rPr lang="en-AU" sz="2400" dirty="0">
                <a:solidFill>
                  <a:srgbClr val="C00000"/>
                </a:solidFill>
                <a:latin typeface="Times New Roman" panose="02020603050405020304" pitchFamily="18" charset="0"/>
                <a:cs typeface="Times New Roman" panose="02020603050405020304" pitchFamily="18" charset="0"/>
              </a:rPr>
              <a:t>Human controls</a:t>
            </a:r>
          </a:p>
          <a:p>
            <a:pPr lvl="1"/>
            <a:r>
              <a:rPr lang="en-AU" sz="2400" dirty="0">
                <a:latin typeface="Times New Roman" panose="02020603050405020304" pitchFamily="18" charset="0"/>
                <a:cs typeface="Times New Roman" panose="02020603050405020304" pitchFamily="18" charset="0"/>
              </a:rPr>
              <a:t>various human safeguards can help to protect information systems, specifically ethics, laws, and effective management. </a:t>
            </a:r>
          </a:p>
          <a:p>
            <a:pPr lvl="1">
              <a:lnSpc>
                <a:spcPct val="8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77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72140" y="0"/>
            <a:ext cx="11387469" cy="6989946"/>
          </a:xfrm>
          <a:prstGeom prst="rect">
            <a:avLst/>
          </a:prstGeom>
        </p:spPr>
      </p:pic>
    </p:spTree>
    <p:extLst>
      <p:ext uri="{BB962C8B-B14F-4D97-AF65-F5344CB8AC3E}">
        <p14:creationId xmlns:p14="http://schemas.microsoft.com/office/powerpoint/2010/main" val="390827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Case study: Small businesses in danger</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827380"/>
            <a:ext cx="11362004" cy="44165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a:latin typeface="Times New Roman" panose="02020603050405020304" pitchFamily="18" charset="0"/>
                <a:cs typeface="Times New Roman" panose="02020603050405020304" pitchFamily="18" charset="0"/>
              </a:rPr>
              <a:t>Questions: </a:t>
            </a:r>
          </a:p>
          <a:p>
            <a:pPr marL="457200" indent="-457200">
              <a:buFont typeface="+mj-lt"/>
              <a:buAutoNum type="arabicPeriod"/>
            </a:pPr>
            <a:r>
              <a:rPr lang="en-AU" sz="2800" dirty="0">
                <a:latin typeface="Times New Roman" panose="02020603050405020304" pitchFamily="18" charset="0"/>
                <a:cs typeface="Times New Roman" panose="02020603050405020304" pitchFamily="18" charset="0"/>
              </a:rPr>
              <a:t>What security controls should you and your business partner have adopted at a minimum?</a:t>
            </a:r>
          </a:p>
          <a:p>
            <a:pPr marL="457200" indent="-457200">
              <a:buFont typeface="+mj-lt"/>
              <a:buAutoNum type="arabicPeriod"/>
            </a:pPr>
            <a:endParaRPr lang="en-AU"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AU" sz="2800" dirty="0">
                <a:latin typeface="Times New Roman" panose="02020603050405020304" pitchFamily="18" charset="0"/>
                <a:cs typeface="Times New Roman" panose="02020603050405020304" pitchFamily="18" charset="0"/>
              </a:rPr>
              <a:t>How important are backup plans and file backup procedures to small businesses?</a:t>
            </a:r>
          </a:p>
          <a:p>
            <a:pPr lvl="1">
              <a:lnSpc>
                <a:spcPct val="80000"/>
              </a:lnSpc>
            </a:pPr>
            <a:endParaRPr lang="en-US" sz="2400" dirty="0">
              <a:latin typeface="Times New Roman" panose="02020603050405020304" pitchFamily="18" charset="0"/>
              <a:cs typeface="Times New Roman" panose="02020603050405020304" pitchFamily="18" charset="0"/>
            </a:endParaRPr>
          </a:p>
          <a:p>
            <a:pPr marL="0" indent="0">
              <a:buNone/>
            </a:pPr>
            <a:endParaRPr lang="en-AU" sz="2400" dirty="0">
              <a:latin typeface="Times New Roman" panose="02020603050405020304" pitchFamily="18" charset="0"/>
              <a:cs typeface="Times New Roman" panose="02020603050405020304" pitchFamily="18" charset="0"/>
            </a:endParaRPr>
          </a:p>
          <a:p>
            <a:pPr lvl="1">
              <a:lnSpc>
                <a:spcPct val="8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52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Case study: Small businesses in danger</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827380"/>
            <a:ext cx="11362004" cy="44165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a:latin typeface="Times New Roman" panose="02020603050405020304" pitchFamily="18" charset="0"/>
                <a:cs typeface="Times New Roman" panose="02020603050405020304" pitchFamily="18" charset="0"/>
              </a:rPr>
              <a:t>Answers: </a:t>
            </a:r>
          </a:p>
          <a:p>
            <a:pPr marL="0" indent="0">
              <a:buNone/>
            </a:pPr>
            <a:r>
              <a:rPr lang="en-AU" sz="2400" b="1" dirty="0">
                <a:latin typeface="Times New Roman" panose="02020603050405020304" pitchFamily="18" charset="0"/>
                <a:cs typeface="Times New Roman" panose="02020603050405020304" pitchFamily="18" charset="0"/>
              </a:rPr>
              <a:t>1. What security controls should you and your business partner have adopted at a minimum?</a:t>
            </a:r>
          </a:p>
          <a:p>
            <a:pPr lvl="1"/>
            <a:r>
              <a:rPr lang="en-AU" sz="2400" dirty="0">
                <a:latin typeface="Times New Roman" panose="02020603050405020304" pitchFamily="18" charset="0"/>
                <a:cs typeface="Times New Roman" panose="02020603050405020304" pitchFamily="18" charset="0"/>
              </a:rPr>
              <a:t>Update anti-virus software periodically </a:t>
            </a:r>
          </a:p>
          <a:p>
            <a:pPr lvl="1"/>
            <a:r>
              <a:rPr lang="en-AU" sz="2400" dirty="0">
                <a:latin typeface="Times New Roman" panose="02020603050405020304" pitchFamily="18" charset="0"/>
                <a:cs typeface="Times New Roman" panose="02020603050405020304" pitchFamily="18" charset="0"/>
              </a:rPr>
              <a:t> Backed-up client/business data  </a:t>
            </a:r>
          </a:p>
          <a:p>
            <a:endParaRPr lang="en-AU" sz="2400" dirty="0">
              <a:latin typeface="Times New Roman" panose="02020603050405020304" pitchFamily="18" charset="0"/>
              <a:cs typeface="Times New Roman" panose="02020603050405020304" pitchFamily="18" charset="0"/>
            </a:endParaRPr>
          </a:p>
          <a:p>
            <a:pPr marL="0" indent="0">
              <a:buNone/>
            </a:pPr>
            <a:r>
              <a:rPr lang="en-AU" sz="2400" b="1" dirty="0">
                <a:latin typeface="Times New Roman" panose="02020603050405020304" pitchFamily="18" charset="0"/>
                <a:cs typeface="Times New Roman" panose="02020603050405020304" pitchFamily="18" charset="0"/>
              </a:rPr>
              <a:t>2. How important are backup plans and file backup procedures to small businesses?</a:t>
            </a:r>
            <a:endParaRPr lang="en-AU" sz="2400" dirty="0">
              <a:latin typeface="Times New Roman" panose="02020603050405020304" pitchFamily="18" charset="0"/>
              <a:cs typeface="Times New Roman" panose="02020603050405020304" pitchFamily="18" charset="0"/>
            </a:endParaRPr>
          </a:p>
          <a:p>
            <a:pPr lvl="1"/>
            <a:r>
              <a:rPr lang="en-AU" sz="2400" dirty="0">
                <a:latin typeface="Times New Roman" panose="02020603050405020304" pitchFamily="18" charset="0"/>
                <a:cs typeface="Times New Roman" panose="02020603050405020304" pitchFamily="18" charset="0"/>
              </a:rPr>
              <a:t>It is very critical(it is inconvenient to not have the data available) </a:t>
            </a:r>
          </a:p>
          <a:p>
            <a:pPr lvl="1"/>
            <a:r>
              <a:rPr lang="en-AU" sz="2400" dirty="0">
                <a:latin typeface="Times New Roman" panose="02020603050405020304" pitchFamily="18" charset="0"/>
                <a:cs typeface="Times New Roman" panose="02020603050405020304" pitchFamily="18" charset="0"/>
              </a:rPr>
              <a:t>it is expensive and time-consuming to recreate the data</a:t>
            </a:r>
          </a:p>
          <a:p>
            <a:pPr lvl="1">
              <a:lnSpc>
                <a:spcPct val="80000"/>
              </a:lnSpc>
            </a:pPr>
            <a:endParaRPr lang="en-US" sz="2400" dirty="0">
              <a:latin typeface="Times New Roman" panose="02020603050405020304" pitchFamily="18" charset="0"/>
              <a:cs typeface="Times New Roman" panose="02020603050405020304" pitchFamily="18" charset="0"/>
            </a:endParaRPr>
          </a:p>
          <a:p>
            <a:pPr marL="0" indent="0">
              <a:buNone/>
            </a:pPr>
            <a:endParaRPr lang="en-AU" sz="2400" dirty="0">
              <a:latin typeface="Times New Roman" panose="02020603050405020304" pitchFamily="18" charset="0"/>
              <a:cs typeface="Times New Roman" panose="02020603050405020304" pitchFamily="18" charset="0"/>
            </a:endParaRPr>
          </a:p>
          <a:p>
            <a:pPr lvl="1">
              <a:lnSpc>
                <a:spcPct val="8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95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74" name="Rectangle 2"/>
          <p:cNvSpPr>
            <a:spLocks noGrp="1" noChangeArrowheads="1"/>
          </p:cNvSpPr>
          <p:nvPr>
            <p:ph type="title"/>
          </p:nvPr>
        </p:nvSpPr>
        <p:spPr>
          <a:xfrm>
            <a:off x="630936" y="639520"/>
            <a:ext cx="3429000" cy="1719072"/>
          </a:xfrm>
        </p:spPr>
        <p:txBody>
          <a:bodyPr anchor="b">
            <a:normAutofit/>
          </a:bodyPr>
          <a:lstStyle/>
          <a:p>
            <a:r>
              <a:rPr lang="en-US" altLang="en-US" sz="5000" dirty="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75" name="Rectangle 3"/>
          <p:cNvSpPr>
            <a:spLocks noGrp="1" noChangeArrowheads="1"/>
          </p:cNvSpPr>
          <p:nvPr>
            <p:ph type="body" idx="1"/>
          </p:nvPr>
        </p:nvSpPr>
        <p:spPr>
          <a:xfrm>
            <a:off x="630935" y="2807208"/>
            <a:ext cx="6054619" cy="3411272"/>
          </a:xfrm>
        </p:spPr>
        <p:txBody>
          <a:bodyPr anchor="t">
            <a:normAutofit/>
          </a:bodyPr>
          <a:lstStyle/>
          <a:p>
            <a:endParaRPr lang="en-US" altLang="en-US" sz="2200" dirty="0">
              <a:latin typeface="Times New Roman" panose="02020603050405020304" pitchFamily="18" charset="0"/>
              <a:cs typeface="Times New Roman" panose="02020603050405020304" pitchFamily="18" charset="0"/>
            </a:endParaRPr>
          </a:p>
          <a:p>
            <a:r>
              <a:rPr lang="en-AU" sz="2200" dirty="0">
                <a:latin typeface="Times New Roman" panose="02020603050405020304" pitchFamily="18" charset="0"/>
                <a:cs typeface="Times New Roman" panose="02020603050405020304" pitchFamily="18" charset="0"/>
              </a:rPr>
              <a:t>Rainer, R. Kelly, et al. </a:t>
            </a:r>
            <a:r>
              <a:rPr lang="en-AU" sz="2200" i="1" dirty="0">
                <a:latin typeface="Times New Roman" panose="02020603050405020304" pitchFamily="18" charset="0"/>
                <a:cs typeface="Times New Roman" panose="02020603050405020304" pitchFamily="18" charset="0"/>
              </a:rPr>
              <a:t>Management Information Systems</a:t>
            </a:r>
            <a:r>
              <a:rPr lang="en-AU" sz="2200" dirty="0">
                <a:latin typeface="Times New Roman" panose="02020603050405020304" pitchFamily="18" charset="0"/>
                <a:cs typeface="Times New Roman" panose="02020603050405020304" pitchFamily="18" charset="0"/>
              </a:rPr>
              <a:t>, Wiley, 2014, chapter7.</a:t>
            </a:r>
          </a:p>
          <a:p>
            <a:pPr marL="0" indent="0">
              <a:buNone/>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4"/>
          <a:stretch>
            <a:fillRect/>
          </a:stretch>
        </p:blipFill>
        <p:spPr>
          <a:xfrm>
            <a:off x="6685554" y="2573756"/>
            <a:ext cx="5500347" cy="2296395"/>
          </a:xfrm>
          <a:prstGeom prst="rect">
            <a:avLst/>
          </a:prstGeom>
        </p:spPr>
      </p:pic>
    </p:spTree>
    <p:custDataLst>
      <p:tags r:id="rId1"/>
    </p:custDataLst>
    <p:extLst>
      <p:ext uri="{BB962C8B-B14F-4D97-AF65-F5344CB8AC3E}">
        <p14:creationId xmlns:p14="http://schemas.microsoft.com/office/powerpoint/2010/main" val="1638947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320696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7200" dirty="0">
                <a:latin typeface="Times New Roman"/>
                <a:cs typeface="Times New Roman"/>
              </a:rPr>
              <a:t>Security threats </a:t>
            </a:r>
            <a:br>
              <a:rPr lang="en-AU" sz="7200" dirty="0">
                <a:latin typeface="Times New Roman"/>
                <a:cs typeface="Times New Roman"/>
              </a:rPr>
            </a:br>
            <a:endParaRPr lang="en-AU" sz="72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Threat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7">
            <a:extLst>
              <a:ext uri="{FF2B5EF4-FFF2-40B4-BE49-F238E27FC236}">
                <a16:creationId xmlns:a16="http://schemas.microsoft.com/office/drawing/2014/main" id="{704DC026-4D42-3049-B180-85E9F28C713C}"/>
              </a:ext>
            </a:extLst>
          </p:cNvPr>
          <p:cNvSpPr txBox="1"/>
          <p:nvPr/>
        </p:nvSpPr>
        <p:spPr>
          <a:xfrm>
            <a:off x="572493" y="1701493"/>
            <a:ext cx="11240493" cy="4741161"/>
          </a:xfrm>
          <a:prstGeom prst="rect">
            <a:avLst/>
          </a:prstGeom>
        </p:spPr>
        <p:txBody>
          <a:bodyPr vert="horz" lIns="91440" tIns="45720" rIns="91440" bIns="45720" rtlCol="0" anchor="t">
            <a:noAutofit/>
          </a:bodyPr>
          <a:lstStyle/>
          <a:p>
            <a:pPr lvl="0"/>
            <a:r>
              <a:rPr lang="en-AU" sz="2400" b="1" dirty="0">
                <a:latin typeface="Times New Roman" panose="02020603050405020304" pitchFamily="18" charset="0"/>
                <a:cs typeface="Times New Roman" panose="02020603050405020304" pitchFamily="18" charset="0"/>
              </a:rPr>
              <a:t>Threat to IS undesirable</a:t>
            </a:r>
            <a:r>
              <a:rPr lang="en-AU" sz="2400" dirty="0">
                <a:latin typeface="Times New Roman" panose="02020603050405020304" pitchFamily="18" charset="0"/>
                <a:cs typeface="Times New Roman" panose="02020603050405020304" pitchFamily="18" charset="0"/>
              </a:rPr>
              <a:t> events that can cause harm to IS:</a:t>
            </a:r>
          </a:p>
          <a:p>
            <a:pPr marL="228600" indent="-342900">
              <a:buFont typeface="Arial" panose="020B0604020202020204" pitchFamily="34" charset="0"/>
              <a:buChar char="•"/>
            </a:pPr>
            <a:r>
              <a:rPr lang="en-AU" sz="2400" b="1" dirty="0">
                <a:solidFill>
                  <a:srgbClr val="00B050"/>
                </a:solidFill>
                <a:latin typeface="Times New Roman" panose="02020603050405020304" pitchFamily="18" charset="0"/>
                <a:cs typeface="Times New Roman" panose="02020603050405020304" pitchFamily="18" charset="0"/>
              </a:rPr>
              <a:t>Threat source</a:t>
            </a:r>
          </a:p>
          <a:p>
            <a:pPr lvl="2"/>
            <a:r>
              <a:rPr lang="en-US" sz="2400" dirty="0">
                <a:latin typeface="Times New Roman" panose="02020603050405020304" pitchFamily="18" charset="0"/>
                <a:cs typeface="Times New Roman" panose="02020603050405020304" pitchFamily="18" charset="0"/>
              </a:rPr>
              <a:t>Internal threats: can arise from individuals or events inside of a company</a:t>
            </a:r>
          </a:p>
          <a:p>
            <a:pPr lvl="2"/>
            <a:r>
              <a:rPr lang="en-US" sz="2400" dirty="0">
                <a:latin typeface="Times New Roman" panose="02020603050405020304" pitchFamily="18" charset="0"/>
                <a:cs typeface="Times New Roman" panose="02020603050405020304" pitchFamily="18" charset="0"/>
              </a:rPr>
              <a:t>External threats: can arise from individuals or events outside of a company</a:t>
            </a:r>
          </a:p>
          <a:p>
            <a:pPr marL="228600" indent="-342900">
              <a:buFont typeface="Arial" panose="020B0604020202020204" pitchFamily="34" charset="0"/>
              <a:buChar char="•"/>
            </a:pPr>
            <a:r>
              <a:rPr lang="en-US" sz="2400" b="1" dirty="0">
                <a:solidFill>
                  <a:srgbClr val="00B050"/>
                </a:solidFill>
                <a:latin typeface="Times New Roman" panose="02020603050405020304" pitchFamily="18" charset="0"/>
                <a:cs typeface="Times New Roman" panose="02020603050405020304" pitchFamily="18" charset="0"/>
              </a:rPr>
              <a:t>Threat intent</a:t>
            </a:r>
          </a:p>
          <a:p>
            <a:pPr lvl="2"/>
            <a:r>
              <a:rPr lang="en-US" sz="2400" dirty="0">
                <a:latin typeface="Times New Roman" panose="02020603050405020304" pitchFamily="18" charset="0"/>
                <a:cs typeface="Times New Roman" panose="02020603050405020304" pitchFamily="18" charset="0"/>
              </a:rPr>
              <a:t>- Intentional(Deliberate): threats result from a harmful decision (e.g., identity theft). 	</a:t>
            </a:r>
            <a:r>
              <a:rPr lang="en-US" sz="2400" dirty="0">
                <a:solidFill>
                  <a:srgbClr val="FF0000"/>
                </a:solidFill>
                <a:latin typeface="Times New Roman" panose="02020603050405020304" pitchFamily="18" charset="0"/>
                <a:cs typeface="Times New Roman" panose="02020603050405020304" pitchFamily="18" charset="0"/>
              </a:rPr>
              <a:t>More examples????</a:t>
            </a:r>
          </a:p>
          <a:p>
            <a:pPr lvl="2"/>
            <a:r>
              <a:rPr lang="en-US" sz="2400" dirty="0">
                <a:latin typeface="Times New Roman" panose="02020603050405020304" pitchFamily="18" charset="0"/>
                <a:cs typeface="Times New Roman" panose="02020603050405020304" pitchFamily="18" charset="0"/>
              </a:rPr>
              <a:t> - Unintentional: threats introduced without awareness and malicious intent such as a user or operator error. </a:t>
            </a:r>
            <a:r>
              <a:rPr lang="en-US" sz="2400" dirty="0">
                <a:solidFill>
                  <a:srgbClr val="FF0000"/>
                </a:solidFill>
                <a:latin typeface="Times New Roman" panose="02020603050405020304" pitchFamily="18" charset="0"/>
                <a:cs typeface="Times New Roman" panose="02020603050405020304" pitchFamily="18" charset="0"/>
              </a:rPr>
              <a:t>More examples????</a:t>
            </a:r>
          </a:p>
          <a:p>
            <a:pPr lvl="0"/>
            <a:endParaRPr lang="en-AU"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Vulnerability weaknesses in an organization’s systems or security policies that can be exploited to cause damage</a:t>
            </a:r>
            <a:r>
              <a:rPr lang="en-AU" sz="2400" dirty="0">
                <a:solidFill>
                  <a:srgbClr val="FF0000"/>
                </a:solidFill>
                <a:latin typeface="Times New Roman" panose="02020603050405020304" pitchFamily="18" charset="0"/>
                <a:cs typeface="Times New Roman" panose="02020603050405020304" pitchFamily="18" charset="0"/>
              </a:rPr>
              <a:t>(e.g., lack of solid control approaches)</a:t>
            </a: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38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Threat agents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a:extLst>
              <a:ext uri="{FF2B5EF4-FFF2-40B4-BE49-F238E27FC236}">
                <a16:creationId xmlns:a16="http://schemas.microsoft.com/office/drawing/2014/main" id="{5CFCF59F-25FA-784A-9DAB-5D99A280AD5B}"/>
              </a:ext>
            </a:extLst>
          </p:cNvPr>
          <p:cNvGraphicFramePr>
            <a:graphicFrameLocks/>
          </p:cNvGraphicFramePr>
          <p:nvPr>
            <p:extLst>
              <p:ext uri="{D42A27DB-BD31-4B8C-83A1-F6EECF244321}">
                <p14:modId xmlns:p14="http://schemas.microsoft.com/office/powerpoint/2010/main" val="1411534219"/>
              </p:ext>
            </p:extLst>
          </p:nvPr>
        </p:nvGraphicFramePr>
        <p:xfrm>
          <a:off x="1487995" y="1845680"/>
          <a:ext cx="9776208" cy="457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07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fontScale="90000"/>
          </a:bodyPr>
          <a:lstStyle/>
          <a:p>
            <a:r>
              <a:rPr lang="en-AU" sz="5000" dirty="0">
                <a:latin typeface="Times New Roman"/>
                <a:cs typeface="Times New Roman"/>
              </a:rPr>
              <a:t>What are factors contributing to vulnerability of 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7">
            <a:extLst>
              <a:ext uri="{FF2B5EF4-FFF2-40B4-BE49-F238E27FC236}">
                <a16:creationId xmlns:a16="http://schemas.microsoft.com/office/drawing/2014/main" id="{704DC026-4D42-3049-B180-85E9F28C713C}"/>
              </a:ext>
            </a:extLst>
          </p:cNvPr>
          <p:cNvSpPr txBox="1"/>
          <p:nvPr/>
        </p:nvSpPr>
        <p:spPr>
          <a:xfrm>
            <a:off x="572493" y="1911493"/>
            <a:ext cx="10600333" cy="3629397"/>
          </a:xfrm>
          <a:prstGeom prst="rect">
            <a:avLst/>
          </a:prstGeom>
        </p:spPr>
        <p:txBody>
          <a:bodyPr vert="horz" lIns="91440" tIns="45720" rIns="91440" bIns="45720" rtlCol="0" anchor="t">
            <a:noAutofit/>
          </a:bodyPr>
          <a:lstStyle/>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Communication Networks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Smaller, more portable storage devices</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Decreasing skills necessary to be a computer hacker</a:t>
            </a: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Lack of management support</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lack of awareness and care concerning information security</a:t>
            </a:r>
          </a:p>
          <a:p>
            <a:pPr marL="742950" lvl="1"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International organized crime taking over cybercrime</a:t>
            </a:r>
          </a:p>
        </p:txBody>
      </p:sp>
    </p:spTree>
    <p:extLst>
      <p:ext uri="{BB962C8B-B14F-4D97-AF65-F5344CB8AC3E}">
        <p14:creationId xmlns:p14="http://schemas.microsoft.com/office/powerpoint/2010/main" val="246530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111512" y="639193"/>
            <a:ext cx="2141034" cy="3573516"/>
          </a:xfrm>
        </p:spPr>
        <p:txBody>
          <a:bodyPr vert="horz" lIns="91440" tIns="45720" rIns="91440" bIns="45720" rtlCol="0" anchor="b">
            <a:normAutofit/>
          </a:bodyPr>
          <a:lstStyle/>
          <a:p>
            <a:r>
              <a:rPr lang="en-US" sz="4000" kern="1200" dirty="0">
                <a:solidFill>
                  <a:schemeClr val="tx1"/>
                </a:solidFill>
                <a:latin typeface="Times New Roman" panose="02020603050405020304" pitchFamily="18" charset="0"/>
                <a:cs typeface="Times New Roman" panose="02020603050405020304" pitchFamily="18" charset="0"/>
              </a:rPr>
              <a:t>Security threats</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B292EEB-0ADD-8245-A04A-1B17F8CDAB6F}"/>
              </a:ext>
            </a:extLst>
          </p:cNvPr>
          <p:cNvPicPr>
            <a:picLocks noChangeAspect="1"/>
          </p:cNvPicPr>
          <p:nvPr/>
        </p:nvPicPr>
        <p:blipFill rotWithShape="1">
          <a:blip r:embed="rId2"/>
          <a:srcRect l="5834" r="6072"/>
          <a:stretch/>
        </p:blipFill>
        <p:spPr>
          <a:xfrm>
            <a:off x="546411" y="99219"/>
            <a:ext cx="11563814" cy="6457697"/>
          </a:xfrm>
          <a:prstGeom prst="rect">
            <a:avLst/>
          </a:prstGeom>
        </p:spPr>
      </p:pic>
    </p:spTree>
    <p:extLst>
      <p:ext uri="{BB962C8B-B14F-4D97-AF65-F5344CB8AC3E}">
        <p14:creationId xmlns:p14="http://schemas.microsoft.com/office/powerpoint/2010/main" val="192118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3600" dirty="0">
                <a:latin typeface="Times New Roman"/>
                <a:cs typeface="Times New Roman"/>
              </a:rPr>
              <a:t>Unintentional Threats to Information Systems</a:t>
            </a:r>
            <a:br>
              <a:rPr lang="en-AU" sz="3600" dirty="0">
                <a:latin typeface="Times New Roman"/>
                <a:cs typeface="Times New Roman"/>
              </a:rPr>
            </a:br>
            <a:endParaRPr lang="en-AU" sz="3600" dirty="0">
              <a:latin typeface="Times New Roman"/>
              <a:cs typeface="Times New Roman"/>
            </a:endParaRP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72493" y="1781575"/>
            <a:ext cx="10387607" cy="43426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8989B3-07AE-944E-952D-E0D2B80E277F}"/>
              </a:ext>
            </a:extLst>
          </p:cNvPr>
          <p:cNvSpPr txBox="1"/>
          <p:nvPr/>
        </p:nvSpPr>
        <p:spPr>
          <a:xfrm>
            <a:off x="865089" y="1727107"/>
            <a:ext cx="10680203" cy="4278094"/>
          </a:xfrm>
          <a:prstGeom prst="rect">
            <a:avLst/>
          </a:prstGeom>
          <a:noFill/>
        </p:spPr>
        <p:txBody>
          <a:bodyPr wrap="square">
            <a:spAutoFit/>
          </a:bodyPr>
          <a:lstStyle/>
          <a:p>
            <a:pPr algn="ctr"/>
            <a:r>
              <a:rPr lang="en-AU" sz="2400" dirty="0">
                <a:latin typeface="Times New Roman" panose="02020603050405020304" pitchFamily="18" charset="0"/>
                <a:cs typeface="Times New Roman" panose="02020603050405020304" pitchFamily="18" charset="0"/>
              </a:rPr>
              <a:t>A significant category of unintentional threats is </a:t>
            </a:r>
            <a:r>
              <a:rPr lang="en-AU" sz="2400" b="1" dirty="0">
                <a:solidFill>
                  <a:srgbClr val="C00000"/>
                </a:solidFill>
                <a:latin typeface="Times New Roman" panose="02020603050405020304" pitchFamily="18" charset="0"/>
                <a:cs typeface="Times New Roman" panose="02020603050405020304" pitchFamily="18" charset="0"/>
              </a:rPr>
              <a:t>human error</a:t>
            </a:r>
            <a:r>
              <a:rPr lang="en-A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Two areas </a:t>
            </a:r>
            <a:r>
              <a:rPr lang="en-AU" sz="2400" dirty="0">
                <a:latin typeface="Times New Roman" panose="02020603050405020304" pitchFamily="18" charset="0"/>
                <a:cs typeface="Times New Roman" panose="02020603050405020304" pitchFamily="18" charset="0"/>
              </a:rPr>
              <a:t>of the organization pose especially significant threats to </a:t>
            </a:r>
            <a:r>
              <a:rPr lang="en-AU" sz="2400" b="1" dirty="0">
                <a:latin typeface="Times New Roman" panose="02020603050405020304" pitchFamily="18" charset="0"/>
                <a:cs typeface="Times New Roman" panose="02020603050405020304" pitchFamily="18" charset="0"/>
              </a:rPr>
              <a:t>information security</a:t>
            </a:r>
            <a:r>
              <a:rPr lang="en-AU" sz="2400" dirty="0">
                <a:latin typeface="Times New Roman" panose="02020603050405020304" pitchFamily="18" charset="0"/>
                <a:cs typeface="Times New Roman" panose="02020603050405020304" pitchFamily="18" charset="0"/>
              </a:rPr>
              <a:t>:</a:t>
            </a:r>
          </a:p>
          <a:p>
            <a:pPr marL="1371600" lvl="2" indent="-457200" algn="just">
              <a:buFont typeface="+mj-lt"/>
              <a:buAutoNum type="arabicParenR"/>
            </a:pPr>
            <a:r>
              <a:rPr lang="en-AU" sz="2400" dirty="0">
                <a:solidFill>
                  <a:srgbClr val="FF0000"/>
                </a:solidFill>
                <a:latin typeface="Times New Roman" panose="02020603050405020304" pitchFamily="18" charset="0"/>
                <a:cs typeface="Times New Roman" panose="02020603050405020304" pitchFamily="18" charset="0"/>
              </a:rPr>
              <a:t> human resources &amp; </a:t>
            </a:r>
          </a:p>
          <a:p>
            <a:pPr marL="1371600" lvl="2" indent="-457200" algn="just">
              <a:buFont typeface="+mj-lt"/>
              <a:buAutoNum type="arabicParenR"/>
            </a:pPr>
            <a:r>
              <a:rPr lang="en-AU" sz="2400" dirty="0">
                <a:solidFill>
                  <a:srgbClr val="FF0000"/>
                </a:solidFill>
                <a:latin typeface="Times New Roman" panose="02020603050405020304" pitchFamily="18" charset="0"/>
                <a:cs typeface="Times New Roman" panose="02020603050405020304" pitchFamily="18" charset="0"/>
              </a:rPr>
              <a:t>information systems</a:t>
            </a:r>
          </a:p>
          <a:p>
            <a:pPr lvl="2" algn="just"/>
            <a:endParaRPr lang="en-AU" sz="2400" dirty="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Other: </a:t>
            </a:r>
            <a:r>
              <a:rPr lang="en-AU" sz="2400" b="1" dirty="0">
                <a:latin typeface="Times New Roman" panose="02020603050405020304" pitchFamily="18" charset="0"/>
                <a:cs typeface="Times New Roman" panose="02020603050405020304" pitchFamily="18" charset="0"/>
              </a:rPr>
              <a:t>contract labour</a:t>
            </a:r>
            <a:r>
              <a:rPr lang="en-AU" sz="2400" dirty="0">
                <a:latin typeface="Times New Roman" panose="02020603050405020304" pitchFamily="18" charset="0"/>
                <a:cs typeface="Times New Roman" panose="02020603050405020304" pitchFamily="18" charset="0"/>
              </a:rPr>
              <a:t>, </a:t>
            </a:r>
            <a:r>
              <a:rPr lang="en-AU" sz="2400" b="1" dirty="0">
                <a:latin typeface="Times New Roman" panose="02020603050405020304" pitchFamily="18" charset="0"/>
                <a:cs typeface="Times New Roman" panose="02020603050405020304" pitchFamily="18" charset="0"/>
              </a:rPr>
              <a:t>consultants</a:t>
            </a:r>
            <a:r>
              <a:rPr lang="en-AU" sz="2400" dirty="0">
                <a:latin typeface="Times New Roman" panose="02020603050405020304" pitchFamily="18" charset="0"/>
                <a:cs typeface="Times New Roman" panose="02020603050405020304" pitchFamily="18" charset="0"/>
              </a:rPr>
              <a:t>, and </a:t>
            </a:r>
            <a:r>
              <a:rPr lang="en-AU" sz="2400" b="1" dirty="0">
                <a:latin typeface="Times New Roman" panose="02020603050405020304" pitchFamily="18" charset="0"/>
                <a:cs typeface="Times New Roman" panose="02020603050405020304" pitchFamily="18" charset="0"/>
              </a:rPr>
              <a:t>janitors</a:t>
            </a:r>
            <a:r>
              <a:rPr lang="en-AU" sz="2400" dirty="0">
                <a:latin typeface="Times New Roman" panose="02020603050405020304" pitchFamily="18" charset="0"/>
                <a:cs typeface="Times New Roman" panose="02020603050405020304" pitchFamily="18" charset="0"/>
              </a:rPr>
              <a:t> and </a:t>
            </a:r>
            <a:r>
              <a:rPr lang="en-AU" sz="2400" b="1" dirty="0">
                <a:latin typeface="Times New Roman" panose="02020603050405020304" pitchFamily="18" charset="0"/>
                <a:cs typeface="Times New Roman" panose="02020603050405020304" pitchFamily="18" charset="0"/>
              </a:rPr>
              <a:t>guards</a:t>
            </a:r>
          </a:p>
          <a:p>
            <a:pPr marL="342900" indent="-342900" algn="just">
              <a:buFont typeface="Arial" panose="020B0604020202020204" pitchFamily="34" charset="0"/>
              <a:buChar char="•"/>
            </a:pPr>
            <a:endParaRPr lang="en-AU" sz="2400" b="1" dirty="0">
              <a:latin typeface="Times New Roman" panose="02020603050405020304" pitchFamily="18" charset="0"/>
              <a:cs typeface="Times New Roman" panose="02020603050405020304" pitchFamily="18" charset="0"/>
            </a:endParaRPr>
          </a:p>
          <a:p>
            <a:pPr algn="ctr"/>
            <a:r>
              <a:rPr lang="en-AU" sz="2400" b="1" dirty="0">
                <a:solidFill>
                  <a:srgbClr val="C00000"/>
                </a:solidFill>
                <a:latin typeface="Times New Roman" panose="02020603050405020304" pitchFamily="18" charset="0"/>
                <a:cs typeface="Times New Roman" panose="02020603050405020304" pitchFamily="18" charset="0"/>
              </a:rPr>
              <a:t>lack of awareness </a:t>
            </a:r>
            <a:r>
              <a:rPr lang="en-AU" sz="2400" dirty="0">
                <a:latin typeface="Times New Roman" panose="02020603050405020304" pitchFamily="18" charset="0"/>
                <a:cs typeface="Times New Roman" panose="02020603050405020304" pitchFamily="18" charset="0"/>
              </a:rPr>
              <a:t>comes from </a:t>
            </a:r>
            <a:r>
              <a:rPr lang="en-US" sz="2400" b="1" dirty="0">
                <a:latin typeface="Times New Roman" panose="02020603050405020304" pitchFamily="18" charset="0"/>
                <a:cs typeface="Times New Roman" panose="02020603050405020304" pitchFamily="18" charset="0"/>
              </a:rPr>
              <a:t>the organization's poor education and training efforts</a:t>
            </a:r>
            <a:r>
              <a:rPr lang="en-AU"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A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781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ADA34528E92419DD5E7C23F3E3713" ma:contentTypeVersion="14" ma:contentTypeDescription="Create a new document." ma:contentTypeScope="" ma:versionID="3fd47a530361d466d32cc84677508f15">
  <xsd:schema xmlns:xsd="http://www.w3.org/2001/XMLSchema" xmlns:xs="http://www.w3.org/2001/XMLSchema" xmlns:p="http://schemas.microsoft.com/office/2006/metadata/properties" xmlns:ns3="adc57ce0-2e33-49b4-ae55-982efe38544a" xmlns:ns4="5d957f96-87e2-4724-8cea-857228ab6030" targetNamespace="http://schemas.microsoft.com/office/2006/metadata/properties" ma:root="true" ma:fieldsID="4683b5470cbe18b06e28e73599c5d8d8" ns3:_="" ns4:_="">
    <xsd:import namespace="adc57ce0-2e33-49b4-ae55-982efe38544a"/>
    <xsd:import namespace="5d957f96-87e2-4724-8cea-857228ab60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57ce0-2e33-49b4-ae55-982efe385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957f96-87e2-4724-8cea-857228ab60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711394-08A2-48B8-85F9-6D3747C8F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57ce0-2e33-49b4-ae55-982efe38544a"/>
    <ds:schemaRef ds:uri="5d957f96-87e2-4724-8cea-857228ab6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BEE028-7938-4454-9059-4379AE592872}">
  <ds:schemaRefs>
    <ds:schemaRef ds:uri="http://schemas.microsoft.com/sharepoint/v3/contenttype/forms"/>
  </ds:schemaRefs>
</ds:datastoreItem>
</file>

<file path=customXml/itemProps3.xml><?xml version="1.0" encoding="utf-8"?>
<ds:datastoreItem xmlns:ds="http://schemas.openxmlformats.org/officeDocument/2006/customXml" ds:itemID="{3A5D5D23-E678-44A5-B844-8560E0912B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d957f96-87e2-4724-8cea-857228ab6030"/>
    <ds:schemaRef ds:uri="adc57ce0-2e33-49b4-ae55-982efe38544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{0D898B27-39BA-CF4B-ACEA-161D710C75A1}tf10001120</Template>
  <TotalTime>3064</TotalTime>
  <Words>1127</Words>
  <Application>Microsoft Office PowerPoint</Application>
  <PresentationFormat>Widescreen</PresentationFormat>
  <Paragraphs>178</Paragraphs>
  <Slides>35</Slides>
  <Notes>27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맑은 고딕</vt:lpstr>
      <vt:lpstr>Arial</vt:lpstr>
      <vt:lpstr>Calibri</vt:lpstr>
      <vt:lpstr>Calibri Light</vt:lpstr>
      <vt:lpstr>Helvetica</vt:lpstr>
      <vt:lpstr>Rockwell</vt:lpstr>
      <vt:lpstr>Times New Roman</vt:lpstr>
      <vt:lpstr>Office Theme</vt:lpstr>
      <vt:lpstr>Introduction to  Information System 31266 Week10</vt:lpstr>
      <vt:lpstr>Information Security</vt:lpstr>
      <vt:lpstr>Objectives</vt:lpstr>
      <vt:lpstr>Security threats  </vt:lpstr>
      <vt:lpstr>Threat</vt:lpstr>
      <vt:lpstr>Threat agents</vt:lpstr>
      <vt:lpstr>What are factors contributing to vulnerability of IS?</vt:lpstr>
      <vt:lpstr>Security threats</vt:lpstr>
      <vt:lpstr>Unintentional Threats to Information Systems </vt:lpstr>
      <vt:lpstr>Social Engineering  </vt:lpstr>
      <vt:lpstr>PowerPoint Presentation</vt:lpstr>
      <vt:lpstr>Deliberate Threats to Information Systems</vt:lpstr>
      <vt:lpstr>Software Attacks</vt:lpstr>
      <vt:lpstr>Types of software Attacks</vt:lpstr>
      <vt:lpstr>Information Security threat: Worm </vt:lpstr>
      <vt:lpstr>Phishing attack</vt:lpstr>
      <vt:lpstr>Spear Phishing attack</vt:lpstr>
      <vt:lpstr>Types of software Attacks</vt:lpstr>
      <vt:lpstr>Types of software Attacks</vt:lpstr>
      <vt:lpstr>Information systems Security </vt:lpstr>
      <vt:lpstr>The difficulties in protecting Information Resources</vt:lpstr>
      <vt:lpstr>Risk Management </vt:lpstr>
      <vt:lpstr>Risk Management </vt:lpstr>
      <vt:lpstr>Risk Analysis </vt:lpstr>
      <vt:lpstr>Risk mitigation </vt:lpstr>
      <vt:lpstr>Risk mitigation strategies</vt:lpstr>
      <vt:lpstr>Information Security Controls </vt:lpstr>
      <vt:lpstr>The location of defense mechanisms</vt:lpstr>
      <vt:lpstr>Communications Controls</vt:lpstr>
      <vt:lpstr>Communications Controls</vt:lpstr>
      <vt:lpstr>PowerPoint Presentation</vt:lpstr>
      <vt:lpstr>Case study: Small businesses in danger</vt:lpstr>
      <vt:lpstr>Case study: Small businesses in danger</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64</cp:revision>
  <dcterms:created xsi:type="dcterms:W3CDTF">2022-02-10T14:22:55Z</dcterms:created>
  <dcterms:modified xsi:type="dcterms:W3CDTF">2022-05-03T10:57:51Z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2022-03-28T22:40:04Z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0011f552-edf5-453a-878f-8de67bd44c8c</vt:lpwstr>
  </property>
  <property fmtid="{D5CDD505-2E9C-101B-9397-08002B2CF9AE}" pid="8" name="MSIP_Label_51a6c3db-1667-4f49-995a-8b9973972958_ContentBits">
    <vt:lpwstr>0</vt:lpwstr>
  </property>
  <property fmtid="{D5CDD505-2E9C-101B-9397-08002B2CF9AE}" pid="9" name="ContentTypeId">
    <vt:lpwstr>0x010100038ADA34528E92419DD5E7C23F3E3713</vt:lpwstr>
  </property>
</Properties>
</file>