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401" r:id="rId3"/>
    <p:sldId id="355" r:id="rId4"/>
    <p:sldId id="260" r:id="rId5"/>
    <p:sldId id="256" r:id="rId6"/>
    <p:sldId id="402" r:id="rId7"/>
    <p:sldId id="409" r:id="rId8"/>
    <p:sldId id="356" r:id="rId9"/>
    <p:sldId id="261" r:id="rId10"/>
    <p:sldId id="360" r:id="rId11"/>
    <p:sldId id="403" r:id="rId12"/>
    <p:sldId id="404" r:id="rId13"/>
    <p:sldId id="361" r:id="rId14"/>
    <p:sldId id="405" r:id="rId15"/>
    <p:sldId id="406" r:id="rId16"/>
    <p:sldId id="407" r:id="rId17"/>
    <p:sldId id="408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377" r:id="rId26"/>
    <p:sldId id="365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325" r:id="rId38"/>
    <p:sldId id="27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FEAC4-E133-2F77-416E-242BAAE55B29}" name="Bahareh B./Reza F. Azar/Aghdam" initials="BBFA" userId="574ba9868101d3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6"/>
    <p:restoredTop sz="82595"/>
  </p:normalViewPr>
  <p:slideViewPr>
    <p:cSldViewPr snapToGrid="0" snapToObjects="1">
      <p:cViewPr varScale="1">
        <p:scale>
          <a:sx n="57" d="100"/>
          <a:sy n="57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063A-11FF-0742-97B1-7742108EDC2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1255-1B06-0747-94E8-FC6423B9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56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8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18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1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4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5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8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3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9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3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2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5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62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5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3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A1D-2C7E-FE40-AB3B-B17942A1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82E69-B75C-0B47-A783-A0ACF489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B053-2DE5-9746-9C3D-523A44E9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09F7-FC7E-FD4F-995A-EFF125AB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7126-97EB-9A4F-B6AA-8817E659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D93D-6B63-A845-82BE-567EEA35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5BADB-BCA7-9F48-B774-8AA220B72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A7FBE-D7F6-9C4D-B0F1-44CE021E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B9EDE-7B39-3641-8159-75C8C1FE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4EAD-61EB-3A49-A2A5-FAA3E1A1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AB181-F70D-FA4D-A26E-F30EBD6C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E7DE2-43D7-BC42-B6A5-B0C800B3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D84B6-BA27-664C-AFF7-69783117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4E2AB-4CB1-B249-92B5-E6E44117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CE0D-3A3A-014F-A53A-B36F7C9F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3A36A-F66D-5949-851B-B40DF1CFF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794" y="719529"/>
            <a:ext cx="1013045" cy="43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9CB7F-C500-664A-85BC-40E980796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1"/>
          <a:stretch/>
        </p:blipFill>
        <p:spPr>
          <a:xfrm>
            <a:off x="6367137" y="-1"/>
            <a:ext cx="5824863" cy="6759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D4A17-CCAE-BD4B-887F-A1DBBA9FD3FB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9600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95B59D-032C-CD4A-B177-5223D666C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2E7B1-2CAA-0442-BF33-993CA9D00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876" y="707332"/>
            <a:ext cx="748146" cy="70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7429" y="2495810"/>
            <a:ext cx="7318942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7429" y="3715952"/>
            <a:ext cx="7318942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FE1C7-3397-A040-96F0-BC5CC70D1A62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3954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4F1F-DB76-314D-AA77-2441307D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97CB-1ED1-3D41-BCFB-0A36DD8D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5F5D-6026-FB47-9644-8EAB53F7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BF42-8490-D149-89B6-321E7D94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017-CAA4-CA4F-AAB0-2F1708B2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8DB2-0B37-714F-A6C1-8FF0B407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2D4A-9DD7-BE45-92E3-6C76379C6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CFCC0-46BC-7F47-BCCD-F51602DE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B486-8EF8-E644-8BF3-EC437608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C64D-1774-6549-8E7C-EEE8DCB1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979-292B-9D4B-8378-6FFAF158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A51E-AD65-0D46-A724-795655BDD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1D24-23E9-D74A-9E08-31A6BFC1F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A5141-0C4F-9040-809A-DF0129B1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AB350-3918-8B40-B5F8-F2BDEF92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17E2-3A06-C444-8F7B-DF7ABD1A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A914-639C-E749-85CB-882FBDFF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E627B-A36A-2C41-9BE7-298E6439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E8343-DDC8-144D-9D99-E1DA4A9C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279ED-2F0D-D542-85B3-C19CA6B6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AFCBB-A7AF-4A44-B932-8DC8310F9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91E46-19B7-6047-86E5-6A7B86AF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D6C4B-01FC-A546-9A52-165BC90B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52828-9E84-374A-B27B-309001E9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89FE-FBCE-9A45-ADE0-6B9632AE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D916A-A1E9-AA4D-8B72-93826B24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0DC57-DA5E-6F49-93D3-9C13CDC1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4AE48-A755-1A45-8756-44DE8220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3EFE7-CF3E-294A-829D-0CB1EE7F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A04FD-CF3C-DC42-AE3C-02B41A55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F4641-F236-0E44-BBFF-0CC20B0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DF47-9346-B749-983F-8A3572D6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1BD8-1AD8-9147-94AD-352B7A3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DFA2-F00C-4344-9105-468B2187E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2EC41-8C90-7F4B-94C0-D14DFAB9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06714-089C-CB4F-B2CD-163942FF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143C3-D3F2-CA44-BE55-ED9101D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4A16-538E-234E-BC45-76A86C32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7B252-21F4-6341-97BB-B65F140D0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A6AE5-E538-854B-92E3-0D4351944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6F26-139A-F147-84A3-549D79EF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D99AF-52BA-9C47-AEAF-A1C3595A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37157-7199-C842-B98C-1F70C9CD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C7F64-1232-FA4A-8F7B-E0DBC29B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51398-B5A9-2F4B-97E4-A918F9C02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96E3-060B-7C48-ACA4-FD0138CB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2FB6-3A6A-9C4B-8739-15C0A3C5E0D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1CCA-A76F-414B-8F80-B5465B1BA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2F0F-211B-1A4C-80E4-82171F069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org.au/content/dam/acs/acs-documents/Code-of-Ethic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su.uts.edu.au/policies/code-conduct.html" TargetMode="External"/><Relationship Id="rId4" Type="http://schemas.openxmlformats.org/officeDocument/2006/relationships/hyperlink" Target="http://www.asanet.org/membership/code-ethic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A11B-14BF-6548-992A-91D5A345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54" y="2684345"/>
            <a:ext cx="4152868" cy="1698811"/>
          </a:xfrm>
        </p:spPr>
        <p:txBody>
          <a:bodyPr/>
          <a:lstStyle/>
          <a:p>
            <a:pPr algn="ctr"/>
            <a:r>
              <a:rPr lang="en-AU" spc="-5" dirty="0">
                <a:latin typeface="Times New Roman"/>
                <a:cs typeface="Times New Roman"/>
              </a:rPr>
              <a:t>Introduction </a:t>
            </a:r>
            <a:r>
              <a:rPr lang="en-AU" dirty="0">
                <a:latin typeface="Times New Roman"/>
                <a:cs typeface="Times New Roman"/>
              </a:rPr>
              <a:t>to  Information </a:t>
            </a:r>
            <a:r>
              <a:rPr lang="en-AU" spc="-5" dirty="0">
                <a:latin typeface="Times New Roman"/>
                <a:cs typeface="Times New Roman"/>
              </a:rPr>
              <a:t>System </a:t>
            </a:r>
            <a:r>
              <a:rPr lang="en-AU" dirty="0">
                <a:latin typeface="Times New Roman"/>
                <a:cs typeface="Times New Roman"/>
              </a:rPr>
              <a:t>31266</a:t>
            </a:r>
            <a:br>
              <a:rPr lang="en-AU" dirty="0">
                <a:latin typeface="Times New Roman"/>
                <a:cs typeface="Times New Roman"/>
              </a:rPr>
            </a:br>
            <a:r>
              <a:rPr lang="en-AU" dirty="0">
                <a:latin typeface="Times New Roman"/>
                <a:cs typeface="Times New Roman"/>
              </a:rPr>
              <a:t>Week11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468E6-B1F6-3E45-B41A-23AE5F598A57}"/>
              </a:ext>
            </a:extLst>
          </p:cNvPr>
          <p:cNvSpPr txBox="1"/>
          <p:nvPr/>
        </p:nvSpPr>
        <p:spPr>
          <a:xfrm>
            <a:off x="627854" y="6362081"/>
            <a:ext cx="1513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230603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Utilitarian approach examples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81575"/>
            <a:ext cx="10387607" cy="43426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989B3-07AE-944E-952D-E0D2B80E277F}"/>
              </a:ext>
            </a:extLst>
          </p:cNvPr>
          <p:cNvSpPr txBox="1"/>
          <p:nvPr/>
        </p:nvSpPr>
        <p:spPr>
          <a:xfrm>
            <a:off x="865089" y="1727107"/>
            <a:ext cx="106802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“Pharmaceutical companies release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have been governmentally approved, but with known minor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 drug can help more people than are bothered by the side effects”</a:t>
            </a:r>
          </a:p>
          <a:p>
            <a:pPr marL="457200" indent="-457200" algn="just">
              <a:buFont typeface="+mj-lt"/>
              <a:buAutoNum type="alphaLcParenR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the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airline industry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example, many planes offer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first-, business-, and economy-class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seats. Customers who fly in first or business class pay a much higher rate than those in economy seats. Still, they also get more amenities—simultaneously, people who cannot afford upper-class seats benefit from the economy rates. This practice produces the highest good for the greatest number of people.  And the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airline benefits, too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more expensive upper-class seats help to ease the financial burden that the airline created by making room for economy-class seats.”</a:t>
            </a:r>
          </a:p>
        </p:txBody>
      </p:sp>
    </p:spTree>
    <p:extLst>
      <p:ext uri="{BB962C8B-B14F-4D97-AF65-F5344CB8AC3E}">
        <p14:creationId xmlns:p14="http://schemas.microsoft.com/office/powerpoint/2010/main" val="234478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approach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311D8-1D0A-1A4F-A378-0AE71ACE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4"/>
          <a:stretch/>
        </p:blipFill>
        <p:spPr>
          <a:xfrm>
            <a:off x="3995593" y="153244"/>
            <a:ext cx="8099186" cy="63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5" y="2521884"/>
            <a:ext cx="4597898" cy="16866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good approach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AF861-B669-DF46-8566-4DC455EA6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3"/>
          <a:stretch/>
        </p:blipFill>
        <p:spPr>
          <a:xfrm>
            <a:off x="4457127" y="401403"/>
            <a:ext cx="7673003" cy="60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Ethical Frameworks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54246"/>
            <a:ext cx="11424758" cy="17685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195"/>
              </a:spcBef>
              <a:buNone/>
            </a:pP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Recognise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ethical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641985" indent="-286385">
              <a:lnSpc>
                <a:spcPts val="3030"/>
              </a:lnSpc>
              <a:spcBef>
                <a:spcPts val="132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or situation </a:t>
            </a:r>
            <a:r>
              <a:rPr lang="en-A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some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5080" indent="-286385">
              <a:lnSpc>
                <a:spcPts val="302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decision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choice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bad</a:t>
            </a:r>
            <a:r>
              <a:rPr lang="en-AU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F59035F-FA5A-A548-8766-6F5119EC3D37}"/>
              </a:ext>
            </a:extLst>
          </p:cNvPr>
          <p:cNvSpPr/>
          <p:nvPr/>
        </p:nvSpPr>
        <p:spPr>
          <a:xfrm>
            <a:off x="2014895" y="4164839"/>
            <a:ext cx="7821831" cy="116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04A0A8C-43B9-3748-9408-878ED84939C5}"/>
              </a:ext>
            </a:extLst>
          </p:cNvPr>
          <p:cNvSpPr/>
          <p:nvPr/>
        </p:nvSpPr>
        <p:spPr>
          <a:xfrm>
            <a:off x="1663307" y="3963047"/>
            <a:ext cx="1936606" cy="1718278"/>
          </a:xfrm>
          <a:custGeom>
            <a:avLst/>
            <a:gdLst/>
            <a:ahLst/>
            <a:cxnLst/>
            <a:rect l="l" t="t" r="r" b="b"/>
            <a:pathLst>
              <a:path w="1697989" h="881380">
                <a:moveTo>
                  <a:pt x="0" y="880872"/>
                </a:moveTo>
                <a:lnTo>
                  <a:pt x="1697736" y="880872"/>
                </a:lnTo>
                <a:lnTo>
                  <a:pt x="1697736" y="0"/>
                </a:lnTo>
                <a:lnTo>
                  <a:pt x="0" y="0"/>
                </a:lnTo>
                <a:lnTo>
                  <a:pt x="0" y="88087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76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Ethical Frameworks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767242" y="1754246"/>
            <a:ext cx="11424758" cy="21819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30"/>
              </a:spcBef>
              <a:buNone/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facts</a:t>
            </a: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ct val="100000"/>
              </a:lnSpc>
              <a:spcBef>
                <a:spcPts val="100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A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lang="en-A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to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271780" indent="-286385">
              <a:lnSpc>
                <a:spcPts val="302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consulted all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F59035F-FA5A-A548-8766-6F5119EC3D37}"/>
              </a:ext>
            </a:extLst>
          </p:cNvPr>
          <p:cNvSpPr/>
          <p:nvPr/>
        </p:nvSpPr>
        <p:spPr>
          <a:xfrm>
            <a:off x="2014895" y="4164839"/>
            <a:ext cx="7821831" cy="116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04A0A8C-43B9-3748-9408-878ED84939C5}"/>
              </a:ext>
            </a:extLst>
          </p:cNvPr>
          <p:cNvSpPr/>
          <p:nvPr/>
        </p:nvSpPr>
        <p:spPr>
          <a:xfrm>
            <a:off x="3478253" y="3936169"/>
            <a:ext cx="1703347" cy="1754246"/>
          </a:xfrm>
          <a:custGeom>
            <a:avLst/>
            <a:gdLst/>
            <a:ahLst/>
            <a:cxnLst/>
            <a:rect l="l" t="t" r="r" b="b"/>
            <a:pathLst>
              <a:path w="1697989" h="881380">
                <a:moveTo>
                  <a:pt x="0" y="880872"/>
                </a:moveTo>
                <a:lnTo>
                  <a:pt x="1697736" y="880872"/>
                </a:lnTo>
                <a:lnTo>
                  <a:pt x="1697736" y="0"/>
                </a:lnTo>
                <a:lnTo>
                  <a:pt x="0" y="0"/>
                </a:lnTo>
                <a:lnTo>
                  <a:pt x="0" y="88087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81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Ethical Frameworks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767242" y="1754246"/>
            <a:ext cx="10972800" cy="2593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27710" indent="0">
              <a:lnSpc>
                <a:spcPts val="2690"/>
              </a:lnSpc>
              <a:spcBef>
                <a:spcPts val="740"/>
              </a:spcBef>
              <a:buNone/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under all four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510540">
              <a:lnSpc>
                <a:spcPts val="2300"/>
              </a:lnSpc>
              <a:spcBef>
                <a:spcPts val="1190"/>
              </a:spcBef>
              <a:tabLst>
                <a:tab pos="75692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will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has the least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harm?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utilitarian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1343025">
              <a:lnSpc>
                <a:spcPts val="2310"/>
              </a:lnSpc>
              <a:spcBef>
                <a:spcPts val="575"/>
              </a:spcBef>
              <a:tabLst>
                <a:tab pos="75692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stakeholders?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5080">
              <a:lnSpc>
                <a:spcPts val="2300"/>
              </a:lnSpc>
              <a:spcBef>
                <a:spcPts val="575"/>
              </a:spcBef>
              <a:tabLst>
                <a:tab pos="75692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some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members?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 approach)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F59035F-FA5A-A548-8766-6F5119EC3D37}"/>
              </a:ext>
            </a:extLst>
          </p:cNvPr>
          <p:cNvSpPr/>
          <p:nvPr/>
        </p:nvSpPr>
        <p:spPr>
          <a:xfrm>
            <a:off x="2084168" y="4954548"/>
            <a:ext cx="7821831" cy="116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04A0A8C-43B9-3748-9408-878ED84939C5}"/>
              </a:ext>
            </a:extLst>
          </p:cNvPr>
          <p:cNvSpPr/>
          <p:nvPr/>
        </p:nvSpPr>
        <p:spPr>
          <a:xfrm>
            <a:off x="5143409" y="4713501"/>
            <a:ext cx="1703347" cy="1754246"/>
          </a:xfrm>
          <a:custGeom>
            <a:avLst/>
            <a:gdLst/>
            <a:ahLst/>
            <a:cxnLst/>
            <a:rect l="l" t="t" r="r" b="b"/>
            <a:pathLst>
              <a:path w="1697989" h="881380">
                <a:moveTo>
                  <a:pt x="0" y="880872"/>
                </a:moveTo>
                <a:lnTo>
                  <a:pt x="1697736" y="880872"/>
                </a:lnTo>
                <a:lnTo>
                  <a:pt x="1697736" y="0"/>
                </a:lnTo>
                <a:lnTo>
                  <a:pt x="0" y="0"/>
                </a:lnTo>
                <a:lnTo>
                  <a:pt x="0" y="88087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73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Ethical Frameworks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767241" y="1754245"/>
            <a:ext cx="11300067" cy="29592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en-AU" sz="2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decision and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AU" sz="24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ct val="100000"/>
              </a:lnSpc>
              <a:spcBef>
                <a:spcPts val="88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AU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situation?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and reflect on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AU" sz="2400" b="1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5080" indent="-286385">
              <a:lnSpc>
                <a:spcPct val="100000"/>
              </a:lnSpc>
              <a:spcBef>
                <a:spcPts val="116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 implement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with the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greatest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attention to the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144780" indent="-28638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A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out,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I 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specific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situation?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F59035F-FA5A-A548-8766-6F5119EC3D37}"/>
              </a:ext>
            </a:extLst>
          </p:cNvPr>
          <p:cNvSpPr/>
          <p:nvPr/>
        </p:nvSpPr>
        <p:spPr>
          <a:xfrm>
            <a:off x="2084168" y="4954548"/>
            <a:ext cx="7821831" cy="116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04A0A8C-43B9-3748-9408-878ED84939C5}"/>
              </a:ext>
            </a:extLst>
          </p:cNvPr>
          <p:cNvSpPr/>
          <p:nvPr/>
        </p:nvSpPr>
        <p:spPr>
          <a:xfrm>
            <a:off x="6916791" y="4660837"/>
            <a:ext cx="3086191" cy="1806907"/>
          </a:xfrm>
          <a:custGeom>
            <a:avLst/>
            <a:gdLst/>
            <a:ahLst/>
            <a:cxnLst/>
            <a:rect l="l" t="t" r="r" b="b"/>
            <a:pathLst>
              <a:path w="1697989" h="881380">
                <a:moveTo>
                  <a:pt x="0" y="880872"/>
                </a:moveTo>
                <a:lnTo>
                  <a:pt x="1697736" y="880872"/>
                </a:lnTo>
                <a:lnTo>
                  <a:pt x="1697736" y="0"/>
                </a:lnTo>
                <a:lnTo>
                  <a:pt x="0" y="0"/>
                </a:lnTo>
                <a:lnTo>
                  <a:pt x="0" y="88087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31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Ethics in the Corporate Environment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767241" y="1754245"/>
            <a:ext cx="11300067" cy="45407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ts val="3595"/>
              </a:lnSpc>
              <a:spcBef>
                <a:spcPts val="100"/>
              </a:spcBef>
              <a:buNone/>
              <a:tabLst>
                <a:tab pos="355600" algn="l"/>
                <a:tab pos="356235" algn="l"/>
              </a:tabLst>
            </a:pP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Ethics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intended to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members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015" marR="226695" indent="0" algn="ctr">
              <a:lnSpc>
                <a:spcPts val="2500"/>
              </a:lnSpc>
              <a:buNone/>
            </a:pP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companies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organisations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codes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AU" sz="24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endParaRPr lang="en-AU" sz="28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>
              <a:spcBef>
                <a:spcPts val="20"/>
              </a:spcBef>
              <a:buNone/>
              <a:tabLst>
                <a:tab pos="756920" algn="l"/>
              </a:tabLst>
            </a:pPr>
            <a:r>
              <a:rPr lang="en-A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AU"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AU"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ASA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1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AU"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UTS Code of</a:t>
            </a:r>
            <a:r>
              <a:rPr lang="en-AU" sz="24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AU"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Conduct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4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Ethical issues &amp; Information Technology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408859" y="1708422"/>
            <a:ext cx="11300067" cy="45407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indent="-457200" algn="just"/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ever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feeling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somebody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trailing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click?</a:t>
            </a:r>
          </a:p>
          <a:p>
            <a:pPr marL="527050" marR="845185" indent="-457200" algn="just"/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Wonder why you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pop-ups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after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you’ve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scouring the</a:t>
            </a:r>
            <a:r>
              <a:rPr lang="en-AU" sz="2400" spc="-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car,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cosmetic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9755" indent="-457200" algn="just"/>
            <a:r>
              <a:rPr lang="en-AU" sz="24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</a:t>
            </a:r>
            <a:r>
              <a:rPr lang="en-AU" sz="24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</a:t>
            </a:r>
            <a:r>
              <a:rPr lang="en-AU" sz="24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right: </a:t>
            </a:r>
            <a:r>
              <a:rPr lang="en-AU" sz="2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</a:t>
            </a: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tracked,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AU"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targeted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AU" sz="2400" b="1" spc="-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certain ads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</a:t>
            </a:r>
            <a:r>
              <a:rPr lang="en-AU" sz="2400" b="1" spc="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others.</a:t>
            </a:r>
            <a:endParaRPr lang="en-A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9910" indent="-457200" algn="just"/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queries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enter,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visited,</a:t>
            </a:r>
            <a:r>
              <a:rPr lang="en-AU" sz="24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viewed,</a:t>
            </a:r>
            <a:r>
              <a:rPr lang="en-AU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clicked,</a:t>
            </a:r>
            <a:r>
              <a:rPr lang="en-AU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watched,</a:t>
            </a:r>
            <a:r>
              <a:rPr lang="en-AU"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shared,</a:t>
            </a:r>
            <a:r>
              <a:rPr lang="en-AU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5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Ethical issues &amp; Information Technology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08422"/>
            <a:ext cx="9344098" cy="30771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A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Related to</a:t>
            </a:r>
            <a:r>
              <a:rPr lang="en-AU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IT: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algn="just">
              <a:lnSpc>
                <a:spcPts val="2375"/>
              </a:lnSpc>
              <a:tabLst>
                <a:tab pos="354965" algn="l"/>
                <a:tab pos="355600" algn="l"/>
              </a:tabLst>
            </a:pP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algn="just">
              <a:lnSpc>
                <a:spcPts val="2375"/>
              </a:lnSpc>
              <a:tabLst>
                <a:tab pos="354965" algn="l"/>
                <a:tab pos="355600" algn="l"/>
              </a:tabLst>
            </a:pP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marR="1460500" lvl="1" algn="just">
              <a:lnSpc>
                <a:spcPct val="80000"/>
              </a:lnSpc>
              <a:buClr>
                <a:srgbClr val="C00000"/>
              </a:buClr>
              <a:tabLst>
                <a:tab pos="425450" algn="l"/>
                <a:tab pos="426084" algn="l"/>
              </a:tabLst>
            </a:pP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issues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marR="5080" lvl="1" algn="just">
              <a:lnSpc>
                <a:spcPts val="2110"/>
              </a:lnSpc>
              <a:buClr>
                <a:srgbClr val="C00000"/>
              </a:buClr>
              <a:tabLst>
                <a:tab pos="425450" algn="l"/>
                <a:tab pos="426084" algn="l"/>
              </a:tabLst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nformation Security Policy - Everything You Should Know | Exabeam">
            <a:extLst>
              <a:ext uri="{FF2B5EF4-FFF2-40B4-BE49-F238E27FC236}">
                <a16:creationId xmlns:a16="http://schemas.microsoft.com/office/drawing/2014/main" id="{CDABDD18-613F-4E4F-A046-61B724DF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42" y="2388837"/>
            <a:ext cx="5446721" cy="38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3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7200" dirty="0">
                <a:latin typeface="Times New Roman"/>
                <a:cs typeface="Times New Roman"/>
              </a:rPr>
              <a:t>Ethics and Privacy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7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Privacy issues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548447"/>
            <a:ext cx="11300067" cy="9223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just">
              <a:lnSpc>
                <a:spcPts val="2375"/>
              </a:lnSpc>
              <a:buNone/>
              <a:tabLst>
                <a:tab pos="354965" algn="l"/>
                <a:tab pos="355600" algn="l"/>
              </a:tabLst>
            </a:pPr>
            <a:endParaRPr lang="en-AU" sz="2400" b="1" spc="-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 algn="ctr">
              <a:lnSpc>
                <a:spcPts val="2375"/>
              </a:lnSpc>
              <a:buNone/>
              <a:tabLst>
                <a:tab pos="354965" algn="l"/>
                <a:tab pos="355600" algn="l"/>
              </a:tabLst>
            </a:pP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</a:t>
            </a:r>
            <a:r>
              <a:rPr lang="en-A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storing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disseminating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</a:t>
            </a:r>
            <a:r>
              <a:rPr lang="en-A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individuals.</a:t>
            </a:r>
          </a:p>
          <a:p>
            <a:pPr marL="12700" indent="0" algn="just">
              <a:lnSpc>
                <a:spcPts val="2375"/>
              </a:lnSpc>
              <a:buNone/>
              <a:tabLst>
                <a:tab pos="354965" algn="l"/>
                <a:tab pos="35560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AECCB-6185-C349-BE63-5A2095573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87"/>
          <a:stretch/>
        </p:blipFill>
        <p:spPr>
          <a:xfrm>
            <a:off x="572493" y="2841220"/>
            <a:ext cx="11456138" cy="27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Accuracy issues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408859" y="1874581"/>
            <a:ext cx="11300067" cy="802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ctr">
              <a:lnSpc>
                <a:spcPts val="2375"/>
              </a:lnSpc>
              <a:buNone/>
              <a:tabLst>
                <a:tab pos="354965" algn="l"/>
                <a:tab pos="355600" algn="l"/>
              </a:tabLst>
            </a:pP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authenticity,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fidelity,</a:t>
            </a:r>
            <a:r>
              <a:rPr lang="en-AU"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information that is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processed.</a:t>
            </a:r>
          </a:p>
          <a:p>
            <a:pPr marL="12700" indent="0" algn="just">
              <a:lnSpc>
                <a:spcPts val="2375"/>
              </a:lnSpc>
              <a:buNone/>
              <a:tabLst>
                <a:tab pos="354965" algn="l"/>
                <a:tab pos="35560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BCF5E-DDAD-FB49-B380-928A5EA82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13"/>
          <a:stretch/>
        </p:blipFill>
        <p:spPr>
          <a:xfrm>
            <a:off x="408859" y="2851907"/>
            <a:ext cx="11478584" cy="29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5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Property issues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408859" y="1708422"/>
            <a:ext cx="11300067" cy="7105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460500" indent="0" algn="just">
              <a:lnSpc>
                <a:spcPct val="80000"/>
              </a:lnSpc>
              <a:buClr>
                <a:srgbClr val="C00000"/>
              </a:buClr>
              <a:buNone/>
              <a:tabLst>
                <a:tab pos="425450" algn="l"/>
                <a:tab pos="426084" algn="l"/>
              </a:tabLst>
            </a:pPr>
            <a:endParaRPr lang="en-AU" sz="2400" b="1" spc="-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60500" indent="0" algn="ctr">
              <a:lnSpc>
                <a:spcPct val="80000"/>
              </a:lnSpc>
              <a:buClr>
                <a:srgbClr val="C00000"/>
              </a:buClr>
              <a:buNone/>
              <a:tabLst>
                <a:tab pos="425450" algn="l"/>
                <a:tab pos="426084" algn="l"/>
              </a:tabLst>
            </a:pP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issues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</a:p>
          <a:p>
            <a:pPr marL="12700" marR="1460500" indent="0" algn="just">
              <a:lnSpc>
                <a:spcPct val="80000"/>
              </a:lnSpc>
              <a:buClr>
                <a:srgbClr val="92D050"/>
              </a:buClr>
              <a:buNone/>
              <a:tabLst>
                <a:tab pos="425450" algn="l"/>
                <a:tab pos="426084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A2042-3F82-B84D-9B4C-8FF872048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71"/>
          <a:stretch/>
        </p:blipFill>
        <p:spPr>
          <a:xfrm>
            <a:off x="534977" y="2950718"/>
            <a:ext cx="11047830" cy="29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7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Accessibility issues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408859" y="1708422"/>
            <a:ext cx="11300067" cy="7105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460500" indent="0" algn="ctr">
              <a:lnSpc>
                <a:spcPct val="80000"/>
              </a:lnSpc>
              <a:buClr>
                <a:srgbClr val="C00000"/>
              </a:buClr>
              <a:buNone/>
              <a:tabLst>
                <a:tab pos="425450" algn="l"/>
                <a:tab pos="426084" algn="l"/>
              </a:tabLst>
            </a:pPr>
            <a:endParaRPr lang="en-AU" sz="2400" b="1" spc="-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0" algn="ctr">
              <a:lnSpc>
                <a:spcPts val="2110"/>
              </a:lnSpc>
              <a:buClr>
                <a:srgbClr val="C00000"/>
              </a:buClr>
              <a:buNone/>
              <a:tabLst>
                <a:tab pos="425450" algn="l"/>
                <a:tab pos="426084" algn="l"/>
              </a:tabLst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revolve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AU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information and </a:t>
            </a:r>
            <a:r>
              <a:rPr lang="en-A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paid </a:t>
            </a:r>
            <a:r>
              <a:rPr lang="en-AU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AU" sz="2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60500" indent="0" algn="ctr">
              <a:lnSpc>
                <a:spcPct val="80000"/>
              </a:lnSpc>
              <a:buClr>
                <a:srgbClr val="92D050"/>
              </a:buClr>
              <a:buNone/>
              <a:tabLst>
                <a:tab pos="425450" algn="l"/>
                <a:tab pos="426084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1F536-879A-6142-8B1A-31C94393D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03"/>
          <a:stretch/>
        </p:blipFill>
        <p:spPr>
          <a:xfrm>
            <a:off x="234858" y="3163966"/>
            <a:ext cx="11719235" cy="25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254574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Now trends in IT and Ethics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E79E8F-9057-B949-BF22-553ECC707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27491"/>
              </p:ext>
            </p:extLst>
          </p:nvPr>
        </p:nvGraphicFramePr>
        <p:xfrm>
          <a:off x="838200" y="1825625"/>
          <a:ext cx="10229193" cy="4793837"/>
        </p:xfrm>
        <a:graphic>
          <a:graphicData uri="http://schemas.openxmlformats.org/drawingml/2006/table">
            <a:tbl>
              <a:tblPr firstRow="1" bandRow="1"/>
              <a:tblGrid>
                <a:gridCol w="4036076">
                  <a:extLst>
                    <a:ext uri="{9D8B030D-6E8A-4147-A177-3AD203B41FA5}">
                      <a16:colId xmlns:a16="http://schemas.microsoft.com/office/drawing/2014/main" val="175386138"/>
                    </a:ext>
                  </a:extLst>
                </a:gridCol>
                <a:gridCol w="6193117">
                  <a:extLst>
                    <a:ext uri="{9D8B030D-6E8A-4147-A177-3AD203B41FA5}">
                      <a16:colId xmlns:a16="http://schemas.microsoft.com/office/drawing/2014/main" val="2611160735"/>
                    </a:ext>
                  </a:extLst>
                </a:gridCol>
              </a:tblGrid>
              <a:tr h="418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TREND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7820"/>
                  </a:ext>
                </a:extLst>
              </a:tr>
              <a:tr h="939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sz="18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</a:t>
                      </a:r>
                      <a:r>
                        <a:rPr sz="18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advances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4171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Databases enable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hold detailed data 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sz="18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641"/>
                  </a:ext>
                </a:extLst>
              </a:tr>
              <a:tr h="1224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analysis</a:t>
                      </a:r>
                      <a:r>
                        <a:rPr sz="18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advances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42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Advances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information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 enable</a:t>
                      </a:r>
                      <a:r>
                        <a:rPr lang="en-US"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organizations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analyse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vast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quantities of data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gathered</a:t>
                      </a:r>
                      <a:r>
                        <a:rPr lang="en-US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individuals to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detailed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profiles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individual</a:t>
                      </a:r>
                      <a:r>
                        <a:rPr lang="en-US"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behaviour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82887"/>
                  </a:ext>
                </a:extLst>
              </a:tr>
              <a:tr h="1026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  <a:r>
                        <a:rPr sz="1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advances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2393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moving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accessible 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 anywhere </a:t>
                      </a: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falls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exponentially.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become  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 to</a:t>
                      </a:r>
                      <a:r>
                        <a:rPr sz="1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1062"/>
                  </a:ext>
                </a:extLst>
              </a:tr>
              <a:tr h="722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Mobile </a:t>
                      </a:r>
                      <a:r>
                        <a:rPr sz="18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device</a:t>
                      </a:r>
                      <a:r>
                        <a:rPr sz="1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growth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484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cell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phones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tracked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AU"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sz="18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</a:t>
                      </a: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44767"/>
                  </a:ext>
                </a:extLst>
              </a:tr>
              <a:tr h="4626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0528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Privacy, Accuracy,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Property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Accessibility issues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might</a:t>
                      </a:r>
                      <a:r>
                        <a:rPr sz="1800" b="1" spc="-10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arise</a:t>
                      </a:r>
                      <a:endParaRPr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3800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162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08" y="1223940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7200" dirty="0">
                <a:latin typeface="Times New Roman"/>
                <a:cs typeface="Times New Roman"/>
              </a:rPr>
              <a:t>Privacy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0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What is Privacy Law?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827380"/>
            <a:ext cx="11254417" cy="427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3060" marR="64135" indent="0" algn="ctr">
              <a:buNone/>
            </a:pPr>
            <a:r>
              <a:rPr lang="en-AU" sz="2400" b="1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lang="en-AU" sz="2400" b="1" spc="-2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AU" sz="2400" b="1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relates to </a:t>
            </a:r>
            <a:r>
              <a:rPr lang="en-AU" sz="24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an </a:t>
            </a:r>
            <a:r>
              <a:rPr lang="en-AU" sz="2400" b="1" spc="-1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individual’s </a:t>
            </a:r>
            <a:r>
              <a:rPr lang="en-AU" sz="2400" b="1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AU" sz="2400" b="1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 information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regulates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 is</a:t>
            </a:r>
            <a:r>
              <a:rPr lang="en-A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handled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Privacy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allows 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sz="24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342900">
              <a:tabLst>
                <a:tab pos="185420" algn="l"/>
              </a:tabLst>
            </a:pP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AU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 is being collected,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used and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AU"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disclosed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342900">
              <a:tabLst>
                <a:tab pos="185420" algn="l"/>
              </a:tabLst>
            </a:pP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A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342900">
              <a:tabLst>
                <a:tab pos="185420" algn="l"/>
              </a:tabLst>
            </a:pP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unwanted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marketing</a:t>
            </a:r>
            <a:r>
              <a:rPr lang="en-A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lvl="1" indent="-342900">
              <a:tabLst>
                <a:tab pos="185420" algn="l"/>
              </a:tabLst>
            </a:pPr>
            <a:r>
              <a:rPr lang="en-A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inaccurate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</a:t>
            </a:r>
            <a:r>
              <a:rPr lang="en-AU"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marR="38100" lvl="1" indent="-342900">
              <a:tabLst>
                <a:tab pos="185420" algn="l"/>
              </a:tabLst>
            </a:pP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complaint about an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that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mishandled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A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5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Personal information in databases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827380"/>
            <a:ext cx="11120744" cy="44165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marR="5080" indent="0" algn="just">
              <a:buNone/>
              <a:tabLst>
                <a:tab pos="186753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concerns about the information you provide to these record keepers. Some of the major concerns are: 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where the records are? 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records accurate? 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change inaccurate data? 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will it take to make a change?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what circumstances will personal data be released? 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the data used? 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whom are the data given or sold? </a:t>
            </a:r>
          </a:p>
          <a:p>
            <a:pPr marL="812800" marR="5080" lvl="1" algn="just">
              <a:tabLst>
                <a:tab pos="1867535" algn="l"/>
              </a:tabLst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secure are the data against access by unauthorised people?</a:t>
            </a:r>
          </a:p>
          <a:p>
            <a:pPr marL="69850" marR="5080" indent="0" algn="just">
              <a:buNone/>
              <a:tabLst>
                <a:tab pos="1867535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marR="5080" indent="0" algn="just">
              <a:buNone/>
              <a:tabLst>
                <a:tab pos="1867535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marR="5080" indent="0" algn="just">
              <a:buNone/>
              <a:tabLst>
                <a:tab pos="1867535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lvl="1" indent="3810" algn="just">
              <a:tabLst>
                <a:tab pos="1867535" algn="l"/>
              </a:tabLst>
            </a:pP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4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Privacy Codes and Policies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827380"/>
            <a:ext cx="11120744" cy="44165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policies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codes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an organization’s guidelines for protecting the privacy of its customers, clients, and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 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revolve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to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opt-in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opt-out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specific data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en-A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activities.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marR="5080" lvl="1" indent="-342900" algn="just">
              <a:tabLst>
                <a:tab pos="1867535" algn="l"/>
              </a:tabLst>
            </a:pP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Opting in </a:t>
            </a:r>
            <a:r>
              <a:rPr lang="en-A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en-A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A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affirmative action </a:t>
            </a:r>
            <a:r>
              <a:rPr lang="en-A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offer their</a:t>
            </a:r>
            <a:r>
              <a:rPr lang="en-A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consent.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marR="5080" lvl="2" indent="-342900" algn="just">
              <a:buFont typeface="Courier New" panose="02070309020205020404" pitchFamily="49" charset="0"/>
              <a:buChar char="o"/>
              <a:tabLst>
                <a:tab pos="1867535" algn="l"/>
              </a:tabLst>
            </a:pPr>
            <a:r>
              <a:rPr lang="en-AU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way we see opt-in methods implemented is through checkboxes</a:t>
            </a:r>
          </a:p>
          <a:p>
            <a:pPr marL="755650" marR="5080" lvl="1" indent="-342900" algn="just">
              <a:tabLst>
                <a:tab pos="1867535" algn="l"/>
              </a:tabLst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Opting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means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will </a:t>
            </a:r>
            <a:r>
              <a:rPr lang="en-A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to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 their</a:t>
            </a:r>
            <a:r>
              <a:rPr lang="en-A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marR="5080" lvl="2" indent="-342900" algn="just">
              <a:buFont typeface="Courier New" panose="02070309020205020404" pitchFamily="49" charset="0"/>
              <a:buChar char="o"/>
              <a:tabLst>
                <a:tab pos="1867535" algn="l"/>
              </a:tabLst>
            </a:pPr>
            <a:r>
              <a:rPr lang="en-AU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Uncheck </a:t>
            </a:r>
            <a:r>
              <a:rPr lang="en-A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</a:t>
            </a:r>
            <a:r>
              <a:rPr lang="en-A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 </a:t>
            </a:r>
            <a:r>
              <a:rPr lang="en-AU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r>
              <a:rPr lang="en-A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withdrawal</a:t>
            </a:r>
            <a:endParaRPr lang="en-A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50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Opt-In vs Opt-Out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pt In vs Opt Out: What&amp;#39;s the Difference? | Termly">
            <a:extLst>
              <a:ext uri="{FF2B5EF4-FFF2-40B4-BE49-F238E27FC236}">
                <a16:creationId xmlns:a16="http://schemas.microsoft.com/office/drawing/2014/main" id="{182A8033-73A0-B74B-A45C-617C4A7A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5" y="2191078"/>
            <a:ext cx="4549455" cy="43018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reenshot of termly sign up page">
            <a:extLst>
              <a:ext uri="{FF2B5EF4-FFF2-40B4-BE49-F238E27FC236}">
                <a16:creationId xmlns:a16="http://schemas.microsoft.com/office/drawing/2014/main" id="{7E648395-C28E-5F4D-A1B7-DA04C77E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2216361"/>
            <a:ext cx="4672686" cy="43037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C4799-9D8B-9848-8645-1A8C75DE69E4}"/>
              </a:ext>
            </a:extLst>
          </p:cNvPr>
          <p:cNvSpPr txBox="1"/>
          <p:nvPr/>
        </p:nvSpPr>
        <p:spPr>
          <a:xfrm>
            <a:off x="617066" y="1690939"/>
            <a:ext cx="253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Opt-in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0A826-A6CE-7041-9F04-1962DA16E244}"/>
              </a:ext>
            </a:extLst>
          </p:cNvPr>
          <p:cNvSpPr txBox="1"/>
          <p:nvPr/>
        </p:nvSpPr>
        <p:spPr>
          <a:xfrm>
            <a:off x="6081753" y="1715042"/>
            <a:ext cx="253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Opt-out Example</a:t>
            </a:r>
          </a:p>
        </p:txBody>
      </p:sp>
    </p:spTree>
    <p:extLst>
      <p:ext uri="{BB962C8B-B14F-4D97-AF65-F5344CB8AC3E}">
        <p14:creationId xmlns:p14="http://schemas.microsoft.com/office/powerpoint/2010/main" val="280087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 Key Objectives to Improve Productivity and Customer Experience">
            <a:extLst>
              <a:ext uri="{FF2B5EF4-FFF2-40B4-BE49-F238E27FC236}">
                <a16:creationId xmlns:a16="http://schemas.microsoft.com/office/drawing/2014/main" id="{10611209-EE24-4F88-9851-BB4591ADC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2" r="-2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3F7312-8887-6747-9F80-72C7F1B9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6836485" cy="210921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Ethics?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Ethical Frameworks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issues &amp; Information Technology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Privacy Codes &amp; Policies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40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Privacy Policy Guidelines: Data Collection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DD5BC-8BCF-AB42-B2CE-C79742D15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30"/>
          <a:stretch/>
        </p:blipFill>
        <p:spPr>
          <a:xfrm>
            <a:off x="572493" y="2070421"/>
            <a:ext cx="11487666" cy="31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1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Privacy Policy Guidelines: Data Accuracy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64C4C-E663-3546-8684-07392376E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70"/>
          <a:stretch/>
        </p:blipFill>
        <p:spPr>
          <a:xfrm>
            <a:off x="572493" y="2096220"/>
            <a:ext cx="11378700" cy="30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1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Privacy Policy Guidelines: Data Confidentiality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7E9EA-24A5-BD47-9B6E-6BAFA0CF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1" y="1708422"/>
            <a:ext cx="11603422" cy="43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2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>
                <a:latin typeface="Times New Roman"/>
                <a:cs typeface="Times New Roman"/>
              </a:rPr>
              <a:t>Ex1: Privacy- Surveillance for workers </a:t>
            </a:r>
            <a:endParaRPr lang="en-AU" sz="4000" dirty="0">
              <a:latin typeface="Times New Roman"/>
              <a:cs typeface="Times New Roman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827380"/>
            <a:ext cx="5071562" cy="28158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 </a:t>
            </a:r>
            <a:r>
              <a:rPr lang="en-AU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employer’s </a:t>
            </a:r>
            <a:r>
              <a:rPr lang="en-A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perspective, </a:t>
            </a:r>
            <a:r>
              <a:rPr lang="en-A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benefit of </a:t>
            </a:r>
            <a:r>
              <a:rPr lang="en-AU" sz="2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</a:t>
            </a:r>
            <a:r>
              <a:rPr lang="en-AU" sz="2800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</a:t>
            </a:r>
            <a:r>
              <a:rPr lang="en-A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</a:t>
            </a:r>
            <a:r>
              <a:rPr lang="en-AU" sz="28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outweigh </a:t>
            </a:r>
            <a:r>
              <a:rPr lang="en-AU"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presumption </a:t>
            </a:r>
            <a:r>
              <a:rPr lang="en-AU" sz="28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8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privacy?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en-AU" sz="2800" spc="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AU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What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AU" sz="2800" spc="-2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employers </a:t>
            </a:r>
            <a:r>
              <a:rPr lang="en-A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A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A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</a:t>
            </a:r>
            <a:r>
              <a:rPr lang="en-A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en-AU" sz="2800" spc="-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-AU" sz="2800" spc="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surveillance?</a:t>
            </a:r>
            <a:endParaRPr lang="en-A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mployee Privacy 2022: 78% of employers are using employee monitoring tools  to track work performance and activity - WealthTribune">
            <a:extLst>
              <a:ext uri="{FF2B5EF4-FFF2-40B4-BE49-F238E27FC236}">
                <a16:creationId xmlns:a16="http://schemas.microsoft.com/office/drawing/2014/main" id="{C51D5271-D9E8-1547-B594-E6EF1421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10" y="1911493"/>
            <a:ext cx="5782653" cy="39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19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Ex1: Privacy- Surveillance for workers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827380"/>
            <a:ext cx="11362004" cy="44165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309" marR="304165" algn="just">
              <a:spcBef>
                <a:spcPts val="105"/>
              </a:spcBef>
              <a:buFont typeface="Arial"/>
              <a:buChar char="•"/>
              <a:tabLst>
                <a:tab pos="448309" algn="l"/>
                <a:tab pos="448945" algn="l"/>
              </a:tabLst>
            </a:pP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surveillance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outweigh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presumption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privacy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309" marR="330835" algn="just">
              <a:buFont typeface="Arial"/>
              <a:buChar char="•"/>
              <a:tabLst>
                <a:tab pos="448309" algn="l"/>
                <a:tab pos="448945" algn="l"/>
              </a:tabLst>
            </a:pP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allow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policies and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in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this</a:t>
            </a:r>
            <a:r>
              <a:rPr lang="en-AU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309" marR="5080" algn="just">
              <a:spcBef>
                <a:spcPts val="5"/>
              </a:spcBef>
              <a:buFont typeface="Arial"/>
              <a:buChar char="•"/>
              <a:tabLst>
                <a:tab pos="448309" algn="l"/>
                <a:tab pos="448945" algn="l"/>
              </a:tabLst>
            </a:pP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monitored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recorded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kept.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70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Ex2: Privacy- Track employees information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827380"/>
            <a:ext cx="5148037" cy="2944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 appropriate to </a:t>
            </a:r>
            <a:r>
              <a:rPr lang="en-US"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employee's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resources outside business hours?</a:t>
            </a:r>
          </a:p>
        </p:txBody>
      </p:sp>
      <p:pic>
        <p:nvPicPr>
          <p:cNvPr id="6146" name="Picture 2" descr="Employee Tracking - TeamSpoor">
            <a:extLst>
              <a:ext uri="{FF2B5EF4-FFF2-40B4-BE49-F238E27FC236}">
                <a16:creationId xmlns:a16="http://schemas.microsoft.com/office/drawing/2014/main" id="{B46B8641-D7A9-F749-882E-697F29B7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0" y="1743578"/>
            <a:ext cx="5898977" cy="33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4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Ex1: Privacy- Surveillance for workers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827380"/>
            <a:ext cx="5371107" cy="32210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AU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</a:t>
            </a:r>
            <a:r>
              <a:rPr lang="en-AU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 or </a:t>
            </a:r>
            <a:r>
              <a:rPr lang="en-A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AU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steal property </a:t>
            </a:r>
            <a:r>
              <a:rPr lang="en-AU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from their employer</a:t>
            </a:r>
            <a:r>
              <a:rPr lang="en-AU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A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</a:t>
            </a:r>
            <a:r>
              <a:rPr lang="en-AU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A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transferring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A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lang="en-A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AU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A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AU" sz="2800" spc="-2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Benefits offered by DSR Automation - TeamSpoor">
            <a:extLst>
              <a:ext uri="{FF2B5EF4-FFF2-40B4-BE49-F238E27FC236}">
                <a16:creationId xmlns:a16="http://schemas.microsoft.com/office/drawing/2014/main" id="{0F0A0D36-C600-1245-A587-CD0AD82C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7380"/>
            <a:ext cx="5589824" cy="31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19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en-US" sz="500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5" y="2807208"/>
            <a:ext cx="6054619" cy="3411272"/>
          </a:xfrm>
        </p:spPr>
        <p:txBody>
          <a:bodyPr anchor="t">
            <a:normAutofit/>
          </a:bodyPr>
          <a:lstStyle/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Rainer, R. Kelly, et al. </a:t>
            </a:r>
            <a:r>
              <a:rPr lang="en-A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Information Systems</a:t>
            </a:r>
            <a:r>
              <a:rPr lang="en-A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Wiley, 2014, chapter6.</a:t>
            </a:r>
          </a:p>
          <a:p>
            <a:pPr marL="0" indent="0">
              <a:buNone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33C0-8C76-4A8D-B0B1-DB030DDC1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554" y="2573756"/>
            <a:ext cx="5500347" cy="2296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947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7808" y="2716246"/>
            <a:ext cx="7318942" cy="1201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4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320696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Background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2" y="2071316"/>
            <a:ext cx="10600333" cy="3629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55600" marR="132715" indent="-342900" algn="just">
              <a:lnSpc>
                <a:spcPts val="2110"/>
              </a:lnSpc>
              <a:spcBef>
                <a:spcPts val="605"/>
              </a:spcBef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films that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for?</a:t>
            </a:r>
          </a:p>
          <a:p>
            <a:pPr marL="355600" indent="-342900" algn="just">
              <a:lnSpc>
                <a:spcPts val="2375"/>
              </a:lnSpc>
              <a:spcBef>
                <a:spcPts val="20"/>
              </a:spcBef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</a:t>
            </a:r>
            <a:r>
              <a:rPr lang="en-US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</a:t>
            </a:r>
            <a:r>
              <a:rPr lang="en-US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else’s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  <a:r>
              <a:rPr lang="en-US" sz="24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as 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30"/>
              </a:spcBef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obscure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or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essay,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 it and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as 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en-US"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ts val="2375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employer,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en-US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employees’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619760" indent="-342900" algn="just">
              <a:lnSpc>
                <a:spcPct val="80000"/>
              </a:lnSpc>
              <a:spcBef>
                <a:spcPts val="535"/>
              </a:spcBef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</a:t>
            </a:r>
            <a:r>
              <a:rPr lang="en-US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keylogging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work-issued devices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15620" indent="-342900" algn="just">
              <a:lnSpc>
                <a:spcPts val="2110"/>
              </a:lnSpc>
              <a:spcBef>
                <a:spcPts val="509"/>
              </a:spcBef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(global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system)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capabilities,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n-US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fleet?</a:t>
            </a:r>
          </a:p>
        </p:txBody>
      </p:sp>
    </p:spTree>
    <p:extLst>
      <p:ext uri="{BB962C8B-B14F-4D97-AF65-F5344CB8AC3E}">
        <p14:creationId xmlns:p14="http://schemas.microsoft.com/office/powerpoint/2010/main" val="172907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7200" dirty="0">
                <a:latin typeface="Times New Roman"/>
                <a:cs typeface="Times New Roman"/>
              </a:rPr>
              <a:t>Ethics</a:t>
            </a:r>
            <a:br>
              <a:rPr lang="en-AU" sz="7200" dirty="0">
                <a:latin typeface="Times New Roman"/>
                <a:cs typeface="Times New Roman"/>
              </a:rPr>
            </a:br>
            <a:endParaRPr lang="en-AU" sz="7200" dirty="0">
              <a:latin typeface="Times New Roman"/>
              <a:cs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6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2" y="2071316"/>
            <a:ext cx="10600333" cy="1946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lang="en-US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to </a:t>
            </a:r>
            <a:r>
              <a:rPr lang="en-US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guide their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is not always easy to decide what is right or wrong. However, the available frameworks can </a:t>
            </a:r>
            <a:r>
              <a:rPr lang="en-US" sz="24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 make ethical decisions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Practical ways to build ethics into PR programs - Cutting Edge PR Insights">
            <a:extLst>
              <a:ext uri="{FF2B5EF4-FFF2-40B4-BE49-F238E27FC236}">
                <a16:creationId xmlns:a16="http://schemas.microsoft.com/office/drawing/2014/main" id="{C4C56751-625D-C74B-A3EE-6BBDDFFF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68" y="3429000"/>
            <a:ext cx="4708349" cy="30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8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3" y="1827450"/>
            <a:ext cx="10600333" cy="4573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Tenets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Responsibility: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and actions.</a:t>
            </a:r>
          </a:p>
          <a:p>
            <a:pPr marL="756285" indent="-286385">
              <a:lnSpc>
                <a:spcPts val="239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that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AU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ts val="23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Liability: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damages done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individuals, organisations,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AU" sz="2400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Unethical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</a:p>
          <a:p>
            <a:pPr lvl="1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A bank’s decision to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foreclose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home can be technically legal, but it can raise many ethical questions</a:t>
            </a:r>
          </a:p>
        </p:txBody>
      </p:sp>
    </p:spTree>
    <p:extLst>
      <p:ext uri="{BB962C8B-B14F-4D97-AF65-F5344CB8AC3E}">
        <p14:creationId xmlns:p14="http://schemas.microsoft.com/office/powerpoint/2010/main" val="186207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Ethical	Frameworks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2" y="2071316"/>
            <a:ext cx="10600333" cy="3629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b="1" spc="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Utilitarian</a:t>
            </a:r>
            <a:r>
              <a:rPr lang="en-AU" sz="2400" b="1" spc="-4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A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lnSpc>
                <a:spcPts val="2735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u="sng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</a:p>
          <a:p>
            <a:pPr marL="756285">
              <a:lnSpc>
                <a:spcPts val="2735"/>
              </a:lnSpc>
            </a:pPr>
            <a:r>
              <a:rPr lang="en-AU" sz="2400" u="sng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A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least</a:t>
            </a:r>
            <a:r>
              <a:rPr lang="en-AU" sz="2400" u="sng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u="sng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harm.</a:t>
            </a:r>
            <a:endParaRPr lang="en-AU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en-AU" sz="2400" b="1" spc="-3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A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53340" lvl="1" indent="-286385">
              <a:lnSpc>
                <a:spcPts val="259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ethical action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one that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protects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respects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u="sng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</a:t>
            </a:r>
            <a:r>
              <a:rPr lang="en-AU" sz="2400" b="1" u="sng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AU" sz="2400" b="1" spc="-1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AU" sz="2400" b="1" spc="-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A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243204" lvl="1" indent="-286385">
              <a:lnSpc>
                <a:spcPts val="259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ethical action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one that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AU"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some</a:t>
            </a:r>
            <a:r>
              <a:rPr lang="en-AU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0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Utilitarian approach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F1C3B-CBC9-0442-B9BF-DADA8B67F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77"/>
          <a:stretch/>
        </p:blipFill>
        <p:spPr>
          <a:xfrm>
            <a:off x="4702342" y="640080"/>
            <a:ext cx="711852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1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{0D898B27-39BA-CF4B-ACEA-161D710C75A1}tf10001120</Template>
  <TotalTime>1884</TotalTime>
  <Words>1563</Words>
  <Application>Microsoft Office PowerPoint</Application>
  <PresentationFormat>Widescreen</PresentationFormat>
  <Paragraphs>184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맑은 고딕</vt:lpstr>
      <vt:lpstr>Arial</vt:lpstr>
      <vt:lpstr>Calibri</vt:lpstr>
      <vt:lpstr>Calibri Light</vt:lpstr>
      <vt:lpstr>Courier New</vt:lpstr>
      <vt:lpstr>Helvetica</vt:lpstr>
      <vt:lpstr>Times New Roman</vt:lpstr>
      <vt:lpstr>Office Theme</vt:lpstr>
      <vt:lpstr>Introduction to  Information System 31266 Week11</vt:lpstr>
      <vt:lpstr>Ethics and Privacy</vt:lpstr>
      <vt:lpstr>Objectives</vt:lpstr>
      <vt:lpstr>Background</vt:lpstr>
      <vt:lpstr>Ethics </vt:lpstr>
      <vt:lpstr>Ethics</vt:lpstr>
      <vt:lpstr>Ethics</vt:lpstr>
      <vt:lpstr>Ethical Frameworks</vt:lpstr>
      <vt:lpstr>Utilitarian approach</vt:lpstr>
      <vt:lpstr>Utilitarian approach examples</vt:lpstr>
      <vt:lpstr>Rights approach</vt:lpstr>
      <vt:lpstr>Common good approach</vt:lpstr>
      <vt:lpstr>Ethical Frameworks</vt:lpstr>
      <vt:lpstr>Ethical Frameworks</vt:lpstr>
      <vt:lpstr>Ethical Frameworks</vt:lpstr>
      <vt:lpstr>Ethical Frameworks</vt:lpstr>
      <vt:lpstr>Ethics in the Corporate Environment</vt:lpstr>
      <vt:lpstr>Ethical issues &amp; Information Technology</vt:lpstr>
      <vt:lpstr>Ethical issues &amp; Information Technology</vt:lpstr>
      <vt:lpstr>Privacy issues </vt:lpstr>
      <vt:lpstr>Accuracy issues </vt:lpstr>
      <vt:lpstr>Property issues </vt:lpstr>
      <vt:lpstr>Accessibility issues </vt:lpstr>
      <vt:lpstr>Now trends in IT and Ethics</vt:lpstr>
      <vt:lpstr>Privacy</vt:lpstr>
      <vt:lpstr>What is Privacy Law?</vt:lpstr>
      <vt:lpstr>Personal information in databases</vt:lpstr>
      <vt:lpstr>Privacy Codes and Policies</vt:lpstr>
      <vt:lpstr>Opt-In vs Opt-Out</vt:lpstr>
      <vt:lpstr>Privacy Policy Guidelines: Data Collection</vt:lpstr>
      <vt:lpstr>Privacy Policy Guidelines: Data Accuracy</vt:lpstr>
      <vt:lpstr>Privacy Policy Guidelines: Data Confidentiality</vt:lpstr>
      <vt:lpstr>Ex1: Privacy- Surveillance for workers </vt:lpstr>
      <vt:lpstr>Ex1: Privacy- Surveillance for workers </vt:lpstr>
      <vt:lpstr>Ex2: Privacy- Track employees information</vt:lpstr>
      <vt:lpstr>Ex1: Privacy- Surveillance for workers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Information System 31266 Week2</dc:title>
  <dc:creator>Bahareh B./Reza F. Azar/Aghdam</dc:creator>
  <cp:lastModifiedBy>Morteza Saberi</cp:lastModifiedBy>
  <cp:revision>42</cp:revision>
  <dcterms:created xsi:type="dcterms:W3CDTF">2022-02-10T14:22:55Z</dcterms:created>
  <dcterms:modified xsi:type="dcterms:W3CDTF">2022-03-28T22:40:29Z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2022-03-28T22:40:24Z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f85cd759-9155-4c2f-84e5-aec38e206fca</vt:lpwstr>
  </property>
  <property fmtid="{D5CDD505-2E9C-101B-9397-08002B2CF9AE}" pid="8" name="MSIP_Label_51a6c3db-1667-4f49-995a-8b9973972958_ContentBits">
    <vt:lpwstr>0</vt:lpwstr>
  </property>
</Properties>
</file>