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82" r:id="rId5"/>
    <p:sldId id="292" r:id="rId6"/>
    <p:sldId id="304" r:id="rId7"/>
    <p:sldId id="305" r:id="rId8"/>
    <p:sldId id="306" r:id="rId9"/>
    <p:sldId id="311" r:id="rId10"/>
    <p:sldId id="303" r:id="rId11"/>
    <p:sldId id="293" r:id="rId12"/>
    <p:sldId id="309" r:id="rId13"/>
    <p:sldId id="308" r:id="rId14"/>
    <p:sldId id="294" r:id="rId15"/>
    <p:sldId id="295" r:id="rId16"/>
    <p:sldId id="296" r:id="rId17"/>
    <p:sldId id="297" r:id="rId18"/>
    <p:sldId id="300" r:id="rId19"/>
    <p:sldId id="314" r:id="rId20"/>
    <p:sldId id="299" r:id="rId21"/>
    <p:sldId id="301" r:id="rId22"/>
    <p:sldId id="312" r:id="rId23"/>
    <p:sldId id="313" r:id="rId24"/>
    <p:sldId id="277" r:id="rId25"/>
    <p:sldId id="310" r:id="rId26"/>
    <p:sldId id="276" r:id="rId27"/>
    <p:sldId id="307" r:id="rId28"/>
    <p:sldId id="278" r:id="rId29"/>
    <p:sldId id="31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s" id="{259BEB0A-9B18-694B-99AB-94F69A9B54AD}">
          <p14:sldIdLst>
            <p14:sldId id="282"/>
          </p14:sldIdLst>
        </p14:section>
        <p14:section name="Layouts" id="{14B08E05-62FE-2547-A4CE-EF3F3E32D614}">
          <p14:sldIdLst>
            <p14:sldId id="292"/>
            <p14:sldId id="304"/>
            <p14:sldId id="305"/>
            <p14:sldId id="306"/>
            <p14:sldId id="311"/>
            <p14:sldId id="303"/>
            <p14:sldId id="293"/>
            <p14:sldId id="309"/>
            <p14:sldId id="308"/>
            <p14:sldId id="294"/>
            <p14:sldId id="295"/>
            <p14:sldId id="296"/>
            <p14:sldId id="297"/>
            <p14:sldId id="300"/>
            <p14:sldId id="314"/>
            <p14:sldId id="299"/>
            <p14:sldId id="301"/>
            <p14:sldId id="312"/>
            <p14:sldId id="313"/>
            <p14:sldId id="277"/>
            <p14:sldId id="310"/>
            <p14:sldId id="276"/>
            <p14:sldId id="307"/>
            <p14:sldId id="278"/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44"/>
    <p:restoredTop sz="90734"/>
  </p:normalViewPr>
  <p:slideViewPr>
    <p:cSldViewPr snapToGrid="0" snapToObjects="1">
      <p:cViewPr varScale="1">
        <p:scale>
          <a:sx n="141" d="100"/>
          <a:sy n="141" d="100"/>
        </p:scale>
        <p:origin x="183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7BE0-8D26-2C46-B592-87513771FDEF}" type="datetimeFigureOut">
              <a:rPr lang="en-US" smtClean="0"/>
              <a:t>5/18/22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64B19-607B-B942-B14B-DB932692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48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Wide data allows analysts to examine and combine a variety of small and large, unstructured and structured data, while small data is focused on applying analytical techniques that look for useful information within small, individual sets of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99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Artificial intelligence (AI) model operationalization (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ModelOps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 </a:t>
            </a:r>
            <a:r>
              <a:rPr lang="en-A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set of capabilities that primarily focuses on the governance and the full life cycle management of all AI and decision models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26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9CB7F-C500-664A-85BC-40E980796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441"/>
          <a:stretch/>
        </p:blipFill>
        <p:spPr>
          <a:xfrm>
            <a:off x="6367137" y="-1"/>
            <a:ext cx="5824863" cy="6759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4D4A17-CCAE-BD4B-887F-A1DBBA9FD3FB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0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A7EFA2-B1FD-1E43-9276-0F55A5EC6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689"/>
          <a:stretch/>
        </p:blipFill>
        <p:spPr>
          <a:xfrm>
            <a:off x="6301946" y="0"/>
            <a:ext cx="58900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D4AE9F-74AC-D04B-90B5-A6807CBD85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A88856-F89C-EF4E-B6A8-ABF16041A3D2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261142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856B1C-BE9C-3E40-80C8-A011A3C8E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588" y="1933263"/>
            <a:ext cx="7007979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464588" y="3153403"/>
            <a:ext cx="7007979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3F4ABF-2D84-7949-9C75-93BB272484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5449014"/>
            <a:ext cx="748146" cy="709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12A80C-D730-564E-BB04-3FCA28CD2AE0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533610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64A8C5-B98A-DD4E-960D-F3D3761EC0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0971" y="2329189"/>
            <a:ext cx="5957189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990971" y="3549329"/>
            <a:ext cx="5957189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3F4ABF-2D84-7949-9C75-93BB272484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5449014"/>
            <a:ext cx="748146" cy="709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431573-003B-1248-BFDD-83146ACD9FF8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278147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2481E-4CF5-CA4B-AB81-3F8A7DE984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E2E7B1-2CAA-0442-BF33-993CA9D00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35061" y="2276354"/>
            <a:ext cx="7318942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35061" y="3496496"/>
            <a:ext cx="7318942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67CAC-88DC-A347-B609-48E8C5032870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53588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A576C-E09E-DA46-9E41-2C17B83D59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D4AE9F-74AC-D04B-90B5-A6807CBD85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7EBCE9-73DA-4849-863C-4D208F8DA70E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244665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528CDE-FE80-924C-8060-9D82A8CC32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41DFA51C-E3F7-3042-8CC9-2BA7335B534A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855546"/>
            <a:ext cx="7574314" cy="1218351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854" y="20756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6798C6-69F7-6245-B3D0-5969169410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8C20BC-6376-9040-AE58-12124121080C}"/>
              </a:ext>
            </a:extLst>
          </p:cNvPr>
          <p:cNvSpPr txBox="1"/>
          <p:nvPr userDrawn="1"/>
        </p:nvSpPr>
        <p:spPr>
          <a:xfrm>
            <a:off x="10018207" y="6326629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1414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6616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3232" y="2085901"/>
            <a:ext cx="6144768" cy="785315"/>
          </a:xfrm>
          <a:solidFill>
            <a:schemeClr val="bg2">
              <a:lumMod val="20000"/>
              <a:lumOff val="80000"/>
            </a:schemeClr>
          </a:solidFill>
        </p:spPr>
        <p:txBody>
          <a:bodyPr lIns="90000"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0E671DF-A16D-7042-99F1-01B4E7B9271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13232" y="3140968"/>
            <a:ext cx="6144768" cy="785315"/>
          </a:xfrm>
          <a:solidFill>
            <a:schemeClr val="tx2"/>
          </a:solidFill>
        </p:spPr>
        <p:txBody>
          <a:bodyPr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F8B380E-0693-2D4D-8629-8F7AEECD499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13232" y="4302256"/>
            <a:ext cx="6144768" cy="785315"/>
          </a:xfrm>
          <a:solidFill>
            <a:schemeClr val="bg2"/>
          </a:solidFill>
        </p:spPr>
        <p:txBody>
          <a:bodyPr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FF4630B-2B4C-AF4F-A238-DBAC88C7811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111625" y="2085901"/>
            <a:ext cx="4358326" cy="3010813"/>
          </a:xfr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quote/</a:t>
            </a:r>
            <a:br>
              <a:rPr lang="en-US" dirty="0"/>
            </a:br>
            <a:r>
              <a:rPr lang="en-US" dirty="0"/>
              <a:t>image here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B671E6C5-A11E-534F-A92A-A05330550BF1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A3F370-5644-0545-A5D8-95E03C5C75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974764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6616"/>
            <a:ext cx="7574314" cy="780160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3232" y="1636776"/>
            <a:ext cx="3566160" cy="2049399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0E671DF-A16D-7042-99F1-01B4E7B9271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279392" y="3679334"/>
            <a:ext cx="3582073" cy="2063100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8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F8B380E-0693-2D4D-8629-8F7AEECD499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13232" y="3683000"/>
            <a:ext cx="3566160" cy="2059433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0D50968-2440-3B43-AD3A-9DED17BFF30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79392" y="1637322"/>
            <a:ext cx="3582073" cy="2042011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8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A815EB8-459D-6447-995E-71AD9F1743E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861465" y="1636776"/>
            <a:ext cx="3590623" cy="2048257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73DEDB3-CB8D-134C-A2A4-DD1A97442C5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861465" y="3685033"/>
            <a:ext cx="3590623" cy="2057400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4459DFE8-3502-704B-8EEE-DEF0B479392D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CA7B30-F0C0-B444-8FAD-E07917DCA4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A7DB94B-D2C7-2343-B66C-A785C193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2580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7541"/>
            <a:ext cx="7574314" cy="797523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88603" y="4045965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5E5639F-BC0B-4F4B-B21B-6615FC21FDC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244208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8DE4CFE-5015-1F4E-AE20-6BBC2948AD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066400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A3B6E67-1E67-5A41-A48D-70542D4DCD5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87051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C739BE0-C2A7-7048-A7CC-6EA32385D3A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10795" y="4045964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389AA33-BE6F-184B-A8BB-024EA6EE482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031446" y="4045963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20" name="Round Same Side Corner Rectangle 19">
            <a:extLst>
              <a:ext uri="{FF2B5EF4-FFF2-40B4-BE49-F238E27FC236}">
                <a16:creationId xmlns:a16="http://schemas.microsoft.com/office/drawing/2014/main" id="{37A4A0F8-DC45-C145-BED2-E020BF447968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BB4B78-462E-CA47-8C74-FCB5A12E3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D2E0E12-4DA0-D54B-85B4-ACFFEAD8C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385659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10326658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2037935"/>
            <a:ext cx="10957594" cy="4081404"/>
          </a:xfr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4A774342-138D-214F-B8E9-2E36E1B2BF69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41CA3-E603-F740-905B-12EF2357A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0767ADF-03F7-5546-BD4C-A8933766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9208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59C330-434D-E849-BBE8-5105B5C591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2684913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7854" y="3904487"/>
            <a:ext cx="7574314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EDAEB-3873-A64C-85D5-7E8C880A43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B54EBF-1938-C84A-803A-757B761696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4800" y="0"/>
            <a:ext cx="42672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8520DE-9604-514D-9A44-1CC3729B9F82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674321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5955826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859310"/>
            <a:ext cx="5955826" cy="40814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AU" sz="18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C88E77-BEE2-DA40-B2E6-05EFC6AAE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3680" y="899160"/>
            <a:ext cx="4706112" cy="4706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DC96F-C448-614E-8174-1B06105B44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6150" y="3323714"/>
            <a:ext cx="3142674" cy="267475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C64E7DA-3A4C-884E-AED2-88F8EF2D50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16168" y="3730752"/>
            <a:ext cx="2596896" cy="1929384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quote here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49D9A90A-FF31-AE4E-9330-E3C22A2AD184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D80189-2331-1C4E-BA26-E680ECE427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C599299-D890-1844-BA86-F332213E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3823535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5955826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859310"/>
            <a:ext cx="5955826" cy="4081404"/>
          </a:xfrm>
        </p:spPr>
        <p:txBody>
          <a:bodyPr/>
          <a:lstStyle>
            <a:lvl1pPr marL="252000" indent="-25200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lang="en-AU" sz="20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4B0225-642E-1945-A72C-FDE0EA1156AB}"/>
              </a:ext>
            </a:extLst>
          </p:cNvPr>
          <p:cNvSpPr/>
          <p:nvPr userDrawn="1"/>
        </p:nvSpPr>
        <p:spPr>
          <a:xfrm>
            <a:off x="6745065" y="902525"/>
            <a:ext cx="4544568" cy="4544568"/>
          </a:xfrm>
          <a:prstGeom prst="ellipse">
            <a:avLst/>
          </a:prstGeom>
          <a:solidFill>
            <a:schemeClr val="accent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40F22F-9302-9242-AE23-805D6B33CACA}"/>
              </a:ext>
            </a:extLst>
          </p:cNvPr>
          <p:cNvSpPr/>
          <p:nvPr userDrawn="1"/>
        </p:nvSpPr>
        <p:spPr>
          <a:xfrm>
            <a:off x="6745065" y="1412776"/>
            <a:ext cx="4544568" cy="454456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C64E7DA-3A4C-884E-AED2-88F8EF2D50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5566" y="1413164"/>
            <a:ext cx="4545992" cy="361009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quote here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A0DD5607-CC42-0F4C-82B1-A03EEA5D0258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D3A423-2EB0-2E4E-9089-32AC046E3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40F2D6F-D9AD-3E4A-B7F5-5C7FA6FD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3018508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7272562" cy="735509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591056"/>
            <a:ext cx="3441226" cy="45171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E7939EE-90DA-F744-AA9C-873317A84C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191787" y="1591056"/>
            <a:ext cx="3699485" cy="4517136"/>
          </a:xfrm>
          <a:noFill/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lang="en-AU" sz="1500" smtClean="0">
                <a:effectLst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DC36813-81EB-FF44-80A5-9DB5E58FE53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10727" y="886968"/>
            <a:ext cx="3355849" cy="5047487"/>
          </a:xfrm>
        </p:spPr>
        <p:txBody>
          <a:bodyPr/>
          <a:lstStyle>
            <a:lvl1pPr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2C11886D-89B2-504E-B4A9-DA5CC32B9661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328C8C-815F-0F4E-A7EF-48E988A830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7EACF17-2650-D543-9001-515AC367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246773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6EE050-3323-1242-B34C-E3F02BDAF2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7"/>
            <a:ext cx="12192000" cy="685463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452" y="2470591"/>
            <a:ext cx="7007979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190452" y="3690731"/>
            <a:ext cx="7007979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EA474E-6B4A-A34F-8B82-43E3885687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D74A7-5BDD-6A4F-B249-910440AD9E9A}"/>
              </a:ext>
            </a:extLst>
          </p:cNvPr>
          <p:cNvSpPr txBox="1"/>
          <p:nvPr userDrawn="1"/>
        </p:nvSpPr>
        <p:spPr>
          <a:xfrm>
            <a:off x="619685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599123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F7672F-B535-3A4B-B6AA-0248282CE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142"/>
          <a:stretch/>
        </p:blipFill>
        <p:spPr>
          <a:xfrm>
            <a:off x="5869458" y="0"/>
            <a:ext cx="632254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A1FD67-3299-CA49-B972-E63A734FFB5E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993701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39B732-97F5-8142-946C-460DAD575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3B5CED-F544-F742-9789-3164A6A500D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258885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6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D08152-A3CE-E74C-8704-ED0CA74E8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4100E-027F-E643-8E48-32B4F0C8FF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8459" y="2122361"/>
            <a:ext cx="5592436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398459" y="3360789"/>
            <a:ext cx="5592436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7304E-0E27-AF47-BD7A-0A8B3B31AC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2849" y="707332"/>
            <a:ext cx="748146" cy="709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F341A3-F22A-8F43-98A2-33A1DF177A0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11428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D1BC1-E025-444C-8AF7-7073AD63E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E7675C-6DEA-C64E-B08C-308DFE3058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90000"/>
          </a:blip>
          <a:srcRect l="42913"/>
          <a:stretch/>
        </p:blipFill>
        <p:spPr>
          <a:xfrm>
            <a:off x="5231876" y="0"/>
            <a:ext cx="696012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5ACA62-DF63-8843-8E8F-B9AB1BB339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</a:blip>
          <a:srcRect l="2" t="16357" r="64276" b="14639"/>
          <a:stretch/>
        </p:blipFill>
        <p:spPr>
          <a:xfrm>
            <a:off x="0" y="1121790"/>
            <a:ext cx="4355184" cy="4732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81518" y="2498992"/>
            <a:ext cx="5001987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81518" y="3719134"/>
            <a:ext cx="5001987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FE1CD8-BE7B-7148-B92F-9AD3A34842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729" y="3073460"/>
            <a:ext cx="748146" cy="70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9BCF3-1CEC-C54E-9F13-52C0CB0B91B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580832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8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EBFDD8-EC75-B848-849F-4A4FDCBEAD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8E9B96-EBE3-814D-974D-1590FC7114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3031" y="1819374"/>
            <a:ext cx="5775315" cy="3714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F239D5-010D-1E4E-80AB-B1E4BBE78A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800" y="709435"/>
            <a:ext cx="1828800" cy="433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234101" cy="1220142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854" y="3904488"/>
            <a:ext cx="7234101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A8120-416B-C447-8D5E-C8576FEACE18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73655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95B59D-032C-CD4A-B177-5223D666C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E2E7B1-2CAA-0442-BF33-993CA9D00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17429" y="2495810"/>
            <a:ext cx="7318942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17429" y="3715952"/>
            <a:ext cx="7318942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6FE1C7-3397-A040-96F0-BC5CC70D1A62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87730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71063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8E1AB-6A0A-AC44-83B9-9FAC961E3C28}" type="datetimeFigureOut">
              <a:rPr lang="en-US" smtClean="0"/>
              <a:t>5/18/22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710636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1FA37-3D95-DD4F-A79E-5508DFB6D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6" r:id="rId3"/>
    <p:sldLayoutId id="2147483707" r:id="rId4"/>
    <p:sldLayoutId id="2147483708" r:id="rId5"/>
    <p:sldLayoutId id="2147483685" r:id="rId6"/>
    <p:sldLayoutId id="2147483687" r:id="rId7"/>
    <p:sldLayoutId id="214748368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693" r:id="rId15"/>
    <p:sldLayoutId id="2147483699" r:id="rId16"/>
    <p:sldLayoutId id="2147483700" r:id="rId17"/>
    <p:sldLayoutId id="2147483702" r:id="rId18"/>
    <p:sldLayoutId id="2147483703" r:id="rId19"/>
    <p:sldLayoutId id="2147483704" r:id="rId20"/>
    <p:sldLayoutId id="2147483705" r:id="rId21"/>
    <p:sldLayoutId id="214748370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tner.com/en/newsroom/press-releases/2021-03-16-gartner-identifies-top-10-data-and-analytics-technologies-trends-for-202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gartner.com/en/newsroom/press-releases/2021-05-19-gartner-says-70-percent-of-organizations-will-shift-their-focus-from-big-to-small-and-wide-data-by-2025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tner.com/en/newsroom/press-releases/2020-10-01-gartner-survey-revels-66-percent-of-orgnizations-increased-or-did-not-change-ai-investments-since-the-onset-of-covid-1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gartner.com/en/newsroom/press-releases/2020-10-19-gartner-identifies-the-top-strategic-technology-trends-for-2021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scroobly.com/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books.google.com/talktobooks/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hyperlink" Target="https://teachablemachine.withgoogle.com/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FF95E-677F-7A4E-B747-51D5CA7A3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31266 last lecture!</a:t>
            </a:r>
          </a:p>
        </p:txBody>
      </p:sp>
    </p:spTree>
    <p:extLst>
      <p:ext uri="{BB962C8B-B14F-4D97-AF65-F5344CB8AC3E}">
        <p14:creationId xmlns:p14="http://schemas.microsoft.com/office/powerpoint/2010/main" val="1935068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715" y="1802535"/>
            <a:ext cx="5536941" cy="4293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45" y="375337"/>
            <a:ext cx="10326658" cy="664909"/>
          </a:xfrm>
        </p:spPr>
        <p:txBody>
          <a:bodyPr/>
          <a:lstStyle/>
          <a:p>
            <a:r>
              <a:rPr lang="en-AU" b="1" dirty="0"/>
              <a:t>Gartner Identifies Four Trends : Responsible AI</a:t>
            </a:r>
            <a:br>
              <a:rPr lang="en-AU" b="1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 txBox="1">
            <a:spLocks/>
          </p:cNvSpPr>
          <p:nvPr/>
        </p:nvSpPr>
        <p:spPr>
          <a:xfrm>
            <a:off x="549345" y="933413"/>
            <a:ext cx="4901076" cy="904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AU" sz="1800" b="1" dirty="0"/>
              <a:t>What we did in 31266</a:t>
            </a:r>
            <a:endParaRPr lang="en-AU" sz="1800" dirty="0"/>
          </a:p>
          <a:p>
            <a:pPr algn="just"/>
            <a:r>
              <a:rPr lang="en-AU" sz="1800" b="1" dirty="0"/>
              <a:t>Tutorial 5- Week 7</a:t>
            </a:r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</p:txBody>
      </p:sp>
      <p:pic>
        <p:nvPicPr>
          <p:cNvPr id="10" name="Picture 9" descr="C:\Users\144931\AppData\Local\Microsoft\Windows\INetCache\Content.MSO\A576507A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63" y="1838037"/>
            <a:ext cx="4978054" cy="42579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9581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14" y="372662"/>
            <a:ext cx="10326658" cy="664909"/>
          </a:xfrm>
        </p:spPr>
        <p:txBody>
          <a:bodyPr/>
          <a:lstStyle/>
          <a:p>
            <a:r>
              <a:rPr lang="en-AU" b="1" dirty="0"/>
              <a:t>Gartner Identifies Four Trends Driving Near-Term Artificial Intelligence Innovation </a:t>
            </a:r>
            <a:br>
              <a:rPr lang="en-AU" b="1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80072" y="1633591"/>
            <a:ext cx="4901076" cy="4325420"/>
          </a:xfrm>
        </p:spPr>
        <p:txBody>
          <a:bodyPr/>
          <a:lstStyle/>
          <a:p>
            <a:r>
              <a:rPr lang="en-AU" sz="2000" b="1" dirty="0">
                <a:solidFill>
                  <a:srgbClr val="C00000"/>
                </a:solidFill>
              </a:rPr>
              <a:t>Small and Wide Data</a:t>
            </a:r>
          </a:p>
          <a:p>
            <a:r>
              <a:rPr lang="en-AU" sz="1800" dirty="0"/>
              <a:t>Data forms the foundation of successful AI initiatives. </a:t>
            </a:r>
            <a:r>
              <a:rPr lang="en-AU" sz="1800" dirty="0">
                <a:hlinkClick r:id="rId3"/>
              </a:rPr>
              <a:t>Small and wide data</a:t>
            </a:r>
            <a:r>
              <a:rPr lang="en-AU" sz="1800" dirty="0"/>
              <a:t> approaches enable more robust analytics and AI, reduce organizations’ dependency on big data, and deliver richer, more complete situational awareness.</a:t>
            </a:r>
          </a:p>
          <a:p>
            <a:r>
              <a:rPr lang="en-AU" sz="1800" dirty="0"/>
              <a:t>According to Gartner, by 2025, 70% of organizations will be compelled to shift their focus from </a:t>
            </a:r>
            <a:r>
              <a:rPr lang="en-AU" sz="1800" dirty="0">
                <a:hlinkClick r:id="rId4"/>
              </a:rPr>
              <a:t>big to small and wide data</a:t>
            </a:r>
            <a:r>
              <a:rPr lang="en-AU" sz="1800" dirty="0"/>
              <a:t>, providing more context for analytics and making AI less data hungry.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 txBox="1">
            <a:spLocks/>
          </p:cNvSpPr>
          <p:nvPr/>
        </p:nvSpPr>
        <p:spPr>
          <a:xfrm>
            <a:off x="5791183" y="1736333"/>
            <a:ext cx="5828162" cy="3893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 b="1" dirty="0"/>
              <a:t>Small and Wide Data</a:t>
            </a:r>
            <a:endParaRPr lang="en-AU" sz="1800" dirty="0"/>
          </a:p>
          <a:p>
            <a:r>
              <a:rPr lang="en-AU" sz="1800" dirty="0"/>
              <a:t>“Small data is about the application of analytical techniques that require less data but still offer useful insights, while wide data enables the analysis and synergy of a variety of data sources,” said </a:t>
            </a:r>
            <a:r>
              <a:rPr lang="en-AU" sz="1800" dirty="0" err="1"/>
              <a:t>Sicular</a:t>
            </a:r>
            <a:r>
              <a:rPr lang="en-AU" sz="1800" dirty="0"/>
              <a:t>. “Together, these approaches enable more robust analytics and help attain a more 360-degree view of business problems.”</a:t>
            </a:r>
          </a:p>
        </p:txBody>
      </p:sp>
    </p:spTree>
    <p:extLst>
      <p:ext uri="{BB962C8B-B14F-4D97-AF65-F5344CB8AC3E}">
        <p14:creationId xmlns:p14="http://schemas.microsoft.com/office/powerpoint/2010/main" val="74707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45" y="375337"/>
            <a:ext cx="10326658" cy="664909"/>
          </a:xfrm>
        </p:spPr>
        <p:txBody>
          <a:bodyPr/>
          <a:lstStyle/>
          <a:p>
            <a:r>
              <a:rPr lang="en-AU" b="1" dirty="0"/>
              <a:t>Gartner Identifies Four Trends : </a:t>
            </a:r>
            <a:r>
              <a:rPr lang="en-AU" sz="3600" b="1" dirty="0"/>
              <a:t>Small and Wide Data</a:t>
            </a:r>
            <a:br>
              <a:rPr lang="en-AU" sz="3600" dirty="0"/>
            </a:br>
            <a:br>
              <a:rPr lang="en-AU" b="1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 txBox="1">
            <a:spLocks/>
          </p:cNvSpPr>
          <p:nvPr/>
        </p:nvSpPr>
        <p:spPr>
          <a:xfrm>
            <a:off x="632472" y="2945977"/>
            <a:ext cx="4901076" cy="1403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AU" sz="1800" b="1" dirty="0"/>
              <a:t>What we did in 31266</a:t>
            </a:r>
            <a:endParaRPr lang="en-AU" sz="1800" dirty="0"/>
          </a:p>
          <a:p>
            <a:pPr algn="just"/>
            <a:endParaRPr lang="en-AU" sz="1800" b="1" dirty="0"/>
          </a:p>
          <a:p>
            <a:pPr algn="just"/>
            <a:r>
              <a:rPr lang="en-AU" sz="1800" b="1" dirty="0"/>
              <a:t>Google Trend</a:t>
            </a:r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</p:txBody>
      </p:sp>
      <p:sp>
        <p:nvSpPr>
          <p:cNvPr id="8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9" name="Picture 8" descr="C:\Users\144931\AppData\Local\Microsoft\Windows\INetCache\Content.MSO\94E67866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58" y="1592061"/>
            <a:ext cx="5731510" cy="4111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2417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AU" b="1" dirty="0"/>
              <a:t>Gartner Identifies Four Trends Driving Near-Term Artificial Intelligence Innovation </a:t>
            </a:r>
            <a:br>
              <a:rPr lang="en-AU" b="1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80072" y="2438667"/>
            <a:ext cx="4901076" cy="2977410"/>
          </a:xfrm>
        </p:spPr>
        <p:txBody>
          <a:bodyPr/>
          <a:lstStyle/>
          <a:p>
            <a:r>
              <a:rPr lang="en-AU" sz="2000" b="1" dirty="0"/>
              <a:t>Operationalization of AI Platforms</a:t>
            </a:r>
            <a:endParaRPr lang="en-AU" sz="2000" dirty="0"/>
          </a:p>
          <a:p>
            <a:pPr algn="just"/>
            <a:r>
              <a:rPr lang="en-AU" sz="2000" dirty="0"/>
              <a:t>The urgency and criticality of leveraging </a:t>
            </a:r>
            <a:r>
              <a:rPr lang="en-AU" sz="2000" dirty="0">
                <a:hlinkClick r:id="rId3"/>
              </a:rPr>
              <a:t>AI for business transformation</a:t>
            </a:r>
            <a:r>
              <a:rPr lang="en-AU" sz="2000" dirty="0"/>
              <a:t> is driving the need for operationalization of AI platforms. This means moving AI projects from concept to </a:t>
            </a:r>
            <a:r>
              <a:rPr lang="en-AU" sz="2000" b="1" dirty="0"/>
              <a:t>production</a:t>
            </a:r>
            <a:r>
              <a:rPr lang="en-AU" sz="2000" dirty="0"/>
              <a:t>, so that AI solutions can be relied upon to solve enterprise-wide problems.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 txBox="1">
            <a:spLocks/>
          </p:cNvSpPr>
          <p:nvPr/>
        </p:nvSpPr>
        <p:spPr>
          <a:xfrm>
            <a:off x="5791183" y="2453054"/>
            <a:ext cx="5828162" cy="2977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 b="1" dirty="0"/>
              <a:t>Operationalization of AI Platforms</a:t>
            </a:r>
            <a:endParaRPr lang="en-AU" sz="1800" dirty="0"/>
          </a:p>
          <a:p>
            <a:r>
              <a:rPr lang="en-AU" sz="1800" dirty="0"/>
              <a:t>““Gartner </a:t>
            </a:r>
            <a:r>
              <a:rPr lang="en-AU" sz="1800" dirty="0">
                <a:hlinkClick r:id="rId4"/>
              </a:rPr>
              <a:t>research</a:t>
            </a:r>
            <a:r>
              <a:rPr lang="en-AU" sz="1800" dirty="0"/>
              <a:t> has found that only half of AI projects make it from pilot into production, and those that do take an average of nine months to do so,” said </a:t>
            </a:r>
            <a:r>
              <a:rPr lang="en-AU" sz="1800" dirty="0" err="1"/>
              <a:t>Sicular</a:t>
            </a:r>
            <a:r>
              <a:rPr lang="en-AU" sz="1800" dirty="0"/>
              <a:t>. “</a:t>
            </a:r>
          </a:p>
        </p:txBody>
      </p:sp>
    </p:spTree>
    <p:extLst>
      <p:ext uri="{BB962C8B-B14F-4D97-AF65-F5344CB8AC3E}">
        <p14:creationId xmlns:p14="http://schemas.microsoft.com/office/powerpoint/2010/main" val="565811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45" y="375337"/>
            <a:ext cx="10326658" cy="664909"/>
          </a:xfrm>
        </p:spPr>
        <p:txBody>
          <a:bodyPr/>
          <a:lstStyle/>
          <a:p>
            <a:r>
              <a:rPr lang="en-AU" b="1" dirty="0"/>
              <a:t>Gartner Identifies Four Trends : </a:t>
            </a:r>
            <a:r>
              <a:rPr lang="en-AU" sz="3200" b="1" dirty="0">
                <a:solidFill>
                  <a:srgbClr val="C00000"/>
                </a:solidFill>
              </a:rPr>
              <a:t>Operationalization of AI Platforms</a:t>
            </a:r>
            <a:br>
              <a:rPr lang="en-AU" sz="3600" dirty="0"/>
            </a:br>
            <a:br>
              <a:rPr lang="en-AU" b="1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 txBox="1">
            <a:spLocks/>
          </p:cNvSpPr>
          <p:nvPr/>
        </p:nvSpPr>
        <p:spPr>
          <a:xfrm>
            <a:off x="1020399" y="2973687"/>
            <a:ext cx="4901076" cy="1347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AU" sz="1800" b="1" dirty="0"/>
              <a:t>What we did in 31266</a:t>
            </a:r>
            <a:endParaRPr lang="en-AU" sz="1800" dirty="0"/>
          </a:p>
          <a:p>
            <a:pPr algn="just"/>
            <a:endParaRPr lang="en-AU" sz="1800" b="1" dirty="0"/>
          </a:p>
          <a:p>
            <a:pPr algn="just"/>
            <a:r>
              <a:rPr lang="en-AU" sz="1800" b="1" dirty="0"/>
              <a:t>IBM Tone </a:t>
            </a:r>
            <a:r>
              <a:rPr lang="en-AU" sz="1800" b="1" dirty="0" err="1"/>
              <a:t>Analyzer</a:t>
            </a:r>
            <a:r>
              <a:rPr lang="en-AU" sz="1800" b="1" dirty="0"/>
              <a:t> </a:t>
            </a:r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</p:txBody>
      </p:sp>
      <p:sp>
        <p:nvSpPr>
          <p:cNvPr id="8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7" name="Picture 6" descr="C:\Users\144931\AppData\Local\Microsoft\Windows\INetCache\Content.MSO\9FD38964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093" y="1768157"/>
            <a:ext cx="4380865" cy="3931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269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45" y="160338"/>
            <a:ext cx="10326658" cy="664909"/>
          </a:xfrm>
        </p:spPr>
        <p:txBody>
          <a:bodyPr/>
          <a:lstStyle/>
          <a:p>
            <a:r>
              <a:rPr lang="en-AU" b="1" dirty="0"/>
              <a:t>How do </a:t>
            </a:r>
            <a:r>
              <a:rPr lang="en-AU" b="1" dirty="0">
                <a:solidFill>
                  <a:srgbClr val="00B0F0"/>
                </a:solidFill>
              </a:rPr>
              <a:t>Hype Cycles </a:t>
            </a:r>
            <a:r>
              <a:rPr lang="en-AU" b="1" dirty="0"/>
              <a:t>work?</a:t>
            </a:r>
            <a:br>
              <a:rPr lang="en-AU" b="1" dirty="0"/>
            </a:br>
            <a:br>
              <a:rPr lang="en-AU" sz="3600" dirty="0"/>
            </a:br>
            <a:br>
              <a:rPr lang="en-AU" b="1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8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441" y="1246512"/>
            <a:ext cx="6132895" cy="398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45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45" y="160338"/>
            <a:ext cx="10326658" cy="664909"/>
          </a:xfrm>
        </p:spPr>
        <p:txBody>
          <a:bodyPr/>
          <a:lstStyle/>
          <a:p>
            <a:r>
              <a:rPr lang="en-AU" b="1" dirty="0"/>
              <a:t>How do </a:t>
            </a:r>
            <a:r>
              <a:rPr lang="en-AU" b="1" dirty="0">
                <a:solidFill>
                  <a:srgbClr val="00B0F0"/>
                </a:solidFill>
              </a:rPr>
              <a:t>Hype Cycles </a:t>
            </a:r>
            <a:r>
              <a:rPr lang="en-AU" b="1" dirty="0"/>
              <a:t>work?</a:t>
            </a:r>
            <a:br>
              <a:rPr lang="en-AU" b="1" dirty="0"/>
            </a:br>
            <a:br>
              <a:rPr lang="en-AU" sz="3600" dirty="0"/>
            </a:br>
            <a:br>
              <a:rPr lang="en-AU" b="1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 txBox="1">
            <a:spLocks/>
          </p:cNvSpPr>
          <p:nvPr/>
        </p:nvSpPr>
        <p:spPr>
          <a:xfrm>
            <a:off x="460375" y="1040246"/>
            <a:ext cx="4901076" cy="2977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AU" sz="1800" b="1" dirty="0"/>
              <a:t>Innovation Trigger:</a:t>
            </a:r>
            <a:r>
              <a:rPr lang="en-AU" sz="1800" dirty="0"/>
              <a:t> </a:t>
            </a:r>
          </a:p>
          <a:p>
            <a:pPr algn="just"/>
            <a:r>
              <a:rPr lang="en-AU" sz="1800" dirty="0"/>
              <a:t>A </a:t>
            </a:r>
            <a:r>
              <a:rPr lang="en-AU" sz="1800" b="1" dirty="0">
                <a:solidFill>
                  <a:srgbClr val="C00000"/>
                </a:solidFill>
              </a:rPr>
              <a:t>potential technology </a:t>
            </a:r>
            <a:r>
              <a:rPr lang="en-AU" sz="1800" dirty="0"/>
              <a:t>breakthrough kicks things off. Early proof-of-concept stories and media interest trigger significant publicity. </a:t>
            </a:r>
          </a:p>
          <a:p>
            <a:pPr algn="just"/>
            <a:r>
              <a:rPr lang="en-AU" sz="1800" dirty="0"/>
              <a:t>Often no usable products exist and commercial viability is unproven.</a:t>
            </a:r>
          </a:p>
          <a:p>
            <a:pPr marL="0" indent="0" algn="just">
              <a:buNone/>
            </a:pPr>
            <a:endParaRPr lang="en-AU" sz="1800" dirty="0"/>
          </a:p>
          <a:p>
            <a:pPr marL="0" indent="0">
              <a:buNone/>
            </a:pPr>
            <a:br>
              <a:rPr lang="en-AU" sz="1800" dirty="0"/>
            </a:br>
            <a:r>
              <a:rPr lang="en-AU" sz="1800" b="1" dirty="0"/>
              <a:t>Peak of Inflated Expectations:</a:t>
            </a:r>
            <a:r>
              <a:rPr lang="en-AU" sz="1800" dirty="0"/>
              <a:t> </a:t>
            </a:r>
          </a:p>
          <a:p>
            <a:r>
              <a:rPr lang="en-AU" sz="1800" dirty="0"/>
              <a:t>Early publicity produces a number of </a:t>
            </a:r>
            <a:r>
              <a:rPr lang="en-AU" sz="1800" b="1" dirty="0">
                <a:solidFill>
                  <a:srgbClr val="C00000"/>
                </a:solidFill>
              </a:rPr>
              <a:t>success</a:t>
            </a:r>
            <a:r>
              <a:rPr lang="en-AU" sz="1800" dirty="0"/>
              <a:t> stories — often accompanied by scores of </a:t>
            </a:r>
            <a:r>
              <a:rPr lang="en-AU" sz="1800" b="1" dirty="0">
                <a:solidFill>
                  <a:srgbClr val="C00000"/>
                </a:solidFill>
              </a:rPr>
              <a:t>failures</a:t>
            </a:r>
            <a:r>
              <a:rPr lang="en-AU" sz="1800" dirty="0"/>
              <a:t>. </a:t>
            </a:r>
          </a:p>
          <a:p>
            <a:r>
              <a:rPr lang="en-AU" sz="1800" dirty="0"/>
              <a:t>Some companies take action;     many do not.</a:t>
            </a:r>
            <a:br>
              <a:rPr lang="en-AU" sz="1800" dirty="0"/>
            </a:br>
            <a:br>
              <a:rPr lang="en-AU" sz="1800" dirty="0"/>
            </a:br>
            <a:endParaRPr lang="en-AU" sz="18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en-AU" sz="1800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</p:txBody>
      </p:sp>
      <p:sp>
        <p:nvSpPr>
          <p:cNvPr id="8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 txBox="1">
            <a:spLocks/>
          </p:cNvSpPr>
          <p:nvPr/>
        </p:nvSpPr>
        <p:spPr>
          <a:xfrm>
            <a:off x="6280452" y="708892"/>
            <a:ext cx="4901076" cy="2977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br>
              <a:rPr lang="en-AU" sz="1800" dirty="0"/>
            </a:br>
            <a:r>
              <a:rPr lang="en-AU" sz="1800" b="1" dirty="0"/>
              <a:t>Trough of Disillusionment:</a:t>
            </a:r>
            <a:r>
              <a:rPr lang="en-AU" sz="1800" dirty="0"/>
              <a:t> </a:t>
            </a:r>
          </a:p>
          <a:p>
            <a:pPr algn="just"/>
            <a:r>
              <a:rPr lang="en-AU" sz="1800" dirty="0"/>
              <a:t>Interest wanes as experiments and implementations fail to deliver. Producers of the technology </a:t>
            </a:r>
            <a:r>
              <a:rPr lang="en-AU" sz="1800" b="1" dirty="0"/>
              <a:t>shake out or fail</a:t>
            </a:r>
            <a:r>
              <a:rPr lang="en-AU" sz="1800" dirty="0"/>
              <a:t>.</a:t>
            </a:r>
          </a:p>
          <a:p>
            <a:pPr algn="just"/>
            <a:r>
              <a:rPr lang="en-AU" sz="1800" dirty="0"/>
              <a:t>Investments continue only if the surviving providers improve their products to the satisfaction of early adopters.</a:t>
            </a:r>
            <a:br>
              <a:rPr lang="en-AU" sz="1800" dirty="0"/>
            </a:br>
            <a:endParaRPr lang="en-AU" sz="18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en-AU" sz="1800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</p:txBody>
      </p:sp>
      <p:sp>
        <p:nvSpPr>
          <p:cNvPr id="3" name="Oval 2"/>
          <p:cNvSpPr/>
          <p:nvPr/>
        </p:nvSpPr>
        <p:spPr>
          <a:xfrm>
            <a:off x="221673" y="825247"/>
            <a:ext cx="327672" cy="4124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/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221673" y="3686302"/>
            <a:ext cx="327672" cy="4124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/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5929470" y="834033"/>
            <a:ext cx="327672" cy="4124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35758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45" y="160338"/>
            <a:ext cx="10326658" cy="664909"/>
          </a:xfrm>
        </p:spPr>
        <p:txBody>
          <a:bodyPr/>
          <a:lstStyle/>
          <a:p>
            <a:r>
              <a:rPr lang="en-AU" b="1" dirty="0"/>
              <a:t>How do Hype Cycles work?</a:t>
            </a:r>
            <a:br>
              <a:rPr lang="en-AU" b="1" dirty="0"/>
            </a:br>
            <a:br>
              <a:rPr lang="en-AU" sz="3600" dirty="0"/>
            </a:br>
            <a:br>
              <a:rPr lang="en-AU" b="1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8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 txBox="1">
            <a:spLocks/>
          </p:cNvSpPr>
          <p:nvPr/>
        </p:nvSpPr>
        <p:spPr>
          <a:xfrm>
            <a:off x="617836" y="1040246"/>
            <a:ext cx="4901076" cy="2977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AU" sz="1800" b="1" dirty="0"/>
              <a:t>Slope of Enlightenment:</a:t>
            </a:r>
            <a:r>
              <a:rPr lang="en-AU" sz="1800" dirty="0"/>
              <a:t> </a:t>
            </a:r>
          </a:p>
          <a:p>
            <a:pPr algn="just"/>
            <a:r>
              <a:rPr lang="en-AU" sz="1800" b="1" dirty="0">
                <a:solidFill>
                  <a:srgbClr val="C00000"/>
                </a:solidFill>
              </a:rPr>
              <a:t>More instances </a:t>
            </a:r>
            <a:r>
              <a:rPr lang="en-AU" sz="1800" dirty="0"/>
              <a:t>of how the technology can benefit the enterprise start to crystallize and become more widely understood.</a:t>
            </a:r>
          </a:p>
          <a:p>
            <a:pPr algn="just"/>
            <a:r>
              <a:rPr lang="en-AU" sz="1800" dirty="0"/>
              <a:t> Second- and third-generation products appear from technology providers. More enterprises fund pilots; conservative companies remain cautious.</a:t>
            </a:r>
            <a:br>
              <a:rPr lang="en-AU" sz="1800" dirty="0"/>
            </a:br>
            <a:endParaRPr lang="en-AU" sz="18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en-AU" sz="1800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 txBox="1">
            <a:spLocks/>
          </p:cNvSpPr>
          <p:nvPr/>
        </p:nvSpPr>
        <p:spPr>
          <a:xfrm>
            <a:off x="6099618" y="3311169"/>
            <a:ext cx="4901076" cy="2977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AU" sz="1800" b="1" dirty="0"/>
              <a:t>Plateau of Productivity:</a:t>
            </a:r>
            <a:r>
              <a:rPr lang="en-AU" sz="1800" dirty="0"/>
              <a:t> </a:t>
            </a:r>
          </a:p>
          <a:p>
            <a:pPr algn="just"/>
            <a:r>
              <a:rPr lang="en-AU" sz="1800" b="1" dirty="0"/>
              <a:t>Mainstream adoption </a:t>
            </a:r>
            <a:r>
              <a:rPr lang="en-AU" sz="1800" b="1" u="sng" dirty="0">
                <a:solidFill>
                  <a:srgbClr val="00B0F0"/>
                </a:solidFill>
              </a:rPr>
              <a:t>starts to take off</a:t>
            </a:r>
            <a:r>
              <a:rPr lang="en-AU" sz="1800" dirty="0"/>
              <a:t>. Criteria for assessing provider viability are more clearly defined. </a:t>
            </a:r>
          </a:p>
          <a:p>
            <a:pPr algn="just"/>
            <a:r>
              <a:rPr lang="en-AU" sz="1800" dirty="0"/>
              <a:t>The technology's broad market applicability and relevance are clearly paying off.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AU" sz="1800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</p:txBody>
      </p:sp>
      <p:sp>
        <p:nvSpPr>
          <p:cNvPr id="11" name="Oval 10"/>
          <p:cNvSpPr/>
          <p:nvPr/>
        </p:nvSpPr>
        <p:spPr>
          <a:xfrm>
            <a:off x="385509" y="850739"/>
            <a:ext cx="327672" cy="4124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/>
              <a:t>4</a:t>
            </a:r>
          </a:p>
        </p:txBody>
      </p:sp>
      <p:sp>
        <p:nvSpPr>
          <p:cNvPr id="12" name="Oval 11"/>
          <p:cNvSpPr/>
          <p:nvPr/>
        </p:nvSpPr>
        <p:spPr>
          <a:xfrm>
            <a:off x="6199257" y="2896526"/>
            <a:ext cx="327672" cy="4124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92146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8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7" y="235655"/>
            <a:ext cx="10935855" cy="569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48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8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20" y="160338"/>
            <a:ext cx="10689071" cy="583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69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83902" y="2594899"/>
            <a:ext cx="5089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Subject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some notes on Quiz 3,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a fun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some notes on the Reflective report</a:t>
            </a:r>
          </a:p>
          <a:p>
            <a:endParaRPr lang="en-AU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855" y="1711096"/>
            <a:ext cx="7065818" cy="440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64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8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012" y="654627"/>
            <a:ext cx="9707811" cy="523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67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98A45917-94C9-A640-9097-F36BC4F6CD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Quiz 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10308-317A-1A45-8CF6-234712DE6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624150"/>
            <a:ext cx="6872394" cy="410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Quiz 3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includes topic from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Week 10, 11. 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Related content available on from the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weekly lecture notes.</a:t>
            </a:r>
          </a:p>
          <a:p>
            <a:pPr marR="0" lvl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Quiz Guidelines: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Quiz is worth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10 marks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(10%). </a:t>
            </a:r>
          </a:p>
          <a:p>
            <a:pPr marL="742950" lvl="1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Length - 15 minutes.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742950" lvl="1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There are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14 multiple-choice questions (MCQs)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742950" lvl="1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6 out of 14 questions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are worth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 mark each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742950" lvl="1" indent="-28575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remained questions (#10)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are worth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0.5 mark each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637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98A45917-94C9-A640-9097-F36BC4F6CD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Quiz 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10308-317A-1A45-8CF6-234712DE6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90" y="103764"/>
            <a:ext cx="7391400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37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1F55C-9F47-B34C-B7FE-66CFC9BD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8"/>
            <a:ext cx="5955826" cy="483726"/>
          </a:xfrm>
        </p:spPr>
        <p:txBody>
          <a:bodyPr/>
          <a:lstStyle/>
          <a:p>
            <a:pPr algn="ctr"/>
            <a:r>
              <a:rPr lang="en-US" dirty="0"/>
              <a:t>SFS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53F59-D69F-1D46-88DC-7DD4A2387119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07267" y="1848395"/>
            <a:ext cx="5955826" cy="348181"/>
          </a:xfrm>
        </p:spPr>
        <p:txBody>
          <a:bodyPr/>
          <a:lstStyle/>
          <a:p>
            <a:r>
              <a:rPr lang="en-AU" b="1" dirty="0"/>
              <a:t>https://www.sfs.uts.edu.au/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30505-3675-394D-B797-BC695DF8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7" name="AutoShape 2" descr="Student Satisfaction Survey|SWAMI RAMANAND TEERTH MAHAVIDYALAYA"/>
          <p:cNvSpPr>
            <a:spLocks noChangeAspect="1" noChangeArrowheads="1"/>
          </p:cNvSpPr>
          <p:nvPr/>
        </p:nvSpPr>
        <p:spPr bwMode="auto">
          <a:xfrm>
            <a:off x="155575" y="-754063"/>
            <a:ext cx="28956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67" y="3217883"/>
            <a:ext cx="28956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7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1F55C-9F47-B34C-B7FE-66CFC9BD8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53F59-D69F-1D46-88DC-7DD4A2387119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26254" y="1908477"/>
            <a:ext cx="5955826" cy="348181"/>
          </a:xfrm>
        </p:spPr>
        <p:txBody>
          <a:bodyPr/>
          <a:lstStyle/>
          <a:p>
            <a:endParaRPr lang="en-AU" dirty="0"/>
          </a:p>
          <a:p>
            <a:r>
              <a:rPr lang="en-AU" dirty="0"/>
              <a:t> </a:t>
            </a:r>
            <a:r>
              <a:rPr lang="en-AU" b="1" dirty="0"/>
              <a:t>https://quickdraw.withgoogle.com/ </a:t>
            </a:r>
          </a:p>
          <a:p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30505-3675-394D-B797-BC695DF8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847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74CA2-1A1E-C44F-9F21-3D7658325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Assignment 4- Reflective Report </a:t>
            </a:r>
            <a:br>
              <a:rPr lang="en-AU" b="1" dirty="0"/>
            </a:b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43BAC4-1654-A847-B730-025B119E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30282" y="1623160"/>
            <a:ext cx="4506736" cy="188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Assignment 4- Reflective Report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Type: Individual 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Weight: 20 Marks (20%)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Due: Tuesday, 9 November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295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43BAC4-1654-A847-B730-025B119E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184839" y="4561600"/>
            <a:ext cx="65438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am more than happy to be your reference in future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AutoShape 2" descr="How to Be a Good Mentor: 10 Mentoring Tips to be the Best Mentor Ever |  GrowthMentor"/>
          <p:cNvSpPr>
            <a:spLocks noChangeAspect="1" noChangeArrowheads="1"/>
          </p:cNvSpPr>
          <p:nvPr/>
        </p:nvSpPr>
        <p:spPr bwMode="auto">
          <a:xfrm>
            <a:off x="155575" y="-623888"/>
            <a:ext cx="3495675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120" y="553007"/>
            <a:ext cx="4871260" cy="358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38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80072" y="2899413"/>
            <a:ext cx="4901076" cy="380071"/>
          </a:xfrm>
        </p:spPr>
        <p:txBody>
          <a:bodyPr/>
          <a:lstStyle/>
          <a:p>
            <a:pPr marL="0" indent="0" algn="just">
              <a:buNone/>
            </a:pPr>
            <a:r>
              <a:rPr lang="en-AU" b="1" dirty="0"/>
              <a:t>Guest lecture</a:t>
            </a:r>
          </a:p>
          <a:p>
            <a:pPr marL="0" indent="0" algn="just">
              <a:buNone/>
            </a:pPr>
            <a:endParaRPr lang="en-AU" sz="1800" dirty="0"/>
          </a:p>
        </p:txBody>
      </p:sp>
      <p:sp>
        <p:nvSpPr>
          <p:cNvPr id="2" name="AutoShape 2" descr="Jakub Chrzeszczyk, Cloud Architect in Research"/>
          <p:cNvSpPr>
            <a:spLocks noChangeAspect="1" noChangeArrowheads="1"/>
          </p:cNvSpPr>
          <p:nvPr/>
        </p:nvSpPr>
        <p:spPr bwMode="auto">
          <a:xfrm>
            <a:off x="155575" y="-4572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4822203" y="3279484"/>
            <a:ext cx="2577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Victor </a:t>
            </a:r>
            <a:r>
              <a:rPr lang="en-AU" dirty="0" err="1"/>
              <a:t>Dominello</a:t>
            </a:r>
            <a:r>
              <a:rPr lang="en-AU" dirty="0"/>
              <a:t>, Minister for Customer Service and Digital Government</a:t>
            </a:r>
            <a:endParaRPr lang="en-AU" b="1" dirty="0"/>
          </a:p>
        </p:txBody>
      </p:sp>
      <p:sp>
        <p:nvSpPr>
          <p:cNvPr id="7" name="AutoShape 4" descr="Alumni Profile"/>
          <p:cNvSpPr>
            <a:spLocks noChangeAspect="1" noChangeArrowheads="1"/>
          </p:cNvSpPr>
          <p:nvPr/>
        </p:nvSpPr>
        <p:spPr bwMode="auto">
          <a:xfrm>
            <a:off x="155575" y="-936625"/>
            <a:ext cx="1952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" name="AutoShape 6" descr="Attend networking events and meet the right people with the RP Events event  app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4" name="AutoShape 2" descr="Victor Dominello MP (@VictorDominello) / Twitter"/>
          <p:cNvSpPr>
            <a:spLocks noChangeAspect="1" noChangeArrowheads="1"/>
          </p:cNvSpPr>
          <p:nvPr/>
        </p:nvSpPr>
        <p:spPr bwMode="auto">
          <a:xfrm>
            <a:off x="155575" y="-830263"/>
            <a:ext cx="17430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368" y="83821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32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55575" y="3143833"/>
            <a:ext cx="2712316" cy="380071"/>
          </a:xfrm>
        </p:spPr>
        <p:txBody>
          <a:bodyPr/>
          <a:lstStyle/>
          <a:p>
            <a:pPr marL="0" indent="0" algn="just">
              <a:buNone/>
            </a:pPr>
            <a:r>
              <a:rPr lang="en-AU" b="1" dirty="0"/>
              <a:t>Handy Tools, Demo</a:t>
            </a:r>
          </a:p>
          <a:p>
            <a:pPr marL="0" indent="0" algn="just">
              <a:buNone/>
            </a:pPr>
            <a:endParaRPr lang="en-AU" sz="1800" dirty="0"/>
          </a:p>
        </p:txBody>
      </p:sp>
      <p:sp>
        <p:nvSpPr>
          <p:cNvPr id="2" name="AutoShape 2" descr="Jakub Chrzeszczyk, Cloud Architect in Research"/>
          <p:cNvSpPr>
            <a:spLocks noChangeAspect="1" noChangeArrowheads="1"/>
          </p:cNvSpPr>
          <p:nvPr/>
        </p:nvSpPr>
        <p:spPr bwMode="auto">
          <a:xfrm>
            <a:off x="155575" y="-4572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7" name="AutoShape 4" descr="Alumni Profile"/>
          <p:cNvSpPr>
            <a:spLocks noChangeAspect="1" noChangeArrowheads="1"/>
          </p:cNvSpPr>
          <p:nvPr/>
        </p:nvSpPr>
        <p:spPr bwMode="auto">
          <a:xfrm>
            <a:off x="155575" y="-936625"/>
            <a:ext cx="1952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" name="AutoShape 6" descr="Attend networking events and meet the right people with the RP Events event  app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 txBox="1">
            <a:spLocks/>
          </p:cNvSpPr>
          <p:nvPr/>
        </p:nvSpPr>
        <p:spPr>
          <a:xfrm>
            <a:off x="2867891" y="2050736"/>
            <a:ext cx="4901076" cy="1099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en-AU" sz="1200" dirty="0"/>
              <a:t>Data vs Information: Outlier detection</a:t>
            </a:r>
          </a:p>
          <a:p>
            <a:pPr algn="just">
              <a:spcAft>
                <a:spcPts val="0"/>
              </a:spcAft>
            </a:pPr>
            <a:r>
              <a:rPr lang="en-AU" sz="1200" dirty="0"/>
              <a:t>Data Dashboard, ESS: Pivot Table</a:t>
            </a:r>
          </a:p>
          <a:p>
            <a:pPr>
              <a:spcAft>
                <a:spcPts val="0"/>
              </a:spcAft>
            </a:pPr>
            <a:r>
              <a:rPr lang="en-AU" sz="1200" dirty="0"/>
              <a:t>Interactive Data Visualization: Scatter Plot </a:t>
            </a:r>
          </a:p>
          <a:p>
            <a:pPr>
              <a:spcAft>
                <a:spcPts val="0"/>
              </a:spcAft>
            </a:pPr>
            <a:r>
              <a:rPr lang="en-AU" sz="1200" dirty="0" err="1"/>
              <a:t>Scattermapbox</a:t>
            </a:r>
            <a:r>
              <a:rPr lang="en-AU" sz="1200" dirty="0"/>
              <a:t> visualization 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AU" sz="1200" b="1" dirty="0"/>
              <a:t>                              </a:t>
            </a:r>
            <a:r>
              <a:rPr lang="en-AU" sz="2000" b="1" dirty="0"/>
              <a:t>1</a:t>
            </a:r>
          </a:p>
          <a:p>
            <a:pPr marL="0" indent="0" algn="just">
              <a:buNone/>
            </a:pPr>
            <a:endParaRPr lang="en-AU" sz="1800" dirty="0"/>
          </a:p>
        </p:txBody>
      </p:sp>
      <p:sp>
        <p:nvSpPr>
          <p:cNvPr id="15" name="Rectangle 14"/>
          <p:cNvSpPr/>
          <p:nvPr/>
        </p:nvSpPr>
        <p:spPr>
          <a:xfrm>
            <a:off x="8391512" y="2186571"/>
            <a:ext cx="254332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>
                <a:hlinkClick r:id="rId2"/>
              </a:rPr>
              <a:t>https://www.scroobly.com/</a:t>
            </a:r>
            <a:endParaRPr lang="en-AU" sz="1600" dirty="0"/>
          </a:p>
          <a:p>
            <a:pPr algn="ctr"/>
            <a:endParaRPr lang="en-AU" b="1" dirty="0"/>
          </a:p>
          <a:p>
            <a:pPr algn="ctr"/>
            <a:r>
              <a:rPr lang="en-AU" b="1" dirty="0"/>
              <a:t>2</a:t>
            </a:r>
            <a:endParaRPr lang="en-AU" sz="1600" b="1" dirty="0"/>
          </a:p>
        </p:txBody>
      </p:sp>
      <p:sp>
        <p:nvSpPr>
          <p:cNvPr id="17" name="Rectangle 16"/>
          <p:cNvSpPr/>
          <p:nvPr/>
        </p:nvSpPr>
        <p:spPr>
          <a:xfrm>
            <a:off x="3177309" y="5029492"/>
            <a:ext cx="24242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AU" sz="1600" b="1" dirty="0"/>
              <a:t>3</a:t>
            </a:r>
          </a:p>
        </p:txBody>
      </p:sp>
      <p:sp>
        <p:nvSpPr>
          <p:cNvPr id="18" name="AutoShape 2" descr="IBM: Watson tone analyser - Spiralking"/>
          <p:cNvSpPr>
            <a:spLocks noChangeAspect="1" noChangeArrowheads="1"/>
          </p:cNvSpPr>
          <p:nvPr/>
        </p:nvSpPr>
        <p:spPr bwMode="auto">
          <a:xfrm>
            <a:off x="155575" y="-808038"/>
            <a:ext cx="273367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0" name="AutoShape 4" descr="How to Use Google Trends | Amire"/>
          <p:cNvSpPr>
            <a:spLocks noChangeAspect="1" noChangeArrowheads="1"/>
          </p:cNvSpPr>
          <p:nvPr/>
        </p:nvSpPr>
        <p:spPr bwMode="auto">
          <a:xfrm>
            <a:off x="155575" y="-769938"/>
            <a:ext cx="2847975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grpSp>
        <p:nvGrpSpPr>
          <p:cNvPr id="23" name="Group 22"/>
          <p:cNvGrpSpPr/>
          <p:nvPr/>
        </p:nvGrpSpPr>
        <p:grpSpPr>
          <a:xfrm>
            <a:off x="2946688" y="361950"/>
            <a:ext cx="8193713" cy="4911388"/>
            <a:chOff x="2946688" y="361950"/>
            <a:chExt cx="8193713" cy="491138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6688" y="361950"/>
              <a:ext cx="3038475" cy="150495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85950" y="426054"/>
              <a:ext cx="2954451" cy="150495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63370" y="3455550"/>
              <a:ext cx="2733675" cy="1766454"/>
            </a:xfrm>
            <a:prstGeom prst="rect">
              <a:avLst/>
            </a:prstGeom>
            <a:ln w="3175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15349" y="3404216"/>
              <a:ext cx="2695649" cy="1869122"/>
            </a:xfrm>
            <a:prstGeom prst="rect">
              <a:avLst/>
            </a:prstGeom>
            <a:ln w="3175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22" name="Rectangle 21"/>
          <p:cNvSpPr/>
          <p:nvPr/>
        </p:nvSpPr>
        <p:spPr>
          <a:xfrm>
            <a:off x="8510580" y="5118552"/>
            <a:ext cx="24242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AU" sz="16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18958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11" name="AutoShape 6" descr="Attend networking events and meet the right people with the RP Events event  app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353869" y="2314517"/>
            <a:ext cx="3516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000000"/>
                </a:solidFill>
                <a:hlinkClick r:id="rId2"/>
              </a:rPr>
              <a:t>https://teachablemachine.withgoogle.com/</a:t>
            </a:r>
            <a:endParaRPr lang="en-AU" sz="1400" dirty="0">
              <a:solidFill>
                <a:srgbClr val="000000"/>
              </a:solidFill>
            </a:endParaRPr>
          </a:p>
          <a:p>
            <a:pPr algn="ctr"/>
            <a:r>
              <a:rPr lang="en-AU" b="1" dirty="0">
                <a:solidFill>
                  <a:srgbClr val="000000"/>
                </a:solidFill>
              </a:rPr>
              <a:t>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869" y="531955"/>
            <a:ext cx="3433040" cy="1600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855" y="510161"/>
            <a:ext cx="3330327" cy="16880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43999" y="231263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000000"/>
                </a:solidFill>
              </a:rPr>
              <a:t>Conversational bot! </a:t>
            </a:r>
          </a:p>
          <a:p>
            <a:pPr algn="ctr"/>
            <a:r>
              <a:rPr lang="en-AU" b="1" dirty="0">
                <a:solidFill>
                  <a:srgbClr val="000000"/>
                </a:solidFill>
              </a:rPr>
              <a:t>6</a:t>
            </a:r>
            <a:endParaRPr lang="en-AU" sz="1400" b="1" dirty="0"/>
          </a:p>
        </p:txBody>
      </p:sp>
      <p:sp>
        <p:nvSpPr>
          <p:cNvPr id="9" name="Rectangle 8"/>
          <p:cNvSpPr/>
          <p:nvPr/>
        </p:nvSpPr>
        <p:spPr>
          <a:xfrm>
            <a:off x="9064186" y="2066412"/>
            <a:ext cx="29158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AU" sz="1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AU" dirty="0">
                <a:solidFill>
                  <a:srgbClr val="000000"/>
                </a:solidFill>
                <a:latin typeface="Calibri" panose="020F0502020204030204" pitchFamily="34" charset="0"/>
              </a:rPr>
              <a:t>Microsoft Text Analytics API </a:t>
            </a:r>
          </a:p>
          <a:p>
            <a:r>
              <a:rPr lang="en-AU" b="1" dirty="0">
                <a:solidFill>
                  <a:srgbClr val="000000"/>
                </a:solidFill>
                <a:latin typeface="Calibri" panose="020F0502020204030204" pitchFamily="34" charset="0"/>
              </a:rPr>
              <a:t>                         7</a:t>
            </a:r>
            <a:endParaRPr lang="en-AU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408" y="395662"/>
            <a:ext cx="2604872" cy="191885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18372" y="5503007"/>
            <a:ext cx="27965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000000"/>
                </a:solidFill>
              </a:rPr>
              <a:t>The Future of Wearables </a:t>
            </a:r>
          </a:p>
          <a:p>
            <a:pPr algn="ctr"/>
            <a:r>
              <a:rPr lang="en-AU" b="1" dirty="0">
                <a:solidFill>
                  <a:srgbClr val="000000"/>
                </a:solidFill>
              </a:rPr>
              <a:t>8</a:t>
            </a:r>
            <a:endParaRPr lang="en-AU" b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91" y="3282044"/>
            <a:ext cx="3277445" cy="2138516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3855" y="3294346"/>
            <a:ext cx="3330327" cy="212621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051116" y="5256786"/>
            <a:ext cx="29158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AU" dirty="0" err="1">
                <a:solidFill>
                  <a:srgbClr val="000000"/>
                </a:solidFill>
              </a:rPr>
              <a:t>Cybermap</a:t>
            </a:r>
            <a:endParaRPr lang="en-AU" dirty="0">
              <a:solidFill>
                <a:srgbClr val="000000"/>
              </a:solidFill>
            </a:endParaRPr>
          </a:p>
          <a:p>
            <a:pPr algn="ctr"/>
            <a:r>
              <a:rPr lang="en-AU" b="1" dirty="0">
                <a:solidFill>
                  <a:srgbClr val="000000"/>
                </a:solidFill>
                <a:latin typeface="Calibri" panose="020F0502020204030204" pitchFamily="34" charset="0"/>
              </a:rPr>
              <a:t>    9</a:t>
            </a:r>
            <a:endParaRPr lang="en-AU" dirty="0"/>
          </a:p>
        </p:txBody>
      </p:sp>
      <p:sp>
        <p:nvSpPr>
          <p:cNvPr id="32" name="Rectangle 31"/>
          <p:cNvSpPr/>
          <p:nvPr/>
        </p:nvSpPr>
        <p:spPr>
          <a:xfrm>
            <a:off x="8800915" y="5288565"/>
            <a:ext cx="317907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>
                <a:solidFill>
                  <a:srgbClr val="000000"/>
                </a:solidFill>
                <a:hlinkClick r:id="rId8"/>
              </a:rPr>
              <a:t>https://books.google.com/talktobooks/</a:t>
            </a:r>
            <a:endParaRPr lang="en-AU" sz="1400" dirty="0">
              <a:solidFill>
                <a:srgbClr val="000000"/>
              </a:solidFill>
            </a:endParaRPr>
          </a:p>
          <a:p>
            <a:pPr algn="ctr"/>
            <a:r>
              <a:rPr lang="en-AU" dirty="0">
                <a:solidFill>
                  <a:srgbClr val="000000"/>
                </a:solidFill>
              </a:rPr>
              <a:t>Talk</a:t>
            </a:r>
            <a:r>
              <a:rPr lang="en-AU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AU" dirty="0">
                <a:solidFill>
                  <a:srgbClr val="000000"/>
                </a:solidFill>
              </a:rPr>
              <a:t>to Books </a:t>
            </a:r>
          </a:p>
          <a:p>
            <a:pPr algn="ctr"/>
            <a:r>
              <a:rPr lang="en-AU" dirty="0">
                <a:solidFill>
                  <a:srgbClr val="000000"/>
                </a:solidFill>
              </a:rPr>
              <a:t>       </a:t>
            </a:r>
            <a:r>
              <a:rPr lang="en-AU" b="1" dirty="0">
                <a:solidFill>
                  <a:srgbClr val="000000"/>
                </a:solidFill>
              </a:rPr>
              <a:t>10</a:t>
            </a:r>
            <a:r>
              <a:rPr lang="en-AU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33" name="AutoShape 4" descr="Talk to Books by Google - Browse passages from books using experimental AI  | Product Hunt"/>
          <p:cNvSpPr>
            <a:spLocks noChangeAspect="1" noChangeArrowheads="1"/>
          </p:cNvSpPr>
          <p:nvPr/>
        </p:nvSpPr>
        <p:spPr bwMode="auto">
          <a:xfrm>
            <a:off x="307975" y="-876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0525" y="3407944"/>
            <a:ext cx="2143125" cy="1862849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22003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11" name="AutoShape 6" descr="Attend networking events and meet the right people with the RP Events event  app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grpSp>
        <p:nvGrpSpPr>
          <p:cNvPr id="2" name="Group 1"/>
          <p:cNvGrpSpPr/>
          <p:nvPr/>
        </p:nvGrpSpPr>
        <p:grpSpPr>
          <a:xfrm>
            <a:off x="3574475" y="272265"/>
            <a:ext cx="7056939" cy="5485270"/>
            <a:chOff x="-230291" y="373864"/>
            <a:chExt cx="9745875" cy="5485270"/>
          </a:xfrm>
        </p:grpSpPr>
        <p:sp>
          <p:nvSpPr>
            <p:cNvPr id="15" name="Rectangle 14"/>
            <p:cNvSpPr/>
            <p:nvPr/>
          </p:nvSpPr>
          <p:spPr>
            <a:xfrm>
              <a:off x="-230291" y="2276276"/>
              <a:ext cx="351616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b="1" dirty="0">
                  <a:solidFill>
                    <a:srgbClr val="000000"/>
                  </a:solidFill>
                </a:rPr>
                <a:t>     5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5755" y="549172"/>
              <a:ext cx="2583296" cy="16002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4827" y="518780"/>
              <a:ext cx="2497612" cy="168809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329369" y="2252513"/>
              <a:ext cx="18666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AU" b="1" dirty="0">
                  <a:solidFill>
                    <a:srgbClr val="000000"/>
                  </a:solidFill>
                </a:rPr>
                <a:t>6 chat </a:t>
              </a:r>
              <a:r>
                <a:rPr lang="en-AU" b="1" dirty="0" err="1">
                  <a:solidFill>
                    <a:srgbClr val="000000"/>
                  </a:solidFill>
                </a:rPr>
                <a:t>bott</a:t>
              </a:r>
              <a:endParaRPr lang="en-AU" sz="1400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599780" y="2206874"/>
              <a:ext cx="29158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7</a:t>
              </a:r>
              <a:endParaRPr lang="en-AU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5246" y="373864"/>
              <a:ext cx="2604872" cy="1918855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2215390" y="5475300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AU" b="1" dirty="0">
                  <a:solidFill>
                    <a:srgbClr val="000000"/>
                  </a:solidFill>
                </a:rPr>
                <a:t>8</a:t>
              </a:r>
              <a:endParaRPr lang="en-AU" b="1" dirty="0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1541" y="3543736"/>
              <a:ext cx="2427700" cy="1832178"/>
            </a:xfrm>
            <a:prstGeom prst="rect">
              <a:avLst/>
            </a:prstGeom>
            <a:ln w="3175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57150" y="3543736"/>
              <a:ext cx="2442629" cy="167864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4034826" y="4966582"/>
              <a:ext cx="2915805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AU" sz="16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en-AU" dirty="0" err="1">
                  <a:solidFill>
                    <a:srgbClr val="000000"/>
                  </a:solidFill>
                </a:rPr>
                <a:t>Cybermap</a:t>
              </a:r>
              <a:endParaRPr lang="en-AU" dirty="0">
                <a:solidFill>
                  <a:srgbClr val="000000"/>
                </a:solidFill>
              </a:endParaRPr>
            </a:p>
            <a:p>
              <a:pPr algn="ctr"/>
              <a:r>
                <a:rPr lang="en-AU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    9</a:t>
              </a:r>
              <a:endParaRPr lang="en-AU" dirty="0"/>
            </a:p>
          </p:txBody>
        </p:sp>
      </p:grpSp>
      <p:sp>
        <p:nvSpPr>
          <p:cNvPr id="33" name="AutoShape 4" descr="Talk to Books by Google - Browse passages from books using experimental AI  | Product Hunt"/>
          <p:cNvSpPr>
            <a:spLocks noChangeAspect="1" noChangeArrowheads="1"/>
          </p:cNvSpPr>
          <p:nvPr/>
        </p:nvSpPr>
        <p:spPr bwMode="auto">
          <a:xfrm>
            <a:off x="307975" y="-876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grpSp>
        <p:nvGrpSpPr>
          <p:cNvPr id="18" name="Group 17"/>
          <p:cNvGrpSpPr/>
          <p:nvPr/>
        </p:nvGrpSpPr>
        <p:grpSpPr>
          <a:xfrm>
            <a:off x="262864" y="399871"/>
            <a:ext cx="3357792" cy="4911388"/>
            <a:chOff x="2946688" y="361950"/>
            <a:chExt cx="6854938" cy="491138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6688" y="361950"/>
              <a:ext cx="3038475" cy="15049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47175" y="379874"/>
              <a:ext cx="2954451" cy="150495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63370" y="3455550"/>
              <a:ext cx="2733675" cy="1766454"/>
            </a:xfrm>
            <a:prstGeom prst="rect">
              <a:avLst/>
            </a:prstGeom>
            <a:ln w="3175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76574" y="3404216"/>
              <a:ext cx="2695648" cy="1869122"/>
            </a:xfrm>
            <a:prstGeom prst="rect">
              <a:avLst/>
            </a:prstGeom>
            <a:ln w="3175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23" name="Rectangle 22"/>
          <p:cNvSpPr/>
          <p:nvPr/>
        </p:nvSpPr>
        <p:spPr>
          <a:xfrm>
            <a:off x="262864" y="2269383"/>
            <a:ext cx="4724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rgbClr val="000000"/>
                </a:solidFill>
              </a:rPr>
              <a:t>        1                             2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9567" y="5373701"/>
            <a:ext cx="4724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rgbClr val="000000"/>
                </a:solidFill>
              </a:rPr>
              <a:t>      3                            4</a:t>
            </a:r>
          </a:p>
        </p:txBody>
      </p:sp>
      <p:sp>
        <p:nvSpPr>
          <p:cNvPr id="29" name="Oval 28"/>
          <p:cNvSpPr/>
          <p:nvPr/>
        </p:nvSpPr>
        <p:spPr>
          <a:xfrm>
            <a:off x="9747728" y="3225184"/>
            <a:ext cx="2192246" cy="159789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000" b="1" dirty="0">
                <a:solidFill>
                  <a:srgbClr val="00B0F0"/>
                </a:solidFill>
              </a:rPr>
              <a:t>Cast your vote </a:t>
            </a:r>
            <a:r>
              <a:rPr lang="en-AU" sz="2000" b="1" dirty="0">
                <a:solidFill>
                  <a:srgbClr val="00B0F0"/>
                </a:solidFill>
                <a:sym typeface="Wingdings" panose="05000000000000000000" pitchFamily="2" charset="2"/>
              </a:rPr>
              <a:t> </a:t>
            </a:r>
            <a:endParaRPr lang="en-AU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63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945" y="372826"/>
            <a:ext cx="10326658" cy="664909"/>
          </a:xfrm>
        </p:spPr>
        <p:txBody>
          <a:bodyPr/>
          <a:lstStyle/>
          <a:p>
            <a:r>
              <a:rPr lang="en-AU" b="1" dirty="0"/>
              <a:t>Gartner Identifies Four Trends Driving Near-Term Artificial Intelligence Innovation </a:t>
            </a:r>
            <a:br>
              <a:rPr lang="en-AU" b="1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80072" y="1787703"/>
            <a:ext cx="4901076" cy="4191857"/>
          </a:xfrm>
        </p:spPr>
        <p:txBody>
          <a:bodyPr/>
          <a:lstStyle/>
          <a:p>
            <a:pPr marL="0" indent="0" algn="just">
              <a:buNone/>
            </a:pPr>
            <a:r>
              <a:rPr lang="en-AU" sz="1800" b="1" dirty="0"/>
              <a:t>Responsible AI</a:t>
            </a:r>
            <a:endParaRPr lang="en-AU" sz="1800" dirty="0"/>
          </a:p>
          <a:p>
            <a:pPr algn="just"/>
            <a:r>
              <a:rPr lang="en-AU" sz="2400" dirty="0"/>
              <a:t>“Increased trust, transparency, fairness and auditability of AI technologies continues to be of growing importance to a wide range of </a:t>
            </a:r>
            <a:r>
              <a:rPr lang="en-AU" sz="2400" b="1" dirty="0"/>
              <a:t>stakeholders</a:t>
            </a:r>
            <a:r>
              <a:rPr lang="en-AU" sz="2400" dirty="0"/>
              <a:t>,” </a:t>
            </a:r>
          </a:p>
          <a:p>
            <a:pPr algn="just"/>
            <a:r>
              <a:rPr lang="en-AU" sz="2400" dirty="0"/>
              <a:t>In fact, Gartner expects that by 2023, </a:t>
            </a:r>
            <a:r>
              <a:rPr lang="en-AU" sz="2400" b="1" dirty="0">
                <a:solidFill>
                  <a:srgbClr val="FF0000"/>
                </a:solidFill>
              </a:rPr>
              <a:t>all personnel hired </a:t>
            </a:r>
            <a:r>
              <a:rPr lang="en-AU" sz="2400" dirty="0"/>
              <a:t>for AI development and training work will have to demonstrate expertise in responsible AI.</a:t>
            </a:r>
            <a:endParaRPr lang="en-US" sz="2400" spc="-4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 txBox="1">
            <a:spLocks/>
          </p:cNvSpPr>
          <p:nvPr/>
        </p:nvSpPr>
        <p:spPr>
          <a:xfrm>
            <a:off x="6128108" y="1931717"/>
            <a:ext cx="4901076" cy="2977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AU" sz="1800" b="1" dirty="0"/>
              <a:t>What we did in 31266</a:t>
            </a:r>
            <a:endParaRPr lang="en-AU" sz="1800" dirty="0"/>
          </a:p>
          <a:p>
            <a:pPr algn="just"/>
            <a:endParaRPr lang="en-AU" sz="1800" b="1" dirty="0"/>
          </a:p>
          <a:p>
            <a:pPr algn="just"/>
            <a:r>
              <a:rPr lang="en-AU" sz="1800" b="1" dirty="0"/>
              <a:t>Tutorial 5- Week 7</a:t>
            </a:r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r>
              <a:rPr lang="en-AU" sz="1800" b="1" dirty="0"/>
              <a:t>Week 9!</a:t>
            </a:r>
            <a:endParaRPr lang="en-AU" sz="1800" b="1" spc="-4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5236" y="4946745"/>
            <a:ext cx="2881313" cy="6762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5" y="863218"/>
            <a:ext cx="10588515" cy="475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14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45" y="375337"/>
            <a:ext cx="10326658" cy="664909"/>
          </a:xfrm>
        </p:spPr>
        <p:txBody>
          <a:bodyPr/>
          <a:lstStyle/>
          <a:p>
            <a:r>
              <a:rPr lang="en-AU" b="1" dirty="0"/>
              <a:t>Gartner Identifies Four Trends : Responsible AI</a:t>
            </a:r>
            <a:br>
              <a:rPr lang="en-AU" b="1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 txBox="1">
            <a:spLocks/>
          </p:cNvSpPr>
          <p:nvPr/>
        </p:nvSpPr>
        <p:spPr>
          <a:xfrm>
            <a:off x="549345" y="1182794"/>
            <a:ext cx="4901076" cy="2977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AU" sz="1800" b="1" dirty="0"/>
              <a:t>What we did in 31266</a:t>
            </a:r>
            <a:endParaRPr lang="en-AU" sz="1800" dirty="0"/>
          </a:p>
          <a:p>
            <a:pPr algn="just">
              <a:spcAft>
                <a:spcPts val="0"/>
              </a:spcAft>
            </a:pPr>
            <a:r>
              <a:rPr lang="en-AU" sz="1800" b="1" dirty="0"/>
              <a:t>Tutorial 5- Week 7</a:t>
            </a:r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</p:txBody>
      </p:sp>
      <p:sp>
        <p:nvSpPr>
          <p:cNvPr id="8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4" name="Picture 13" descr="C:\Users\144931\AppData\Local\Microsoft\Windows\INetCache\Content.MSO\91FF0912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170" y="1962364"/>
            <a:ext cx="5178893" cy="393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144931\AppData\Local\Microsoft\Windows\INetCache\Content.MSO\50D05E98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92" y="367619"/>
            <a:ext cx="11170688" cy="5799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346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144931\AppData\Local\Microsoft\Windows\INetCache\Content.MSO\84C02E7E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285" y="688369"/>
            <a:ext cx="5887093" cy="53836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45" y="375337"/>
            <a:ext cx="10326658" cy="664909"/>
          </a:xfrm>
        </p:spPr>
        <p:txBody>
          <a:bodyPr/>
          <a:lstStyle/>
          <a:p>
            <a:r>
              <a:rPr lang="en-AU" b="1" dirty="0"/>
              <a:t>Gartner Identifies Four Trends : Responsible AI</a:t>
            </a:r>
            <a:br>
              <a:rPr lang="en-AU" b="1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content here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 txBox="1">
            <a:spLocks/>
          </p:cNvSpPr>
          <p:nvPr/>
        </p:nvSpPr>
        <p:spPr>
          <a:xfrm>
            <a:off x="549345" y="1182794"/>
            <a:ext cx="4901076" cy="2977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AU" sz="1800" b="1" dirty="0"/>
              <a:t>What we did in 31266</a:t>
            </a:r>
            <a:endParaRPr lang="en-AU" sz="1800" dirty="0"/>
          </a:p>
          <a:p>
            <a:pPr algn="just">
              <a:spcAft>
                <a:spcPts val="0"/>
              </a:spcAft>
            </a:pPr>
            <a:r>
              <a:rPr lang="en-AU" sz="1800" b="1" dirty="0"/>
              <a:t>Tutorial 5- Week 7</a:t>
            </a:r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  <a:p>
            <a:pPr algn="just"/>
            <a:endParaRPr lang="en-AU" sz="1800" b="1" dirty="0"/>
          </a:p>
        </p:txBody>
      </p:sp>
      <p:sp>
        <p:nvSpPr>
          <p:cNvPr id="8" name="AutoShape 4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9" name="Picture 8" descr="C:\Users\144931\AppData\Local\Microsoft\Windows\INetCache\Content.MSO\A2A8DAF0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688369"/>
            <a:ext cx="11550115" cy="538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901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11">
      <a:dk1>
        <a:srgbClr val="000000"/>
      </a:dk1>
      <a:lt1>
        <a:srgbClr val="FFFFFF"/>
      </a:lt1>
      <a:dk2>
        <a:srgbClr val="323232"/>
      </a:dk2>
      <a:lt2>
        <a:srgbClr val="B2B2B2"/>
      </a:lt2>
      <a:accent1>
        <a:srgbClr val="0F4BEB"/>
      </a:accent1>
      <a:accent2>
        <a:srgbClr val="FF2305"/>
      </a:accent2>
      <a:accent3>
        <a:srgbClr val="000000"/>
      </a:accent3>
      <a:accent4>
        <a:srgbClr val="FAF528"/>
      </a:accent4>
      <a:accent5>
        <a:srgbClr val="09D369"/>
      </a:accent5>
      <a:accent6>
        <a:srgbClr val="FF9600"/>
      </a:accent6>
      <a:hlink>
        <a:srgbClr val="00B7E0"/>
      </a:hlink>
      <a:folHlink>
        <a:srgbClr val="00B7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500 UTS Additional Branded Templates PPT 16x9_Bv2" id="{EB039CC6-8CB9-C24A-A749-50853131CC6F}" vid="{C4909B0C-217E-B842-A58C-94EA4BEBE0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8ADA34528E92419DD5E7C23F3E3713" ma:contentTypeVersion="14" ma:contentTypeDescription="Create a new document." ma:contentTypeScope="" ma:versionID="3fd47a530361d466d32cc84677508f15">
  <xsd:schema xmlns:xsd="http://www.w3.org/2001/XMLSchema" xmlns:xs="http://www.w3.org/2001/XMLSchema" xmlns:p="http://schemas.microsoft.com/office/2006/metadata/properties" xmlns:ns3="adc57ce0-2e33-49b4-ae55-982efe38544a" xmlns:ns4="5d957f96-87e2-4724-8cea-857228ab6030" targetNamespace="http://schemas.microsoft.com/office/2006/metadata/properties" ma:root="true" ma:fieldsID="4683b5470cbe18b06e28e73599c5d8d8" ns3:_="" ns4:_="">
    <xsd:import namespace="adc57ce0-2e33-49b4-ae55-982efe38544a"/>
    <xsd:import namespace="5d957f96-87e2-4724-8cea-857228ab603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c57ce0-2e33-49b4-ae55-982efe385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957f96-87e2-4724-8cea-857228ab603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327C13-953C-4735-AF5F-2B85F4DC7F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c57ce0-2e33-49b4-ae55-982efe38544a"/>
    <ds:schemaRef ds:uri="5d957f96-87e2-4724-8cea-857228ab60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564EF5-29E5-49AC-8E0B-AC5514C71F98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5d957f96-87e2-4724-8cea-857228ab6030"/>
    <ds:schemaRef ds:uri="http://purl.org/dc/elements/1.1/"/>
    <ds:schemaRef ds:uri="http://schemas.microsoft.com/office/2006/metadata/properties"/>
    <ds:schemaRef ds:uri="adc57ce0-2e33-49b4-ae55-982efe38544a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0F7B120-EBFA-41E2-AC17-5E2FC5AC65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UTS Branded Templates PPT 16x9_B_FA</Template>
  <TotalTime>824</TotalTime>
  <Words>1050</Words>
  <Application>Microsoft Macintosh PowerPoint</Application>
  <PresentationFormat>Widescreen</PresentationFormat>
  <Paragraphs>191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Helvetica</vt:lpstr>
      <vt:lpstr>Times New Roman</vt:lpstr>
      <vt:lpstr>Office Theme</vt:lpstr>
      <vt:lpstr>31266 last lecture!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Gartner Identifies Four Trends Driving Near-Term Artificial Intelligence Innovation  </vt:lpstr>
      <vt:lpstr>Gartner Identifies Four Trends : Responsible AI </vt:lpstr>
      <vt:lpstr>Gartner Identifies Four Trends : Responsible AI </vt:lpstr>
      <vt:lpstr>Gartner Identifies Four Trends : Responsible AI </vt:lpstr>
      <vt:lpstr>Gartner Identifies Four Trends Driving Near-Term Artificial Intelligence Innovation  </vt:lpstr>
      <vt:lpstr>Gartner Identifies Four Trends : Small and Wide Data  </vt:lpstr>
      <vt:lpstr>Gartner Identifies Four Trends Driving Near-Term Artificial Intelligence Innovation  </vt:lpstr>
      <vt:lpstr>Gartner Identifies Four Trends : Operationalization of AI Platforms  </vt:lpstr>
      <vt:lpstr>How do Hype Cycles work?   </vt:lpstr>
      <vt:lpstr>How do Hype Cycles work?   </vt:lpstr>
      <vt:lpstr>How do Hype Cycles work?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SFS time</vt:lpstr>
      <vt:lpstr>Fun time</vt:lpstr>
      <vt:lpstr>Assignment 4- Reflective Report  </vt:lpstr>
      <vt:lpstr>PowerPoint Presentation</vt:lpstr>
    </vt:vector>
  </TitlesOfParts>
  <Company>University of Technology Sydney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31266 last lecture!</dc:title>
  <dc:creator>Morteza Saberi</dc:creator>
  <cp:lastModifiedBy>Bahareh B./Reza F. Azar/Aghdam</cp:lastModifiedBy>
  <cp:revision>56</cp:revision>
  <dcterms:created xsi:type="dcterms:W3CDTF">2021-10-25T21:06:29Z</dcterms:created>
  <dcterms:modified xsi:type="dcterms:W3CDTF">2022-05-18T01:07:13Z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a6c3db-1667-4f49-995a-8b9973972958_Enabled">
    <vt:lpwstr>true</vt:lpwstr>
  </property>
  <property fmtid="{D5CDD505-2E9C-101B-9397-08002B2CF9AE}" pid="3" name="MSIP_Label_51a6c3db-1667-4f49-995a-8b9973972958_SetDate">
    <vt:lpwstr>2021-10-25T21:06:31Z</vt:lpwstr>
  </property>
  <property fmtid="{D5CDD505-2E9C-101B-9397-08002B2CF9AE}" pid="4" name="MSIP_Label_51a6c3db-1667-4f49-995a-8b9973972958_Method">
    <vt:lpwstr>Standard</vt:lpwstr>
  </property>
  <property fmtid="{D5CDD505-2E9C-101B-9397-08002B2CF9AE}" pid="5" name="MSIP_Label_51a6c3db-1667-4f49-995a-8b9973972958_Name">
    <vt:lpwstr>UTS-Internal</vt:lpwstr>
  </property>
  <property fmtid="{D5CDD505-2E9C-101B-9397-08002B2CF9AE}" pid="6" name="MSIP_Label_51a6c3db-1667-4f49-995a-8b9973972958_SiteId">
    <vt:lpwstr>e8911c26-cf9f-4a9c-878e-527807be8791</vt:lpwstr>
  </property>
  <property fmtid="{D5CDD505-2E9C-101B-9397-08002B2CF9AE}" pid="7" name="MSIP_Label_51a6c3db-1667-4f49-995a-8b9973972958_ActionId">
    <vt:lpwstr>724f914a-9254-42c4-babf-90ac6e1ceb80</vt:lpwstr>
  </property>
  <property fmtid="{D5CDD505-2E9C-101B-9397-08002B2CF9AE}" pid="8" name="MSIP_Label_51a6c3db-1667-4f49-995a-8b9973972958_ContentBits">
    <vt:lpwstr>0</vt:lpwstr>
  </property>
  <property fmtid="{D5CDD505-2E9C-101B-9397-08002B2CF9AE}" pid="9" name="ContentTypeId">
    <vt:lpwstr>0x010100038ADA34528E92419DD5E7C23F3E3713</vt:lpwstr>
  </property>
</Properties>
</file>