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6C_C92378F5.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407" r:id="rId2"/>
    <p:sldId id="408" r:id="rId3"/>
    <p:sldId id="401" r:id="rId4"/>
    <p:sldId id="413" r:id="rId5"/>
    <p:sldId id="412" r:id="rId6"/>
    <p:sldId id="256" r:id="rId7"/>
    <p:sldId id="260" r:id="rId8"/>
    <p:sldId id="357" r:id="rId9"/>
    <p:sldId id="363" r:id="rId10"/>
    <p:sldId id="356" r:id="rId11"/>
    <p:sldId id="359" r:id="rId12"/>
    <p:sldId id="360" r:id="rId13"/>
    <p:sldId id="361" r:id="rId14"/>
    <p:sldId id="362" r:id="rId15"/>
    <p:sldId id="435" r:id="rId16"/>
    <p:sldId id="448" r:id="rId17"/>
    <p:sldId id="449" r:id="rId18"/>
    <p:sldId id="450" r:id="rId19"/>
    <p:sldId id="451" r:id="rId20"/>
    <p:sldId id="436" r:id="rId21"/>
    <p:sldId id="437" r:id="rId22"/>
    <p:sldId id="438" r:id="rId23"/>
    <p:sldId id="439" r:id="rId24"/>
    <p:sldId id="440" r:id="rId25"/>
    <p:sldId id="441" r:id="rId26"/>
    <p:sldId id="442" r:id="rId27"/>
    <p:sldId id="443" r:id="rId28"/>
    <p:sldId id="444" r:id="rId29"/>
    <p:sldId id="445" r:id="rId30"/>
    <p:sldId id="446" r:id="rId31"/>
    <p:sldId id="417" r:id="rId32"/>
    <p:sldId id="418" r:id="rId33"/>
    <p:sldId id="419" r:id="rId34"/>
    <p:sldId id="420" r:id="rId35"/>
    <p:sldId id="421" r:id="rId36"/>
    <p:sldId id="422" r:id="rId37"/>
    <p:sldId id="423" r:id="rId38"/>
    <p:sldId id="377" r:id="rId39"/>
    <p:sldId id="274" r:id="rId40"/>
    <p:sldId id="380" r:id="rId41"/>
    <p:sldId id="381" r:id="rId42"/>
    <p:sldId id="379" r:id="rId43"/>
    <p:sldId id="382" r:id="rId44"/>
    <p:sldId id="383" r:id="rId45"/>
    <p:sldId id="378" r:id="rId46"/>
    <p:sldId id="385" r:id="rId47"/>
    <p:sldId id="387" r:id="rId48"/>
    <p:sldId id="386" r:id="rId49"/>
    <p:sldId id="391" r:id="rId50"/>
    <p:sldId id="388" r:id="rId51"/>
    <p:sldId id="390" r:id="rId52"/>
    <p:sldId id="392" r:id="rId53"/>
    <p:sldId id="393" r:id="rId54"/>
    <p:sldId id="404" r:id="rId55"/>
    <p:sldId id="406" r:id="rId56"/>
    <p:sldId id="405" r:id="rId57"/>
    <p:sldId id="325" r:id="rId58"/>
    <p:sldId id="409" r:id="rId59"/>
    <p:sldId id="41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0FEAC4-E133-2F77-416E-242BAAE55B29}" name="Bahareh B./Reza F. Azar/Aghdam" initials="BBFA" userId="574ba9868101d3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1"/>
    <p:restoredTop sz="82622"/>
  </p:normalViewPr>
  <p:slideViewPr>
    <p:cSldViewPr snapToGrid="0" snapToObjects="1">
      <p:cViewPr varScale="1">
        <p:scale>
          <a:sx n="53" d="100"/>
          <a:sy n="53" d="100"/>
        </p:scale>
        <p:origin x="9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8/10/relationships/authors" Target="authors.xml"/></Relationships>
</file>

<file path=ppt/comments/modernComment_16C_C92378F5.xml><?xml version="1.0" encoding="utf-8"?>
<p188:cmLst xmlns:a="http://schemas.openxmlformats.org/drawingml/2006/main" xmlns:r="http://schemas.openxmlformats.org/officeDocument/2006/relationships" xmlns:p188="http://schemas.microsoft.com/office/powerpoint/2018/8/main">
  <p188:cm id="{AF7ECDC5-7457-5D41-AA27-D72122CCECE7}" authorId="{620FEAC4-E133-2F77-416E-242BAAE55B29}" created="2022-02-11T09:13:44.421">
    <ac:txMkLst xmlns:ac="http://schemas.microsoft.com/office/drawing/2013/main/command">
      <pc:docMk xmlns:pc="http://schemas.microsoft.com/office/powerpoint/2013/main/command"/>
      <pc:sldMk xmlns:pc="http://schemas.microsoft.com/office/powerpoint/2013/main/command" cId="3374545141" sldId="364"/>
      <ac:spMk id="2" creationId="{D1C07283-4B7A-9F44-AB22-C99403460F84}"/>
      <ac:txMk cp="0" len="31">
        <ac:context len="34" hash="2238179340"/>
      </ac:txMk>
    </ac:txMkLst>
    <p188:pos x="9187544" y="-232133"/>
    <p188:txBody>
      <a:bodyPr/>
      <a:lstStyle/>
      <a:p>
        <a:r>
          <a:rPr lang="en-US"/>
          <a:t>there is no slide about DDS. Should we add it?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D063A-11FF-0742-97B1-7742108EDC2A}" type="datetimeFigureOut">
              <a:rPr lang="en-US" smtClean="0"/>
              <a:t>3/8/2022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91255-1B06-0747-94E8-FC6423B976B4}" type="slidenum">
              <a:rPr lang="en-US" smtClean="0"/>
              <a:t>‹#›</a:t>
            </a:fld>
            <a:endParaRPr lang="en-US"/>
          </a:p>
        </p:txBody>
      </p:sp>
    </p:spTree>
    <p:extLst>
      <p:ext uri="{BB962C8B-B14F-4D97-AF65-F5344CB8AC3E}">
        <p14:creationId xmlns:p14="http://schemas.microsoft.com/office/powerpoint/2010/main" val="195022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4</a:t>
            </a:fld>
            <a:endParaRPr lang="en-US"/>
          </a:p>
        </p:txBody>
      </p:sp>
    </p:spTree>
    <p:extLst>
      <p:ext uri="{BB962C8B-B14F-4D97-AF65-F5344CB8AC3E}">
        <p14:creationId xmlns:p14="http://schemas.microsoft.com/office/powerpoint/2010/main" val="216166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23</a:t>
            </a:fld>
            <a:endParaRPr lang="en-US"/>
          </a:p>
        </p:txBody>
      </p:sp>
    </p:spTree>
    <p:extLst>
      <p:ext uri="{BB962C8B-B14F-4D97-AF65-F5344CB8AC3E}">
        <p14:creationId xmlns:p14="http://schemas.microsoft.com/office/powerpoint/2010/main" val="2475202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dirty="0">
              <a:solidFill>
                <a:schemeClr val="tx1"/>
              </a:solidFill>
              <a:latin typeface="+mn-l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A991255-1B06-0747-94E8-FC6423B976B4}" type="slidenum">
              <a:rPr lang="en-US" smtClean="0"/>
              <a:t>25</a:t>
            </a:fld>
            <a:endParaRPr lang="en-US"/>
          </a:p>
        </p:txBody>
      </p:sp>
    </p:spTree>
    <p:extLst>
      <p:ext uri="{BB962C8B-B14F-4D97-AF65-F5344CB8AC3E}">
        <p14:creationId xmlns:p14="http://schemas.microsoft.com/office/powerpoint/2010/main" val="670082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endParaRPr lang="en-US" altLang="en-US" dirty="0"/>
          </a:p>
          <a:p>
            <a:pPr lvl="1" eaLnBrk="1" hangingPunct="1"/>
            <a:endParaRPr lang="en-US" altLang="en-US" dirty="0"/>
          </a:p>
          <a:p>
            <a:endParaRPr lang="en-AU" dirty="0"/>
          </a:p>
          <a:p>
            <a:pPr lvl="1" eaLnBrk="1" hangingPunct="1"/>
            <a:endParaRPr lang="en-US" altLang="en-US" dirty="0"/>
          </a:p>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26</a:t>
            </a:fld>
            <a:endParaRPr lang="en-US"/>
          </a:p>
        </p:txBody>
      </p:sp>
    </p:spTree>
    <p:extLst>
      <p:ext uri="{BB962C8B-B14F-4D97-AF65-F5344CB8AC3E}">
        <p14:creationId xmlns:p14="http://schemas.microsoft.com/office/powerpoint/2010/main" val="2467289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AU" altLang="en-US" b="1" dirty="0">
              <a:solidFill>
                <a:srgbClr val="C00000"/>
              </a:solidFill>
            </a:endParaRPr>
          </a:p>
        </p:txBody>
      </p:sp>
      <p:sp>
        <p:nvSpPr>
          <p:cNvPr id="4" name="Slide Number Placeholder 3"/>
          <p:cNvSpPr>
            <a:spLocks noGrp="1"/>
          </p:cNvSpPr>
          <p:nvPr>
            <p:ph type="sldNum" sz="quarter" idx="5"/>
          </p:nvPr>
        </p:nvSpPr>
        <p:spPr/>
        <p:txBody>
          <a:bodyPr/>
          <a:lstStyle/>
          <a:p>
            <a:fld id="{5A991255-1B06-0747-94E8-FC6423B976B4}" type="slidenum">
              <a:rPr lang="en-US" smtClean="0"/>
              <a:t>27</a:t>
            </a:fld>
            <a:endParaRPr lang="en-US"/>
          </a:p>
        </p:txBody>
      </p:sp>
    </p:spTree>
    <p:extLst>
      <p:ext uri="{BB962C8B-B14F-4D97-AF65-F5344CB8AC3E}">
        <p14:creationId xmlns:p14="http://schemas.microsoft.com/office/powerpoint/2010/main" val="2339085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endParaRPr lang="en-US" altLang="en-US" dirty="0"/>
          </a:p>
          <a:p>
            <a:pPr lvl="1" eaLnBrk="1" hangingPunct="1"/>
            <a:endParaRPr lang="en-US" altLang="en-US" dirty="0"/>
          </a:p>
          <a:p>
            <a:endParaRPr lang="en-AU" dirty="0"/>
          </a:p>
          <a:p>
            <a:pPr lvl="1" eaLnBrk="1" hangingPunct="1"/>
            <a:endParaRPr lang="en-US" altLang="en-US" dirty="0"/>
          </a:p>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28</a:t>
            </a:fld>
            <a:endParaRPr lang="en-US"/>
          </a:p>
        </p:txBody>
      </p:sp>
    </p:spTree>
    <p:extLst>
      <p:ext uri="{BB962C8B-B14F-4D97-AF65-F5344CB8AC3E}">
        <p14:creationId xmlns:p14="http://schemas.microsoft.com/office/powerpoint/2010/main" val="1322690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endParaRPr lang="en-US" altLang="en-US" dirty="0"/>
          </a:p>
          <a:p>
            <a:pPr lvl="1" eaLnBrk="1" hangingPunct="1"/>
            <a:endParaRPr lang="en-US" altLang="en-US" dirty="0"/>
          </a:p>
          <a:p>
            <a:endParaRPr lang="en-AU" dirty="0"/>
          </a:p>
          <a:p>
            <a:pPr lvl="1" eaLnBrk="1" hangingPunct="1"/>
            <a:endParaRPr lang="en-US" altLang="en-US" dirty="0"/>
          </a:p>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29</a:t>
            </a:fld>
            <a:endParaRPr lang="en-US"/>
          </a:p>
        </p:txBody>
      </p:sp>
    </p:spTree>
    <p:extLst>
      <p:ext uri="{BB962C8B-B14F-4D97-AF65-F5344CB8AC3E}">
        <p14:creationId xmlns:p14="http://schemas.microsoft.com/office/powerpoint/2010/main" val="1006993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endParaRPr lang="en-US" altLang="en-US" dirty="0"/>
          </a:p>
          <a:p>
            <a:pPr lvl="1" eaLnBrk="1" hangingPunct="1"/>
            <a:endParaRPr lang="en-US" altLang="en-US" dirty="0"/>
          </a:p>
          <a:p>
            <a:endParaRPr lang="en-AU" dirty="0"/>
          </a:p>
          <a:p>
            <a:pPr lvl="1" eaLnBrk="1" hangingPunct="1"/>
            <a:endParaRPr lang="en-US" altLang="en-US" dirty="0"/>
          </a:p>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30</a:t>
            </a:fld>
            <a:endParaRPr lang="en-US"/>
          </a:p>
        </p:txBody>
      </p:sp>
    </p:spTree>
    <p:extLst>
      <p:ext uri="{BB962C8B-B14F-4D97-AF65-F5344CB8AC3E}">
        <p14:creationId xmlns:p14="http://schemas.microsoft.com/office/powerpoint/2010/main" val="659975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32</a:t>
            </a:fld>
            <a:endParaRPr lang="en-US"/>
          </a:p>
        </p:txBody>
      </p:sp>
    </p:spTree>
    <p:extLst>
      <p:ext uri="{BB962C8B-B14F-4D97-AF65-F5344CB8AC3E}">
        <p14:creationId xmlns:p14="http://schemas.microsoft.com/office/powerpoint/2010/main" val="3051673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33</a:t>
            </a:fld>
            <a:endParaRPr lang="en-US"/>
          </a:p>
        </p:txBody>
      </p:sp>
    </p:spTree>
    <p:extLst>
      <p:ext uri="{BB962C8B-B14F-4D97-AF65-F5344CB8AC3E}">
        <p14:creationId xmlns:p14="http://schemas.microsoft.com/office/powerpoint/2010/main" val="2156653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34</a:t>
            </a:fld>
            <a:endParaRPr lang="en-US"/>
          </a:p>
        </p:txBody>
      </p:sp>
    </p:spTree>
    <p:extLst>
      <p:ext uri="{BB962C8B-B14F-4D97-AF65-F5344CB8AC3E}">
        <p14:creationId xmlns:p14="http://schemas.microsoft.com/office/powerpoint/2010/main" val="265504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9</a:t>
            </a:fld>
            <a:endParaRPr lang="en-US"/>
          </a:p>
        </p:txBody>
      </p:sp>
    </p:spTree>
    <p:extLst>
      <p:ext uri="{BB962C8B-B14F-4D97-AF65-F5344CB8AC3E}">
        <p14:creationId xmlns:p14="http://schemas.microsoft.com/office/powerpoint/2010/main" val="3732953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35</a:t>
            </a:fld>
            <a:endParaRPr lang="en-US"/>
          </a:p>
        </p:txBody>
      </p:sp>
    </p:spTree>
    <p:extLst>
      <p:ext uri="{BB962C8B-B14F-4D97-AF65-F5344CB8AC3E}">
        <p14:creationId xmlns:p14="http://schemas.microsoft.com/office/powerpoint/2010/main" val="264848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36</a:t>
            </a:fld>
            <a:endParaRPr lang="en-US"/>
          </a:p>
        </p:txBody>
      </p:sp>
    </p:spTree>
    <p:extLst>
      <p:ext uri="{BB962C8B-B14F-4D97-AF65-F5344CB8AC3E}">
        <p14:creationId xmlns:p14="http://schemas.microsoft.com/office/powerpoint/2010/main" val="4198391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37</a:t>
            </a:fld>
            <a:endParaRPr lang="en-US"/>
          </a:p>
        </p:txBody>
      </p:sp>
    </p:spTree>
    <p:extLst>
      <p:ext uri="{BB962C8B-B14F-4D97-AF65-F5344CB8AC3E}">
        <p14:creationId xmlns:p14="http://schemas.microsoft.com/office/powerpoint/2010/main" val="3650946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38</a:t>
            </a:fld>
            <a:endParaRPr lang="en-US"/>
          </a:p>
        </p:txBody>
      </p:sp>
    </p:spTree>
    <p:extLst>
      <p:ext uri="{BB962C8B-B14F-4D97-AF65-F5344CB8AC3E}">
        <p14:creationId xmlns:p14="http://schemas.microsoft.com/office/powerpoint/2010/main" val="2985975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39</a:t>
            </a:fld>
            <a:endParaRPr lang="en-US"/>
          </a:p>
        </p:txBody>
      </p:sp>
    </p:spTree>
    <p:extLst>
      <p:ext uri="{BB962C8B-B14F-4D97-AF65-F5344CB8AC3E}">
        <p14:creationId xmlns:p14="http://schemas.microsoft.com/office/powerpoint/2010/main" val="2365686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40</a:t>
            </a:fld>
            <a:endParaRPr lang="en-US"/>
          </a:p>
        </p:txBody>
      </p:sp>
    </p:spTree>
    <p:extLst>
      <p:ext uri="{BB962C8B-B14F-4D97-AF65-F5344CB8AC3E}">
        <p14:creationId xmlns:p14="http://schemas.microsoft.com/office/powerpoint/2010/main" val="3436500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41</a:t>
            </a:fld>
            <a:endParaRPr lang="en-US"/>
          </a:p>
        </p:txBody>
      </p:sp>
    </p:spTree>
    <p:extLst>
      <p:ext uri="{BB962C8B-B14F-4D97-AF65-F5344CB8AC3E}">
        <p14:creationId xmlns:p14="http://schemas.microsoft.com/office/powerpoint/2010/main" val="1855672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5A991255-1B06-0747-94E8-FC6423B976B4}" type="slidenum">
              <a:rPr lang="en-US" smtClean="0"/>
              <a:t>42</a:t>
            </a:fld>
            <a:endParaRPr lang="en-US"/>
          </a:p>
        </p:txBody>
      </p:sp>
    </p:spTree>
    <p:extLst>
      <p:ext uri="{BB962C8B-B14F-4D97-AF65-F5344CB8AC3E}">
        <p14:creationId xmlns:p14="http://schemas.microsoft.com/office/powerpoint/2010/main" val="3687101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5A991255-1B06-0747-94E8-FC6423B976B4}" type="slidenum">
              <a:rPr lang="en-US" smtClean="0"/>
              <a:t>43</a:t>
            </a:fld>
            <a:endParaRPr lang="en-US"/>
          </a:p>
        </p:txBody>
      </p:sp>
    </p:spTree>
    <p:extLst>
      <p:ext uri="{BB962C8B-B14F-4D97-AF65-F5344CB8AC3E}">
        <p14:creationId xmlns:p14="http://schemas.microsoft.com/office/powerpoint/2010/main" val="532871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5A991255-1B06-0747-94E8-FC6423B976B4}" type="slidenum">
              <a:rPr lang="en-US" smtClean="0"/>
              <a:t>44</a:t>
            </a:fld>
            <a:endParaRPr lang="en-US"/>
          </a:p>
        </p:txBody>
      </p:sp>
    </p:spTree>
    <p:extLst>
      <p:ext uri="{BB962C8B-B14F-4D97-AF65-F5344CB8AC3E}">
        <p14:creationId xmlns:p14="http://schemas.microsoft.com/office/powerpoint/2010/main" val="242156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12</a:t>
            </a:fld>
            <a:endParaRPr lang="en-US"/>
          </a:p>
        </p:txBody>
      </p:sp>
    </p:spTree>
    <p:extLst>
      <p:ext uri="{BB962C8B-B14F-4D97-AF65-F5344CB8AC3E}">
        <p14:creationId xmlns:p14="http://schemas.microsoft.com/office/powerpoint/2010/main" val="3938546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lnSpc>
                <a:spcPct val="90000"/>
              </a:lnSpc>
              <a:spcAft>
                <a:spcPts val="1200"/>
              </a:spcAft>
              <a:buNone/>
              <a:defRPr/>
            </a:pPr>
            <a:endParaRPr lang="en-US" alt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A991255-1B06-0747-94E8-FC6423B976B4}" type="slidenum">
              <a:rPr lang="en-US" smtClean="0"/>
              <a:t>45</a:t>
            </a:fld>
            <a:endParaRPr lang="en-US"/>
          </a:p>
        </p:txBody>
      </p:sp>
    </p:spTree>
    <p:extLst>
      <p:ext uri="{BB962C8B-B14F-4D97-AF65-F5344CB8AC3E}">
        <p14:creationId xmlns:p14="http://schemas.microsoft.com/office/powerpoint/2010/main" val="250484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46</a:t>
            </a:fld>
            <a:endParaRPr lang="en-US"/>
          </a:p>
        </p:txBody>
      </p:sp>
    </p:spTree>
    <p:extLst>
      <p:ext uri="{BB962C8B-B14F-4D97-AF65-F5344CB8AC3E}">
        <p14:creationId xmlns:p14="http://schemas.microsoft.com/office/powerpoint/2010/main" val="3098254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47</a:t>
            </a:fld>
            <a:endParaRPr lang="en-US"/>
          </a:p>
        </p:txBody>
      </p:sp>
    </p:spTree>
    <p:extLst>
      <p:ext uri="{BB962C8B-B14F-4D97-AF65-F5344CB8AC3E}">
        <p14:creationId xmlns:p14="http://schemas.microsoft.com/office/powerpoint/2010/main" val="3885991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48</a:t>
            </a:fld>
            <a:endParaRPr lang="en-US"/>
          </a:p>
        </p:txBody>
      </p:sp>
    </p:spTree>
    <p:extLst>
      <p:ext uri="{BB962C8B-B14F-4D97-AF65-F5344CB8AC3E}">
        <p14:creationId xmlns:p14="http://schemas.microsoft.com/office/powerpoint/2010/main" val="1436910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49</a:t>
            </a:fld>
            <a:endParaRPr lang="en-US"/>
          </a:p>
        </p:txBody>
      </p:sp>
    </p:spTree>
    <p:extLst>
      <p:ext uri="{BB962C8B-B14F-4D97-AF65-F5344CB8AC3E}">
        <p14:creationId xmlns:p14="http://schemas.microsoft.com/office/powerpoint/2010/main" val="2596025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50</a:t>
            </a:fld>
            <a:endParaRPr lang="en-US"/>
          </a:p>
        </p:txBody>
      </p:sp>
    </p:spTree>
    <p:extLst>
      <p:ext uri="{BB962C8B-B14F-4D97-AF65-F5344CB8AC3E}">
        <p14:creationId xmlns:p14="http://schemas.microsoft.com/office/powerpoint/2010/main" val="4010327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51</a:t>
            </a:fld>
            <a:endParaRPr lang="en-US"/>
          </a:p>
        </p:txBody>
      </p:sp>
    </p:spTree>
    <p:extLst>
      <p:ext uri="{BB962C8B-B14F-4D97-AF65-F5344CB8AC3E}">
        <p14:creationId xmlns:p14="http://schemas.microsoft.com/office/powerpoint/2010/main" val="1581430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52</a:t>
            </a:fld>
            <a:endParaRPr lang="en-US"/>
          </a:p>
        </p:txBody>
      </p:sp>
    </p:spTree>
    <p:extLst>
      <p:ext uri="{BB962C8B-B14F-4D97-AF65-F5344CB8AC3E}">
        <p14:creationId xmlns:p14="http://schemas.microsoft.com/office/powerpoint/2010/main" val="3279188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53</a:t>
            </a:fld>
            <a:endParaRPr lang="en-US"/>
          </a:p>
        </p:txBody>
      </p:sp>
    </p:spTree>
    <p:extLst>
      <p:ext uri="{BB962C8B-B14F-4D97-AF65-F5344CB8AC3E}">
        <p14:creationId xmlns:p14="http://schemas.microsoft.com/office/powerpoint/2010/main" val="3070845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endParaRPr lang="en-US" altLang="en-US" dirty="0"/>
          </a:p>
          <a:p>
            <a:pPr lvl="1" eaLnBrk="1" hangingPunct="1"/>
            <a:endParaRPr lang="en-US" altLang="en-US" dirty="0"/>
          </a:p>
          <a:p>
            <a:endParaRPr lang="en-AU" dirty="0"/>
          </a:p>
          <a:p>
            <a:pPr lvl="1" eaLnBrk="1" hangingPunct="1"/>
            <a:endParaRPr lang="en-US" altLang="en-US" dirty="0"/>
          </a:p>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55</a:t>
            </a:fld>
            <a:endParaRPr lang="en-US"/>
          </a:p>
        </p:txBody>
      </p:sp>
    </p:spTree>
    <p:extLst>
      <p:ext uri="{BB962C8B-B14F-4D97-AF65-F5344CB8AC3E}">
        <p14:creationId xmlns:p14="http://schemas.microsoft.com/office/powerpoint/2010/main" val="101622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13</a:t>
            </a:fld>
            <a:endParaRPr lang="en-US"/>
          </a:p>
        </p:txBody>
      </p:sp>
    </p:spTree>
    <p:extLst>
      <p:ext uri="{BB962C8B-B14F-4D97-AF65-F5344CB8AC3E}">
        <p14:creationId xmlns:p14="http://schemas.microsoft.com/office/powerpoint/2010/main" val="2365430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endParaRPr lang="en-US" altLang="en-US" dirty="0"/>
          </a:p>
          <a:p>
            <a:pPr lvl="1" eaLnBrk="1" hangingPunct="1"/>
            <a:endParaRPr lang="en-US" altLang="en-US" dirty="0"/>
          </a:p>
          <a:p>
            <a:endParaRPr lang="en-AU" dirty="0"/>
          </a:p>
          <a:p>
            <a:pPr lvl="1" eaLnBrk="1" hangingPunct="1"/>
            <a:endParaRPr lang="en-US" altLang="en-US" dirty="0"/>
          </a:p>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56</a:t>
            </a:fld>
            <a:endParaRPr lang="en-US"/>
          </a:p>
        </p:txBody>
      </p:sp>
    </p:spTree>
    <p:extLst>
      <p:ext uri="{BB962C8B-B14F-4D97-AF65-F5344CB8AC3E}">
        <p14:creationId xmlns:p14="http://schemas.microsoft.com/office/powerpoint/2010/main" val="417747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38DA3A0-AD88-4012-BC68-F825754874DD}" type="slidenum">
              <a:rPr lang="en-AU" smtClean="0"/>
              <a:t>57</a:t>
            </a:fld>
            <a:endParaRPr lang="en-AU"/>
          </a:p>
        </p:txBody>
      </p:sp>
    </p:spTree>
    <p:extLst>
      <p:ext uri="{BB962C8B-B14F-4D97-AF65-F5344CB8AC3E}">
        <p14:creationId xmlns:p14="http://schemas.microsoft.com/office/powerpoint/2010/main" val="309662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14</a:t>
            </a:fld>
            <a:endParaRPr lang="en-US"/>
          </a:p>
        </p:txBody>
      </p:sp>
    </p:spTree>
    <p:extLst>
      <p:ext uri="{BB962C8B-B14F-4D97-AF65-F5344CB8AC3E}">
        <p14:creationId xmlns:p14="http://schemas.microsoft.com/office/powerpoint/2010/main" val="294536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18</a:t>
            </a:fld>
            <a:endParaRPr lang="en-US"/>
          </a:p>
        </p:txBody>
      </p:sp>
    </p:spTree>
    <p:extLst>
      <p:ext uri="{BB962C8B-B14F-4D97-AF65-F5344CB8AC3E}">
        <p14:creationId xmlns:p14="http://schemas.microsoft.com/office/powerpoint/2010/main" val="138404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19</a:t>
            </a:fld>
            <a:endParaRPr lang="en-US"/>
          </a:p>
        </p:txBody>
      </p:sp>
    </p:spTree>
    <p:extLst>
      <p:ext uri="{BB962C8B-B14F-4D97-AF65-F5344CB8AC3E}">
        <p14:creationId xmlns:p14="http://schemas.microsoft.com/office/powerpoint/2010/main" val="217222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21</a:t>
            </a:fld>
            <a:endParaRPr lang="en-US"/>
          </a:p>
        </p:txBody>
      </p:sp>
    </p:spTree>
    <p:extLst>
      <p:ext uri="{BB962C8B-B14F-4D97-AF65-F5344CB8AC3E}">
        <p14:creationId xmlns:p14="http://schemas.microsoft.com/office/powerpoint/2010/main" val="139015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22</a:t>
            </a:fld>
            <a:endParaRPr lang="en-US"/>
          </a:p>
        </p:txBody>
      </p:sp>
    </p:spTree>
    <p:extLst>
      <p:ext uri="{BB962C8B-B14F-4D97-AF65-F5344CB8AC3E}">
        <p14:creationId xmlns:p14="http://schemas.microsoft.com/office/powerpoint/2010/main" val="5372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5A1D-2C7E-FE40-AB3B-B17942A130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2882E69-B75C-0B47-A783-A0ACF48997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1B1B053-2DE5-9746-9C3D-523A44E97FEF}"/>
              </a:ext>
            </a:extLst>
          </p:cNvPr>
          <p:cNvSpPr>
            <a:spLocks noGrp="1"/>
          </p:cNvSpPr>
          <p:nvPr>
            <p:ph type="dt" sz="half" idx="10"/>
          </p:nvPr>
        </p:nvSpPr>
        <p:spPr/>
        <p:txBody>
          <a:bodyPr/>
          <a:lstStyle/>
          <a:p>
            <a:fld id="{D8052FB6-3A6A-9C4B-8739-15C0A3C5E0DA}" type="datetimeFigureOut">
              <a:rPr lang="en-US" smtClean="0"/>
              <a:t>3/8/2022</a:t>
            </a:fld>
            <a:endParaRPr lang="en-US"/>
          </a:p>
        </p:txBody>
      </p:sp>
      <p:sp>
        <p:nvSpPr>
          <p:cNvPr id="5" name="Footer Placeholder 4">
            <a:extLst>
              <a:ext uri="{FF2B5EF4-FFF2-40B4-BE49-F238E27FC236}">
                <a16:creationId xmlns:a16="http://schemas.microsoft.com/office/drawing/2014/main" id="{B90409F7-FC7E-FD4F-995A-EFF125ABB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B7126-97EB-9A4F-B6AA-8817E659E95C}"/>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13759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D93D-6B63-A845-82BE-567EEA355A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45BADB-BCA7-9F48-B774-8AA220B7278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4A7FBE-D7F6-9C4D-B0F1-44CE021EE405}"/>
              </a:ext>
            </a:extLst>
          </p:cNvPr>
          <p:cNvSpPr>
            <a:spLocks noGrp="1"/>
          </p:cNvSpPr>
          <p:nvPr>
            <p:ph type="dt" sz="half" idx="10"/>
          </p:nvPr>
        </p:nvSpPr>
        <p:spPr/>
        <p:txBody>
          <a:bodyPr/>
          <a:lstStyle/>
          <a:p>
            <a:fld id="{D8052FB6-3A6A-9C4B-8739-15C0A3C5E0DA}" type="datetimeFigureOut">
              <a:rPr lang="en-US" smtClean="0"/>
              <a:t>3/8/2022</a:t>
            </a:fld>
            <a:endParaRPr lang="en-US"/>
          </a:p>
        </p:txBody>
      </p:sp>
      <p:sp>
        <p:nvSpPr>
          <p:cNvPr id="5" name="Footer Placeholder 4">
            <a:extLst>
              <a:ext uri="{FF2B5EF4-FFF2-40B4-BE49-F238E27FC236}">
                <a16:creationId xmlns:a16="http://schemas.microsoft.com/office/drawing/2014/main" id="{71DB9EDE-7B39-3641-8159-75C8C1FE5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14EAD-61EB-3A49-A2A5-FAA3E1A150A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26375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AB181-F70D-FA4D-A26E-F30EBD6C56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FE7DE2-43D7-BC42-B6A5-B0C800B351D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BD84B6-BA27-664C-AFF7-69783117300F}"/>
              </a:ext>
            </a:extLst>
          </p:cNvPr>
          <p:cNvSpPr>
            <a:spLocks noGrp="1"/>
          </p:cNvSpPr>
          <p:nvPr>
            <p:ph type="dt" sz="half" idx="10"/>
          </p:nvPr>
        </p:nvSpPr>
        <p:spPr/>
        <p:txBody>
          <a:bodyPr/>
          <a:lstStyle/>
          <a:p>
            <a:fld id="{D8052FB6-3A6A-9C4B-8739-15C0A3C5E0DA}" type="datetimeFigureOut">
              <a:rPr lang="en-US" smtClean="0"/>
              <a:t>3/8/2022</a:t>
            </a:fld>
            <a:endParaRPr lang="en-US"/>
          </a:p>
        </p:txBody>
      </p:sp>
      <p:sp>
        <p:nvSpPr>
          <p:cNvPr id="5" name="Footer Placeholder 4">
            <a:extLst>
              <a:ext uri="{FF2B5EF4-FFF2-40B4-BE49-F238E27FC236}">
                <a16:creationId xmlns:a16="http://schemas.microsoft.com/office/drawing/2014/main" id="{1C04E2AB-4CB1-B249-92B5-E6E441179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6CE0D-3A3A-014F-A53A-B36F7C9FE1B7}"/>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385034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9">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95B59D-032C-CD4A-B177-5223D666C6E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9E2E7B1-2CAA-0442-BF33-993CA9D00FE0}"/>
              </a:ext>
            </a:extLst>
          </p:cNvPr>
          <p:cNvPicPr>
            <a:picLocks noChangeAspect="1"/>
          </p:cNvPicPr>
          <p:nvPr userDrawn="1"/>
        </p:nvPicPr>
        <p:blipFill>
          <a:blip r:embed="rId3"/>
          <a:stretch>
            <a:fillRect/>
          </a:stretch>
        </p:blipFill>
        <p:spPr>
          <a:xfrm>
            <a:off x="693876" y="707332"/>
            <a:ext cx="748146" cy="709155"/>
          </a:xfrm>
          <a:prstGeom prst="rect">
            <a:avLst/>
          </a:prstGeom>
        </p:spPr>
      </p:pic>
      <p:sp>
        <p:nvSpPr>
          <p:cNvPr id="2" name="Title 1"/>
          <p:cNvSpPr>
            <a:spLocks noGrp="1"/>
          </p:cNvSpPr>
          <p:nvPr>
            <p:ph type="ctrTitle" hasCustomPrompt="1"/>
          </p:nvPr>
        </p:nvSpPr>
        <p:spPr>
          <a:xfrm>
            <a:off x="4417429" y="2495810"/>
            <a:ext cx="7318942" cy="1201854"/>
          </a:xfrm>
        </p:spPr>
        <p:txBody>
          <a:bodyPr anchor="t">
            <a:noAutofit/>
          </a:bodyPr>
          <a:lstStyle>
            <a:lvl1pPr algn="l">
              <a:defRPr lang="en-AU" sz="340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4417429" y="3715952"/>
            <a:ext cx="7318942" cy="1483672"/>
          </a:xfrm>
        </p:spPr>
        <p:txBody>
          <a:bodyPr>
            <a:noAutofit/>
          </a:bodyPr>
          <a:lstStyle>
            <a:lvl1pPr marL="0" indent="0" algn="l">
              <a:lnSpc>
                <a:spcPts val="2050"/>
              </a:lnSpc>
              <a:spcBef>
                <a:spcPts val="0"/>
              </a:spcBef>
              <a:buNone/>
              <a:defRPr lang="en-AU" sz="16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Edit Master text styles</a:t>
            </a:r>
          </a:p>
        </p:txBody>
      </p:sp>
      <p:sp>
        <p:nvSpPr>
          <p:cNvPr id="6" name="TextBox 5">
            <a:extLst>
              <a:ext uri="{FF2B5EF4-FFF2-40B4-BE49-F238E27FC236}">
                <a16:creationId xmlns:a16="http://schemas.microsoft.com/office/drawing/2014/main" id="{4D6FE1C7-3397-A040-96F0-BC5CC70D1A62}"/>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a:solidFill>
                  <a:schemeClr val="bg1"/>
                </a:solidFill>
              </a:rPr>
              <a:t>UTS CRICOS 00099F</a:t>
            </a:r>
          </a:p>
        </p:txBody>
      </p:sp>
    </p:spTree>
    <p:extLst>
      <p:ext uri="{BB962C8B-B14F-4D97-AF65-F5344CB8AC3E}">
        <p14:creationId xmlns:p14="http://schemas.microsoft.com/office/powerpoint/2010/main" val="3395463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854" y="2684346"/>
            <a:ext cx="7574314" cy="1201854"/>
          </a:xfrm>
        </p:spPr>
        <p:txBody>
          <a:bodyPr anchor="t">
            <a:noAutofit/>
          </a:bodyPr>
          <a:lstStyle>
            <a:lvl1pPr algn="l">
              <a:defRPr lang="en-AU" sz="340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27854" y="3904488"/>
            <a:ext cx="7574314" cy="1483672"/>
          </a:xfrm>
        </p:spPr>
        <p:txBody>
          <a:bodyPr>
            <a:noAutofit/>
          </a:bodyPr>
          <a:lstStyle>
            <a:lvl1pPr marL="0" indent="0" algn="l">
              <a:lnSpc>
                <a:spcPts val="2050"/>
              </a:lnSpc>
              <a:spcBef>
                <a:spcPts val="0"/>
              </a:spcBef>
              <a:buNone/>
              <a:defRPr lang="en-AU" sz="16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Edit Master text styles</a:t>
            </a:r>
          </a:p>
        </p:txBody>
      </p:sp>
      <p:pic>
        <p:nvPicPr>
          <p:cNvPr id="10" name="Picture 9">
            <a:extLst>
              <a:ext uri="{FF2B5EF4-FFF2-40B4-BE49-F238E27FC236}">
                <a16:creationId xmlns:a16="http://schemas.microsoft.com/office/drawing/2014/main" id="{E573A36A-F66D-5949-851B-B40DF1CFFD20}"/>
              </a:ext>
            </a:extLst>
          </p:cNvPr>
          <p:cNvPicPr>
            <a:picLocks noChangeAspect="1"/>
          </p:cNvPicPr>
          <p:nvPr userDrawn="1"/>
        </p:nvPicPr>
        <p:blipFill>
          <a:blip r:embed="rId2"/>
          <a:stretch>
            <a:fillRect/>
          </a:stretch>
        </p:blipFill>
        <p:spPr>
          <a:xfrm>
            <a:off x="717794" y="719529"/>
            <a:ext cx="1013045" cy="431083"/>
          </a:xfrm>
          <a:prstGeom prst="rect">
            <a:avLst/>
          </a:prstGeom>
        </p:spPr>
      </p:pic>
      <p:pic>
        <p:nvPicPr>
          <p:cNvPr id="7" name="Picture 6">
            <a:extLst>
              <a:ext uri="{FF2B5EF4-FFF2-40B4-BE49-F238E27FC236}">
                <a16:creationId xmlns:a16="http://schemas.microsoft.com/office/drawing/2014/main" id="{1739CB7F-C500-664A-85BC-40E980796747}"/>
              </a:ext>
            </a:extLst>
          </p:cNvPr>
          <p:cNvPicPr>
            <a:picLocks noChangeAspect="1"/>
          </p:cNvPicPr>
          <p:nvPr userDrawn="1"/>
        </p:nvPicPr>
        <p:blipFill rotWithShape="1">
          <a:blip r:embed="rId3"/>
          <a:srcRect t="1441"/>
          <a:stretch/>
        </p:blipFill>
        <p:spPr>
          <a:xfrm>
            <a:off x="6367137" y="-1"/>
            <a:ext cx="5824863" cy="6759147"/>
          </a:xfrm>
          <a:prstGeom prst="rect">
            <a:avLst/>
          </a:prstGeom>
        </p:spPr>
      </p:pic>
      <p:sp>
        <p:nvSpPr>
          <p:cNvPr id="8" name="TextBox 7">
            <a:extLst>
              <a:ext uri="{FF2B5EF4-FFF2-40B4-BE49-F238E27FC236}">
                <a16:creationId xmlns:a16="http://schemas.microsoft.com/office/drawing/2014/main" id="{694D4A17-CCAE-BD4B-887F-A1DBBA9FD3FB}"/>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a:solidFill>
                  <a:schemeClr val="bg1"/>
                </a:solidFill>
              </a:rPr>
              <a:t>UTS CRICOS 00099F</a:t>
            </a:r>
          </a:p>
        </p:txBody>
      </p:sp>
    </p:spTree>
    <p:extLst>
      <p:ext uri="{BB962C8B-B14F-4D97-AF65-F5344CB8AC3E}">
        <p14:creationId xmlns:p14="http://schemas.microsoft.com/office/powerpoint/2010/main" val="1662948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out 4">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855547"/>
            <a:ext cx="10326658" cy="1000685"/>
          </a:xfrm>
        </p:spPr>
        <p:txBody>
          <a:bodyPr anchor="t"/>
          <a:lstStyle>
            <a:lvl1pPr>
              <a:defRPr sz="3400">
                <a:solidFill>
                  <a:schemeClr val="tx1">
                    <a:lumMod val="95000"/>
                    <a:lumOff val="5000"/>
                  </a:schemeClr>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27854" y="2037935"/>
            <a:ext cx="10957594" cy="4081404"/>
          </a:xfrm>
        </p:spPr>
        <p:txBody>
          <a:bodyPr/>
          <a:lstStyle>
            <a:lvl1pPr marL="270000" indent="-270000">
              <a:lnSpc>
                <a:spcPct val="100000"/>
              </a:lnSpc>
              <a:spcBef>
                <a:spcPts val="0"/>
              </a:spcBef>
              <a:spcAft>
                <a:spcPts val="1000"/>
              </a:spcAft>
              <a:buFont typeface="Arial" panose="020B0604020202020204" pitchFamily="34" charset="0"/>
              <a:buChar char="•"/>
              <a:defRPr lang="en-AU" sz="21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Master</a:t>
            </a:r>
            <a:endParaRPr lang="en-AU" dirty="0">
              <a:effectLst/>
              <a:latin typeface="Helvetica" pitchFamily="2" charset="0"/>
            </a:endParaRPr>
          </a:p>
        </p:txBody>
      </p:sp>
      <p:sp>
        <p:nvSpPr>
          <p:cNvPr id="10" name="Round Same Side Corner Rectangle 9">
            <a:extLst>
              <a:ext uri="{FF2B5EF4-FFF2-40B4-BE49-F238E27FC236}">
                <a16:creationId xmlns:a16="http://schemas.microsoft.com/office/drawing/2014/main" id="{4A774342-138D-214F-B8E9-2E36E1B2BF69}"/>
              </a:ext>
            </a:extLst>
          </p:cNvPr>
          <p:cNvSpPr/>
          <p:nvPr userDrawn="1"/>
        </p:nvSpPr>
        <p:spPr>
          <a:xfrm rot="16200000">
            <a:off x="5998464" y="481584"/>
            <a:ext cx="469392" cy="11917680"/>
          </a:xfrm>
          <a:prstGeom prst="round2SameRect">
            <a:avLst>
              <a:gd name="adj1" fmla="val 43334"/>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2541CA3-E603-F740-905B-12EF2357A8E6}"/>
              </a:ext>
            </a:extLst>
          </p:cNvPr>
          <p:cNvPicPr>
            <a:picLocks noChangeAspect="1"/>
          </p:cNvPicPr>
          <p:nvPr userDrawn="1"/>
        </p:nvPicPr>
        <p:blipFill>
          <a:blip r:embed="rId2"/>
          <a:stretch>
            <a:fillRect/>
          </a:stretch>
        </p:blipFill>
        <p:spPr>
          <a:xfrm>
            <a:off x="573078" y="6287426"/>
            <a:ext cx="658649" cy="280276"/>
          </a:xfrm>
          <a:prstGeom prst="rect">
            <a:avLst/>
          </a:prstGeom>
        </p:spPr>
      </p:pic>
      <p:sp>
        <p:nvSpPr>
          <p:cNvPr id="15" name="Footer Placeholder 4">
            <a:extLst>
              <a:ext uri="{FF2B5EF4-FFF2-40B4-BE49-F238E27FC236}">
                <a16:creationId xmlns:a16="http://schemas.microsoft.com/office/drawing/2014/main" id="{60767ADF-03F7-5546-BD4C-A8933766BC52}"/>
              </a:ext>
            </a:extLst>
          </p:cNvPr>
          <p:cNvSpPr>
            <a:spLocks noGrp="1"/>
          </p:cNvSpPr>
          <p:nvPr>
            <p:ph type="ftr" sz="quarter" idx="11"/>
          </p:nvPr>
        </p:nvSpPr>
        <p:spPr>
          <a:xfrm>
            <a:off x="6363093" y="6255097"/>
            <a:ext cx="5402187" cy="365125"/>
          </a:xfrm>
        </p:spPr>
        <p:txBody>
          <a:bodyPr/>
          <a:lstStyle>
            <a:lvl1pPr algn="r">
              <a:defRPr sz="1000">
                <a:solidFill>
                  <a:schemeClr val="bg1"/>
                </a:solidFill>
              </a:defRPr>
            </a:lvl1pPr>
          </a:lstStyle>
          <a:p>
            <a:r>
              <a:rPr lang="en-US"/>
              <a:t>Footer content here</a:t>
            </a:r>
          </a:p>
        </p:txBody>
      </p:sp>
    </p:spTree>
    <p:extLst>
      <p:ext uri="{BB962C8B-B14F-4D97-AF65-F5344CB8AC3E}">
        <p14:creationId xmlns:p14="http://schemas.microsoft.com/office/powerpoint/2010/main" val="358049640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yout 5">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855547"/>
            <a:ext cx="5955826" cy="1000685"/>
          </a:xfrm>
        </p:spPr>
        <p:txBody>
          <a:bodyPr anchor="t"/>
          <a:lstStyle>
            <a:lvl1pPr>
              <a:defRPr sz="3400">
                <a:solidFill>
                  <a:schemeClr val="tx1">
                    <a:lumMod val="95000"/>
                    <a:lumOff val="5000"/>
                  </a:schemeClr>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27854" y="1859310"/>
            <a:ext cx="5955826" cy="4081404"/>
          </a:xfrm>
        </p:spPr>
        <p:txBody>
          <a:bodyPr/>
          <a:lstStyle>
            <a:lvl1pPr marL="0" indent="0">
              <a:lnSpc>
                <a:spcPct val="100000"/>
              </a:lnSpc>
              <a:spcBef>
                <a:spcPts val="0"/>
              </a:spcBef>
              <a:spcAft>
                <a:spcPts val="1200"/>
              </a:spcAft>
              <a:buFont typeface="Arial" panose="020B0604020202020204" pitchFamily="34" charset="0"/>
              <a:buNone/>
              <a:defRPr lang="en-AU" sz="18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Master</a:t>
            </a:r>
            <a:endParaRPr lang="en-AU" dirty="0">
              <a:effectLst/>
              <a:latin typeface="Helvetica" pitchFamily="2" charset="0"/>
            </a:endParaRPr>
          </a:p>
        </p:txBody>
      </p:sp>
      <p:pic>
        <p:nvPicPr>
          <p:cNvPr id="10" name="Picture 9">
            <a:extLst>
              <a:ext uri="{FF2B5EF4-FFF2-40B4-BE49-F238E27FC236}">
                <a16:creationId xmlns:a16="http://schemas.microsoft.com/office/drawing/2014/main" id="{D2C88E77-BEE2-DA40-B2E6-05EFC6AAE639}"/>
              </a:ext>
            </a:extLst>
          </p:cNvPr>
          <p:cNvPicPr>
            <a:picLocks noChangeAspect="1"/>
          </p:cNvPicPr>
          <p:nvPr userDrawn="1"/>
        </p:nvPicPr>
        <p:blipFill>
          <a:blip r:embed="rId2"/>
          <a:stretch>
            <a:fillRect/>
          </a:stretch>
        </p:blipFill>
        <p:spPr>
          <a:xfrm>
            <a:off x="6583680" y="899160"/>
            <a:ext cx="4706112" cy="4706112"/>
          </a:xfrm>
          <a:prstGeom prst="rect">
            <a:avLst/>
          </a:prstGeom>
        </p:spPr>
      </p:pic>
      <p:pic>
        <p:nvPicPr>
          <p:cNvPr id="4" name="Picture 3">
            <a:extLst>
              <a:ext uri="{FF2B5EF4-FFF2-40B4-BE49-F238E27FC236}">
                <a16:creationId xmlns:a16="http://schemas.microsoft.com/office/drawing/2014/main" id="{52ADC96F-C448-614E-8174-1B06105B44A7}"/>
              </a:ext>
            </a:extLst>
          </p:cNvPr>
          <p:cNvPicPr>
            <a:picLocks noChangeAspect="1"/>
          </p:cNvPicPr>
          <p:nvPr userDrawn="1"/>
        </p:nvPicPr>
        <p:blipFill>
          <a:blip r:embed="rId3"/>
          <a:stretch>
            <a:fillRect/>
          </a:stretch>
        </p:blipFill>
        <p:spPr>
          <a:xfrm>
            <a:off x="5736150" y="3323714"/>
            <a:ext cx="3142674" cy="2674750"/>
          </a:xfrm>
          <a:prstGeom prst="rect">
            <a:avLst/>
          </a:prstGeom>
        </p:spPr>
      </p:pic>
      <p:sp>
        <p:nvSpPr>
          <p:cNvPr id="15" name="Subtitle 2">
            <a:extLst>
              <a:ext uri="{FF2B5EF4-FFF2-40B4-BE49-F238E27FC236}">
                <a16:creationId xmlns:a16="http://schemas.microsoft.com/office/drawing/2014/main" id="{CC64E7DA-3A4C-884E-AED2-88F8EF2D5087}"/>
              </a:ext>
            </a:extLst>
          </p:cNvPr>
          <p:cNvSpPr>
            <a:spLocks noGrp="1"/>
          </p:cNvSpPr>
          <p:nvPr>
            <p:ph type="subTitle" idx="1" hasCustomPrompt="1"/>
          </p:nvPr>
        </p:nvSpPr>
        <p:spPr>
          <a:xfrm>
            <a:off x="5916168" y="3730752"/>
            <a:ext cx="2596896" cy="1929384"/>
          </a:xfrm>
        </p:spPr>
        <p:txBody>
          <a:bodyPr anchor="ct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quote here</a:t>
            </a:r>
          </a:p>
        </p:txBody>
      </p:sp>
      <p:sp>
        <p:nvSpPr>
          <p:cNvPr id="11" name="Round Same Side Corner Rectangle 10">
            <a:extLst>
              <a:ext uri="{FF2B5EF4-FFF2-40B4-BE49-F238E27FC236}">
                <a16:creationId xmlns:a16="http://schemas.microsoft.com/office/drawing/2014/main" id="{49D9A90A-FF31-AE4E-9330-E3C22A2AD184}"/>
              </a:ext>
            </a:extLst>
          </p:cNvPr>
          <p:cNvSpPr/>
          <p:nvPr userDrawn="1"/>
        </p:nvSpPr>
        <p:spPr>
          <a:xfrm rot="16200000">
            <a:off x="5998464" y="481584"/>
            <a:ext cx="469392" cy="11917680"/>
          </a:xfrm>
          <a:prstGeom prst="round2SameRect">
            <a:avLst>
              <a:gd name="adj1" fmla="val 43334"/>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6D80189-2331-1C4E-BA26-E680ECE42775}"/>
              </a:ext>
            </a:extLst>
          </p:cNvPr>
          <p:cNvPicPr>
            <a:picLocks noChangeAspect="1"/>
          </p:cNvPicPr>
          <p:nvPr userDrawn="1"/>
        </p:nvPicPr>
        <p:blipFill>
          <a:blip r:embed="rId4"/>
          <a:stretch>
            <a:fillRect/>
          </a:stretch>
        </p:blipFill>
        <p:spPr>
          <a:xfrm>
            <a:off x="573078" y="6287426"/>
            <a:ext cx="658649" cy="280276"/>
          </a:xfrm>
          <a:prstGeom prst="rect">
            <a:avLst/>
          </a:prstGeom>
        </p:spPr>
      </p:pic>
      <p:sp>
        <p:nvSpPr>
          <p:cNvPr id="17" name="Footer Placeholder 4">
            <a:extLst>
              <a:ext uri="{FF2B5EF4-FFF2-40B4-BE49-F238E27FC236}">
                <a16:creationId xmlns:a16="http://schemas.microsoft.com/office/drawing/2014/main" id="{8C599299-D890-1844-BA86-F332213E1F8D}"/>
              </a:ext>
            </a:extLst>
          </p:cNvPr>
          <p:cNvSpPr>
            <a:spLocks noGrp="1"/>
          </p:cNvSpPr>
          <p:nvPr>
            <p:ph type="ftr" sz="quarter" idx="11"/>
          </p:nvPr>
        </p:nvSpPr>
        <p:spPr>
          <a:xfrm>
            <a:off x="6363093" y="6255097"/>
            <a:ext cx="5402187" cy="365125"/>
          </a:xfrm>
        </p:spPr>
        <p:txBody>
          <a:bodyPr/>
          <a:lstStyle>
            <a:lvl1pPr algn="r">
              <a:defRPr sz="1000">
                <a:solidFill>
                  <a:schemeClr val="bg1"/>
                </a:solidFill>
              </a:defRPr>
            </a:lvl1pPr>
          </a:lstStyle>
          <a:p>
            <a:r>
              <a:rPr lang="en-US"/>
              <a:t>Footer content here</a:t>
            </a:r>
          </a:p>
        </p:txBody>
      </p:sp>
    </p:spTree>
    <p:extLst>
      <p:ext uri="{BB962C8B-B14F-4D97-AF65-F5344CB8AC3E}">
        <p14:creationId xmlns:p14="http://schemas.microsoft.com/office/powerpoint/2010/main" val="19381724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4F1F-DB76-314D-AA77-2441307D44B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36997CB-1ED1-3D41-BCFB-0A36DD8D40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D05F5D-6026-FB47-9644-8EAB53F71B53}"/>
              </a:ext>
            </a:extLst>
          </p:cNvPr>
          <p:cNvSpPr>
            <a:spLocks noGrp="1"/>
          </p:cNvSpPr>
          <p:nvPr>
            <p:ph type="dt" sz="half" idx="10"/>
          </p:nvPr>
        </p:nvSpPr>
        <p:spPr/>
        <p:txBody>
          <a:bodyPr/>
          <a:lstStyle/>
          <a:p>
            <a:fld id="{D8052FB6-3A6A-9C4B-8739-15C0A3C5E0DA}" type="datetimeFigureOut">
              <a:rPr lang="en-US" smtClean="0"/>
              <a:t>3/8/2022</a:t>
            </a:fld>
            <a:endParaRPr lang="en-US"/>
          </a:p>
        </p:txBody>
      </p:sp>
      <p:sp>
        <p:nvSpPr>
          <p:cNvPr id="5" name="Footer Placeholder 4">
            <a:extLst>
              <a:ext uri="{FF2B5EF4-FFF2-40B4-BE49-F238E27FC236}">
                <a16:creationId xmlns:a16="http://schemas.microsoft.com/office/drawing/2014/main" id="{9D0CBF42-8490-D149-89B6-321E7D944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55017-CAA4-CA4F-AAB0-2F1708B2B03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63245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8DB2-0B37-714F-A6C1-8FF0B40728A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CE22D4A-9DD7-BE45-92E3-6C76379C6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3CFCC0-46BC-7F47-BCCD-F51602DED2E0}"/>
              </a:ext>
            </a:extLst>
          </p:cNvPr>
          <p:cNvSpPr>
            <a:spLocks noGrp="1"/>
          </p:cNvSpPr>
          <p:nvPr>
            <p:ph type="dt" sz="half" idx="10"/>
          </p:nvPr>
        </p:nvSpPr>
        <p:spPr/>
        <p:txBody>
          <a:bodyPr/>
          <a:lstStyle/>
          <a:p>
            <a:fld id="{D8052FB6-3A6A-9C4B-8739-15C0A3C5E0DA}" type="datetimeFigureOut">
              <a:rPr lang="en-US" smtClean="0"/>
              <a:t>3/8/2022</a:t>
            </a:fld>
            <a:endParaRPr lang="en-US"/>
          </a:p>
        </p:txBody>
      </p:sp>
      <p:sp>
        <p:nvSpPr>
          <p:cNvPr id="5" name="Footer Placeholder 4">
            <a:extLst>
              <a:ext uri="{FF2B5EF4-FFF2-40B4-BE49-F238E27FC236}">
                <a16:creationId xmlns:a16="http://schemas.microsoft.com/office/drawing/2014/main" id="{AEEAB486-8EF8-E644-8BF3-EC4376083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2C64D-1774-6549-8E7C-EEE8DCB1F976}"/>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32773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D979-292B-9D4B-8378-6FFAF15827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C3A51E-AD65-0D46-A724-795655BDDD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9F61D24-23E9-D74A-9E08-31A6BFC1F9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C4A5141-0C4F-9040-809A-DF0129B13F0C}"/>
              </a:ext>
            </a:extLst>
          </p:cNvPr>
          <p:cNvSpPr>
            <a:spLocks noGrp="1"/>
          </p:cNvSpPr>
          <p:nvPr>
            <p:ph type="dt" sz="half" idx="10"/>
          </p:nvPr>
        </p:nvSpPr>
        <p:spPr/>
        <p:txBody>
          <a:bodyPr/>
          <a:lstStyle/>
          <a:p>
            <a:fld id="{D8052FB6-3A6A-9C4B-8739-15C0A3C5E0DA}" type="datetimeFigureOut">
              <a:rPr lang="en-US" smtClean="0"/>
              <a:t>3/8/2022</a:t>
            </a:fld>
            <a:endParaRPr lang="en-US"/>
          </a:p>
        </p:txBody>
      </p:sp>
      <p:sp>
        <p:nvSpPr>
          <p:cNvPr id="6" name="Footer Placeholder 5">
            <a:extLst>
              <a:ext uri="{FF2B5EF4-FFF2-40B4-BE49-F238E27FC236}">
                <a16:creationId xmlns:a16="http://schemas.microsoft.com/office/drawing/2014/main" id="{AF6AB350-3918-8B40-B5F8-F2BDEF9231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B17E2-3A06-C444-8F7B-DF7ABD1A63A0}"/>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42024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A914-639C-E749-85CB-882FBDFFF67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4E627B-A36A-2C41-9BE7-298E64397F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BBE8343-DDC8-144D-9D99-E1DA4A9C67E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5279ED-2F0D-D542-85B3-C19CA6B69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BAFCBB-A7AF-4A44-B932-8DC8310F9F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291E46-19B7-6047-86E5-6A7B86AF3BCA}"/>
              </a:ext>
            </a:extLst>
          </p:cNvPr>
          <p:cNvSpPr>
            <a:spLocks noGrp="1"/>
          </p:cNvSpPr>
          <p:nvPr>
            <p:ph type="dt" sz="half" idx="10"/>
          </p:nvPr>
        </p:nvSpPr>
        <p:spPr/>
        <p:txBody>
          <a:bodyPr/>
          <a:lstStyle/>
          <a:p>
            <a:fld id="{D8052FB6-3A6A-9C4B-8739-15C0A3C5E0DA}" type="datetimeFigureOut">
              <a:rPr lang="en-US" smtClean="0"/>
              <a:t>3/8/2022</a:t>
            </a:fld>
            <a:endParaRPr lang="en-US"/>
          </a:p>
        </p:txBody>
      </p:sp>
      <p:sp>
        <p:nvSpPr>
          <p:cNvPr id="8" name="Footer Placeholder 7">
            <a:extLst>
              <a:ext uri="{FF2B5EF4-FFF2-40B4-BE49-F238E27FC236}">
                <a16:creationId xmlns:a16="http://schemas.microsoft.com/office/drawing/2014/main" id="{3ACD6C4B-01FC-A546-9A52-165BC90BB1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552828-9E84-374A-B27B-309001E99F2F}"/>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53347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89FE-FBCE-9A45-ADE0-6B9632AEEB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35D916A-A1E9-AA4D-8B72-93826B24E7B8}"/>
              </a:ext>
            </a:extLst>
          </p:cNvPr>
          <p:cNvSpPr>
            <a:spLocks noGrp="1"/>
          </p:cNvSpPr>
          <p:nvPr>
            <p:ph type="dt" sz="half" idx="10"/>
          </p:nvPr>
        </p:nvSpPr>
        <p:spPr/>
        <p:txBody>
          <a:bodyPr/>
          <a:lstStyle/>
          <a:p>
            <a:fld id="{D8052FB6-3A6A-9C4B-8739-15C0A3C5E0DA}" type="datetimeFigureOut">
              <a:rPr lang="en-US" smtClean="0"/>
              <a:t>3/8/2022</a:t>
            </a:fld>
            <a:endParaRPr lang="en-US"/>
          </a:p>
        </p:txBody>
      </p:sp>
      <p:sp>
        <p:nvSpPr>
          <p:cNvPr id="4" name="Footer Placeholder 3">
            <a:extLst>
              <a:ext uri="{FF2B5EF4-FFF2-40B4-BE49-F238E27FC236}">
                <a16:creationId xmlns:a16="http://schemas.microsoft.com/office/drawing/2014/main" id="{5E30DC57-DA5E-6F49-93D3-9C13CDC13B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4AE48-A755-1A45-8756-44DE8220581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00852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3EFE7-CF3E-294A-829D-0CB1EE7F0E00}"/>
              </a:ext>
            </a:extLst>
          </p:cNvPr>
          <p:cNvSpPr>
            <a:spLocks noGrp="1"/>
          </p:cNvSpPr>
          <p:nvPr>
            <p:ph type="dt" sz="half" idx="10"/>
          </p:nvPr>
        </p:nvSpPr>
        <p:spPr/>
        <p:txBody>
          <a:bodyPr/>
          <a:lstStyle/>
          <a:p>
            <a:fld id="{D8052FB6-3A6A-9C4B-8739-15C0A3C5E0DA}" type="datetimeFigureOut">
              <a:rPr lang="en-US" smtClean="0"/>
              <a:t>3/8/2022</a:t>
            </a:fld>
            <a:endParaRPr lang="en-US"/>
          </a:p>
        </p:txBody>
      </p:sp>
      <p:sp>
        <p:nvSpPr>
          <p:cNvPr id="3" name="Footer Placeholder 2">
            <a:extLst>
              <a:ext uri="{FF2B5EF4-FFF2-40B4-BE49-F238E27FC236}">
                <a16:creationId xmlns:a16="http://schemas.microsoft.com/office/drawing/2014/main" id="{575A04FD-CF3C-DC42-AE3C-02B41A556C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7F4641-F236-0E44-BBFF-0CC20B06CB0F}"/>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58384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DF47-9346-B749-983F-8A3572D64B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7521BD8-1AD8-9147-94AD-352B7A3B9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CE8DFA2-F00C-4344-9105-468B2187E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C2EC41-8C90-7F4B-94C0-D14DFAB9C0FC}"/>
              </a:ext>
            </a:extLst>
          </p:cNvPr>
          <p:cNvSpPr>
            <a:spLocks noGrp="1"/>
          </p:cNvSpPr>
          <p:nvPr>
            <p:ph type="dt" sz="half" idx="10"/>
          </p:nvPr>
        </p:nvSpPr>
        <p:spPr/>
        <p:txBody>
          <a:bodyPr/>
          <a:lstStyle/>
          <a:p>
            <a:fld id="{D8052FB6-3A6A-9C4B-8739-15C0A3C5E0DA}" type="datetimeFigureOut">
              <a:rPr lang="en-US" smtClean="0"/>
              <a:t>3/8/2022</a:t>
            </a:fld>
            <a:endParaRPr lang="en-US"/>
          </a:p>
        </p:txBody>
      </p:sp>
      <p:sp>
        <p:nvSpPr>
          <p:cNvPr id="6" name="Footer Placeholder 5">
            <a:extLst>
              <a:ext uri="{FF2B5EF4-FFF2-40B4-BE49-F238E27FC236}">
                <a16:creationId xmlns:a16="http://schemas.microsoft.com/office/drawing/2014/main" id="{63806714-089C-CB4F-B2CD-163942FF5F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143C3-D3F2-CA44-BE55-ED9101DA6D09}"/>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45279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4A16-538E-234E-BC45-76A86C3298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D47B252-21F4-6341-97BB-B65F140D0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A6AE5-E538-854B-92E3-0D4351944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EF6F26-139A-F147-84A3-549D79EFDE50}"/>
              </a:ext>
            </a:extLst>
          </p:cNvPr>
          <p:cNvSpPr>
            <a:spLocks noGrp="1"/>
          </p:cNvSpPr>
          <p:nvPr>
            <p:ph type="dt" sz="half" idx="10"/>
          </p:nvPr>
        </p:nvSpPr>
        <p:spPr/>
        <p:txBody>
          <a:bodyPr/>
          <a:lstStyle/>
          <a:p>
            <a:fld id="{D8052FB6-3A6A-9C4B-8739-15C0A3C5E0DA}" type="datetimeFigureOut">
              <a:rPr lang="en-US" smtClean="0"/>
              <a:t>3/8/2022</a:t>
            </a:fld>
            <a:endParaRPr lang="en-US"/>
          </a:p>
        </p:txBody>
      </p:sp>
      <p:sp>
        <p:nvSpPr>
          <p:cNvPr id="6" name="Footer Placeholder 5">
            <a:extLst>
              <a:ext uri="{FF2B5EF4-FFF2-40B4-BE49-F238E27FC236}">
                <a16:creationId xmlns:a16="http://schemas.microsoft.com/office/drawing/2014/main" id="{527D99AF-52BA-9C47-AEAF-A1C3595AAB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37157-7199-C842-B98C-1F70C9CD7C62}"/>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77295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C7F64-1232-FA4A-8F7B-E0DBC29B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351398-B5A9-2F4B-97E4-A918F9C02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4F96E3-060B-7C48-ACA4-FD0138CB3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52FB6-3A6A-9C4B-8739-15C0A3C5E0DA}" type="datetimeFigureOut">
              <a:rPr lang="en-US" smtClean="0"/>
              <a:t>3/8/2022</a:t>
            </a:fld>
            <a:endParaRPr lang="en-US"/>
          </a:p>
        </p:txBody>
      </p:sp>
      <p:sp>
        <p:nvSpPr>
          <p:cNvPr id="5" name="Footer Placeholder 4">
            <a:extLst>
              <a:ext uri="{FF2B5EF4-FFF2-40B4-BE49-F238E27FC236}">
                <a16:creationId xmlns:a16="http://schemas.microsoft.com/office/drawing/2014/main" id="{493E1CCA-A76F-414B-8F80-B5465B1BA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852F0F-211B-1A4C-80E4-82171F069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0EF5E-1493-F14F-B4D1-20F135A8C3BE}" type="slidenum">
              <a:rPr lang="en-US" smtClean="0"/>
              <a:t>‹#›</a:t>
            </a:fld>
            <a:endParaRPr lang="en-US"/>
          </a:p>
        </p:txBody>
      </p:sp>
    </p:spTree>
    <p:extLst>
      <p:ext uri="{BB962C8B-B14F-4D97-AF65-F5344CB8AC3E}">
        <p14:creationId xmlns:p14="http://schemas.microsoft.com/office/powerpoint/2010/main" val="338221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6C_C92378F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dexter.com/demo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qlik.com/us/dashboard-examples/digital-dashboar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sketch2code.azurewebsites.ne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hyperlink" Target="https://www.talview.com/recruitment-chatbo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nike.com/au/en_gb/c/nikeid#pOAzfo9bwM-3"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fenwicksoftware.com.au/case-studi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6.png"/><Relationship Id="rId4" Type="http://schemas.openxmlformats.org/officeDocument/2006/relationships/hyperlink" Target="https://examnightslive.wordpress.com/2018/11/18/type-of-information-systemcontd/"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A11B-14BF-6548-992A-91D5A345FF42}"/>
              </a:ext>
            </a:extLst>
          </p:cNvPr>
          <p:cNvSpPr>
            <a:spLocks noGrp="1"/>
          </p:cNvSpPr>
          <p:nvPr>
            <p:ph type="ctrTitle"/>
          </p:nvPr>
        </p:nvSpPr>
        <p:spPr>
          <a:xfrm>
            <a:off x="498763" y="1444630"/>
            <a:ext cx="6679894" cy="1698811"/>
          </a:xfrm>
        </p:spPr>
        <p:txBody>
          <a:bodyPr/>
          <a:lstStyle/>
          <a:p>
            <a:r>
              <a:rPr lang="en-AU" spc="-5" dirty="0" smtClean="0">
                <a:latin typeface="Times New Roman"/>
                <a:cs typeface="Times New Roman"/>
              </a:rPr>
              <a:t>Welcome to</a:t>
            </a:r>
            <a:br>
              <a:rPr lang="en-AU" spc="-5" dirty="0" smtClean="0">
                <a:latin typeface="Times New Roman"/>
                <a:cs typeface="Times New Roman"/>
              </a:rPr>
            </a:br>
            <a:r>
              <a:rPr lang="en-AU" spc="-5" dirty="0" smtClean="0">
                <a:latin typeface="Times New Roman"/>
                <a:cs typeface="Times New Roman"/>
              </a:rPr>
              <a:t>31266</a:t>
            </a:r>
            <a:r>
              <a:rPr lang="en-AU" spc="-5" dirty="0">
                <a:latin typeface="Times New Roman"/>
                <a:cs typeface="Times New Roman"/>
              </a:rPr>
              <a:t/>
            </a:r>
            <a:br>
              <a:rPr lang="en-AU" spc="-5" dirty="0">
                <a:latin typeface="Times New Roman"/>
                <a:cs typeface="Times New Roman"/>
              </a:rPr>
            </a:br>
            <a:r>
              <a:rPr lang="en-AU" spc="-5" dirty="0">
                <a:latin typeface="Times New Roman"/>
                <a:cs typeface="Times New Roman"/>
              </a:rPr>
              <a:t>Introduction </a:t>
            </a:r>
            <a:r>
              <a:rPr lang="en-AU" dirty="0">
                <a:latin typeface="Times New Roman"/>
                <a:cs typeface="Times New Roman"/>
              </a:rPr>
              <a:t>to  Information </a:t>
            </a:r>
            <a:r>
              <a:rPr lang="en-AU" spc="-5" dirty="0" smtClean="0">
                <a:latin typeface="Times New Roman"/>
                <a:cs typeface="Times New Roman"/>
              </a:rPr>
              <a:t>Systems</a:t>
            </a:r>
            <a:br>
              <a:rPr lang="en-AU" spc="-5" dirty="0" smtClean="0">
                <a:latin typeface="Times New Roman"/>
                <a:cs typeface="Times New Roman"/>
              </a:rPr>
            </a:br>
            <a:r>
              <a:rPr lang="en-AU" spc="-5" dirty="0" smtClean="0">
                <a:latin typeface="Times New Roman"/>
                <a:cs typeface="Times New Roman"/>
              </a:rPr>
              <a:t/>
            </a:r>
            <a:br>
              <a:rPr lang="en-AU" spc="-5" dirty="0" smtClean="0">
                <a:latin typeface="Times New Roman"/>
                <a:cs typeface="Times New Roman"/>
              </a:rPr>
            </a:br>
            <a:endParaRPr lang="en-US" sz="2400" dirty="0">
              <a:solidFill>
                <a:schemeClr val="accent3">
                  <a:lumMod val="85000"/>
                  <a:lumOff val="15000"/>
                </a:schemeClr>
              </a:solidFill>
            </a:endParaRPr>
          </a:p>
        </p:txBody>
      </p:sp>
      <p:sp>
        <p:nvSpPr>
          <p:cNvPr id="5" name="TextBox 4">
            <a:extLst>
              <a:ext uri="{FF2B5EF4-FFF2-40B4-BE49-F238E27FC236}">
                <a16:creationId xmlns:a16="http://schemas.microsoft.com/office/drawing/2014/main" id="{F50495C3-8134-3A49-B8AD-9B1DE0CBBDDA}"/>
              </a:ext>
            </a:extLst>
          </p:cNvPr>
          <p:cNvSpPr txBox="1"/>
          <p:nvPr/>
        </p:nvSpPr>
        <p:spPr>
          <a:xfrm>
            <a:off x="343904" y="5391742"/>
            <a:ext cx="3165212" cy="1169551"/>
          </a:xfrm>
          <a:prstGeom prst="rect">
            <a:avLst/>
          </a:prstGeom>
          <a:noFill/>
        </p:spPr>
        <p:txBody>
          <a:bodyPr wrap="square">
            <a:spAutoFit/>
          </a:bodyPr>
          <a:lstStyle/>
          <a:p>
            <a:r>
              <a:rPr lang="en-AU" sz="1400" b="1" dirty="0">
                <a:solidFill>
                  <a:schemeClr val="bg1"/>
                </a:solidFill>
                <a:latin typeface="Arial" pitchFamily="34" charset="0"/>
                <a:ea typeface="+mj-ea"/>
                <a:cs typeface="Arial" pitchFamily="34" charset="0"/>
              </a:rPr>
              <a:t>Course coordinator</a:t>
            </a:r>
          </a:p>
          <a:p>
            <a:r>
              <a:rPr lang="en-AU" sz="1400" dirty="0">
                <a:solidFill>
                  <a:schemeClr val="bg1"/>
                </a:solidFill>
              </a:rPr>
              <a:t>Dr </a:t>
            </a:r>
            <a:r>
              <a:rPr lang="en-AU" sz="1400" dirty="0" err="1">
                <a:solidFill>
                  <a:schemeClr val="bg1"/>
                </a:solidFill>
              </a:rPr>
              <a:t>Morteza</a:t>
            </a:r>
            <a:r>
              <a:rPr lang="en-AU" sz="1400" dirty="0">
                <a:solidFill>
                  <a:schemeClr val="bg1"/>
                </a:solidFill>
              </a:rPr>
              <a:t> </a:t>
            </a:r>
            <a:r>
              <a:rPr lang="en-AU" sz="1400" dirty="0" err="1">
                <a:solidFill>
                  <a:schemeClr val="bg1"/>
                </a:solidFill>
              </a:rPr>
              <a:t>Saberi</a:t>
            </a:r>
            <a:endParaRPr lang="en-AU" sz="1400" dirty="0">
              <a:solidFill>
                <a:schemeClr val="bg1"/>
              </a:solidFill>
            </a:endParaRPr>
          </a:p>
          <a:p>
            <a:endParaRPr lang="en-AU" sz="1400" dirty="0">
              <a:solidFill>
                <a:schemeClr val="bg1"/>
              </a:solidFill>
            </a:endParaRPr>
          </a:p>
          <a:p>
            <a:r>
              <a:rPr lang="en-AU" sz="1400" dirty="0" smtClean="0">
                <a:solidFill>
                  <a:schemeClr val="bg1"/>
                </a:solidFill>
              </a:rPr>
              <a:t>Email</a:t>
            </a:r>
            <a:r>
              <a:rPr lang="en-AU" sz="1400" dirty="0">
                <a:solidFill>
                  <a:schemeClr val="bg1"/>
                </a:solidFill>
              </a:rPr>
              <a:t>:</a:t>
            </a:r>
          </a:p>
          <a:p>
            <a:r>
              <a:rPr lang="en-AU" sz="1400" dirty="0" err="1">
                <a:solidFill>
                  <a:schemeClr val="bg1"/>
                </a:solidFill>
              </a:rPr>
              <a:t>Morteza.Saberi@uts.edu.au</a:t>
            </a:r>
            <a:endParaRPr lang="en-AU" sz="1400" dirty="0">
              <a:solidFill>
                <a:schemeClr val="bg1"/>
              </a:solidFill>
            </a:endParaRPr>
          </a:p>
        </p:txBody>
      </p:sp>
    </p:spTree>
    <p:extLst>
      <p:ext uri="{BB962C8B-B14F-4D97-AF65-F5344CB8AC3E}">
        <p14:creationId xmlns:p14="http://schemas.microsoft.com/office/powerpoint/2010/main" val="3971320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The complexities of transactional data </a:t>
            </a:r>
            <a:br>
              <a:rPr lang="en-AU" sz="5000" dirty="0">
                <a:latin typeface="Times New Roman"/>
                <a:cs typeface="Times New Roman"/>
              </a:rPr>
            </a:br>
            <a:endParaRPr lang="en-AU"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572492" y="2071316"/>
            <a:ext cx="10600333" cy="4383272"/>
          </a:xfrm>
          <a:prstGeom prst="rect">
            <a:avLst/>
          </a:prstGeom>
        </p:spPr>
        <p:txBody>
          <a:bodyPr vert="horz" lIns="91440" tIns="45720" rIns="91440" bIns="45720" rtlCol="0" anchor="t">
            <a:noAutofit/>
          </a:bodyPr>
          <a:lstStyle/>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When </a:t>
            </a:r>
            <a:r>
              <a:rPr lang="en-AU" sz="2400" dirty="0">
                <a:solidFill>
                  <a:srgbClr val="C00000"/>
                </a:solidFill>
                <a:latin typeface="Times New Roman" panose="02020603050405020304" pitchFamily="18" charset="0"/>
                <a:cs typeface="Times New Roman" panose="02020603050405020304" pitchFamily="18" charset="0"/>
              </a:rPr>
              <a:t>processing</a:t>
            </a:r>
            <a:r>
              <a:rPr lang="en-AU" sz="2400" dirty="0">
                <a:latin typeface="Times New Roman" panose="02020603050405020304" pitchFamily="18" charset="0"/>
                <a:cs typeface="Times New Roman" panose="02020603050405020304" pitchFamily="18" charset="0"/>
              </a:rPr>
              <a:t> a transaction involves </a:t>
            </a:r>
            <a:r>
              <a:rPr lang="en-AU" sz="2400" dirty="0">
                <a:solidFill>
                  <a:srgbClr val="C00000"/>
                </a:solidFill>
                <a:latin typeface="Times New Roman" panose="02020603050405020304" pitchFamily="18" charset="0"/>
                <a:cs typeface="Times New Roman" panose="02020603050405020304" pitchFamily="18" charset="0"/>
              </a:rPr>
              <a:t>more than one computer</a:t>
            </a:r>
            <a:r>
              <a:rPr lang="en-AU" sz="2400" dirty="0">
                <a:latin typeface="Times New Roman" panose="02020603050405020304" pitchFamily="18" charset="0"/>
                <a:cs typeface="Times New Roman" panose="02020603050405020304" pitchFamily="18" charset="0"/>
              </a:rPr>
              <a:t>, the database and all users must be protected against inconsistencies arising from a failure of any component at any time. </a:t>
            </a:r>
          </a:p>
          <a:p>
            <a:pPr algn="just"/>
            <a:endParaRPr lang="en-AU"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AU" sz="2400" dirty="0" err="1" smtClean="0">
                <a:latin typeface="Times New Roman" panose="02020603050405020304" pitchFamily="18" charset="0"/>
                <a:cs typeface="Times New Roman" panose="02020603050405020304" pitchFamily="18" charset="0"/>
              </a:rPr>
              <a:t>E.g</a:t>
            </a:r>
            <a:r>
              <a:rPr lang="en-AU" sz="2400" dirty="0" smtClean="0">
                <a:latin typeface="Times New Roman" panose="02020603050405020304" pitchFamily="18" charset="0"/>
                <a:cs typeface="Times New Roman" panose="02020603050405020304" pitchFamily="18" charset="0"/>
              </a:rPr>
              <a:t> an </a:t>
            </a:r>
            <a:r>
              <a:rPr lang="en-AU" sz="2400" dirty="0">
                <a:latin typeface="Times New Roman" panose="02020603050405020304" pitchFamily="18" charset="0"/>
                <a:cs typeface="Times New Roman" panose="02020603050405020304" pitchFamily="18" charset="0"/>
              </a:rPr>
              <a:t>error </a:t>
            </a:r>
            <a:r>
              <a:rPr lang="en-AU" sz="2400" dirty="0" smtClean="0">
                <a:latin typeface="Times New Roman" panose="02020603050405020304" pitchFamily="18" charset="0"/>
                <a:cs typeface="Times New Roman" panose="02020603050405020304" pitchFamily="18" charset="0"/>
              </a:rPr>
              <a:t>at </a:t>
            </a:r>
            <a:r>
              <a:rPr lang="en-AU" sz="2400" dirty="0">
                <a:latin typeface="Times New Roman" panose="02020603050405020304" pitchFamily="18" charset="0"/>
                <a:cs typeface="Times New Roman" panose="02020603050405020304" pitchFamily="18" charset="0"/>
              </a:rPr>
              <a:t>some point in an </a:t>
            </a:r>
            <a:r>
              <a:rPr lang="en-AU" sz="2400" dirty="0">
                <a:solidFill>
                  <a:srgbClr val="C00000"/>
                </a:solidFill>
                <a:latin typeface="Times New Roman" panose="02020603050405020304" pitchFamily="18" charset="0"/>
                <a:cs typeface="Times New Roman" panose="02020603050405020304" pitchFamily="18" charset="0"/>
              </a:rPr>
              <a:t>ATM withdrawal </a:t>
            </a:r>
            <a:r>
              <a:rPr lang="en-AU" sz="2400" dirty="0">
                <a:latin typeface="Times New Roman" panose="02020603050405020304" pitchFamily="18" charset="0"/>
                <a:cs typeface="Times New Roman" panose="02020603050405020304" pitchFamily="18" charset="0"/>
              </a:rPr>
              <a:t>can enable a customer to receive cash, although the </a:t>
            </a:r>
            <a:r>
              <a:rPr lang="en-AU" sz="2400" dirty="0">
                <a:solidFill>
                  <a:srgbClr val="C00000"/>
                </a:solidFill>
                <a:latin typeface="Times New Roman" panose="02020603050405020304" pitchFamily="18" charset="0"/>
                <a:cs typeface="Times New Roman" panose="02020603050405020304" pitchFamily="18" charset="0"/>
              </a:rPr>
              <a:t>bank’s computer indicates</a:t>
            </a:r>
            <a:r>
              <a:rPr lang="en-AU" sz="2400" dirty="0">
                <a:solidFill>
                  <a:srgbClr val="FF0000"/>
                </a:solidFill>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that he or she did not. </a:t>
            </a:r>
            <a:endParaRPr lang="en-AU" sz="2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(Conversely, a customer might not receive cash although the bank’s computer indicates that he or she did.)</a:t>
            </a:r>
          </a:p>
          <a:p>
            <a:pPr lvl="1" indent="-457200">
              <a:spcAft>
                <a:spcPts val="1200"/>
              </a:spcAft>
              <a:buClr>
                <a:schemeClr val="tx1"/>
              </a:buClr>
              <a:buSzPct val="150000"/>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lvl="1" indent="-457200">
              <a:spcAft>
                <a:spcPts val="1200"/>
              </a:spcAft>
              <a:buClr>
                <a:schemeClr val="tx1"/>
              </a:buClr>
              <a:buSzPct val="150000"/>
              <a:buFont typeface="Arial" panose="020B0604020202020204" pitchFamily="34" charset="0"/>
              <a:buChar char="•"/>
              <a:defRPr/>
            </a:pPr>
            <a:endParaRPr lang="en-US" altLang="ja-JP" sz="2400" dirty="0">
              <a:latin typeface="Times New Roman" panose="02020603050405020304" pitchFamily="18" charset="0"/>
              <a:cs typeface="Times New Roman" panose="02020603050405020304" pitchFamily="18" charset="0"/>
            </a:endParaRPr>
          </a:p>
          <a:p>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306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8882" y="2649901"/>
            <a:ext cx="2701218" cy="1562807"/>
          </a:xfrm>
        </p:spPr>
        <p:txBody>
          <a:bodyPr vert="horz" lIns="91440" tIns="45720" rIns="91440" bIns="45720" rtlCol="0" anchor="b">
            <a:normAutofit/>
          </a:bodyPr>
          <a:lstStyle/>
          <a:p>
            <a:r>
              <a:rPr lang="en-US" sz="4000" kern="1200" dirty="0">
                <a:solidFill>
                  <a:schemeClr val="tx1"/>
                </a:solidFill>
                <a:latin typeface="Times New Roman" panose="02020603050405020304" pitchFamily="18" charset="0"/>
                <a:cs typeface="Times New Roman" panose="02020603050405020304" pitchFamily="18" charset="0"/>
              </a:rPr>
              <a:t>Example: A Payroll TPS</a:t>
            </a:r>
          </a:p>
        </p:txBody>
      </p:sp>
      <p:sp>
        <p:nvSpPr>
          <p:cNvPr id="25" name="sketch line">
            <a:extLst>
              <a:ext uri="{FF2B5EF4-FFF2-40B4-BE49-F238E27FC236}">
                <a16:creationId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708AA49-32A7-E546-89F7-FE4A9D6F6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373" y="491271"/>
            <a:ext cx="7999907" cy="5999931"/>
          </a:xfrm>
          <a:prstGeom prst="rect">
            <a:avLst/>
          </a:prstGeom>
        </p:spPr>
      </p:pic>
    </p:spTree>
    <p:extLst>
      <p:ext uri="{BB962C8B-B14F-4D97-AF65-F5344CB8AC3E}">
        <p14:creationId xmlns:p14="http://schemas.microsoft.com/office/powerpoint/2010/main" val="1231758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How TPS processes data</a:t>
            </a: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3" y="1781575"/>
            <a:ext cx="10387607" cy="43426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400" dirty="0">
                <a:latin typeface="Times New Roman" panose="02020603050405020304" pitchFamily="18" charset="0"/>
                <a:cs typeface="Times New Roman" panose="02020603050405020304" pitchFamily="18" charset="0"/>
              </a:rPr>
              <a:t>TPS  processes data in one of two basic ways: </a:t>
            </a:r>
          </a:p>
          <a:p>
            <a:pPr marL="457200" indent="-457200">
              <a:buFont typeface="+mj-lt"/>
              <a:buAutoNum type="arabicPeriod"/>
            </a:pPr>
            <a:r>
              <a:rPr lang="en-US" altLang="en-US" sz="2400" dirty="0">
                <a:solidFill>
                  <a:srgbClr val="C00000"/>
                </a:solidFill>
                <a:latin typeface="Times New Roman" panose="02020603050405020304" pitchFamily="18" charset="0"/>
                <a:cs typeface="Times New Roman" panose="02020603050405020304" pitchFamily="18" charset="0"/>
              </a:rPr>
              <a:t>Batch processing system </a:t>
            </a:r>
          </a:p>
          <a:p>
            <a:pPr lvl="1"/>
            <a:r>
              <a:rPr lang="en-US" altLang="en-US" sz="2400" dirty="0">
                <a:solidFill>
                  <a:srgbClr val="7030A0"/>
                </a:solidFill>
                <a:latin typeface="Times New Roman" panose="02020603050405020304" pitchFamily="18" charset="0"/>
                <a:cs typeface="Times New Roman" panose="02020603050405020304" pitchFamily="18" charset="0"/>
              </a:rPr>
              <a:t>Business transactions are accumulated over a period of time and prepared for processing as a single unit or batch</a:t>
            </a:r>
          </a:p>
          <a:p>
            <a:pPr lvl="2"/>
            <a:r>
              <a:rPr lang="en-US" altLang="en-US" dirty="0">
                <a:latin typeface="Times New Roman" panose="02020603050405020304" pitchFamily="18" charset="0"/>
                <a:cs typeface="Times New Roman" panose="02020603050405020304" pitchFamily="18" charset="0"/>
              </a:rPr>
              <a:t>Essential characteristic: delay between event and processing of related transaction to update records</a:t>
            </a:r>
          </a:p>
          <a:p>
            <a:pPr marL="457200" indent="-457200">
              <a:buFont typeface="+mj-lt"/>
              <a:buAutoNum type="arabicPeriod"/>
            </a:pPr>
            <a:r>
              <a:rPr lang="en-US" altLang="en-US" sz="2400" dirty="0">
                <a:solidFill>
                  <a:srgbClr val="C00000"/>
                </a:solidFill>
                <a:latin typeface="Times New Roman" panose="02020603050405020304" pitchFamily="18" charset="0"/>
                <a:cs typeface="Times New Roman" panose="02020603050405020304" pitchFamily="18" charset="0"/>
              </a:rPr>
              <a:t>Online transaction processing (OLTP)</a:t>
            </a:r>
          </a:p>
          <a:p>
            <a:pPr lvl="1"/>
            <a:r>
              <a:rPr lang="en-US" altLang="en-US" sz="2400" dirty="0">
                <a:latin typeface="Times New Roman" panose="02020603050405020304" pitchFamily="18" charset="0"/>
                <a:cs typeface="Times New Roman" panose="02020603050405020304" pitchFamily="18" charset="0"/>
              </a:rPr>
              <a:t>Each transaction is </a:t>
            </a:r>
            <a:r>
              <a:rPr lang="en-US" altLang="en-US" sz="2400" dirty="0">
                <a:solidFill>
                  <a:srgbClr val="7030A0"/>
                </a:solidFill>
                <a:latin typeface="Times New Roman" panose="02020603050405020304" pitchFamily="18" charset="0"/>
                <a:cs typeface="Times New Roman" panose="02020603050405020304" pitchFamily="18" charset="0"/>
              </a:rPr>
              <a:t>processed immediately</a:t>
            </a:r>
          </a:p>
          <a:p>
            <a:pPr lvl="2"/>
            <a:r>
              <a:rPr lang="en-US" altLang="en-US" dirty="0">
                <a:latin typeface="Times New Roman" panose="02020603050405020304" pitchFamily="18" charset="0"/>
                <a:cs typeface="Times New Roman" panose="02020603050405020304" pitchFamily="18" charset="0"/>
              </a:rPr>
              <a:t>Data in an online system reflects current status</a:t>
            </a:r>
          </a:p>
          <a:p>
            <a:pPr lvl="2"/>
            <a:r>
              <a:rPr lang="en-US" altLang="en-US" dirty="0">
                <a:latin typeface="Times New Roman" panose="02020603050405020304" pitchFamily="18" charset="0"/>
                <a:cs typeface="Times New Roman" panose="02020603050405020304" pitchFamily="18" charset="0"/>
              </a:rPr>
              <a:t>Many find OLTP enables faster, more efficient service</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781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Example: Online Transaction Processing (OLTP)</a:t>
            </a: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1656348" y="2315952"/>
            <a:ext cx="8153400" cy="38262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just">
              <a:buNone/>
            </a:pPr>
            <a:r>
              <a:rPr lang="en-AU" dirty="0">
                <a:latin typeface="Times New Roman" panose="02020603050405020304" pitchFamily="18" charset="0"/>
                <a:cs typeface="Times New Roman" panose="02020603050405020304" pitchFamily="18" charset="0"/>
              </a:rPr>
              <a:t>For example, when you </a:t>
            </a:r>
            <a:r>
              <a:rPr lang="en-AU" dirty="0">
                <a:solidFill>
                  <a:srgbClr val="C00000"/>
                </a:solidFill>
                <a:latin typeface="Times New Roman" panose="02020603050405020304" pitchFamily="18" charset="0"/>
                <a:cs typeface="Times New Roman" panose="02020603050405020304" pitchFamily="18" charset="0"/>
              </a:rPr>
              <a:t>pay</a:t>
            </a:r>
            <a:r>
              <a:rPr lang="en-AU" dirty="0">
                <a:latin typeface="Times New Roman" panose="02020603050405020304" pitchFamily="18" charset="0"/>
                <a:cs typeface="Times New Roman" panose="02020603050405020304" pitchFamily="18" charset="0"/>
              </a:rPr>
              <a:t> for an item at a store, the system records the </a:t>
            </a:r>
            <a:r>
              <a:rPr lang="en-AU" dirty="0">
                <a:solidFill>
                  <a:srgbClr val="C00000"/>
                </a:solidFill>
                <a:latin typeface="Times New Roman" panose="02020603050405020304" pitchFamily="18" charset="0"/>
                <a:cs typeface="Times New Roman" panose="02020603050405020304" pitchFamily="18" charset="0"/>
              </a:rPr>
              <a:t>sale</a:t>
            </a:r>
            <a:r>
              <a:rPr lang="en-AU" dirty="0">
                <a:latin typeface="Times New Roman" panose="02020603050405020304" pitchFamily="18" charset="0"/>
                <a:cs typeface="Times New Roman" panose="02020603050405020304" pitchFamily="18" charset="0"/>
              </a:rPr>
              <a:t> by </a:t>
            </a:r>
            <a:r>
              <a:rPr lang="en-AU" dirty="0">
                <a:solidFill>
                  <a:srgbClr val="C00000"/>
                </a:solidFill>
                <a:latin typeface="Times New Roman" panose="02020603050405020304" pitchFamily="18" charset="0"/>
                <a:cs typeface="Times New Roman" panose="02020603050405020304" pitchFamily="18" charset="0"/>
              </a:rPr>
              <a:t>reducing</a:t>
            </a:r>
            <a:r>
              <a:rPr lang="en-AU" dirty="0">
                <a:latin typeface="Times New Roman" panose="02020603050405020304" pitchFamily="18" charset="0"/>
                <a:cs typeface="Times New Roman" panose="02020603050405020304" pitchFamily="18" charset="0"/>
              </a:rPr>
              <a:t> the </a:t>
            </a:r>
            <a:r>
              <a:rPr lang="en-AU" dirty="0">
                <a:solidFill>
                  <a:srgbClr val="C00000"/>
                </a:solidFill>
                <a:latin typeface="Times New Roman" panose="02020603050405020304" pitchFamily="18" charset="0"/>
                <a:cs typeface="Times New Roman" panose="02020603050405020304" pitchFamily="18" charset="0"/>
              </a:rPr>
              <a:t>inventory</a:t>
            </a:r>
            <a:r>
              <a:rPr lang="en-AU" dirty="0">
                <a:latin typeface="Times New Roman" panose="02020603050405020304" pitchFamily="18" charset="0"/>
                <a:cs typeface="Times New Roman" panose="02020603050405020304" pitchFamily="18" charset="0"/>
              </a:rPr>
              <a:t> on hand by one unit, </a:t>
            </a:r>
            <a:r>
              <a:rPr lang="en-AU" dirty="0">
                <a:solidFill>
                  <a:srgbClr val="C00000"/>
                </a:solidFill>
                <a:latin typeface="Times New Roman" panose="02020603050405020304" pitchFamily="18" charset="0"/>
                <a:cs typeface="Times New Roman" panose="02020603050405020304" pitchFamily="18" charset="0"/>
              </a:rPr>
              <a:t>increasing sales figures </a:t>
            </a:r>
            <a:r>
              <a:rPr lang="en-AU" dirty="0">
                <a:latin typeface="Times New Roman" panose="02020603050405020304" pitchFamily="18" charset="0"/>
                <a:cs typeface="Times New Roman" panose="02020603050405020304" pitchFamily="18" charset="0"/>
              </a:rPr>
              <a:t>for the item by one unit and </a:t>
            </a:r>
            <a:r>
              <a:rPr lang="en-AU" dirty="0">
                <a:solidFill>
                  <a:srgbClr val="C00000"/>
                </a:solidFill>
                <a:latin typeface="Times New Roman" panose="02020603050405020304" pitchFamily="18" charset="0"/>
                <a:cs typeface="Times New Roman" panose="02020603050405020304" pitchFamily="18" charset="0"/>
              </a:rPr>
              <a:t>increasing the store’s cash position </a:t>
            </a:r>
            <a:r>
              <a:rPr lang="en-AU" dirty="0">
                <a:latin typeface="Times New Roman" panose="02020603050405020304" pitchFamily="18" charset="0"/>
                <a:cs typeface="Times New Roman" panose="02020603050405020304" pitchFamily="18" charset="0"/>
              </a:rPr>
              <a:t>by the amount you paid.</a:t>
            </a:r>
          </a:p>
        </p:txBody>
      </p:sp>
    </p:spTree>
    <p:extLst>
      <p:ext uri="{BB962C8B-B14F-4D97-AF65-F5344CB8AC3E}">
        <p14:creationId xmlns:p14="http://schemas.microsoft.com/office/powerpoint/2010/main" val="1961766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u="sng" dirty="0">
                <a:latin typeface="Times New Roman"/>
                <a:cs typeface="Times New Roman"/>
              </a:rPr>
              <a:t>Batch</a:t>
            </a:r>
            <a:r>
              <a:rPr lang="en-AU" sz="4000" dirty="0">
                <a:latin typeface="Times New Roman"/>
                <a:cs typeface="Times New Roman"/>
              </a:rPr>
              <a:t> versus </a:t>
            </a:r>
            <a:r>
              <a:rPr lang="en-AU" sz="4000" u="sng" dirty="0">
                <a:latin typeface="Times New Roman"/>
                <a:cs typeface="Times New Roman"/>
              </a:rPr>
              <a:t>online</a:t>
            </a:r>
            <a:r>
              <a:rPr lang="en-AU" sz="4000" dirty="0">
                <a:latin typeface="Times New Roman"/>
                <a:cs typeface="Times New Roman"/>
              </a:rPr>
              <a:t> transaction processing</a:t>
            </a:r>
            <a:br>
              <a:rPr lang="en-AU" sz="4000" dirty="0">
                <a:latin typeface="Times New Roman"/>
                <a:cs typeface="Times New Roman"/>
              </a:rPr>
            </a:br>
            <a:endParaRPr lang="en-AU" sz="4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6D350CF-11DB-5147-8653-949099DA7311}"/>
              </a:ext>
            </a:extLst>
          </p:cNvPr>
          <p:cNvPicPr>
            <a:picLocks noChangeAspect="1"/>
          </p:cNvPicPr>
          <p:nvPr/>
        </p:nvPicPr>
        <p:blipFill>
          <a:blip r:embed="rId3"/>
          <a:stretch>
            <a:fillRect/>
          </a:stretch>
        </p:blipFill>
        <p:spPr>
          <a:xfrm>
            <a:off x="427213" y="2350532"/>
            <a:ext cx="5631680" cy="1828314"/>
          </a:xfrm>
          <a:prstGeom prst="rect">
            <a:avLst/>
          </a:prstGeom>
          <a:ln w="6350">
            <a:solidFill>
              <a:schemeClr val="tx1"/>
            </a:solidFill>
          </a:ln>
        </p:spPr>
      </p:pic>
      <p:pic>
        <p:nvPicPr>
          <p:cNvPr id="8" name="Picture 7">
            <a:extLst>
              <a:ext uri="{FF2B5EF4-FFF2-40B4-BE49-F238E27FC236}">
                <a16:creationId xmlns:a16="http://schemas.microsoft.com/office/drawing/2014/main" id="{0AF5FAAB-DE9F-2E43-9344-237D0548ED6D}"/>
              </a:ext>
            </a:extLst>
          </p:cNvPr>
          <p:cNvPicPr>
            <a:picLocks noChangeAspect="1"/>
          </p:cNvPicPr>
          <p:nvPr/>
        </p:nvPicPr>
        <p:blipFill>
          <a:blip r:embed="rId4"/>
          <a:stretch>
            <a:fillRect/>
          </a:stretch>
        </p:blipFill>
        <p:spPr>
          <a:xfrm>
            <a:off x="6862416" y="1755162"/>
            <a:ext cx="4337409" cy="4441721"/>
          </a:xfrm>
          <a:prstGeom prst="rect">
            <a:avLst/>
          </a:prstGeom>
          <a:ln w="12700" cap="sq" cmpd="thickThin">
            <a:solidFill>
              <a:srgbClr val="000000"/>
            </a:solidFill>
            <a:prstDash val="solid"/>
            <a:miter lim="800000"/>
          </a:ln>
          <a:effectLst>
            <a:innerShdw blurRad="76200">
              <a:srgbClr val="000000"/>
            </a:innerShdw>
          </a:effectLst>
        </p:spPr>
      </p:pic>
      <p:sp>
        <p:nvSpPr>
          <p:cNvPr id="10" name="Rectangle 9">
            <a:extLst>
              <a:ext uri="{FF2B5EF4-FFF2-40B4-BE49-F238E27FC236}">
                <a16:creationId xmlns:a16="http://schemas.microsoft.com/office/drawing/2014/main" id="{2F7D870F-102C-874A-8C18-72B35BAFEA9C}"/>
              </a:ext>
            </a:extLst>
          </p:cNvPr>
          <p:cNvSpPr/>
          <p:nvPr/>
        </p:nvSpPr>
        <p:spPr>
          <a:xfrm>
            <a:off x="572493" y="1787140"/>
            <a:ext cx="5901070" cy="338554"/>
          </a:xfrm>
          <a:prstGeom prst="rect">
            <a:avLst/>
          </a:prstGeom>
        </p:spPr>
        <p:txBody>
          <a:bodyPr wrap="square">
            <a:spAutoFit/>
          </a:bodyPr>
          <a:lstStyle/>
          <a:p>
            <a:r>
              <a:rPr lang="en-US" b="1">
                <a:latin typeface="Times New Roman" panose="02020603050405020304" pitchFamily="18" charset="0"/>
                <a:cs typeface="Times New Roman" panose="02020603050405020304" pitchFamily="18" charset="0"/>
              </a:rPr>
              <a:t>Batch </a:t>
            </a:r>
            <a:r>
              <a:rPr lang="en-US" b="1" dirty="0">
                <a:latin typeface="Times New Roman" panose="02020603050405020304" pitchFamily="18" charset="0"/>
                <a:cs typeface="Times New Roman" panose="02020603050405020304" pitchFamily="18" charset="0"/>
              </a:rPr>
              <a:t>processing </a:t>
            </a:r>
            <a:r>
              <a:rPr lang="en-US" b="1">
                <a:latin typeface="Times New Roman" panose="02020603050405020304" pitchFamily="18" charset="0"/>
                <a:cs typeface="Times New Roman" panose="02020603050405020304" pitchFamily="18" charset="0"/>
              </a:rPr>
              <a:t>inputs </a:t>
            </a:r>
            <a:r>
              <a:rPr lang="en-US" b="1" dirty="0">
                <a:latin typeface="Times New Roman" panose="02020603050405020304" pitchFamily="18" charset="0"/>
                <a:cs typeface="Times New Roman" panose="02020603050405020304" pitchFamily="18" charset="0"/>
              </a:rPr>
              <a:t>and </a:t>
            </a:r>
            <a:r>
              <a:rPr lang="en-US" b="1">
                <a:latin typeface="Times New Roman" panose="02020603050405020304" pitchFamily="18" charset="0"/>
                <a:cs typeface="Times New Roman" panose="02020603050405020304" pitchFamily="18" charset="0"/>
              </a:rPr>
              <a:t>processes data </a:t>
            </a:r>
            <a:r>
              <a:rPr lang="en-US" b="1" dirty="0">
                <a:latin typeface="Times New Roman" panose="02020603050405020304" pitchFamily="18" charset="0"/>
                <a:cs typeface="Times New Roman" panose="02020603050405020304" pitchFamily="18" charset="0"/>
              </a:rPr>
              <a:t>in </a:t>
            </a:r>
            <a:r>
              <a:rPr lang="en-US" b="1">
                <a:latin typeface="Times New Roman" panose="02020603050405020304" pitchFamily="18" charset="0"/>
                <a:cs typeface="Times New Roman" panose="02020603050405020304" pitchFamily="18" charset="0"/>
              </a:rPr>
              <a:t>groups </a:t>
            </a:r>
            <a:endParaRPr lang="en-US" b="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072AFD1-4DFA-D146-9DF1-D219ABEEB41C}"/>
              </a:ext>
            </a:extLst>
          </p:cNvPr>
          <p:cNvSpPr/>
          <p:nvPr/>
        </p:nvSpPr>
        <p:spPr>
          <a:xfrm>
            <a:off x="6058893" y="6241851"/>
            <a:ext cx="6342743"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In online processing, transactions are processed as they occur</a:t>
            </a:r>
          </a:p>
        </p:txBody>
      </p:sp>
    </p:spTree>
    <p:extLst>
      <p:ext uri="{BB962C8B-B14F-4D97-AF65-F5344CB8AC3E}">
        <p14:creationId xmlns:p14="http://schemas.microsoft.com/office/powerpoint/2010/main" val="2942499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198656" y="130287"/>
            <a:ext cx="11737304" cy="1411624"/>
          </a:xfrm>
        </p:spPr>
        <p:txBody>
          <a:bodyPr>
            <a:noAutofit/>
          </a:bodyPr>
          <a:lstStyle/>
          <a:p>
            <a:pPr>
              <a:spcBef>
                <a:spcPts val="600"/>
              </a:spcBef>
              <a:spcAft>
                <a:spcPts val="600"/>
              </a:spcAft>
              <a:buClr>
                <a:schemeClr val="accent1"/>
              </a:buClr>
              <a:buSzPct val="80000"/>
              <a:defRPr/>
            </a:pPr>
            <a:r>
              <a:rPr lang="en-US" sz="4000" b="1" dirty="0" smtClean="0">
                <a:solidFill>
                  <a:srgbClr val="0070C0"/>
                </a:solidFill>
                <a:latin typeface="Arial" panose="020B0604020202020204" pitchFamily="34" charset="0"/>
                <a:cs typeface="Arial" panose="020B0604020202020204" pitchFamily="34" charset="0"/>
              </a:rPr>
              <a:t> </a:t>
            </a:r>
            <a:r>
              <a:rPr lang="en-US" sz="4000" b="1" dirty="0">
                <a:solidFill>
                  <a:srgbClr val="0070C0"/>
                </a:solidFill>
                <a:latin typeface="Arial" panose="020B0604020202020204" pitchFamily="34" charset="0"/>
                <a:cs typeface="Arial" panose="020B0604020202020204" pitchFamily="34" charset="0"/>
              </a:rPr>
              <a:t>Management Information Systems (MIS)</a:t>
            </a:r>
          </a:p>
        </p:txBody>
      </p:sp>
      <p:sp>
        <p:nvSpPr>
          <p:cNvPr id="44035" name="Rectangle 3"/>
          <p:cNvSpPr>
            <a:spLocks noGrp="1" noChangeArrowheads="1"/>
          </p:cNvSpPr>
          <p:nvPr>
            <p:ph idx="1"/>
          </p:nvPr>
        </p:nvSpPr>
        <p:spPr>
          <a:xfrm>
            <a:off x="119336" y="1720816"/>
            <a:ext cx="12072664" cy="793240"/>
          </a:xfrm>
        </p:spPr>
        <p:txBody>
          <a:bodyPr>
            <a:normAutofit lnSpcReduction="10000"/>
          </a:bodyPr>
          <a:lstStyle/>
          <a:p>
            <a:pPr marL="0" indent="0">
              <a:buNone/>
            </a:pPr>
            <a:r>
              <a:rPr lang="en-US" dirty="0" smtClean="0">
                <a:latin typeface="Arial" panose="020B0604020202020204" pitchFamily="34" charset="0"/>
                <a:cs typeface="Arial" panose="020B0604020202020204" pitchFamily="34" charset="0"/>
              </a:rPr>
              <a:t>provides </a:t>
            </a:r>
            <a:r>
              <a:rPr lang="en-US" dirty="0">
                <a:latin typeface="Arial" panose="020B0604020202020204" pitchFamily="34" charset="0"/>
                <a:cs typeface="Arial" panose="020B0604020202020204" pitchFamily="34" charset="0"/>
              </a:rPr>
              <a:t>middle management with reporting on </a:t>
            </a:r>
            <a:r>
              <a:rPr lang="en-US" dirty="0" err="1">
                <a:solidFill>
                  <a:srgbClr val="FF3399"/>
                </a:solidFill>
                <a:latin typeface="Arial" panose="020B0604020202020204" pitchFamily="34" charset="0"/>
                <a:cs typeface="Arial" panose="020B0604020202020204" pitchFamily="34" charset="0"/>
              </a:rPr>
              <a:t>organisational</a:t>
            </a:r>
            <a:r>
              <a:rPr lang="en-US" dirty="0">
                <a:solidFill>
                  <a:srgbClr val="FF3399"/>
                </a:solidFill>
                <a:latin typeface="Arial" panose="020B0604020202020204" pitchFamily="34" charset="0"/>
                <a:cs typeface="Arial" panose="020B0604020202020204" pitchFamily="34" charset="0"/>
              </a:rPr>
              <a:t> </a:t>
            </a:r>
            <a:r>
              <a:rPr lang="en-US" dirty="0" smtClean="0">
                <a:solidFill>
                  <a:srgbClr val="FF3399"/>
                </a:solidFill>
                <a:latin typeface="Arial" panose="020B0604020202020204" pitchFamily="34" charset="0"/>
                <a:cs typeface="Arial" panose="020B0604020202020204" pitchFamily="34" charset="0"/>
              </a:rPr>
              <a:t>performance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used </a:t>
            </a:r>
            <a:r>
              <a:rPr lang="en-US" dirty="0">
                <a:latin typeface="Arial" panose="020B0604020202020204" pitchFamily="34" charset="0"/>
                <a:cs typeface="Arial" panose="020B0604020202020204" pitchFamily="34" charset="0"/>
              </a:rPr>
              <a:t>for planning, monitoring, and controlling the </a:t>
            </a:r>
            <a:r>
              <a:rPr lang="en-US" dirty="0" smtClean="0">
                <a:latin typeface="Arial" panose="020B0604020202020204" pitchFamily="34" charset="0"/>
                <a:cs typeface="Arial" panose="020B0604020202020204" pitchFamily="34" charset="0"/>
              </a:rPr>
              <a:t>business</a:t>
            </a:r>
            <a:r>
              <a:rPr lang="en-US" dirty="0">
                <a:latin typeface="Arial" panose="020B0604020202020204" pitchFamily="34" charset="0"/>
                <a:cs typeface="Arial" panose="020B0604020202020204" pitchFamily="34" charset="0"/>
              </a:rPr>
              <a:t> </a:t>
            </a:r>
            <a:endParaRPr lang="en-US" sz="2400" b="1" dirty="0">
              <a:solidFill>
                <a:srgbClr val="008000"/>
              </a:solidFill>
              <a:latin typeface="Arial" panose="020B0604020202020204" pitchFamily="34" charset="0"/>
              <a:cs typeface="Arial" panose="020B0604020202020204" pitchFamily="34" charset="0"/>
            </a:endParaRPr>
          </a:p>
        </p:txBody>
      </p:sp>
      <p:pic>
        <p:nvPicPr>
          <p:cNvPr id="6" name="Picture 5" descr="Fig0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31577" y="2833872"/>
            <a:ext cx="7919151" cy="3782544"/>
          </a:xfrm>
          <a:prstGeom prst="rect">
            <a:avLst/>
          </a:prstGeom>
        </p:spPr>
      </p:pic>
      <p:sp>
        <p:nvSpPr>
          <p:cNvPr id="2" name="TextBox 1"/>
          <p:cNvSpPr txBox="1"/>
          <p:nvPr/>
        </p:nvSpPr>
        <p:spPr>
          <a:xfrm>
            <a:off x="9566594" y="3024535"/>
            <a:ext cx="2496196" cy="461665"/>
          </a:xfrm>
          <a:prstGeom prst="rect">
            <a:avLst/>
          </a:prstGeom>
          <a:noFill/>
        </p:spPr>
        <p:txBody>
          <a:bodyPr wrap="none" rtlCol="0">
            <a:spAutoFit/>
          </a:bodyPr>
          <a:lstStyle/>
          <a:p>
            <a:r>
              <a:rPr lang="en-AU" dirty="0">
                <a:solidFill>
                  <a:srgbClr val="00B050"/>
                </a:solidFill>
                <a:latin typeface="Comic Sans MS" panose="030F0702030302020204" pitchFamily="66" charset="0"/>
              </a:rPr>
              <a:t>decision making </a:t>
            </a:r>
          </a:p>
        </p:txBody>
      </p:sp>
      <p:sp>
        <p:nvSpPr>
          <p:cNvPr id="4" name="TextBox 3"/>
          <p:cNvSpPr txBox="1"/>
          <p:nvPr/>
        </p:nvSpPr>
        <p:spPr>
          <a:xfrm>
            <a:off x="10098657" y="4725144"/>
            <a:ext cx="1948552" cy="1200329"/>
          </a:xfrm>
          <a:prstGeom prst="rect">
            <a:avLst/>
          </a:prstGeom>
          <a:noFill/>
        </p:spPr>
        <p:txBody>
          <a:bodyPr wrap="square" rtlCol="0">
            <a:spAutoFit/>
          </a:bodyPr>
          <a:lstStyle/>
          <a:p>
            <a:r>
              <a:rPr lang="en-AU" dirty="0">
                <a:solidFill>
                  <a:srgbClr val="00B050"/>
                </a:solidFill>
                <a:latin typeface="Comic Sans MS" panose="030F0702030302020204" pitchFamily="66" charset="0"/>
              </a:rPr>
              <a:t>maximize profit from investment </a:t>
            </a:r>
          </a:p>
        </p:txBody>
      </p:sp>
      <p:sp>
        <p:nvSpPr>
          <p:cNvPr id="8" name="TextBox 7"/>
          <p:cNvSpPr txBox="1"/>
          <p:nvPr/>
        </p:nvSpPr>
        <p:spPr>
          <a:xfrm>
            <a:off x="0" y="3486201"/>
            <a:ext cx="2351584" cy="2308324"/>
          </a:xfrm>
          <a:prstGeom prst="rect">
            <a:avLst/>
          </a:prstGeom>
          <a:noFill/>
        </p:spPr>
        <p:txBody>
          <a:bodyPr wrap="square" rtlCol="0">
            <a:spAutoFit/>
          </a:bodyPr>
          <a:lstStyle/>
          <a:p>
            <a:r>
              <a:rPr lang="en-AU" sz="1800" dirty="0" smtClean="0">
                <a:latin typeface="MV Boli" panose="02000500030200090000" pitchFamily="2" charset="0"/>
                <a:cs typeface="MV Boli" panose="02000500030200090000" pitchFamily="2" charset="0"/>
              </a:rPr>
              <a:t>E.G</a:t>
            </a:r>
          </a:p>
          <a:p>
            <a:pPr marL="342900" indent="-342900">
              <a:buFont typeface="Arial" panose="020B0604020202020204" pitchFamily="34" charset="0"/>
              <a:buChar char="•"/>
            </a:pPr>
            <a:r>
              <a:rPr lang="en-AU" sz="1800" dirty="0">
                <a:latin typeface="MV Boli" panose="02000500030200090000" pitchFamily="2" charset="0"/>
                <a:cs typeface="MV Boli" panose="02000500030200090000" pitchFamily="2" charset="0"/>
              </a:rPr>
              <a:t>human resource </a:t>
            </a:r>
            <a:endParaRPr lang="en-AU" sz="1800" dirty="0" smtClean="0">
              <a:latin typeface="MV Boli" panose="02000500030200090000" pitchFamily="2" charset="0"/>
              <a:cs typeface="MV Boli" panose="02000500030200090000" pitchFamily="2" charset="0"/>
            </a:endParaRPr>
          </a:p>
          <a:p>
            <a:r>
              <a:rPr lang="en-AU" sz="1800" dirty="0" smtClean="0">
                <a:latin typeface="MV Boli" panose="02000500030200090000" pitchFamily="2" charset="0"/>
                <a:cs typeface="MV Boli" panose="02000500030200090000" pitchFamily="2" charset="0"/>
              </a:rPr>
              <a:t>management systems</a:t>
            </a:r>
          </a:p>
          <a:p>
            <a:endParaRPr lang="en-AU" sz="1800" dirty="0" smtClean="0">
              <a:latin typeface="MV Boli" panose="02000500030200090000" pitchFamily="2" charset="0"/>
              <a:cs typeface="MV Boli" panose="02000500030200090000" pitchFamily="2" charset="0"/>
            </a:endParaRPr>
          </a:p>
          <a:p>
            <a:pPr marL="342900" indent="-342900">
              <a:buFont typeface="Arial" panose="020B0604020202020204" pitchFamily="34" charset="0"/>
              <a:buChar char="•"/>
            </a:pPr>
            <a:r>
              <a:rPr lang="en-AU" sz="1800" dirty="0" smtClean="0">
                <a:latin typeface="MV Boli" panose="02000500030200090000" pitchFamily="2" charset="0"/>
                <a:cs typeface="MV Boli" panose="02000500030200090000" pitchFamily="2" charset="0"/>
              </a:rPr>
              <a:t>Inventory control system </a:t>
            </a:r>
          </a:p>
          <a:p>
            <a:endParaRPr lang="en-AU" sz="1800" dirty="0"/>
          </a:p>
        </p:txBody>
      </p:sp>
    </p:spTree>
    <p:extLst>
      <p:ext uri="{BB962C8B-B14F-4D97-AF65-F5344CB8AC3E}">
        <p14:creationId xmlns:p14="http://schemas.microsoft.com/office/powerpoint/2010/main" val="2948993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How Management Information Systems Obtain Their Data from the Organization’s TPS</a:t>
            </a:r>
          </a:p>
        </p:txBody>
      </p:sp>
      <p:pic>
        <p:nvPicPr>
          <p:cNvPr id="6" name="Picture Placeholder 5" descr="Illustration showing a perspective look at functions supported by transaction processing systems. The illustration shows a three level stack with transaction processing systems at the bottom. Above it is management information systems and decision support systems. At the top is special information systems and knowledge management systems. The level of support for various operations in transaction processing systems from the bottom to the top of the stack is listed. Information as opposed to data is less supported to more supported. Routine operations are more supported to less supported. Decision support is less supported to more supported. Input and output is more supported to less supported. Sophistication and complexity of processing and analysis is less supported to more supported.">
            <a:extLst>
              <a:ext uri="{FF2B5EF4-FFF2-40B4-BE49-F238E27FC236}">
                <a16:creationId xmlns:a16="http://schemas.microsoft.com/office/drawing/2014/main" id="{38976341-BFB5-7C4F-8C2D-4D6B285DBB7F}"/>
              </a:ext>
            </a:extLst>
          </p:cNvPr>
          <p:cNvPicPr>
            <a:picLocks noChangeAspect="1"/>
          </p:cNvPicPr>
          <p:nvPr/>
        </p:nvPicPr>
        <p:blipFill rotWithShape="1">
          <a:blip r:embed="rId2">
            <a:extLst>
              <a:ext uri="{28A0092B-C50C-407E-A947-70E740481C1C}">
                <a14:useLocalDpi xmlns:a14="http://schemas.microsoft.com/office/drawing/2010/main" val="0"/>
              </a:ext>
            </a:extLst>
          </a:blip>
          <a:srcRect l="-2096" t="-14308" r="35" b="-14455"/>
          <a:stretch/>
        </p:blipFill>
        <p:spPr>
          <a:xfrm>
            <a:off x="152399" y="1859731"/>
            <a:ext cx="10762343" cy="3568585"/>
          </a:xfrm>
          <a:prstGeom prst="rect">
            <a:avLst/>
          </a:prstGeom>
        </p:spPr>
      </p:pic>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1033818" y="5440895"/>
            <a:ext cx="8432956" cy="6833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TPS, MIS/DSS, and special information systems in perspective</a:t>
            </a:r>
          </a:p>
          <a:p>
            <a:r>
              <a:rPr lang="en-US" sz="2400" dirty="0">
                <a:latin typeface="Times New Roman" panose="02020603050405020304" pitchFamily="18" charset="0"/>
                <a:cs typeface="Times New Roman" panose="02020603050405020304" pitchFamily="18" charset="0"/>
              </a:rPr>
              <a:t>A TPS provides valuable input to MIS, DSS, and KM systems.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5700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3999" y="2322190"/>
            <a:ext cx="9144000" cy="3274592"/>
          </a:xfrm>
        </p:spPr>
        <p:txBody>
          <a:bodyPr anchor="ctr">
            <a:normAutofit fontScale="90000"/>
          </a:bodyPr>
          <a:lstStyle/>
          <a:p>
            <a:r>
              <a:rPr lang="en-AU" sz="7200" dirty="0">
                <a:latin typeface="Times New Roman"/>
                <a:cs typeface="Times New Roman"/>
              </a:rPr>
              <a:t>Decision Support Systems (DSS)</a:t>
            </a:r>
            <a:br>
              <a:rPr lang="en-AU" sz="7200" dirty="0">
                <a:latin typeface="Times New Roman"/>
                <a:cs typeface="Times New Roman"/>
              </a:rPr>
            </a:br>
            <a:r>
              <a:rPr lang="en-AU" sz="7200" dirty="0">
                <a:latin typeface="Times New Roman"/>
                <a:cs typeface="Times New Roman"/>
              </a:rPr>
              <a:t/>
            </a:r>
            <a:br>
              <a:rPr lang="en-AU" sz="7200" dirty="0">
                <a:latin typeface="Times New Roman"/>
                <a:cs typeface="Times New Roman"/>
              </a:rPr>
            </a:br>
            <a:r>
              <a:rPr lang="en-AU" sz="7200" dirty="0">
                <a:latin typeface="Times New Roman"/>
                <a:cs typeface="Times New Roman"/>
              </a:rPr>
              <a:t/>
            </a:r>
            <a:br>
              <a:rPr lang="en-AU" sz="7200" dirty="0">
                <a:latin typeface="Times New Roman"/>
                <a:cs typeface="Times New Roman"/>
              </a:rPr>
            </a:br>
            <a:endParaRPr lang="en-AU" sz="7200" dirty="0">
              <a:latin typeface="Times New Roman"/>
              <a:cs typeface="Times New Roman"/>
            </a:endParaRPr>
          </a:p>
        </p:txBody>
      </p:sp>
    </p:spTree>
    <p:extLst>
      <p:ext uri="{BB962C8B-B14F-4D97-AF65-F5344CB8AC3E}">
        <p14:creationId xmlns:p14="http://schemas.microsoft.com/office/powerpoint/2010/main" val="1315376762"/>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Decision Support System (DSS)</a:t>
            </a:r>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2" y="1827380"/>
            <a:ext cx="11254417" cy="42755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smtClean="0">
                <a:solidFill>
                  <a:srgbClr val="7030A0"/>
                </a:solidFill>
                <a:latin typeface="Times New Roman" panose="02020603050405020304" pitchFamily="18" charset="0"/>
                <a:cs typeface="Times New Roman" panose="02020603050405020304" pitchFamily="18" charset="0"/>
              </a:rPr>
              <a:t>enables </a:t>
            </a:r>
            <a:r>
              <a:rPr lang="en-US" altLang="en-US" sz="2400" dirty="0">
                <a:solidFill>
                  <a:srgbClr val="7030A0"/>
                </a:solidFill>
                <a:latin typeface="Times New Roman" panose="02020603050405020304" pitchFamily="18" charset="0"/>
                <a:cs typeface="Times New Roman" panose="02020603050405020304" pitchFamily="18" charset="0"/>
              </a:rPr>
              <a:t>middle managers to </a:t>
            </a:r>
            <a:r>
              <a:rPr lang="en-US" altLang="en-US" sz="2400" dirty="0" err="1">
                <a:solidFill>
                  <a:srgbClr val="7030A0"/>
                </a:solidFill>
                <a:latin typeface="Times New Roman" panose="02020603050405020304" pitchFamily="18" charset="0"/>
                <a:cs typeface="Times New Roman" panose="02020603050405020304" pitchFamily="18" charset="0"/>
              </a:rPr>
              <a:t>analyse</a:t>
            </a:r>
            <a:r>
              <a:rPr lang="en-US" altLang="en-US" sz="2400" dirty="0">
                <a:solidFill>
                  <a:srgbClr val="7030A0"/>
                </a:solidFill>
                <a:latin typeface="Times New Roman" panose="02020603050405020304" pitchFamily="18" charset="0"/>
                <a:cs typeface="Times New Roman" panose="02020603050405020304" pitchFamily="18" charset="0"/>
              </a:rPr>
              <a:t> large amount of detailed data from different </a:t>
            </a:r>
            <a:r>
              <a:rPr lang="en-US" altLang="en-US" sz="2400" dirty="0">
                <a:latin typeface="Times New Roman" panose="02020603050405020304" pitchFamily="18" charset="0"/>
                <a:cs typeface="Times New Roman" panose="02020603050405020304" pitchFamily="18" charset="0"/>
              </a:rPr>
              <a:t>internal and external sources and support their decision making. </a:t>
            </a:r>
          </a:p>
          <a:p>
            <a:endParaRPr lang="en-US" altLang="en-US" sz="2400" dirty="0" smtClean="0">
              <a:latin typeface="Times New Roman" panose="02020603050405020304" pitchFamily="18" charset="0"/>
              <a:cs typeface="Times New Roman" panose="02020603050405020304" pitchFamily="18" charset="0"/>
            </a:endParaRPr>
          </a:p>
          <a:p>
            <a:r>
              <a:rPr lang="en-US" altLang="en-US" sz="2400" dirty="0" smtClean="0">
                <a:latin typeface="Times New Roman" panose="02020603050405020304" pitchFamily="18" charset="0"/>
                <a:cs typeface="Times New Roman" panose="02020603050405020304" pitchFamily="18" charset="0"/>
              </a:rPr>
              <a:t>Analyzing </a:t>
            </a:r>
            <a:r>
              <a:rPr lang="en-US" altLang="en-US" sz="2400" dirty="0">
                <a:solidFill>
                  <a:srgbClr val="7030A0"/>
                </a:solidFill>
                <a:latin typeface="Times New Roman" panose="02020603050405020304" pitchFamily="18" charset="0"/>
                <a:cs typeface="Times New Roman" panose="02020603050405020304" pitchFamily="18" charset="0"/>
              </a:rPr>
              <a:t>complex relationships among thousands or even millions of data </a:t>
            </a:r>
            <a:r>
              <a:rPr lang="en-US" altLang="en-US" sz="2400" dirty="0">
                <a:latin typeface="Times New Roman" panose="02020603050405020304" pitchFamily="18" charset="0"/>
                <a:cs typeface="Times New Roman" panose="02020603050405020304" pitchFamily="18" charset="0"/>
              </a:rPr>
              <a:t>to discover patterns, trends is one of the key uses associated with DSS </a:t>
            </a:r>
            <a:r>
              <a:rPr lang="en-US" altLang="en-US" sz="2400" dirty="0" smtClean="0">
                <a:latin typeface="Times New Roman" panose="02020603050405020304" pitchFamily="18" charset="0"/>
                <a:cs typeface="Times New Roman" panose="02020603050405020304" pitchFamily="18" charset="0"/>
              </a:rPr>
              <a:t>.</a:t>
            </a:r>
          </a:p>
          <a:p>
            <a:endParaRPr lang="en-US" altLang="en-US" sz="2400" dirty="0">
              <a:latin typeface="Times New Roman" panose="02020603050405020304" pitchFamily="18" charset="0"/>
              <a:cs typeface="Times New Roman" panose="02020603050405020304" pitchFamily="18" charset="0"/>
            </a:endParaRPr>
          </a:p>
          <a:p>
            <a:pPr lvl="1"/>
            <a:r>
              <a:rPr lang="en-US" altLang="en-US" sz="2000" dirty="0">
                <a:latin typeface="Times New Roman" panose="02020603050405020304" pitchFamily="18" charset="0"/>
                <a:cs typeface="Times New Roman" panose="02020603050405020304" pitchFamily="18" charset="0"/>
              </a:rPr>
              <a:t>Ex1: </a:t>
            </a:r>
            <a:r>
              <a:rPr lang="en-AU" sz="2000" dirty="0">
                <a:latin typeface="Times New Roman" panose="02020603050405020304" pitchFamily="18" charset="0"/>
                <a:cs typeface="Times New Roman" panose="02020603050405020304" pitchFamily="18" charset="0"/>
              </a:rPr>
              <a:t>doctors may enter symptoms into a DSS so it can help diagnose and treat patients. Insurance company use DSS to gauge the risk of providing insurance to drivers who have imperfect driving records</a:t>
            </a:r>
            <a:r>
              <a:rPr lang="en-AU" sz="2000" dirty="0" smtClean="0">
                <a:latin typeface="Times New Roman" panose="02020603050405020304" pitchFamily="18" charset="0"/>
                <a:cs typeface="Times New Roman" panose="02020603050405020304" pitchFamily="18" charset="0"/>
              </a:rPr>
              <a:t>.</a:t>
            </a:r>
          </a:p>
          <a:p>
            <a:pPr lvl="1"/>
            <a:endParaRPr lang="en-AU" sz="2000" dirty="0">
              <a:latin typeface="Times New Roman" panose="02020603050405020304" pitchFamily="18" charset="0"/>
              <a:cs typeface="Times New Roman" panose="02020603050405020304" pitchFamily="18" charset="0"/>
            </a:endParaRPr>
          </a:p>
          <a:p>
            <a:pPr lvl="1"/>
            <a:r>
              <a:rPr lang="en-AU" sz="2000" dirty="0">
                <a:latin typeface="Times New Roman" panose="02020603050405020304" pitchFamily="18" charset="0"/>
                <a:cs typeface="Times New Roman" panose="02020603050405020304" pitchFamily="18" charset="0"/>
              </a:rPr>
              <a:t>Ex2: DSS in the health: </a:t>
            </a:r>
            <a:r>
              <a:rPr lang="en-AU" sz="2000" dirty="0">
                <a:latin typeface="Times New Roman" panose="02020603050405020304" pitchFamily="18" charset="0"/>
                <a:cs typeface="Times New Roman" panose="02020603050405020304" pitchFamily="18" charset="0"/>
                <a:hlinkClick r:id="rId3"/>
              </a:rPr>
              <a:t>https://www.medexter.com/demos</a:t>
            </a:r>
            <a:endParaRPr lang="en-AU" sz="2000" dirty="0">
              <a:latin typeface="Times New Roman" panose="02020603050405020304" pitchFamily="18" charset="0"/>
              <a:cs typeface="Times New Roman" panose="02020603050405020304" pitchFamily="18" charset="0"/>
            </a:endParaRPr>
          </a:p>
          <a:p>
            <a:pPr marL="457200" lvl="1" indent="0">
              <a:buNone/>
            </a:pPr>
            <a:endParaRPr lang="en-AU" sz="2000" dirty="0">
              <a:latin typeface="Times New Roman" panose="02020603050405020304" pitchFamily="18" charset="0"/>
              <a:cs typeface="Times New Roman" panose="02020603050405020304" pitchFamily="18" charset="0"/>
            </a:endParaRPr>
          </a:p>
          <a:p>
            <a:endParaRPr lang="en-US" altLang="en-US" sz="2400" dirty="0">
              <a:latin typeface="Times New Roman" panose="02020603050405020304" pitchFamily="18" charset="0"/>
              <a:cs typeface="Times New Roman" panose="02020603050405020304" pitchFamily="18" charset="0"/>
            </a:endParaRPr>
          </a:p>
          <a:p>
            <a:endParaRPr lang="en-US" altLang="en-US" sz="2400" dirty="0">
              <a:latin typeface="Times New Roman" panose="02020603050405020304" pitchFamily="18" charset="0"/>
              <a:cs typeface="Times New Roman" panose="02020603050405020304" pitchFamily="18" charset="0"/>
            </a:endParaRPr>
          </a:p>
          <a:p>
            <a:pPr marL="114300" indent="0">
              <a:lnSpc>
                <a:spcPct val="90000"/>
              </a:lnSpc>
              <a:spcAft>
                <a:spcPts val="1200"/>
              </a:spcAft>
              <a:buNone/>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88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Decision Support System (DSS)</a:t>
            </a:r>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204396" y="1827380"/>
            <a:ext cx="11622514" cy="42755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lnSpc>
                <a:spcPct val="90000"/>
              </a:lnSpc>
              <a:spcAft>
                <a:spcPts val="1200"/>
              </a:spcAft>
              <a:defRPr/>
            </a:pPr>
            <a:r>
              <a:rPr lang="en-US" altLang="en-US" sz="2400" dirty="0">
                <a:solidFill>
                  <a:srgbClr val="FF0000"/>
                </a:solidFill>
                <a:latin typeface="Times New Roman" panose="02020603050405020304" pitchFamily="18" charset="0"/>
                <a:cs typeface="Times New Roman" panose="02020603050405020304" pitchFamily="18" charset="0"/>
              </a:rPr>
              <a:t>What-if Analysis </a:t>
            </a:r>
            <a:r>
              <a:rPr lang="en-US" altLang="en-US" sz="2400" dirty="0" smtClean="0">
                <a:latin typeface="Times New Roman" panose="02020603050405020304" pitchFamily="18" charset="0"/>
                <a:cs typeface="Times New Roman" panose="02020603050405020304" pitchFamily="18" charset="0"/>
              </a:rPr>
              <a:t>process </a:t>
            </a:r>
            <a:r>
              <a:rPr lang="en-US" altLang="en-US" sz="2400" dirty="0">
                <a:latin typeface="Times New Roman" panose="02020603050405020304" pitchFamily="18" charset="0"/>
                <a:cs typeface="Times New Roman" panose="02020603050405020304" pitchFamily="18" charset="0"/>
              </a:rPr>
              <a:t>of determining the effects on outcomes/output in a model through </a:t>
            </a:r>
            <a:r>
              <a:rPr lang="en-US" altLang="en-US" sz="2400" b="1" dirty="0">
                <a:solidFill>
                  <a:srgbClr val="7030A0"/>
                </a:solidFill>
                <a:latin typeface="Times New Roman" panose="02020603050405020304" pitchFamily="18" charset="0"/>
                <a:cs typeface="Times New Roman" panose="02020603050405020304" pitchFamily="18" charset="0"/>
              </a:rPr>
              <a:t>changes in </a:t>
            </a:r>
            <a:r>
              <a:rPr lang="en-US" altLang="en-US" sz="2400" b="1" dirty="0" smtClean="0">
                <a:solidFill>
                  <a:srgbClr val="7030A0"/>
                </a:solidFill>
                <a:latin typeface="Times New Roman" panose="02020603050405020304" pitchFamily="18" charset="0"/>
                <a:cs typeface="Times New Roman" panose="02020603050405020304" pitchFamily="18" charset="0"/>
              </a:rPr>
              <a:t>input</a:t>
            </a:r>
          </a:p>
          <a:p>
            <a:pPr marL="457200">
              <a:lnSpc>
                <a:spcPct val="90000"/>
              </a:lnSpc>
              <a:spcAft>
                <a:spcPts val="1200"/>
              </a:spcAft>
              <a:defRPr/>
            </a:pPr>
            <a:endParaRPr lang="en-US" altLang="en-US" sz="2400" b="1" dirty="0">
              <a:solidFill>
                <a:srgbClr val="7030A0"/>
              </a:solidFill>
              <a:latin typeface="Times New Roman" panose="02020603050405020304" pitchFamily="18" charset="0"/>
              <a:cs typeface="Times New Roman" panose="02020603050405020304" pitchFamily="18" charset="0"/>
            </a:endParaRPr>
          </a:p>
          <a:p>
            <a:pPr marL="457200">
              <a:lnSpc>
                <a:spcPct val="90000"/>
              </a:lnSpc>
              <a:spcAft>
                <a:spcPts val="1200"/>
              </a:spcAft>
              <a:defRPr/>
            </a:pPr>
            <a:r>
              <a:rPr lang="en-US" altLang="en-US" sz="2400" dirty="0">
                <a:solidFill>
                  <a:srgbClr val="FF0000"/>
                </a:solidFill>
                <a:latin typeface="Times New Roman" panose="02020603050405020304" pitchFamily="18" charset="0"/>
                <a:cs typeface="Times New Roman" panose="02020603050405020304" pitchFamily="18" charset="0"/>
              </a:rPr>
              <a:t>Sensitive analysis </a:t>
            </a:r>
            <a:r>
              <a:rPr lang="en-US" altLang="en-US" sz="2400" dirty="0">
                <a:latin typeface="Times New Roman" panose="02020603050405020304" pitchFamily="18" charset="0"/>
                <a:cs typeface="Times New Roman" panose="02020603050405020304" pitchFamily="18" charset="0"/>
              </a:rPr>
              <a:t>allows to understand how different inputs values and their probability of occurring (e.g., rate of inflation and its probability of occurring) will affect the results of a model. It refers to </a:t>
            </a:r>
            <a:r>
              <a:rPr lang="en-US" altLang="en-US" sz="2400" b="1" dirty="0">
                <a:solidFill>
                  <a:srgbClr val="7030A0"/>
                </a:solidFill>
                <a:latin typeface="Times New Roman" panose="02020603050405020304" pitchFamily="18" charset="0"/>
                <a:cs typeface="Times New Roman" panose="02020603050405020304" pitchFamily="18" charset="0"/>
              </a:rPr>
              <a:t>varying the inputs to a model to see how the results </a:t>
            </a:r>
            <a:r>
              <a:rPr lang="en-US" altLang="en-US" sz="2400" b="1" dirty="0" smtClean="0">
                <a:solidFill>
                  <a:srgbClr val="7030A0"/>
                </a:solidFill>
                <a:latin typeface="Times New Roman" panose="02020603050405020304" pitchFamily="18" charset="0"/>
                <a:cs typeface="Times New Roman" panose="02020603050405020304" pitchFamily="18" charset="0"/>
              </a:rPr>
              <a:t>change</a:t>
            </a:r>
          </a:p>
          <a:p>
            <a:pPr marL="457200">
              <a:lnSpc>
                <a:spcPct val="90000"/>
              </a:lnSpc>
              <a:spcAft>
                <a:spcPts val="1200"/>
              </a:spcAft>
              <a:defRPr/>
            </a:pPr>
            <a:endParaRPr lang="en-US" altLang="en-US" sz="2400" b="1" dirty="0">
              <a:solidFill>
                <a:srgbClr val="7030A0"/>
              </a:solidFill>
              <a:latin typeface="Times New Roman" panose="02020603050405020304" pitchFamily="18" charset="0"/>
              <a:cs typeface="Times New Roman" panose="02020603050405020304" pitchFamily="18" charset="0"/>
            </a:endParaRPr>
          </a:p>
          <a:p>
            <a:pPr marL="457200">
              <a:lnSpc>
                <a:spcPct val="90000"/>
              </a:lnSpc>
              <a:spcAft>
                <a:spcPts val="1200"/>
              </a:spcAft>
              <a:defRPr/>
            </a:pPr>
            <a:r>
              <a:rPr lang="en-AU" sz="2400" dirty="0">
                <a:solidFill>
                  <a:srgbClr val="FF0000"/>
                </a:solidFill>
              </a:rPr>
              <a:t>Goal Seeking </a:t>
            </a:r>
            <a:r>
              <a:rPr lang="en-AU" sz="2400" dirty="0"/>
              <a:t>occurs when the decision maker has a </a:t>
            </a:r>
            <a:r>
              <a:rPr lang="en-AU" sz="2400" b="1" dirty="0">
                <a:solidFill>
                  <a:srgbClr val="7030A0"/>
                </a:solidFill>
              </a:rPr>
              <a:t>specific outcome </a:t>
            </a:r>
            <a:r>
              <a:rPr lang="en-AU" sz="2400" dirty="0"/>
              <a:t>in mind and need to determine </a:t>
            </a:r>
            <a:r>
              <a:rPr lang="en-AU" sz="2400" dirty="0">
                <a:solidFill>
                  <a:srgbClr val="7030A0"/>
                </a:solidFill>
              </a:rPr>
              <a:t>how it can be achieved</a:t>
            </a:r>
            <a:r>
              <a:rPr lang="en-AU" sz="2400" dirty="0"/>
              <a:t>. Finally, optimization models allow finding the best balance between certain parameters within given constraints.</a:t>
            </a:r>
          </a:p>
          <a:p>
            <a:pPr marL="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114300" indent="0">
              <a:lnSpc>
                <a:spcPct val="90000"/>
              </a:lnSpc>
              <a:spcAft>
                <a:spcPts val="1200"/>
              </a:spcAft>
              <a:buNone/>
              <a:defRPr/>
            </a:pPr>
            <a:endParaRPr lang="en-US" altLang="en-US" sz="2400" dirty="0">
              <a:latin typeface="Times New Roman" panose="02020603050405020304" pitchFamily="18" charset="0"/>
              <a:cs typeface="Times New Roman" panose="02020603050405020304" pitchFamily="18" charset="0"/>
            </a:endParaRPr>
          </a:p>
          <a:p>
            <a:pPr marL="114300" indent="0">
              <a:lnSpc>
                <a:spcPct val="90000"/>
              </a:lnSpc>
              <a:spcAft>
                <a:spcPts val="1200"/>
              </a:spcAft>
              <a:buNone/>
              <a:defRPr/>
            </a:pPr>
            <a:endParaRPr lang="en-US" altLang="en-US" sz="2400" dirty="0">
              <a:latin typeface="Times New Roman" panose="02020603050405020304" pitchFamily="18" charset="0"/>
              <a:cs typeface="Times New Roman" panose="02020603050405020304" pitchFamily="18" charset="0"/>
            </a:endParaRPr>
          </a:p>
          <a:p>
            <a:pPr marL="114300" indent="0">
              <a:lnSpc>
                <a:spcPct val="90000"/>
              </a:lnSpc>
              <a:spcAft>
                <a:spcPts val="1200"/>
              </a:spcAft>
              <a:buNone/>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254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a:xfrm>
            <a:off x="349073" y="254430"/>
            <a:ext cx="10326658" cy="1000685"/>
          </a:xfrm>
        </p:spPr>
        <p:txBody>
          <a:bodyPr>
            <a:normAutofit/>
          </a:bodyPr>
          <a:lstStyle/>
          <a:p>
            <a:r>
              <a:rPr lang="en-US" sz="5400" b="1" dirty="0"/>
              <a:t>Content</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a:xfrm>
            <a:off x="349073" y="1200089"/>
            <a:ext cx="10326658" cy="2421176"/>
          </a:xfrm>
        </p:spPr>
        <p:txBody>
          <a:bodyPr>
            <a:noAutofit/>
          </a:bodyPr>
          <a:lstStyle/>
          <a:p>
            <a:pPr marL="244928" indent="-244928">
              <a:spcBef>
                <a:spcPts val="400"/>
              </a:spcBef>
            </a:pPr>
            <a:r>
              <a:rPr lang="en-US" sz="2800" b="1" dirty="0">
                <a:solidFill>
                  <a:srgbClr val="7030A0"/>
                </a:solidFill>
                <a:latin typeface="+mj-lt"/>
                <a:cs typeface="Times New Roman" panose="02020603050405020304" pitchFamily="18" charset="0"/>
              </a:rPr>
              <a:t>Define Transaction Processing Systems</a:t>
            </a:r>
          </a:p>
          <a:p>
            <a:pPr marL="244928" indent="-244928">
              <a:spcBef>
                <a:spcPts val="400"/>
              </a:spcBef>
            </a:pPr>
            <a:r>
              <a:rPr lang="en-US" sz="2800" b="1" dirty="0">
                <a:solidFill>
                  <a:srgbClr val="7030A0"/>
                </a:solidFill>
                <a:latin typeface="+mj-lt"/>
                <a:cs typeface="Times New Roman" panose="02020603050405020304" pitchFamily="18" charset="0"/>
              </a:rPr>
              <a:t>Define Decision Support Systems </a:t>
            </a:r>
            <a:endParaRPr lang="en-US" sz="2800" b="1" dirty="0" smtClean="0">
              <a:solidFill>
                <a:srgbClr val="7030A0"/>
              </a:solidFill>
              <a:latin typeface="+mj-lt"/>
              <a:cs typeface="Times New Roman" panose="02020603050405020304" pitchFamily="18" charset="0"/>
            </a:endParaRPr>
          </a:p>
          <a:p>
            <a:pPr marL="244928" indent="-244928">
              <a:spcBef>
                <a:spcPts val="400"/>
              </a:spcBef>
            </a:pPr>
            <a:r>
              <a:rPr lang="en-US" sz="2800" b="1" dirty="0" smtClean="0">
                <a:solidFill>
                  <a:srgbClr val="7030A0"/>
                </a:solidFill>
                <a:latin typeface="+mj-lt"/>
                <a:cs typeface="Times New Roman" panose="02020603050405020304" pitchFamily="18" charset="0"/>
              </a:rPr>
              <a:t>Define Management IS</a:t>
            </a:r>
            <a:endParaRPr lang="en-US" sz="2800" b="1" dirty="0">
              <a:solidFill>
                <a:srgbClr val="7030A0"/>
              </a:solidFill>
              <a:latin typeface="+mj-lt"/>
              <a:cs typeface="Times New Roman" panose="02020603050405020304" pitchFamily="18" charset="0"/>
            </a:endParaRPr>
          </a:p>
          <a:p>
            <a:pPr marL="244928" indent="-244928">
              <a:spcBef>
                <a:spcPts val="400"/>
              </a:spcBef>
            </a:pPr>
            <a:r>
              <a:rPr lang="en-US" sz="2800" b="1" dirty="0">
                <a:solidFill>
                  <a:srgbClr val="7030A0"/>
                </a:solidFill>
                <a:latin typeface="+mj-lt"/>
                <a:cs typeface="Times New Roman" panose="02020603050405020304" pitchFamily="18" charset="0"/>
              </a:rPr>
              <a:t>Define Executive Support </a:t>
            </a:r>
            <a:r>
              <a:rPr lang="en-US" sz="2800" b="1" dirty="0" smtClean="0">
                <a:solidFill>
                  <a:srgbClr val="7030A0"/>
                </a:solidFill>
                <a:latin typeface="+mj-lt"/>
                <a:cs typeface="Times New Roman" panose="02020603050405020304" pitchFamily="18" charset="0"/>
              </a:rPr>
              <a:t>Systems</a:t>
            </a:r>
          </a:p>
          <a:p>
            <a:pPr marL="244928" indent="-244928">
              <a:spcBef>
                <a:spcPts val="400"/>
              </a:spcBef>
            </a:pPr>
            <a:r>
              <a:rPr lang="en-US" sz="2800" b="1" dirty="0">
                <a:solidFill>
                  <a:srgbClr val="7030A0"/>
                </a:solidFill>
                <a:latin typeface="+mj-lt"/>
                <a:cs typeface="Times New Roman" panose="02020603050405020304" pitchFamily="18" charset="0"/>
              </a:rPr>
              <a:t>Explore Reports options</a:t>
            </a:r>
          </a:p>
          <a:p>
            <a:pPr marL="244928" indent="-244928">
              <a:spcBef>
                <a:spcPts val="400"/>
              </a:spcBef>
            </a:pPr>
            <a:r>
              <a:rPr lang="en-US" sz="2800" b="1" dirty="0" smtClean="0">
                <a:solidFill>
                  <a:srgbClr val="7030A0"/>
                </a:solidFill>
                <a:latin typeface="+mj-lt"/>
                <a:cs typeface="Times New Roman" panose="02020603050405020304" pitchFamily="18" charset="0"/>
              </a:rPr>
              <a:t>Define </a:t>
            </a:r>
            <a:r>
              <a:rPr lang="en-US" sz="2800" b="1" dirty="0">
                <a:solidFill>
                  <a:srgbClr val="7030A0"/>
                </a:solidFill>
                <a:latin typeface="+mj-lt"/>
                <a:cs typeface="Times New Roman" panose="02020603050405020304" pitchFamily="18" charset="0"/>
              </a:rPr>
              <a:t>Expert Systems</a:t>
            </a:r>
          </a:p>
          <a:p>
            <a:pPr marL="244928" indent="-244928">
              <a:spcBef>
                <a:spcPts val="400"/>
              </a:spcBef>
            </a:pPr>
            <a:r>
              <a:rPr lang="en-US" sz="2800" b="1" dirty="0" smtClean="0">
                <a:latin typeface="+mj-lt"/>
                <a:cs typeface="Times New Roman" panose="02020603050405020304" pitchFamily="18" charset="0"/>
              </a:rPr>
              <a:t>Explore </a:t>
            </a:r>
            <a:r>
              <a:rPr lang="en-US" sz="2800" b="1" dirty="0">
                <a:latin typeface="+mj-lt"/>
                <a:cs typeface="Times New Roman" panose="02020603050405020304" pitchFamily="18" charset="0"/>
              </a:rPr>
              <a:t>the Functional Area Information Systems</a:t>
            </a:r>
          </a:p>
          <a:p>
            <a:pPr marL="244928" indent="-244928">
              <a:spcBef>
                <a:spcPts val="400"/>
              </a:spcBef>
            </a:pPr>
            <a:r>
              <a:rPr lang="en-US" sz="2800" b="1" dirty="0">
                <a:latin typeface="+mj-lt"/>
                <a:cs typeface="Times New Roman" panose="02020603050405020304" pitchFamily="18" charset="0"/>
              </a:rPr>
              <a:t>Define Enterprise Resource Planning (ERP) </a:t>
            </a:r>
            <a:r>
              <a:rPr lang="en-US" sz="2800" b="1" dirty="0" smtClean="0">
                <a:latin typeface="+mj-lt"/>
                <a:cs typeface="Times New Roman" panose="02020603050405020304" pitchFamily="18" charset="0"/>
              </a:rPr>
              <a:t>Systems</a:t>
            </a:r>
            <a:endParaRPr lang="en-US" sz="2800" b="1" dirty="0">
              <a:latin typeface="+mj-lt"/>
              <a:cs typeface="Times New Roman" panose="02020603050405020304" pitchFamily="18" charset="0"/>
            </a:endParaRPr>
          </a:p>
        </p:txBody>
      </p:sp>
      <p:sp>
        <p:nvSpPr>
          <p:cNvPr id="4" name="Footer Placeholder 3">
            <a:extLst>
              <a:ext uri="{FF2B5EF4-FFF2-40B4-BE49-F238E27FC236}">
                <a16:creationId xmlns:a16="http://schemas.microsoft.com/office/drawing/2014/main" id="{BDCF3EAA-8E22-AC40-BA0C-3611C237D62A}"/>
              </a:ext>
            </a:extLst>
          </p:cNvPr>
          <p:cNvSpPr>
            <a:spLocks noGrp="1"/>
          </p:cNvSpPr>
          <p:nvPr>
            <p:ph type="ftr" sz="quarter" idx="11"/>
          </p:nvPr>
        </p:nvSpPr>
        <p:spPr/>
        <p:txBody>
          <a:bodyPr/>
          <a:lstStyle/>
          <a:p>
            <a:r>
              <a:rPr lang="en-US" dirty="0"/>
              <a:t>1</a:t>
            </a:r>
          </a:p>
        </p:txBody>
      </p:sp>
      <p:pic>
        <p:nvPicPr>
          <p:cNvPr id="5" name="Picture 4"/>
          <p:cNvPicPr>
            <a:picLocks noChangeAspect="1"/>
          </p:cNvPicPr>
          <p:nvPr/>
        </p:nvPicPr>
        <p:blipFill>
          <a:blip r:embed="rId2"/>
          <a:stretch>
            <a:fillRect/>
          </a:stretch>
        </p:blipFill>
        <p:spPr>
          <a:xfrm>
            <a:off x="7916455" y="1200089"/>
            <a:ext cx="3944454" cy="4096867"/>
          </a:xfrm>
          <a:prstGeom prst="rect">
            <a:avLst/>
          </a:prstGeom>
        </p:spPr>
      </p:pic>
    </p:spTree>
    <p:extLst>
      <p:ext uri="{BB962C8B-B14F-4D97-AF65-F5344CB8AC3E}">
        <p14:creationId xmlns:p14="http://schemas.microsoft.com/office/powerpoint/2010/main" val="16120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3999" y="2322190"/>
            <a:ext cx="9144000" cy="3274592"/>
          </a:xfrm>
        </p:spPr>
        <p:txBody>
          <a:bodyPr anchor="ctr">
            <a:normAutofit fontScale="90000"/>
          </a:bodyPr>
          <a:lstStyle/>
          <a:p>
            <a:r>
              <a:rPr lang="en-AU" sz="7200" dirty="0">
                <a:latin typeface="Times New Roman"/>
                <a:cs typeface="Times New Roman"/>
              </a:rPr>
              <a:t>Executive Support Systems (ESS)</a:t>
            </a:r>
            <a:br>
              <a:rPr lang="en-AU" sz="7200" dirty="0">
                <a:latin typeface="Times New Roman"/>
                <a:cs typeface="Times New Roman"/>
              </a:rPr>
            </a:br>
            <a:r>
              <a:rPr lang="en-AU" sz="7200" dirty="0">
                <a:latin typeface="Times New Roman"/>
                <a:cs typeface="Times New Roman"/>
              </a:rPr>
              <a:t/>
            </a:r>
            <a:br>
              <a:rPr lang="en-AU" sz="7200" dirty="0">
                <a:latin typeface="Times New Roman"/>
                <a:cs typeface="Times New Roman"/>
              </a:rPr>
            </a:br>
            <a:endParaRPr lang="en-AU" sz="7200" dirty="0">
              <a:latin typeface="Times New Roman"/>
              <a:cs typeface="Times New Roman"/>
            </a:endParaRPr>
          </a:p>
        </p:txBody>
      </p:sp>
    </p:spTree>
    <p:extLst>
      <p:ext uri="{BB962C8B-B14F-4D97-AF65-F5344CB8AC3E}">
        <p14:creationId xmlns:p14="http://schemas.microsoft.com/office/powerpoint/2010/main" val="1161648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Executive Support Systems (ESS)</a:t>
            </a:r>
          </a:p>
        </p:txBody>
      </p:sp>
      <p:sp>
        <p:nvSpPr>
          <p:cNvPr id="6" name="Content Placeholder 1">
            <a:extLst>
              <a:ext uri="{FF2B5EF4-FFF2-40B4-BE49-F238E27FC236}">
                <a16:creationId xmlns:a16="http://schemas.microsoft.com/office/drawing/2014/main" id="{31D50C20-031D-4848-8B29-6789DBA7E69E}"/>
              </a:ext>
            </a:extLst>
          </p:cNvPr>
          <p:cNvSpPr txBox="1">
            <a:spLocks/>
          </p:cNvSpPr>
          <p:nvPr/>
        </p:nvSpPr>
        <p:spPr>
          <a:xfrm>
            <a:off x="662991" y="1911493"/>
            <a:ext cx="10882302" cy="44885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Aft>
                <a:spcPts val="1200"/>
              </a:spcAft>
              <a:buClr>
                <a:schemeClr val="tx1"/>
              </a:buClr>
              <a:buSzPct val="150000"/>
              <a:buNone/>
              <a:defRPr/>
            </a:pPr>
            <a:r>
              <a:rPr lang="en-US" sz="2400" b="1" dirty="0">
                <a:solidFill>
                  <a:srgbClr val="C00000"/>
                </a:solidFill>
                <a:latin typeface="Times New Roman" panose="02020603050405020304" pitchFamily="18" charset="0"/>
                <a:cs typeface="Times New Roman" panose="02020603050405020304" pitchFamily="18" charset="0"/>
              </a:rPr>
              <a:t>What level of mangers can be served with these information systems(</a:t>
            </a:r>
            <a:r>
              <a:rPr lang="en-US" sz="24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ESS</a:t>
            </a:r>
            <a:r>
              <a:rPr lang="en-US" sz="2400" b="1" dirty="0">
                <a:solidFill>
                  <a:srgbClr val="C00000"/>
                </a:solidFill>
                <a:latin typeface="Times New Roman" panose="02020603050405020304" pitchFamily="18" charset="0"/>
                <a:cs typeface="Times New Roman" panose="02020603050405020304" pitchFamily="18" charset="0"/>
              </a:rPr>
              <a:t>)?</a:t>
            </a:r>
          </a:p>
          <a:p>
            <a:pPr lvl="1">
              <a:spcAft>
                <a:spcPts val="600"/>
              </a:spcAft>
              <a:buFontTx/>
              <a:buChar char="•"/>
              <a:defRPr/>
            </a:pPr>
            <a:r>
              <a:rPr lang="en-US" sz="2400" dirty="0">
                <a:latin typeface="Times New Roman" panose="02020603050405020304" pitchFamily="18" charset="0"/>
                <a:ea typeface="ＭＳ Ｐゴシック" panose="020B0600070205080204" pitchFamily="34" charset="-128"/>
                <a:cs typeface="Times New Roman" panose="02020603050405020304" pitchFamily="18" charset="0"/>
              </a:rPr>
              <a:t>Serve senior managers</a:t>
            </a:r>
          </a:p>
          <a:p>
            <a:pPr marL="457200" lvl="1" indent="0">
              <a:spcAft>
                <a:spcPts val="600"/>
              </a:spcAft>
              <a:buNone/>
              <a:defRPr/>
            </a:pPr>
            <a:r>
              <a:rPr lang="en-US" sz="2400" b="1" u="sng" dirty="0">
                <a:solidFill>
                  <a:srgbClr val="C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34" charset="-128"/>
                <a:cs typeface="Times New Roman" panose="02020603050405020304" pitchFamily="18" charset="0"/>
              </a:rPr>
              <a:t>ESS Support</a:t>
            </a:r>
          </a:p>
          <a:p>
            <a:pPr lvl="1">
              <a:spcAft>
                <a:spcPts val="600"/>
              </a:spcAft>
              <a:buFont typeface="Arial" panose="020B0604020202020204" pitchFamily="34" charset="0"/>
              <a:buChar char="•"/>
              <a:defRPr/>
            </a:pPr>
            <a:r>
              <a:rPr lang="en-US" sz="2400" dirty="0">
                <a:latin typeface="Times New Roman" panose="02020603050405020304" pitchFamily="18" charset="0"/>
                <a:ea typeface="ＭＳ Ｐゴシック" panose="020B0600070205080204" pitchFamily="34" charset="-128"/>
                <a:cs typeface="Times New Roman" panose="02020603050405020304" pitchFamily="18" charset="0"/>
              </a:rPr>
              <a:t>Strategic decision making</a:t>
            </a:r>
          </a:p>
          <a:p>
            <a:pPr lvl="2">
              <a:spcAft>
                <a:spcPts val="600"/>
              </a:spcAft>
              <a:buFontTx/>
              <a:buChar char="•"/>
              <a:defRPr/>
            </a:pPr>
            <a:r>
              <a:rPr lang="en-US" dirty="0">
                <a:latin typeface="Times New Roman" panose="02020603050405020304" pitchFamily="18" charset="0"/>
                <a:ea typeface="ＭＳ Ｐゴシック" panose="020B0600070205080204" pitchFamily="34" charset="-128"/>
                <a:cs typeface="Times New Roman" panose="02020603050405020304" pitchFamily="18" charset="0"/>
              </a:rPr>
              <a:t>E.g., What products should we make in five years</a:t>
            </a:r>
            <a:r>
              <a:rPr lang="en-US" dirty="0" smtClean="0">
                <a:latin typeface="Times New Roman" panose="02020603050405020304" pitchFamily="18" charset="0"/>
                <a:ea typeface="ＭＳ Ｐゴシック" panose="020B0600070205080204" pitchFamily="34" charset="-128"/>
                <a:cs typeface="Times New Roman" panose="02020603050405020304" pitchFamily="18" charset="0"/>
              </a:rPr>
              <a:t>?</a:t>
            </a:r>
          </a:p>
          <a:p>
            <a:pPr lvl="2">
              <a:spcAft>
                <a:spcPts val="600"/>
              </a:spcAft>
              <a:buFontTx/>
              <a:buChar char="•"/>
              <a:defRPr/>
            </a:pPr>
            <a:endParaRPr 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lvl="1">
              <a:spcAft>
                <a:spcPts val="600"/>
              </a:spcAft>
              <a:buFontTx/>
              <a:buChar char="•"/>
              <a:defRPr/>
            </a:pPr>
            <a:r>
              <a:rPr lang="en-US" sz="2400" dirty="0">
                <a:latin typeface="Times New Roman" panose="02020603050405020304" pitchFamily="18" charset="0"/>
                <a:ea typeface="ＭＳ Ｐゴシック" panose="020B0600070205080204" pitchFamily="34" charset="-128"/>
                <a:cs typeface="Times New Roman" panose="02020603050405020304" pitchFamily="18" charset="0"/>
              </a:rPr>
              <a:t>Nonroutine decision making</a:t>
            </a:r>
          </a:p>
          <a:p>
            <a:pPr marL="457200" lvl="1" indent="0">
              <a:spcAft>
                <a:spcPts val="600"/>
              </a:spcAft>
              <a:buNone/>
              <a:defRPr/>
            </a:pPr>
            <a:r>
              <a:rPr lang="en-US" sz="2400" dirty="0">
                <a:latin typeface="Times New Roman" panose="02020603050405020304" pitchFamily="18" charset="0"/>
                <a:ea typeface="ＭＳ Ｐゴシック" panose="020B0600070205080204" pitchFamily="34" charset="-128"/>
                <a:cs typeface="Times New Roman" panose="02020603050405020304" pitchFamily="18" charset="0"/>
              </a:rPr>
              <a:t>ESS Use portal with Web interface, or digital dashboard, to present content</a:t>
            </a:r>
          </a:p>
          <a:p>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253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Executive Support Systems (ESS)</a:t>
            </a:r>
          </a:p>
        </p:txBody>
      </p:sp>
      <p:sp>
        <p:nvSpPr>
          <p:cNvPr id="6" name="Content Placeholder 1">
            <a:extLst>
              <a:ext uri="{FF2B5EF4-FFF2-40B4-BE49-F238E27FC236}">
                <a16:creationId xmlns:a16="http://schemas.microsoft.com/office/drawing/2014/main" id="{31D50C20-031D-4848-8B29-6789DBA7E69E}"/>
              </a:ext>
            </a:extLst>
          </p:cNvPr>
          <p:cNvSpPr txBox="1">
            <a:spLocks/>
          </p:cNvSpPr>
          <p:nvPr/>
        </p:nvSpPr>
        <p:spPr>
          <a:xfrm>
            <a:off x="662991" y="1911493"/>
            <a:ext cx="10882302" cy="44885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defRPr/>
            </a:pPr>
            <a:r>
              <a:rPr lang="en-AU" sz="2400" dirty="0">
                <a:latin typeface="Times New Roman" panose="02020603050405020304" pitchFamily="18" charset="0"/>
                <a:cs typeface="Times New Roman" panose="02020603050405020304" pitchFamily="18" charset="0"/>
              </a:rPr>
              <a:t>A digital dashboard is a business intelligence tool that allows business leaders to:</a:t>
            </a:r>
          </a:p>
          <a:p>
            <a:pPr marL="457200" lvl="1" indent="0" algn="just">
              <a:spcAft>
                <a:spcPts val="600"/>
              </a:spcAft>
              <a:buNone/>
              <a:defRPr/>
            </a:pPr>
            <a:r>
              <a:rPr lang="en-AU" dirty="0">
                <a:latin typeface="Times New Roman" panose="02020603050405020304" pitchFamily="18" charset="0"/>
                <a:cs typeface="Times New Roman" panose="02020603050405020304" pitchFamily="18" charset="0"/>
              </a:rPr>
              <a:t>track, </a:t>
            </a:r>
            <a:r>
              <a:rPr lang="en-AU" dirty="0" err="1">
                <a:latin typeface="Times New Roman" panose="02020603050405020304" pitchFamily="18" charset="0"/>
                <a:cs typeface="Times New Roman" panose="02020603050405020304" pitchFamily="18" charset="0"/>
              </a:rPr>
              <a:t>analyze</a:t>
            </a:r>
            <a:r>
              <a:rPr lang="en-AU" dirty="0">
                <a:latin typeface="Times New Roman" panose="02020603050405020304" pitchFamily="18" charset="0"/>
                <a:cs typeface="Times New Roman" panose="02020603050405020304" pitchFamily="18" charset="0"/>
              </a:rPr>
              <a:t> and report on KPIs and metrics. </a:t>
            </a:r>
          </a:p>
          <a:p>
            <a:pPr marL="457200" lvl="1" indent="0" algn="just">
              <a:spcAft>
                <a:spcPts val="600"/>
              </a:spcAft>
              <a:buNone/>
              <a:defRPr/>
            </a:pPr>
            <a:endParaRPr lang="en-AU" b="1" dirty="0">
              <a:latin typeface="Times New Roman" panose="02020603050405020304" pitchFamily="18" charset="0"/>
              <a:cs typeface="Times New Roman" panose="02020603050405020304" pitchFamily="18" charset="0"/>
            </a:endParaRPr>
          </a:p>
          <a:p>
            <a:pPr algn="just">
              <a:spcAft>
                <a:spcPts val="600"/>
              </a:spcAft>
              <a:defRPr/>
            </a:pPr>
            <a:r>
              <a:rPr lang="en-AU" sz="2400" dirty="0">
                <a:latin typeface="Times New Roman" panose="02020603050405020304" pitchFamily="18" charset="0"/>
                <a:cs typeface="Times New Roman" panose="02020603050405020304" pitchFamily="18" charset="0"/>
              </a:rPr>
              <a:t>Digital Dashboard Benefits </a:t>
            </a:r>
          </a:p>
          <a:p>
            <a:pPr lvl="1" algn="just"/>
            <a:r>
              <a:rPr lang="en-AU" sz="2400" dirty="0">
                <a:latin typeface="Times New Roman" panose="02020603050405020304" pitchFamily="18" charset="0"/>
                <a:cs typeface="Times New Roman" panose="02020603050405020304" pitchFamily="18" charset="0"/>
              </a:rPr>
              <a:t>Turn data into business value </a:t>
            </a:r>
          </a:p>
          <a:p>
            <a:pPr lvl="1" algn="just"/>
            <a:r>
              <a:rPr lang="en-AU" sz="2400" dirty="0">
                <a:latin typeface="Times New Roman" panose="02020603050405020304" pitchFamily="18" charset="0"/>
                <a:cs typeface="Times New Roman" panose="02020603050405020304" pitchFamily="18" charset="0"/>
              </a:rPr>
              <a:t>Rally key stakeholders </a:t>
            </a:r>
          </a:p>
          <a:p>
            <a:pPr lvl="1" algn="just"/>
            <a:r>
              <a:rPr lang="en-AU" sz="2400" dirty="0">
                <a:latin typeface="Times New Roman" panose="02020603050405020304" pitchFamily="18" charset="0"/>
                <a:cs typeface="Times New Roman" panose="02020603050405020304" pitchFamily="18" charset="0"/>
              </a:rPr>
              <a:t>Move data literacy forward</a:t>
            </a:r>
          </a:p>
        </p:txBody>
      </p:sp>
    </p:spTree>
    <p:extLst>
      <p:ext uri="{BB962C8B-B14F-4D97-AF65-F5344CB8AC3E}">
        <p14:creationId xmlns:p14="http://schemas.microsoft.com/office/powerpoint/2010/main" val="1894081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Digital Dashboard</a:t>
            </a:r>
          </a:p>
        </p:txBody>
      </p:sp>
      <p:pic>
        <p:nvPicPr>
          <p:cNvPr id="7" name="Picture 6">
            <a:extLst>
              <a:ext uri="{FF2B5EF4-FFF2-40B4-BE49-F238E27FC236}">
                <a16:creationId xmlns:a16="http://schemas.microsoft.com/office/drawing/2014/main" id="{123A623F-245E-C441-AC07-C9989BB13793}"/>
              </a:ext>
            </a:extLst>
          </p:cNvPr>
          <p:cNvPicPr>
            <a:picLocks noChangeAspect="1"/>
          </p:cNvPicPr>
          <p:nvPr/>
        </p:nvPicPr>
        <p:blipFill>
          <a:blip r:embed="rId3"/>
          <a:stretch>
            <a:fillRect/>
          </a:stretch>
        </p:blipFill>
        <p:spPr>
          <a:xfrm>
            <a:off x="908625" y="1898751"/>
            <a:ext cx="6715125" cy="3606209"/>
          </a:xfrm>
          <a:prstGeom prst="rect">
            <a:avLst/>
          </a:prstGeom>
        </p:spPr>
      </p:pic>
      <p:sp>
        <p:nvSpPr>
          <p:cNvPr id="8" name="TextBox 7">
            <a:extLst>
              <a:ext uri="{FF2B5EF4-FFF2-40B4-BE49-F238E27FC236}">
                <a16:creationId xmlns:a16="http://schemas.microsoft.com/office/drawing/2014/main" id="{D877AF2D-5E59-7146-A1BB-A56277EAD64A}"/>
              </a:ext>
            </a:extLst>
          </p:cNvPr>
          <p:cNvSpPr txBox="1"/>
          <p:nvPr/>
        </p:nvSpPr>
        <p:spPr>
          <a:xfrm>
            <a:off x="141705" y="5841857"/>
            <a:ext cx="8686800" cy="461665"/>
          </a:xfrm>
          <a:prstGeom prst="rect">
            <a:avLst/>
          </a:prstGeom>
          <a:noFill/>
        </p:spPr>
        <p:txBody>
          <a:bodyPr wrap="square">
            <a:spAutoFit/>
          </a:bodyPr>
          <a:lstStyle/>
          <a:p>
            <a:r>
              <a:rPr lang="en-AU" sz="2400" dirty="0">
                <a:latin typeface="Times New Roman" panose="02020603050405020304" pitchFamily="18" charset="0"/>
                <a:cs typeface="Times New Roman" panose="02020603050405020304" pitchFamily="18" charset="0"/>
                <a:hlinkClick r:id="rId4"/>
              </a:rPr>
              <a:t>https://www.qlik.com/us/dashboard-examples/digital-dashboard</a:t>
            </a:r>
            <a:endParaRPr lang="en-AU"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8398041" y="2767263"/>
            <a:ext cx="3513221" cy="2308324"/>
          </a:xfrm>
          <a:prstGeom prst="rect">
            <a:avLst/>
          </a:prstGeom>
          <a:noFill/>
        </p:spPr>
        <p:txBody>
          <a:bodyPr wrap="square" rtlCol="0">
            <a:spAutoFit/>
          </a:bodyPr>
          <a:lstStyle/>
          <a:p>
            <a:pPr algn="just"/>
            <a:r>
              <a:rPr lang="en-AU" sz="2400" dirty="0"/>
              <a:t>You will work with “pivot table “ in Week 4-tutorial. It shows you how this concept can be used for quick access to some sorts of data. </a:t>
            </a:r>
          </a:p>
        </p:txBody>
      </p:sp>
    </p:spTree>
    <p:extLst>
      <p:ext uri="{BB962C8B-B14F-4D97-AF65-F5344CB8AC3E}">
        <p14:creationId xmlns:p14="http://schemas.microsoft.com/office/powerpoint/2010/main" val="3739367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3999" y="2322190"/>
            <a:ext cx="9144000" cy="3274592"/>
          </a:xfrm>
        </p:spPr>
        <p:txBody>
          <a:bodyPr anchor="ctr">
            <a:normAutofit fontScale="90000"/>
          </a:bodyPr>
          <a:lstStyle/>
          <a:p>
            <a:r>
              <a:rPr lang="en-AU" sz="7200" dirty="0">
                <a:latin typeface="Times New Roman"/>
                <a:cs typeface="Times New Roman"/>
              </a:rPr>
              <a:t>Reports</a:t>
            </a:r>
            <a:br>
              <a:rPr lang="en-AU" sz="7200" dirty="0">
                <a:latin typeface="Times New Roman"/>
                <a:cs typeface="Times New Roman"/>
              </a:rPr>
            </a:br>
            <a:r>
              <a:rPr lang="en-AU" sz="7200" dirty="0">
                <a:latin typeface="Times New Roman"/>
                <a:cs typeface="Times New Roman"/>
              </a:rPr>
              <a:t/>
            </a:r>
            <a:br>
              <a:rPr lang="en-AU" sz="7200" dirty="0">
                <a:latin typeface="Times New Roman"/>
                <a:cs typeface="Times New Roman"/>
              </a:rPr>
            </a:br>
            <a:r>
              <a:rPr lang="en-AU" sz="7200" dirty="0">
                <a:latin typeface="Times New Roman"/>
                <a:cs typeface="Times New Roman"/>
              </a:rPr>
              <a:t/>
            </a:r>
            <a:br>
              <a:rPr lang="en-AU" sz="7200" dirty="0">
                <a:latin typeface="Times New Roman"/>
                <a:cs typeface="Times New Roman"/>
              </a:rPr>
            </a:br>
            <a:endParaRPr lang="en-AU" sz="7200" dirty="0">
              <a:latin typeface="Times New Roman"/>
              <a:cs typeface="Times New Roman"/>
            </a:endParaRPr>
          </a:p>
        </p:txBody>
      </p:sp>
    </p:spTree>
    <p:extLst>
      <p:ext uri="{BB962C8B-B14F-4D97-AF65-F5344CB8AC3E}">
        <p14:creationId xmlns:p14="http://schemas.microsoft.com/office/powerpoint/2010/main" val="3041380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Reports</a:t>
            </a:r>
          </a:p>
        </p:txBody>
      </p:sp>
      <p:sp>
        <p:nvSpPr>
          <p:cNvPr id="6" name="Content Placeholder 1">
            <a:extLst>
              <a:ext uri="{FF2B5EF4-FFF2-40B4-BE49-F238E27FC236}">
                <a16:creationId xmlns:a16="http://schemas.microsoft.com/office/drawing/2014/main" id="{31D50C20-031D-4848-8B29-6789DBA7E69E}"/>
              </a:ext>
            </a:extLst>
          </p:cNvPr>
          <p:cNvSpPr txBox="1">
            <a:spLocks/>
          </p:cNvSpPr>
          <p:nvPr/>
        </p:nvSpPr>
        <p:spPr>
          <a:xfrm>
            <a:off x="662991" y="1708422"/>
            <a:ext cx="10882302" cy="44885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400" dirty="0">
                <a:latin typeface="Times New Roman" panose="02020603050405020304" pitchFamily="18" charset="0"/>
                <a:cs typeface="Times New Roman" panose="02020603050405020304" pitchFamily="18" charset="0"/>
              </a:rPr>
              <a:t>All information systems produce three main reports:</a:t>
            </a:r>
          </a:p>
          <a:p>
            <a:pPr marL="457200" indent="-457200" algn="just">
              <a:buFont typeface="+mj-lt"/>
              <a:buAutoNum type="arabicPeriod"/>
            </a:pPr>
            <a:r>
              <a:rPr lang="en-US" sz="2400" b="1" dirty="0">
                <a:solidFill>
                  <a:srgbClr val="C00000"/>
                </a:solidFill>
                <a:latin typeface="Times New Roman" panose="02020603050405020304" pitchFamily="18" charset="0"/>
                <a:cs typeface="Times New Roman" panose="02020603050405020304" pitchFamily="18" charset="0"/>
              </a:rPr>
              <a:t>Routine Reports: </a:t>
            </a:r>
            <a:r>
              <a:rPr lang="en-AU" sz="2400" dirty="0">
                <a:latin typeface="Times New Roman" panose="02020603050405020304" pitchFamily="18" charset="0"/>
                <a:cs typeface="Times New Roman" panose="02020603050405020304" pitchFamily="18" charset="0"/>
              </a:rPr>
              <a:t>are produced at </a:t>
            </a:r>
            <a:r>
              <a:rPr lang="en-AU" sz="2400" dirty="0">
                <a:solidFill>
                  <a:srgbClr val="C00000"/>
                </a:solidFill>
                <a:latin typeface="Times New Roman" panose="02020603050405020304" pitchFamily="18" charset="0"/>
                <a:cs typeface="Times New Roman" panose="02020603050405020304" pitchFamily="18" charset="0"/>
              </a:rPr>
              <a:t>scheduled</a:t>
            </a:r>
            <a:r>
              <a:rPr lang="en-AU" sz="2400" dirty="0">
                <a:latin typeface="Times New Roman" panose="02020603050405020304" pitchFamily="18" charset="0"/>
                <a:cs typeface="Times New Roman" panose="02020603050405020304" pitchFamily="18" charset="0"/>
              </a:rPr>
              <a:t> intervals. They range from hourly quality control reports to daily reports on absenteeism rates</a:t>
            </a:r>
            <a:r>
              <a:rPr lang="en-AU" sz="2400" dirty="0" smtClean="0">
                <a:latin typeface="Times New Roman" panose="02020603050405020304" pitchFamily="18" charset="0"/>
                <a:cs typeface="Times New Roman" panose="02020603050405020304" pitchFamily="18" charset="0"/>
              </a:rPr>
              <a:t>.</a:t>
            </a:r>
          </a:p>
          <a:p>
            <a:pPr marL="457200" indent="-457200" algn="just">
              <a:buFont typeface="+mj-lt"/>
              <a:buAutoNum type="arabicPeriod"/>
            </a:pPr>
            <a:endParaRPr lang="en-AU" sz="2400" b="1" dirty="0">
              <a:solidFill>
                <a:srgbClr val="C0000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AU" sz="2400" b="1" dirty="0">
                <a:solidFill>
                  <a:srgbClr val="C00000"/>
                </a:solidFill>
                <a:latin typeface="Times New Roman" panose="02020603050405020304" pitchFamily="18" charset="0"/>
                <a:cs typeface="Times New Roman" panose="02020603050405020304" pitchFamily="18" charset="0"/>
              </a:rPr>
              <a:t>Ad-hoc (on-demand) reports:</a:t>
            </a:r>
          </a:p>
          <a:p>
            <a:pPr lvl="1"/>
            <a:r>
              <a:rPr lang="en-AU" sz="2400" dirty="0">
                <a:latin typeface="Times New Roman" panose="02020603050405020304" pitchFamily="18" charset="0"/>
                <a:cs typeface="Times New Roman" panose="02020603050405020304" pitchFamily="18" charset="0"/>
              </a:rPr>
              <a:t>Drill-down reports </a:t>
            </a:r>
          </a:p>
          <a:p>
            <a:pPr lvl="1"/>
            <a:r>
              <a:rPr lang="en-AU" sz="2400" dirty="0">
                <a:latin typeface="Times New Roman" panose="02020603050405020304" pitchFamily="18" charset="0"/>
                <a:cs typeface="Times New Roman" panose="02020603050405020304" pitchFamily="18" charset="0"/>
              </a:rPr>
              <a:t>Key-indicator reports</a:t>
            </a:r>
          </a:p>
          <a:p>
            <a:pPr lvl="1"/>
            <a:r>
              <a:rPr lang="en-AU" sz="2400" dirty="0">
                <a:latin typeface="Times New Roman" panose="02020603050405020304" pitchFamily="18" charset="0"/>
                <a:cs typeface="Times New Roman" panose="02020603050405020304" pitchFamily="18" charset="0"/>
              </a:rPr>
              <a:t>Comparative </a:t>
            </a:r>
            <a:r>
              <a:rPr lang="en-AU" sz="2400" dirty="0" smtClean="0">
                <a:latin typeface="Times New Roman" panose="02020603050405020304" pitchFamily="18" charset="0"/>
                <a:cs typeface="Times New Roman" panose="02020603050405020304" pitchFamily="18" charset="0"/>
              </a:rPr>
              <a:t>reports</a:t>
            </a:r>
          </a:p>
          <a:p>
            <a:pPr lvl="1"/>
            <a:endParaRPr lang="en-AU"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AU" sz="2400" b="1" dirty="0">
                <a:solidFill>
                  <a:srgbClr val="C00000"/>
                </a:solidFill>
                <a:latin typeface="Times New Roman" panose="02020603050405020304" pitchFamily="18" charset="0"/>
                <a:cs typeface="Times New Roman" panose="02020603050405020304" pitchFamily="18" charset="0"/>
              </a:rPr>
              <a:t>Exception reports </a:t>
            </a:r>
            <a:r>
              <a:rPr lang="en-AU" sz="2400" dirty="0">
                <a:latin typeface="Times New Roman" panose="02020603050405020304" pitchFamily="18" charset="0"/>
                <a:cs typeface="Times New Roman" panose="02020603050405020304" pitchFamily="18" charset="0"/>
              </a:rPr>
              <a:t>include only information that falls outside certain threshold standards: performance standards.</a:t>
            </a:r>
          </a:p>
          <a:p>
            <a:pPr lvl="1"/>
            <a:endParaRPr lang="en-US" sz="2400" dirty="0">
              <a:solidFill>
                <a:srgbClr val="C00000"/>
              </a:solidFill>
              <a:latin typeface="Times New Roman" panose="02020603050405020304" pitchFamily="18" charset="0"/>
              <a:cs typeface="Times New Roman" panose="02020603050405020304" pitchFamily="18" charset="0"/>
            </a:endParaRPr>
          </a:p>
          <a:p>
            <a:pPr lvl="1" algn="just"/>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453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Drill-down reports </a:t>
            </a:r>
          </a:p>
        </p:txBody>
      </p:sp>
      <p:sp>
        <p:nvSpPr>
          <p:cNvPr id="7" name="TextBox 6">
            <a:extLst>
              <a:ext uri="{FF2B5EF4-FFF2-40B4-BE49-F238E27FC236}">
                <a16:creationId xmlns:a16="http://schemas.microsoft.com/office/drawing/2014/main" id="{38D61E08-0B08-6941-A79E-C9162CD256A1}"/>
              </a:ext>
            </a:extLst>
          </p:cNvPr>
          <p:cNvSpPr txBox="1"/>
          <p:nvPr/>
        </p:nvSpPr>
        <p:spPr>
          <a:xfrm>
            <a:off x="258183" y="3839941"/>
            <a:ext cx="5518673" cy="3564095"/>
          </a:xfrm>
          <a:prstGeom prst="rect">
            <a:avLst/>
          </a:prstGeom>
        </p:spPr>
        <p:txBody>
          <a:bodyPr vert="horz" lIns="91440" tIns="45720" rIns="91440" bIns="45720" rtlCol="0" anchor="t">
            <a:noAutofit/>
          </a:bodyPr>
          <a:lstStyle/>
          <a:p>
            <a:pPr marL="0" indent="-228600">
              <a:lnSpc>
                <a:spcPct val="90000"/>
              </a:lnSpc>
              <a:spcAft>
                <a:spcPts val="600"/>
              </a:spcAft>
              <a:buFont typeface="Arial" panose="020B0604020202020204" pitchFamily="34" charset="0"/>
              <a:buChar char="•"/>
            </a:pPr>
            <a:r>
              <a:rPr lang="en-US" sz="2400" b="1" dirty="0">
                <a:solidFill>
                  <a:srgbClr val="C00000"/>
                </a:solidFill>
                <a:latin typeface="Times New Roman" panose="02020603050405020304" pitchFamily="18" charset="0"/>
                <a:cs typeface="Times New Roman" panose="02020603050405020304" pitchFamily="18" charset="0"/>
              </a:rPr>
              <a:t>Drill-down reports </a:t>
            </a:r>
            <a:r>
              <a:rPr lang="en-US" sz="2400" dirty="0">
                <a:latin typeface="Times New Roman" panose="02020603050405020304" pitchFamily="18" charset="0"/>
                <a:cs typeface="Times New Roman" panose="02020603050405020304" pitchFamily="18" charset="0"/>
              </a:rPr>
              <a:t>display a </a:t>
            </a:r>
            <a:r>
              <a:rPr lang="en-US" sz="2400" b="1" dirty="0">
                <a:latin typeface="Times New Roman" panose="02020603050405020304" pitchFamily="18" charset="0"/>
                <a:cs typeface="Times New Roman" panose="02020603050405020304" pitchFamily="18" charset="0"/>
              </a:rPr>
              <a:t>greater</a:t>
            </a:r>
            <a:r>
              <a:rPr lang="en-US" sz="2400" dirty="0">
                <a:latin typeface="Times New Roman" panose="02020603050405020304" pitchFamily="18" charset="0"/>
                <a:cs typeface="Times New Roman" panose="02020603050405020304" pitchFamily="18" charset="0"/>
              </a:rPr>
              <a:t> level of detail</a:t>
            </a:r>
            <a:r>
              <a:rPr lang="en-US" sz="2400" dirty="0" smtClean="0">
                <a:latin typeface="Times New Roman" panose="02020603050405020304" pitchFamily="18" charset="0"/>
                <a:cs typeface="Times New Roman" panose="02020603050405020304" pitchFamily="18" charset="0"/>
              </a:rPr>
              <a:t>.</a:t>
            </a:r>
          </a:p>
          <a:p>
            <a:pPr marL="0" indent="-228600">
              <a:lnSpc>
                <a:spcPct val="90000"/>
              </a:lnSpc>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indent="-228600">
              <a:lnSpc>
                <a:spcPct val="90000"/>
              </a:lnSpc>
              <a:spcAft>
                <a:spcPts val="6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E.g. a </a:t>
            </a:r>
            <a:r>
              <a:rPr lang="en-US" sz="2400" dirty="0">
                <a:latin typeface="Times New Roman" panose="02020603050405020304" pitchFamily="18" charset="0"/>
                <a:cs typeface="Times New Roman" panose="02020603050405020304" pitchFamily="18" charset="0"/>
              </a:rPr>
              <a:t>manager might examine </a:t>
            </a:r>
            <a:r>
              <a:rPr lang="en-US" sz="2400" b="1" dirty="0">
                <a:solidFill>
                  <a:srgbClr val="7030A0"/>
                </a:solidFill>
                <a:latin typeface="Times New Roman" panose="02020603050405020304" pitchFamily="18" charset="0"/>
                <a:cs typeface="Times New Roman" panose="02020603050405020304" pitchFamily="18" charset="0"/>
              </a:rPr>
              <a:t>sales by region </a:t>
            </a:r>
            <a:r>
              <a:rPr lang="en-US" sz="2400" dirty="0">
                <a:latin typeface="Times New Roman" panose="02020603050405020304" pitchFamily="18" charset="0"/>
                <a:cs typeface="Times New Roman" panose="02020603050405020304" pitchFamily="18" charset="0"/>
              </a:rPr>
              <a:t>and decide to “drill down” to more detail by focusing specifically on </a:t>
            </a:r>
            <a:r>
              <a:rPr lang="en-US" sz="2400" b="1" dirty="0">
                <a:solidFill>
                  <a:srgbClr val="7030A0"/>
                </a:solidFill>
                <a:latin typeface="Times New Roman" panose="02020603050405020304" pitchFamily="18" charset="0"/>
                <a:cs typeface="Times New Roman" panose="02020603050405020304" pitchFamily="18" charset="0"/>
              </a:rPr>
              <a:t>sales by store</a:t>
            </a:r>
            <a:r>
              <a:rPr lang="en-US" sz="2400" dirty="0">
                <a:latin typeface="Times New Roman" panose="02020603050405020304" pitchFamily="18" charset="0"/>
                <a:cs typeface="Times New Roman" panose="02020603050405020304" pitchFamily="18" charset="0"/>
              </a:rPr>
              <a:t> and then </a:t>
            </a:r>
            <a:r>
              <a:rPr lang="en-US" sz="2400" b="1" dirty="0">
                <a:solidFill>
                  <a:srgbClr val="7030A0"/>
                </a:solidFill>
                <a:latin typeface="Times New Roman" panose="02020603050405020304" pitchFamily="18" charset="0"/>
                <a:cs typeface="Times New Roman" panose="02020603050405020304" pitchFamily="18" charset="0"/>
              </a:rPr>
              <a:t>by salesperson</a:t>
            </a:r>
            <a:r>
              <a:rPr lang="en-US" sz="2400" dirty="0">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F703BFA7-7041-914A-8867-1E8BFC07CBDD}"/>
              </a:ext>
            </a:extLst>
          </p:cNvPr>
          <p:cNvPicPr>
            <a:picLocks noChangeAspect="1"/>
          </p:cNvPicPr>
          <p:nvPr/>
        </p:nvPicPr>
        <p:blipFill>
          <a:blip r:embed="rId3"/>
          <a:stretch>
            <a:fillRect/>
          </a:stretch>
        </p:blipFill>
        <p:spPr>
          <a:xfrm>
            <a:off x="5772415" y="639520"/>
            <a:ext cx="6302644" cy="5577840"/>
          </a:xfrm>
          <a:prstGeom prst="rect">
            <a:avLst/>
          </a:prstGeom>
        </p:spPr>
      </p:pic>
    </p:spTree>
    <p:extLst>
      <p:ext uri="{BB962C8B-B14F-4D97-AF65-F5344CB8AC3E}">
        <p14:creationId xmlns:p14="http://schemas.microsoft.com/office/powerpoint/2010/main" val="2332837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Key-indicator reports </a:t>
            </a:r>
          </a:p>
        </p:txBody>
      </p:sp>
      <p:sp>
        <p:nvSpPr>
          <p:cNvPr id="6" name="Content Placeholder 1">
            <a:extLst>
              <a:ext uri="{FF2B5EF4-FFF2-40B4-BE49-F238E27FC236}">
                <a16:creationId xmlns:a16="http://schemas.microsoft.com/office/drawing/2014/main" id="{31D50C20-031D-4848-8B29-6789DBA7E69E}"/>
              </a:ext>
            </a:extLst>
          </p:cNvPr>
          <p:cNvSpPr txBox="1">
            <a:spLocks/>
          </p:cNvSpPr>
          <p:nvPr/>
        </p:nvSpPr>
        <p:spPr>
          <a:xfrm>
            <a:off x="662991" y="1911493"/>
            <a:ext cx="10882302" cy="44885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AU" sz="2400" b="1" dirty="0">
                <a:latin typeface="Times New Roman" panose="02020603050405020304" pitchFamily="18" charset="0"/>
                <a:cs typeface="Times New Roman" panose="02020603050405020304" pitchFamily="18" charset="0"/>
              </a:rPr>
              <a:t>Key-indicator reports </a:t>
            </a:r>
            <a:r>
              <a:rPr lang="en-AU" sz="2400" dirty="0">
                <a:latin typeface="Times New Roman" panose="02020603050405020304" pitchFamily="18" charset="0"/>
                <a:cs typeface="Times New Roman" panose="02020603050405020304" pitchFamily="18" charset="0"/>
              </a:rPr>
              <a:t>summarize the performance of critical activities. </a:t>
            </a:r>
            <a:endParaRPr lang="en-AU" sz="2400" dirty="0" smtClean="0">
              <a:latin typeface="Times New Roman" panose="02020603050405020304" pitchFamily="18" charset="0"/>
              <a:cs typeface="Times New Roman" panose="02020603050405020304" pitchFamily="18" charset="0"/>
            </a:endParaRPr>
          </a:p>
          <a:p>
            <a:pPr marL="0" indent="0" algn="just">
              <a:buNone/>
            </a:pPr>
            <a:r>
              <a:rPr lang="en-AU" sz="2400" dirty="0" smtClean="0">
                <a:latin typeface="Times New Roman" panose="02020603050405020304" pitchFamily="18" charset="0"/>
                <a:cs typeface="Times New Roman" panose="02020603050405020304" pitchFamily="18" charset="0"/>
              </a:rPr>
              <a:t>E.g.  </a:t>
            </a:r>
            <a:r>
              <a:rPr lang="en-AU" sz="2400" dirty="0">
                <a:latin typeface="Times New Roman" panose="02020603050405020304" pitchFamily="18" charset="0"/>
                <a:cs typeface="Times New Roman" panose="02020603050405020304" pitchFamily="18" charset="0"/>
              </a:rPr>
              <a:t>a chief financial officer might want to monitor cash flow and cash on hand.</a:t>
            </a:r>
          </a:p>
        </p:txBody>
      </p:sp>
      <p:pic>
        <p:nvPicPr>
          <p:cNvPr id="7" name="Picture 6">
            <a:extLst>
              <a:ext uri="{FF2B5EF4-FFF2-40B4-BE49-F238E27FC236}">
                <a16:creationId xmlns:a16="http://schemas.microsoft.com/office/drawing/2014/main" id="{37B2B3C9-0D5F-7F4D-92CA-FCCD25B6E45E}"/>
              </a:ext>
            </a:extLst>
          </p:cNvPr>
          <p:cNvPicPr>
            <a:picLocks noChangeAspect="1"/>
          </p:cNvPicPr>
          <p:nvPr/>
        </p:nvPicPr>
        <p:blipFill>
          <a:blip r:embed="rId3"/>
          <a:stretch>
            <a:fillRect/>
          </a:stretch>
        </p:blipFill>
        <p:spPr>
          <a:xfrm>
            <a:off x="781023" y="3097902"/>
            <a:ext cx="4152900" cy="2809875"/>
          </a:xfrm>
          <a:prstGeom prst="rect">
            <a:avLst/>
          </a:prstGeom>
        </p:spPr>
      </p:pic>
      <p:sp>
        <p:nvSpPr>
          <p:cNvPr id="8" name="TextBox 7">
            <a:extLst>
              <a:ext uri="{FF2B5EF4-FFF2-40B4-BE49-F238E27FC236}">
                <a16:creationId xmlns:a16="http://schemas.microsoft.com/office/drawing/2014/main" id="{2E64D733-C1F4-BF4B-8C23-FB65C6A8DEA4}"/>
              </a:ext>
            </a:extLst>
          </p:cNvPr>
          <p:cNvSpPr txBox="1"/>
          <p:nvPr/>
        </p:nvSpPr>
        <p:spPr>
          <a:xfrm>
            <a:off x="1390944" y="6030721"/>
            <a:ext cx="3009305" cy="461665"/>
          </a:xfrm>
          <a:prstGeom prst="rect">
            <a:avLst/>
          </a:prstGeom>
          <a:noFill/>
        </p:spPr>
        <p:txBody>
          <a:bodyPr wrap="square">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r>
              <a:rPr lang="en-AU" dirty="0"/>
              <a:t>Marketing metrics</a:t>
            </a:r>
          </a:p>
        </p:txBody>
      </p:sp>
      <p:pic>
        <p:nvPicPr>
          <p:cNvPr id="10" name="Picture 9">
            <a:extLst>
              <a:ext uri="{FF2B5EF4-FFF2-40B4-BE49-F238E27FC236}">
                <a16:creationId xmlns:a16="http://schemas.microsoft.com/office/drawing/2014/main" id="{FBC0C567-F3E5-2E4D-BA91-DF0ABE3F937A}"/>
              </a:ext>
            </a:extLst>
          </p:cNvPr>
          <p:cNvPicPr>
            <a:picLocks noChangeAspect="1"/>
          </p:cNvPicPr>
          <p:nvPr/>
        </p:nvPicPr>
        <p:blipFill>
          <a:blip r:embed="rId4"/>
          <a:stretch>
            <a:fillRect/>
          </a:stretch>
        </p:blipFill>
        <p:spPr>
          <a:xfrm>
            <a:off x="7017153" y="3106309"/>
            <a:ext cx="3724275" cy="2805804"/>
          </a:xfrm>
          <a:prstGeom prst="rect">
            <a:avLst/>
          </a:prstGeom>
        </p:spPr>
      </p:pic>
      <p:sp>
        <p:nvSpPr>
          <p:cNvPr id="11" name="TextBox 10">
            <a:extLst>
              <a:ext uri="{FF2B5EF4-FFF2-40B4-BE49-F238E27FC236}">
                <a16:creationId xmlns:a16="http://schemas.microsoft.com/office/drawing/2014/main" id="{8B82BF91-B585-8946-8AF7-310D26F8F1A4}"/>
              </a:ext>
            </a:extLst>
          </p:cNvPr>
          <p:cNvSpPr txBox="1"/>
          <p:nvPr/>
        </p:nvSpPr>
        <p:spPr>
          <a:xfrm>
            <a:off x="7791751" y="6090025"/>
            <a:ext cx="2949677" cy="461665"/>
          </a:xfrm>
          <a:prstGeom prst="rect">
            <a:avLst/>
          </a:prstGeom>
          <a:noFill/>
        </p:spPr>
        <p:txBody>
          <a:bodyPr wrap="square">
            <a:spAutoFit/>
          </a:bodyPr>
          <a:lstStyle/>
          <a:p>
            <a:r>
              <a:rPr lang="en-AU" sz="2400" b="1" dirty="0">
                <a:latin typeface="Times New Roman" panose="02020603050405020304" pitchFamily="18" charset="0"/>
                <a:cs typeface="Times New Roman" panose="02020603050405020304" pitchFamily="18" charset="0"/>
              </a:rPr>
              <a:t>Financial Metrics</a:t>
            </a:r>
          </a:p>
        </p:txBody>
      </p:sp>
    </p:spTree>
    <p:extLst>
      <p:ext uri="{BB962C8B-B14F-4D97-AF65-F5344CB8AC3E}">
        <p14:creationId xmlns:p14="http://schemas.microsoft.com/office/powerpoint/2010/main" val="807427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0936" y="639520"/>
            <a:ext cx="4147540" cy="1719072"/>
          </a:xfrm>
        </p:spPr>
        <p:txBody>
          <a:bodyPr vert="horz" lIns="91440" tIns="45720" rIns="91440" bIns="45720" rtlCol="0" anchor="b">
            <a:normAutofit/>
          </a:bodyPr>
          <a:lstStyle/>
          <a:p>
            <a:r>
              <a:rPr lang="en-US" sz="5400" dirty="0"/>
              <a:t>Comparative reports </a:t>
            </a:r>
            <a:endParaRPr lang="en-US" sz="5400"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38D61E08-0B08-6941-A79E-C9162CD256A1}"/>
              </a:ext>
            </a:extLst>
          </p:cNvPr>
          <p:cNvSpPr txBox="1"/>
          <p:nvPr/>
        </p:nvSpPr>
        <p:spPr>
          <a:xfrm>
            <a:off x="630935" y="2807207"/>
            <a:ext cx="4147541" cy="3564095"/>
          </a:xfrm>
          <a:prstGeom prst="rect">
            <a:avLst/>
          </a:prstGeom>
        </p:spPr>
        <p:txBody>
          <a:bodyPr vert="horz" lIns="91440" tIns="45720" rIns="91440" bIns="45720" rtlCol="0" anchor="t">
            <a:noAutofit/>
          </a:bodyPr>
          <a:lstStyle/>
          <a:p>
            <a:pPr algn="just"/>
            <a:r>
              <a:rPr lang="en-AU" sz="2400" b="1" dirty="0">
                <a:solidFill>
                  <a:srgbClr val="C00000"/>
                </a:solidFill>
                <a:cs typeface="Times New Roman" panose="02020603050405020304" pitchFamily="18" charset="0"/>
              </a:rPr>
              <a:t>Comparative reports </a:t>
            </a:r>
            <a:r>
              <a:rPr lang="en-AU" sz="2400" dirty="0">
                <a:cs typeface="Times New Roman" panose="02020603050405020304" pitchFamily="18" charset="0"/>
              </a:rPr>
              <a:t>compare, for example, the </a:t>
            </a:r>
            <a:r>
              <a:rPr lang="en-AU" sz="2400" b="1" dirty="0">
                <a:cs typeface="Times New Roman" panose="02020603050405020304" pitchFamily="18" charset="0"/>
              </a:rPr>
              <a:t>performances of different business </a:t>
            </a:r>
            <a:r>
              <a:rPr lang="en-AU" sz="2400" dirty="0">
                <a:cs typeface="Times New Roman" panose="02020603050405020304" pitchFamily="18" charset="0"/>
              </a:rPr>
              <a:t>units or of a single unit during different times.</a:t>
            </a:r>
            <a:endParaRPr lang="en-US" sz="2400" dirty="0">
              <a:cs typeface="Times New Roman" panose="02020603050405020304" pitchFamily="18" charset="0"/>
            </a:endParaRPr>
          </a:p>
        </p:txBody>
      </p:sp>
      <p:pic>
        <p:nvPicPr>
          <p:cNvPr id="10" name="Picture 9">
            <a:extLst>
              <a:ext uri="{FF2B5EF4-FFF2-40B4-BE49-F238E27FC236}">
                <a16:creationId xmlns:a16="http://schemas.microsoft.com/office/drawing/2014/main" id="{2C4EC5AF-87F9-3740-B269-4F969D21D71E}"/>
              </a:ext>
            </a:extLst>
          </p:cNvPr>
          <p:cNvPicPr>
            <a:picLocks noChangeAspect="1"/>
          </p:cNvPicPr>
          <p:nvPr/>
        </p:nvPicPr>
        <p:blipFill>
          <a:blip r:embed="rId3"/>
          <a:stretch>
            <a:fillRect/>
          </a:stretch>
        </p:blipFill>
        <p:spPr>
          <a:xfrm>
            <a:off x="5552479" y="1157753"/>
            <a:ext cx="5696910" cy="4793104"/>
          </a:xfrm>
          <a:prstGeom prst="rect">
            <a:avLst/>
          </a:prstGeom>
        </p:spPr>
      </p:pic>
    </p:spTree>
    <p:extLst>
      <p:ext uri="{BB962C8B-B14F-4D97-AF65-F5344CB8AC3E}">
        <p14:creationId xmlns:p14="http://schemas.microsoft.com/office/powerpoint/2010/main" val="1040123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0" y="371672"/>
            <a:ext cx="6215032" cy="915206"/>
          </a:xfrm>
        </p:spPr>
        <p:txBody>
          <a:bodyPr vert="horz" lIns="91440" tIns="45720" rIns="91440" bIns="45720" rtlCol="0" anchor="b">
            <a:normAutofit/>
          </a:bodyPr>
          <a:lstStyle/>
          <a:p>
            <a:r>
              <a:rPr lang="en-AU" sz="5400" b="1" dirty="0">
                <a:latin typeface="Times New Roman" panose="02020603050405020304" pitchFamily="18" charset="0"/>
                <a:cs typeface="Times New Roman" panose="02020603050405020304" pitchFamily="18" charset="0"/>
              </a:rPr>
              <a:t>Exception Reports</a:t>
            </a:r>
            <a:endParaRPr lang="en-US" sz="5400" kern="1200" dirty="0"/>
          </a:p>
        </p:txBody>
      </p:sp>
      <p:sp>
        <p:nvSpPr>
          <p:cNvPr id="7" name="TextBox 6">
            <a:extLst>
              <a:ext uri="{FF2B5EF4-FFF2-40B4-BE49-F238E27FC236}">
                <a16:creationId xmlns:a16="http://schemas.microsoft.com/office/drawing/2014/main" id="{38D61E08-0B08-6941-A79E-C9162CD256A1}"/>
              </a:ext>
            </a:extLst>
          </p:cNvPr>
          <p:cNvSpPr txBox="1"/>
          <p:nvPr/>
        </p:nvSpPr>
        <p:spPr>
          <a:xfrm>
            <a:off x="0" y="1893009"/>
            <a:ext cx="10323095" cy="1379782"/>
          </a:xfrm>
          <a:prstGeom prst="rect">
            <a:avLst/>
          </a:prstGeom>
        </p:spPr>
        <p:txBody>
          <a:bodyPr vert="horz" lIns="91440" tIns="45720" rIns="91440" bIns="45720" rtlCol="0" anchor="t">
            <a:noAutofit/>
          </a:bodyPr>
          <a:lstStyle/>
          <a:p>
            <a:r>
              <a:rPr lang="en-US" altLang="en-US" sz="2400" b="1" dirty="0">
                <a:solidFill>
                  <a:srgbClr val="C00000"/>
                </a:solidFill>
              </a:rPr>
              <a:t>Exception reports: </a:t>
            </a:r>
            <a:r>
              <a:rPr lang="en-US" altLang="en-US" sz="2400" b="1" dirty="0">
                <a:solidFill>
                  <a:srgbClr val="7030A0"/>
                </a:solidFill>
              </a:rPr>
              <a:t>Include only information that falls outside of normal range.</a:t>
            </a:r>
          </a:p>
          <a:p>
            <a:endParaRPr lang="en-US" altLang="en-US" sz="2400" dirty="0"/>
          </a:p>
          <a:p>
            <a:r>
              <a:rPr lang="en-US" altLang="en-US" sz="2400" dirty="0"/>
              <a:t>Example: </a:t>
            </a:r>
            <a:r>
              <a:rPr lang="en-AU" sz="2400" b="1" dirty="0"/>
              <a:t>Fulfilment Time Exceptions</a:t>
            </a:r>
          </a:p>
          <a:p>
            <a:endParaRPr lang="en-AU" altLang="en-US" sz="2400" b="1" dirty="0"/>
          </a:p>
        </p:txBody>
      </p:sp>
      <p:sp>
        <p:nvSpPr>
          <p:cNvPr id="2" name="Rectangle 1"/>
          <p:cNvSpPr/>
          <p:nvPr/>
        </p:nvSpPr>
        <p:spPr>
          <a:xfrm>
            <a:off x="-1" y="3015098"/>
            <a:ext cx="12031579" cy="1569660"/>
          </a:xfrm>
          <a:prstGeom prst="rect">
            <a:avLst/>
          </a:prstGeom>
        </p:spPr>
        <p:txBody>
          <a:bodyPr wrap="square">
            <a:spAutoFit/>
          </a:bodyPr>
          <a:lstStyle/>
          <a:p>
            <a:r>
              <a:rPr lang="en-AU" sz="2400" i="1" dirty="0"/>
              <a:t>This exception report can help a customer service proactively head off customer dissatisfaction. If you establish "acceptable" shipping timeframes - the elapsed time between receiving an order from a customer and shipping it out - then you can generate exception reports that alert you only when an order has failed to ship within these timeframes.</a:t>
            </a:r>
          </a:p>
        </p:txBody>
      </p:sp>
      <p:sp>
        <p:nvSpPr>
          <p:cNvPr id="8" name="TextBox 7">
            <a:extLst>
              <a:ext uri="{FF2B5EF4-FFF2-40B4-BE49-F238E27FC236}">
                <a16:creationId xmlns:a16="http://schemas.microsoft.com/office/drawing/2014/main" id="{38D61E08-0B08-6941-A79E-C9162CD256A1}"/>
              </a:ext>
            </a:extLst>
          </p:cNvPr>
          <p:cNvSpPr txBox="1"/>
          <p:nvPr/>
        </p:nvSpPr>
        <p:spPr>
          <a:xfrm>
            <a:off x="152400" y="4884864"/>
            <a:ext cx="10323095" cy="1379782"/>
          </a:xfrm>
          <a:prstGeom prst="rect">
            <a:avLst/>
          </a:prstGeom>
        </p:spPr>
        <p:txBody>
          <a:bodyPr vert="horz" lIns="91440" tIns="45720" rIns="91440" bIns="45720" rtlCol="0" anchor="t">
            <a:noAutofit/>
          </a:bodyPr>
          <a:lstStyle/>
          <a:p>
            <a:r>
              <a:rPr lang="en-US" altLang="en-US" sz="2400" b="1" dirty="0"/>
              <a:t>We have a similar approach in “data analytics”, namely, </a:t>
            </a:r>
            <a:r>
              <a:rPr lang="en-US" altLang="en-US" sz="2400" b="1" dirty="0">
                <a:solidFill>
                  <a:srgbClr val="C00000"/>
                </a:solidFill>
              </a:rPr>
              <a:t>outlier detection</a:t>
            </a:r>
          </a:p>
          <a:p>
            <a:endParaRPr lang="en-US" altLang="en-US" sz="2400" dirty="0"/>
          </a:p>
          <a:p>
            <a:r>
              <a:rPr lang="en-AU" altLang="en-US" sz="2400" dirty="0"/>
              <a:t>The main difference between these two concepts is in the outlier detection we are not aware of the pattern and rules behind the data thus we take a data driven approach. </a:t>
            </a:r>
            <a:endParaRPr lang="en-AU" sz="2400" b="1" dirty="0"/>
          </a:p>
          <a:p>
            <a:endParaRPr lang="en-AU" altLang="en-US" sz="2400" b="1" dirty="0"/>
          </a:p>
        </p:txBody>
      </p:sp>
    </p:spTree>
    <p:extLst>
      <p:ext uri="{BB962C8B-B14F-4D97-AF65-F5344CB8AC3E}">
        <p14:creationId xmlns:p14="http://schemas.microsoft.com/office/powerpoint/2010/main" val="1878652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B7D2A2-F448-44D4-938C-DC84CBCB3B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293338"/>
            <a:ext cx="9144000" cy="3274592"/>
          </a:xfrm>
        </p:spPr>
        <p:txBody>
          <a:bodyPr anchor="ctr">
            <a:normAutofit/>
          </a:bodyPr>
          <a:lstStyle/>
          <a:p>
            <a:r>
              <a:rPr lang="en-AU" sz="7200" dirty="0">
                <a:latin typeface="Times New Roman"/>
                <a:cs typeface="Times New Roman"/>
              </a:rPr>
              <a:t>Information Systems within the Organisation</a:t>
            </a: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778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1" y="371672"/>
            <a:ext cx="10840453" cy="915206"/>
          </a:xfrm>
        </p:spPr>
        <p:txBody>
          <a:bodyPr vert="horz" lIns="91440" tIns="45720" rIns="91440" bIns="45720" rtlCol="0" anchor="b">
            <a:normAutofit fontScale="90000"/>
          </a:bodyPr>
          <a:lstStyle/>
          <a:p>
            <a:r>
              <a:rPr lang="en-AU" sz="5400" b="1" dirty="0">
                <a:latin typeface="Times New Roman" panose="02020603050405020304" pitchFamily="18" charset="0"/>
                <a:cs typeface="Times New Roman" panose="02020603050405020304" pitchFamily="18" charset="0"/>
              </a:rPr>
              <a:t>Exception Reports : Outlier detection</a:t>
            </a:r>
            <a:endParaRPr lang="en-US" sz="5400" kern="1200" dirty="0"/>
          </a:p>
        </p:txBody>
      </p:sp>
      <p:sp>
        <p:nvSpPr>
          <p:cNvPr id="7" name="TextBox 6">
            <a:extLst>
              <a:ext uri="{FF2B5EF4-FFF2-40B4-BE49-F238E27FC236}">
                <a16:creationId xmlns:a16="http://schemas.microsoft.com/office/drawing/2014/main" id="{38D61E08-0B08-6941-A79E-C9162CD256A1}"/>
              </a:ext>
            </a:extLst>
          </p:cNvPr>
          <p:cNvSpPr txBox="1"/>
          <p:nvPr/>
        </p:nvSpPr>
        <p:spPr>
          <a:xfrm>
            <a:off x="0" y="1347998"/>
            <a:ext cx="11887200" cy="1379782"/>
          </a:xfrm>
          <a:prstGeom prst="rect">
            <a:avLst/>
          </a:prstGeom>
        </p:spPr>
        <p:txBody>
          <a:bodyPr vert="horz" lIns="91440" tIns="45720" rIns="91440" bIns="45720" rtlCol="0" anchor="t">
            <a:noAutofit/>
          </a:bodyPr>
          <a:lstStyle/>
          <a:p>
            <a:endParaRPr lang="en-US" altLang="en-US" sz="2400" dirty="0"/>
          </a:p>
          <a:p>
            <a:r>
              <a:rPr lang="en-AU" altLang="en-US" sz="2400" dirty="0"/>
              <a:t>We introduce the IQR score technique in the first tutorial. You can working out with the provided code and see how this technique is working in the Google </a:t>
            </a:r>
            <a:r>
              <a:rPr lang="en-AU" altLang="en-US" sz="2400" dirty="0" err="1"/>
              <a:t>Colab</a:t>
            </a:r>
            <a:r>
              <a:rPr lang="en-AU" altLang="en-US" sz="2400" dirty="0"/>
              <a:t> platform. </a:t>
            </a:r>
            <a:endParaRPr lang="en-AU" sz="2400" b="1" dirty="0"/>
          </a:p>
          <a:p>
            <a:endParaRPr lang="en-AU" alt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284" y="2863516"/>
            <a:ext cx="9071811" cy="3489158"/>
          </a:xfrm>
          <a:prstGeom prst="rect">
            <a:avLst/>
          </a:prstGeom>
        </p:spPr>
      </p:pic>
      <p:sp>
        <p:nvSpPr>
          <p:cNvPr id="5" name="Rectangle 4"/>
          <p:cNvSpPr/>
          <p:nvPr/>
        </p:nvSpPr>
        <p:spPr>
          <a:xfrm>
            <a:off x="4850018" y="6303744"/>
            <a:ext cx="3835794" cy="523220"/>
          </a:xfrm>
          <a:prstGeom prst="rect">
            <a:avLst/>
          </a:prstGeom>
        </p:spPr>
        <p:txBody>
          <a:bodyPr wrap="none">
            <a:spAutoFit/>
          </a:bodyPr>
          <a:lstStyle/>
          <a:p>
            <a:r>
              <a:rPr lang="en-AU" altLang="en-US" sz="2800" b="1" dirty="0"/>
              <a:t>the IQR score technique </a:t>
            </a:r>
            <a:endParaRPr lang="en-AU" sz="2800" b="1" dirty="0"/>
          </a:p>
        </p:txBody>
      </p:sp>
    </p:spTree>
    <p:extLst>
      <p:ext uri="{BB962C8B-B14F-4D97-AF65-F5344CB8AC3E}">
        <p14:creationId xmlns:p14="http://schemas.microsoft.com/office/powerpoint/2010/main" val="965603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3999" y="2322190"/>
            <a:ext cx="9144000" cy="3274592"/>
          </a:xfrm>
        </p:spPr>
        <p:txBody>
          <a:bodyPr anchor="ctr">
            <a:normAutofit/>
          </a:bodyPr>
          <a:lstStyle/>
          <a:p>
            <a:r>
              <a:rPr lang="en-AU" sz="7200" dirty="0">
                <a:latin typeface="Times New Roman"/>
                <a:cs typeface="Times New Roman"/>
              </a:rPr>
              <a:t>Expert systems </a:t>
            </a:r>
            <a:br>
              <a:rPr lang="en-AU" sz="7200" dirty="0">
                <a:latin typeface="Times New Roman"/>
                <a:cs typeface="Times New Roman"/>
              </a:rPr>
            </a:br>
            <a:r>
              <a:rPr lang="en-AU" sz="7200" dirty="0">
                <a:latin typeface="Times New Roman"/>
                <a:cs typeface="Times New Roman"/>
              </a:rPr>
              <a:t/>
            </a:r>
            <a:br>
              <a:rPr lang="en-AU" sz="7200" dirty="0">
                <a:latin typeface="Times New Roman"/>
                <a:cs typeface="Times New Roman"/>
              </a:rPr>
            </a:br>
            <a:endParaRPr lang="en-AU" sz="7200" dirty="0">
              <a:latin typeface="Times New Roman"/>
              <a:cs typeface="Times New Roman"/>
            </a:endParaRPr>
          </a:p>
        </p:txBody>
      </p:sp>
    </p:spTree>
    <p:extLst>
      <p:ext uri="{BB962C8B-B14F-4D97-AF65-F5344CB8AC3E}">
        <p14:creationId xmlns:p14="http://schemas.microsoft.com/office/powerpoint/2010/main" val="3762221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Expert systems </a:t>
            </a:r>
            <a:br>
              <a:rPr lang="en-AU" sz="5000" dirty="0">
                <a:latin typeface="Times New Roman"/>
                <a:cs typeface="Times New Roman"/>
              </a:rPr>
            </a:br>
            <a:endParaRPr lang="en-AU" sz="5000" dirty="0">
              <a:latin typeface="Times New Roman"/>
              <a:cs typeface="Times New Roman"/>
            </a:endParaRPr>
          </a:p>
        </p:txBody>
      </p:sp>
      <p:sp>
        <p:nvSpPr>
          <p:cNvPr id="11" name="object 7">
            <a:extLst>
              <a:ext uri="{FF2B5EF4-FFF2-40B4-BE49-F238E27FC236}">
                <a16:creationId xmlns:a16="http://schemas.microsoft.com/office/drawing/2014/main" id="{704DC026-4D42-3049-B180-85E9F28C713C}"/>
              </a:ext>
            </a:extLst>
          </p:cNvPr>
          <p:cNvSpPr txBox="1"/>
          <p:nvPr/>
        </p:nvSpPr>
        <p:spPr>
          <a:xfrm>
            <a:off x="600987" y="1708987"/>
            <a:ext cx="11018520" cy="4548145"/>
          </a:xfrm>
          <a:prstGeom prst="rect">
            <a:avLst/>
          </a:prstGeom>
        </p:spPr>
        <p:txBody>
          <a:bodyPr vert="horz" lIns="91440" tIns="45720" rIns="91440" bIns="45720" rtlCol="0" anchor="t">
            <a:noAutofit/>
          </a:bodyPr>
          <a:lstStyle/>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Designed </a:t>
            </a:r>
            <a:r>
              <a:rPr lang="en-US" sz="2400" dirty="0">
                <a:latin typeface="Times New Roman" panose="02020603050405020304" pitchFamily="18" charset="0"/>
                <a:cs typeface="Times New Roman" panose="02020603050405020304" pitchFamily="18" charset="0"/>
              </a:rPr>
              <a:t>to be the most advanced and most reliable in solving complex problems, and they work in a specific </a:t>
            </a:r>
            <a:r>
              <a:rPr lang="en-US" sz="2400" dirty="0" smtClean="0">
                <a:latin typeface="Times New Roman" panose="02020603050405020304" pitchFamily="18" charset="0"/>
                <a:cs typeface="Times New Roman" panose="02020603050405020304" pitchFamily="18" charset="0"/>
              </a:rPr>
              <a:t>domain</a:t>
            </a:r>
          </a:p>
          <a:p>
            <a:pPr marL="800100" lvl="1"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Capabilities of expert systems</a:t>
            </a:r>
          </a:p>
          <a:p>
            <a:pPr marL="800100" lvl="1" indent="-342900">
              <a:buFont typeface="Arial" panose="020B0604020202020204" pitchFamily="34" charset="0"/>
              <a:buChar char="•"/>
            </a:pPr>
            <a:r>
              <a:rPr lang="en-US" sz="2400" b="1" dirty="0">
                <a:solidFill>
                  <a:srgbClr val="7030A0"/>
                </a:solidFill>
                <a:latin typeface="Times New Roman" panose="02020603050405020304" pitchFamily="18" charset="0"/>
                <a:cs typeface="Times New Roman" panose="02020603050405020304" pitchFamily="18" charset="0"/>
              </a:rPr>
              <a:t>Aiding in decision making</a:t>
            </a:r>
          </a:p>
          <a:p>
            <a:pPr marL="800100" lvl="1" indent="-342900">
              <a:buFont typeface="Arial" panose="020B0604020202020204" pitchFamily="34" charset="0"/>
              <a:buChar char="•"/>
            </a:pPr>
            <a:r>
              <a:rPr lang="en-US" sz="2400" b="1" dirty="0">
                <a:solidFill>
                  <a:srgbClr val="7030A0"/>
                </a:solidFill>
                <a:latin typeface="Times New Roman" panose="02020603050405020304" pitchFamily="18" charset="0"/>
                <a:cs typeface="Times New Roman" panose="02020603050405020304" pitchFamily="18" charset="0"/>
              </a:rPr>
              <a:t>Data analysis, interpreting input, justifying conclusions</a:t>
            </a:r>
          </a:p>
          <a:p>
            <a:r>
              <a:rPr lang="en-US" sz="2400" dirty="0">
                <a:solidFill>
                  <a:srgbClr val="FF0000"/>
                </a:solidFill>
                <a:latin typeface="Times New Roman" panose="02020603050405020304" pitchFamily="18" charset="0"/>
                <a:cs typeface="Times New Roman" panose="02020603050405020304" pitchFamily="18" charset="0"/>
              </a:rPr>
              <a:t>Characteristics of expert systems</a:t>
            </a:r>
            <a:r>
              <a:rPr lang="en-US" sz="2400" dirty="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Highly effective</a:t>
            </a:r>
          </a:p>
          <a:p>
            <a:pPr marL="742950" lvl="1" indent="-28575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Understandable</a:t>
            </a:r>
          </a:p>
          <a:p>
            <a:pPr marL="742950" lvl="1" indent="-28575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Reliable</a:t>
            </a:r>
          </a:p>
          <a:p>
            <a:pPr marL="742950" lvl="1" indent="-28575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Able to process data quickly</a:t>
            </a:r>
          </a:p>
          <a:p>
            <a:pPr marL="742950" lvl="1" indent="-28575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Capable of critical decision making</a:t>
            </a:r>
          </a:p>
          <a:p>
            <a:pPr marL="800100" lvl="1"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044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Participant in Expert Systems Development</a:t>
            </a:r>
          </a:p>
        </p:txBody>
      </p:sp>
      <p:sp>
        <p:nvSpPr>
          <p:cNvPr id="6" name="Content Placeholder 1">
            <a:extLst>
              <a:ext uri="{FF2B5EF4-FFF2-40B4-BE49-F238E27FC236}">
                <a16:creationId xmlns:a16="http://schemas.microsoft.com/office/drawing/2014/main" id="{31D50C20-031D-4848-8B29-6789DBA7E69E}"/>
              </a:ext>
            </a:extLst>
          </p:cNvPr>
          <p:cNvSpPr txBox="1">
            <a:spLocks/>
          </p:cNvSpPr>
          <p:nvPr/>
        </p:nvSpPr>
        <p:spPr>
          <a:xfrm>
            <a:off x="708711" y="1806702"/>
            <a:ext cx="10836582" cy="22974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en-US" sz="2400" b="1" dirty="0">
                <a:solidFill>
                  <a:srgbClr val="FF0000"/>
                </a:solidFill>
                <a:latin typeface="Times New Roman" panose="02020603050405020304" pitchFamily="18" charset="0"/>
                <a:cs typeface="Times New Roman" panose="02020603050405020304" pitchFamily="18" charset="0"/>
              </a:rPr>
              <a:t>Domain expert</a:t>
            </a:r>
            <a:r>
              <a:rPr lang="en-US" altLang="en-US" sz="2400" dirty="0">
                <a:latin typeface="Times New Roman" panose="02020603050405020304" pitchFamily="18" charset="0"/>
                <a:cs typeface="Times New Roman" panose="02020603050405020304" pitchFamily="18" charset="0"/>
              </a:rPr>
              <a:t>: person or group with the </a:t>
            </a:r>
            <a:r>
              <a:rPr lang="en-US" altLang="en-US" sz="2400" dirty="0">
                <a:solidFill>
                  <a:srgbClr val="7030A0"/>
                </a:solidFill>
                <a:latin typeface="Times New Roman" panose="02020603050405020304" pitchFamily="18" charset="0"/>
                <a:cs typeface="Times New Roman" panose="02020603050405020304" pitchFamily="18" charset="0"/>
              </a:rPr>
              <a:t>expertise or knowledge </a:t>
            </a:r>
            <a:r>
              <a:rPr lang="en-US" altLang="en-US" sz="2400" dirty="0">
                <a:latin typeface="Times New Roman" panose="02020603050405020304" pitchFamily="18" charset="0"/>
                <a:cs typeface="Times New Roman" panose="02020603050405020304" pitchFamily="18" charset="0"/>
              </a:rPr>
              <a:t>the expert system is trying to capture</a:t>
            </a:r>
          </a:p>
          <a:p>
            <a:pPr algn="just"/>
            <a:r>
              <a:rPr lang="en-US" altLang="en-US" sz="2400" b="1" dirty="0">
                <a:solidFill>
                  <a:srgbClr val="FF0000"/>
                </a:solidFill>
                <a:latin typeface="Times New Roman" panose="02020603050405020304" pitchFamily="18" charset="0"/>
                <a:cs typeface="Times New Roman" panose="02020603050405020304" pitchFamily="18" charset="0"/>
              </a:rPr>
              <a:t>Knowledge engineer</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7030A0"/>
                </a:solidFill>
                <a:latin typeface="Times New Roman" panose="02020603050405020304" pitchFamily="18" charset="0"/>
                <a:cs typeface="Times New Roman" panose="02020603050405020304" pitchFamily="18" charset="0"/>
              </a:rPr>
              <a:t>person who has training or experience in the design, development, implementation, and maintenance of an expert system</a:t>
            </a:r>
          </a:p>
          <a:p>
            <a:pPr algn="just"/>
            <a:r>
              <a:rPr lang="en-US" altLang="en-US" sz="2400" b="1" dirty="0">
                <a:solidFill>
                  <a:srgbClr val="FF0000"/>
                </a:solidFill>
                <a:latin typeface="Times New Roman" panose="02020603050405020304" pitchFamily="18" charset="0"/>
                <a:cs typeface="Times New Roman" panose="02020603050405020304" pitchFamily="18" charset="0"/>
              </a:rPr>
              <a:t>Knowledge user</a:t>
            </a:r>
            <a:r>
              <a:rPr lang="en-US" altLang="en-US" sz="2400" dirty="0">
                <a:latin typeface="Times New Roman" panose="02020603050405020304" pitchFamily="18" charset="0"/>
                <a:cs typeface="Times New Roman" panose="02020603050405020304" pitchFamily="18" charset="0"/>
              </a:rPr>
              <a:t>: person or group who uses and benefits from the expert system</a:t>
            </a:r>
          </a:p>
          <a:p>
            <a:pPr lvl="1" algn="just"/>
            <a:r>
              <a:rPr lang="en-US" altLang="en-US" sz="2400" dirty="0">
                <a:latin typeface="Times New Roman" panose="02020603050405020304" pitchFamily="18" charset="0"/>
                <a:cs typeface="Times New Roman" panose="02020603050405020304" pitchFamily="18" charset="0"/>
              </a:rPr>
              <a:t>Needs no previous training or experience </a:t>
            </a:r>
          </a:p>
          <a:p>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E4A43C6-C188-4440-8843-0262B423D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256" y="4412512"/>
            <a:ext cx="6804839" cy="2445488"/>
          </a:xfrm>
          <a:prstGeom prst="rect">
            <a:avLst/>
          </a:prstGeom>
        </p:spPr>
      </p:pic>
    </p:spTree>
    <p:extLst>
      <p:ext uri="{BB962C8B-B14F-4D97-AF65-F5344CB8AC3E}">
        <p14:creationId xmlns:p14="http://schemas.microsoft.com/office/powerpoint/2010/main" val="3903648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Components of Expert Systems</a:t>
            </a:r>
          </a:p>
        </p:txBody>
      </p:sp>
      <p:sp>
        <p:nvSpPr>
          <p:cNvPr id="6" name="Content Placeholder 1">
            <a:extLst>
              <a:ext uri="{FF2B5EF4-FFF2-40B4-BE49-F238E27FC236}">
                <a16:creationId xmlns:a16="http://schemas.microsoft.com/office/drawing/2014/main" id="{31D50C20-031D-4848-8B29-6789DBA7E69E}"/>
              </a:ext>
            </a:extLst>
          </p:cNvPr>
          <p:cNvSpPr txBox="1">
            <a:spLocks/>
          </p:cNvSpPr>
          <p:nvPr/>
        </p:nvSpPr>
        <p:spPr>
          <a:xfrm>
            <a:off x="708711" y="1806702"/>
            <a:ext cx="10836582" cy="22974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altLang="en-US" sz="2400" dirty="0">
                <a:latin typeface="Times New Roman" panose="02020603050405020304" pitchFamily="18" charset="0"/>
                <a:cs typeface="Times New Roman" panose="02020603050405020304" pitchFamily="18" charset="0"/>
              </a:rPr>
              <a:t>The components of ES include</a:t>
            </a:r>
            <a:r>
              <a:rPr lang="en-US" altLang="en-US" sz="2400" dirty="0" smtClean="0">
                <a:latin typeface="Times New Roman" panose="02020603050405020304" pitchFamily="18" charset="0"/>
                <a:cs typeface="Times New Roman" panose="02020603050405020304" pitchFamily="18" charset="0"/>
              </a:rPr>
              <a:t>:</a:t>
            </a:r>
          </a:p>
          <a:p>
            <a:pPr marL="0" indent="0" algn="just">
              <a:buNone/>
            </a:pPr>
            <a:endParaRPr lang="en-US" altLang="en-US" sz="2400" dirty="0">
              <a:latin typeface="Times New Roman" panose="02020603050405020304" pitchFamily="18" charset="0"/>
              <a:cs typeface="Times New Roman" panose="02020603050405020304" pitchFamily="18" charset="0"/>
            </a:endParaRPr>
          </a:p>
          <a:p>
            <a:pPr marL="914400" lvl="1" indent="-457200">
              <a:spcBef>
                <a:spcPts val="0"/>
              </a:spcBef>
              <a:buFont typeface="+mj-lt"/>
              <a:buAutoNum type="arabicPeriod"/>
            </a:pPr>
            <a:r>
              <a:rPr lang="en-US" altLang="en-US" sz="2400" dirty="0">
                <a:latin typeface="Times New Roman" panose="02020603050405020304" pitchFamily="18" charset="0"/>
                <a:cs typeface="Times New Roman" panose="02020603050405020304" pitchFamily="18" charset="0"/>
              </a:rPr>
              <a:t>Knowledge base (the focus of this lecture)</a:t>
            </a:r>
          </a:p>
          <a:p>
            <a:pPr marL="914400" lvl="1" indent="-457200">
              <a:spcBef>
                <a:spcPts val="0"/>
              </a:spcBef>
              <a:buFont typeface="+mj-lt"/>
              <a:buAutoNum type="arabicPeriod"/>
            </a:pPr>
            <a:r>
              <a:rPr lang="en-US" altLang="en-US" sz="2400" dirty="0">
                <a:latin typeface="Times New Roman" panose="02020603050405020304" pitchFamily="18" charset="0"/>
                <a:cs typeface="Times New Roman" panose="02020603050405020304" pitchFamily="18" charset="0"/>
              </a:rPr>
              <a:t>Inference engine</a:t>
            </a:r>
          </a:p>
          <a:p>
            <a:pPr marL="914400" lvl="1" indent="-457200">
              <a:spcBef>
                <a:spcPts val="0"/>
              </a:spcBef>
              <a:buFont typeface="+mj-lt"/>
              <a:buAutoNum type="arabicPeriod"/>
            </a:pPr>
            <a:r>
              <a:rPr lang="en-US" altLang="en-US" sz="2400" dirty="0">
                <a:latin typeface="Times New Roman" panose="02020603050405020304" pitchFamily="18" charset="0"/>
                <a:cs typeface="Times New Roman" panose="02020603050405020304" pitchFamily="18" charset="0"/>
              </a:rPr>
              <a:t>User interface</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E4A43C6-C188-4440-8843-0262B423D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805" y="3424188"/>
            <a:ext cx="6804839" cy="3664890"/>
          </a:xfrm>
          <a:prstGeom prst="rect">
            <a:avLst/>
          </a:prstGeom>
        </p:spPr>
      </p:pic>
    </p:spTree>
    <p:extLst>
      <p:ext uri="{BB962C8B-B14F-4D97-AF65-F5344CB8AC3E}">
        <p14:creationId xmlns:p14="http://schemas.microsoft.com/office/powerpoint/2010/main" val="305029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Knowledge base component in ES</a:t>
            </a:r>
          </a:p>
        </p:txBody>
      </p:sp>
      <p:sp>
        <p:nvSpPr>
          <p:cNvPr id="6" name="Content Placeholder 1">
            <a:extLst>
              <a:ext uri="{FF2B5EF4-FFF2-40B4-BE49-F238E27FC236}">
                <a16:creationId xmlns:a16="http://schemas.microsoft.com/office/drawing/2014/main" id="{31D50C20-031D-4848-8B29-6789DBA7E69E}"/>
              </a:ext>
            </a:extLst>
          </p:cNvPr>
          <p:cNvSpPr txBox="1">
            <a:spLocks/>
          </p:cNvSpPr>
          <p:nvPr/>
        </p:nvSpPr>
        <p:spPr>
          <a:xfrm>
            <a:off x="662991" y="1911493"/>
            <a:ext cx="10882302" cy="44885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en-US" sz="2400" dirty="0">
                <a:latin typeface="Times New Roman" panose="02020603050405020304" pitchFamily="18" charset="0"/>
                <a:cs typeface="Times New Roman" panose="02020603050405020304" pitchFamily="18" charset="0"/>
              </a:rPr>
              <a:t>It contains domain-specific and high-quality knowledge.</a:t>
            </a:r>
          </a:p>
          <a:p>
            <a:pPr algn="just"/>
            <a:r>
              <a:rPr lang="en-US" altLang="en-US" sz="2400" dirty="0">
                <a:latin typeface="Times New Roman" panose="02020603050405020304" pitchFamily="18" charset="0"/>
                <a:cs typeface="Times New Roman" panose="02020603050405020304" pitchFamily="18" charset="0"/>
              </a:rPr>
              <a:t>Knowledge is required to exhibit intelligence. The success of any ES majorly depends upon the collection of highly accurate and precise knowledge.</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fontAlgn="base">
              <a:buNone/>
            </a:pPr>
            <a:r>
              <a:rPr lang="en-AU" sz="2400" dirty="0">
                <a:latin typeface="Times New Roman" panose="02020603050405020304" pitchFamily="18" charset="0"/>
                <a:cs typeface="Times New Roman" panose="02020603050405020304" pitchFamily="18" charset="0"/>
              </a:rPr>
              <a:t>The knowledge base of an ES is a store of both, factual and heuristic knowledge:</a:t>
            </a:r>
          </a:p>
          <a:p>
            <a:pPr marL="0" indent="0" fontAlgn="base">
              <a:buNone/>
            </a:pPr>
            <a:endParaRPr lang="en-AU" sz="2400" dirty="0">
              <a:latin typeface="Times New Roman" panose="02020603050405020304" pitchFamily="18" charset="0"/>
              <a:cs typeface="Times New Roman" panose="02020603050405020304" pitchFamily="18" charset="0"/>
            </a:endParaRPr>
          </a:p>
          <a:p>
            <a:pPr lvl="1" fontAlgn="base"/>
            <a:r>
              <a:rPr lang="en-AU" sz="2000" b="1" dirty="0">
                <a:solidFill>
                  <a:srgbClr val="FF0000"/>
                </a:solidFill>
                <a:latin typeface="Times New Roman" panose="02020603050405020304" pitchFamily="18" charset="0"/>
                <a:cs typeface="Times New Roman" panose="02020603050405020304" pitchFamily="18" charset="0"/>
              </a:rPr>
              <a:t>Factual Knowledge − </a:t>
            </a:r>
            <a:r>
              <a:rPr lang="en-AU" sz="2000" dirty="0">
                <a:latin typeface="Times New Roman" panose="02020603050405020304" pitchFamily="18" charset="0"/>
                <a:cs typeface="Times New Roman" panose="02020603050405020304" pitchFamily="18" charset="0"/>
              </a:rPr>
              <a:t>It is the information widely accepted by the Knowledge Engineers and scholars in the task domain.</a:t>
            </a:r>
          </a:p>
          <a:p>
            <a:pPr lvl="1" fontAlgn="base"/>
            <a:r>
              <a:rPr lang="en-AU" sz="2000" b="1" dirty="0">
                <a:solidFill>
                  <a:srgbClr val="FF0000"/>
                </a:solidFill>
                <a:latin typeface="Times New Roman" panose="02020603050405020304" pitchFamily="18" charset="0"/>
                <a:cs typeface="Times New Roman" panose="02020603050405020304" pitchFamily="18" charset="0"/>
              </a:rPr>
              <a:t>Heuristic Knowledge</a:t>
            </a:r>
            <a:r>
              <a:rPr lang="en-AU" sz="2000" dirty="0">
                <a:solidFill>
                  <a:srgbClr val="FF0000"/>
                </a:solidFill>
                <a:latin typeface="Times New Roman" panose="02020603050405020304" pitchFamily="18" charset="0"/>
                <a:cs typeface="Times New Roman" panose="02020603050405020304" pitchFamily="18" charset="0"/>
              </a:rPr>
              <a:t> </a:t>
            </a:r>
            <a:r>
              <a:rPr lang="en-AU" sz="2000" dirty="0">
                <a:latin typeface="Times New Roman" panose="02020603050405020304" pitchFamily="18" charset="0"/>
                <a:cs typeface="Times New Roman" panose="02020603050405020304" pitchFamily="18" charset="0"/>
              </a:rPr>
              <a:t>− It is about practice, accurate judgment, one’s ability of evaluation, and guessing.</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722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Components of Knowledge Base</a:t>
            </a:r>
          </a:p>
        </p:txBody>
      </p:sp>
      <p:sp>
        <p:nvSpPr>
          <p:cNvPr id="6" name="Content Placeholder 1">
            <a:extLst>
              <a:ext uri="{FF2B5EF4-FFF2-40B4-BE49-F238E27FC236}">
                <a16:creationId xmlns:a16="http://schemas.microsoft.com/office/drawing/2014/main" id="{31D50C20-031D-4848-8B29-6789DBA7E69E}"/>
              </a:ext>
            </a:extLst>
          </p:cNvPr>
          <p:cNvSpPr txBox="1">
            <a:spLocks/>
          </p:cNvSpPr>
          <p:nvPr/>
        </p:nvSpPr>
        <p:spPr>
          <a:xfrm>
            <a:off x="662991" y="1911493"/>
            <a:ext cx="10882302" cy="44885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en-US" sz="2400" dirty="0">
                <a:solidFill>
                  <a:srgbClr val="C00000"/>
                </a:solidFill>
                <a:latin typeface="Times New Roman" panose="02020603050405020304" pitchFamily="18" charset="0"/>
                <a:cs typeface="Times New Roman" panose="02020603050405020304" pitchFamily="18" charset="0"/>
              </a:rPr>
              <a:t>Knowledge representation</a:t>
            </a:r>
            <a:r>
              <a:rPr lang="en-US" altLang="en-US" sz="2400" dirty="0">
                <a:latin typeface="Times New Roman" panose="02020603050405020304" pitchFamily="18" charset="0"/>
                <a:cs typeface="Times New Roman" panose="02020603050405020304" pitchFamily="18" charset="0"/>
              </a:rPr>
              <a:t>: It is the method used to organize and formalize the knowledge in the knowledge base. It is in the form of IF-THEN-ELSE rules.</a:t>
            </a:r>
          </a:p>
          <a:p>
            <a:pPr algn="just"/>
            <a:endParaRPr lang="en-US" altLang="en-US" sz="2400" dirty="0">
              <a:latin typeface="Times New Roman" panose="02020603050405020304" pitchFamily="18" charset="0"/>
              <a:cs typeface="Times New Roman" panose="02020603050405020304" pitchFamily="18" charset="0"/>
            </a:endParaRPr>
          </a:p>
          <a:p>
            <a:pPr algn="just"/>
            <a:r>
              <a:rPr lang="en-US" altLang="en-US" sz="2400" dirty="0">
                <a:solidFill>
                  <a:srgbClr val="C00000"/>
                </a:solidFill>
                <a:latin typeface="Times New Roman" panose="02020603050405020304" pitchFamily="18" charset="0"/>
                <a:cs typeface="Times New Roman" panose="02020603050405020304" pitchFamily="18" charset="0"/>
              </a:rPr>
              <a:t>Knowledge Acquisition</a:t>
            </a:r>
            <a:r>
              <a:rPr lang="en-US" altLang="en-US" sz="2400" dirty="0">
                <a:latin typeface="Times New Roman" panose="02020603050405020304" pitchFamily="18" charset="0"/>
                <a:cs typeface="Times New Roman" panose="02020603050405020304" pitchFamily="18" charset="0"/>
              </a:rPr>
              <a:t>: The success of any expert system majorly depends on the quality, completeness, and accuracy of the information stored in the knowledge base.</a:t>
            </a:r>
          </a:p>
          <a:p>
            <a:pPr algn="just"/>
            <a:endParaRPr lang="en-US" sz="2400" dirty="0">
              <a:latin typeface="Times New Roman" panose="02020603050405020304" pitchFamily="18" charset="0"/>
              <a:cs typeface="Times New Roman" panose="02020603050405020304" pitchFamily="18" charset="0"/>
            </a:endParaRPr>
          </a:p>
          <a:p>
            <a:pPr algn="just"/>
            <a:r>
              <a:rPr lang="en-AU" sz="2400" dirty="0">
                <a:latin typeface="Times New Roman" panose="02020603050405020304" pitchFamily="18" charset="0"/>
                <a:cs typeface="Times New Roman" panose="02020603050405020304" pitchFamily="18" charset="0"/>
              </a:rPr>
              <a:t>The knowledge base is formed by readings from various experts, scholars, and the </a:t>
            </a:r>
            <a:r>
              <a:rPr lang="en-AU" sz="2400" b="1" dirty="0">
                <a:latin typeface="Times New Roman" panose="02020603050405020304" pitchFamily="18" charset="0"/>
                <a:cs typeface="Times New Roman" panose="02020603050405020304" pitchFamily="18" charset="0"/>
              </a:rPr>
              <a:t>Knowledge Engineers</a:t>
            </a:r>
            <a:r>
              <a:rPr lang="en-AU" sz="2400" dirty="0">
                <a:latin typeface="Times New Roman" panose="02020603050405020304" pitchFamily="18" charset="0"/>
                <a:cs typeface="Times New Roman" panose="02020603050405020304" pitchFamily="18" charset="0"/>
              </a:rPr>
              <a:t>. The knowledge engineer is a person with the qualities of empathy, quick learning, and case </a:t>
            </a:r>
            <a:r>
              <a:rPr lang="en-AU" sz="2400" dirty="0" err="1">
                <a:latin typeface="Times New Roman" panose="02020603050405020304" pitchFamily="18" charset="0"/>
                <a:cs typeface="Times New Roman" panose="02020603050405020304" pitchFamily="18" charset="0"/>
              </a:rPr>
              <a:t>analyzing</a:t>
            </a:r>
            <a:r>
              <a:rPr lang="en-AU" sz="2400" dirty="0">
                <a:latin typeface="Times New Roman" panose="02020603050405020304" pitchFamily="18" charset="0"/>
                <a:cs typeface="Times New Roman" panose="02020603050405020304" pitchFamily="18" charset="0"/>
              </a:rPr>
              <a:t> skills.</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888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Knowledge representation</a:t>
            </a:r>
          </a:p>
        </p:txBody>
      </p:sp>
      <p:pic>
        <p:nvPicPr>
          <p:cNvPr id="7" name="Picture 6">
            <a:extLst>
              <a:ext uri="{FF2B5EF4-FFF2-40B4-BE49-F238E27FC236}">
                <a16:creationId xmlns:a16="http://schemas.microsoft.com/office/drawing/2014/main" id="{A7CFF5C1-B459-644B-A626-F99CBC371241}"/>
              </a:ext>
            </a:extLst>
          </p:cNvPr>
          <p:cNvPicPr>
            <a:picLocks noChangeAspect="1"/>
          </p:cNvPicPr>
          <p:nvPr/>
        </p:nvPicPr>
        <p:blipFill>
          <a:blip r:embed="rId3"/>
          <a:stretch>
            <a:fillRect/>
          </a:stretch>
        </p:blipFill>
        <p:spPr>
          <a:xfrm>
            <a:off x="1445854" y="1718544"/>
            <a:ext cx="8803758" cy="3944679"/>
          </a:xfrm>
          <a:prstGeom prst="rect">
            <a:avLst/>
          </a:prstGeom>
        </p:spPr>
      </p:pic>
    </p:spTree>
    <p:extLst>
      <p:ext uri="{BB962C8B-B14F-4D97-AF65-F5344CB8AC3E}">
        <p14:creationId xmlns:p14="http://schemas.microsoft.com/office/powerpoint/2010/main" val="3304291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B7D2A2-F448-44D4-938C-DC84CBCB3B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3999" y="2322190"/>
            <a:ext cx="9144000" cy="3274592"/>
          </a:xfrm>
        </p:spPr>
        <p:txBody>
          <a:bodyPr anchor="ctr">
            <a:normAutofit fontScale="90000"/>
          </a:bodyPr>
          <a:lstStyle/>
          <a:p>
            <a:r>
              <a:rPr lang="en-AU" sz="7200" dirty="0">
                <a:latin typeface="Times New Roman"/>
                <a:cs typeface="Times New Roman"/>
              </a:rPr>
              <a:t>Functional Area Information Systems (FAISs)</a:t>
            </a:r>
            <a:br>
              <a:rPr lang="en-AU" sz="7200" dirty="0">
                <a:latin typeface="Times New Roman"/>
                <a:cs typeface="Times New Roman"/>
              </a:rPr>
            </a:br>
            <a:r>
              <a:rPr lang="en-AU" sz="7200" dirty="0">
                <a:latin typeface="Times New Roman"/>
                <a:cs typeface="Times New Roman"/>
              </a:rPr>
              <a:t/>
            </a:r>
            <a:br>
              <a:rPr lang="en-AU" sz="7200" dirty="0">
                <a:latin typeface="Times New Roman"/>
                <a:cs typeface="Times New Roman"/>
              </a:rPr>
            </a:br>
            <a:endParaRPr lang="en-AU" sz="7200" dirty="0">
              <a:latin typeface="Times New Roman"/>
              <a:cs typeface="Times New Roman"/>
            </a:endParaRP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907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443402" y="597148"/>
            <a:ext cx="11018520" cy="1434415"/>
          </a:xfrm>
        </p:spPr>
        <p:txBody>
          <a:bodyPr vert="horz" lIns="91440" tIns="45720" rIns="91440" bIns="45720" rtlCol="0" anchor="ctr">
            <a:normAutofit/>
          </a:bodyPr>
          <a:lstStyle/>
          <a:p>
            <a:r>
              <a:rPr lang="en-AU" sz="4000" dirty="0">
                <a:latin typeface="Times New Roman"/>
                <a:cs typeface="Times New Roman"/>
              </a:rPr>
              <a:t>Information technology inside organization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CC81DB-27DA-0F49-8834-45C1D4DE90AF}"/>
              </a:ext>
            </a:extLst>
          </p:cNvPr>
          <p:cNvPicPr>
            <a:picLocks noChangeAspect="1"/>
          </p:cNvPicPr>
          <p:nvPr/>
        </p:nvPicPr>
        <p:blipFill>
          <a:blip r:embed="rId3"/>
          <a:stretch>
            <a:fillRect/>
          </a:stretch>
        </p:blipFill>
        <p:spPr>
          <a:xfrm>
            <a:off x="-122400" y="1801042"/>
            <a:ext cx="7279498" cy="4995242"/>
          </a:xfrm>
          <a:prstGeom prst="rect">
            <a:avLst/>
          </a:prstGeom>
        </p:spPr>
      </p:pic>
      <p:sp>
        <p:nvSpPr>
          <p:cNvPr id="2" name="Rectangle 1"/>
          <p:cNvSpPr/>
          <p:nvPr/>
        </p:nvSpPr>
        <p:spPr>
          <a:xfrm>
            <a:off x="572493" y="181338"/>
            <a:ext cx="11346979" cy="646331"/>
          </a:xfrm>
          <a:prstGeom prst="rect">
            <a:avLst/>
          </a:prstGeom>
        </p:spPr>
        <p:txBody>
          <a:bodyPr wrap="square">
            <a:spAutoFit/>
          </a:bodyPr>
          <a:lstStyle/>
          <a:p>
            <a:r>
              <a:rPr lang="en-AU" dirty="0"/>
              <a:t>https://app.mural.co/t/scottdanielutseduau0344/m/scottdanielutseduau0344/1646607753734/4a077aff61a14a4e84c96f5020012a5b2627241a?sender=u95354a4dec5f80c400c36780</a:t>
            </a:r>
          </a:p>
        </p:txBody>
      </p:sp>
    </p:spTree>
    <p:extLst>
      <p:ext uri="{BB962C8B-B14F-4D97-AF65-F5344CB8AC3E}">
        <p14:creationId xmlns:p14="http://schemas.microsoft.com/office/powerpoint/2010/main" val="345241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4200" kern="1200">
                <a:solidFill>
                  <a:schemeClr val="tx1"/>
                </a:solidFill>
                <a:latin typeface="+mj-lt"/>
                <a:ea typeface="+mj-ea"/>
                <a:cs typeface="+mj-cs"/>
              </a:rPr>
              <a:t>Information Systems and managerial levels</a:t>
            </a:r>
          </a:p>
        </p:txBody>
      </p:sp>
      <p:sp>
        <p:nvSpPr>
          <p:cNvPr id="10" name="object 7">
            <a:extLst>
              <a:ext uri="{FF2B5EF4-FFF2-40B4-BE49-F238E27FC236}">
                <a16:creationId xmlns:a16="http://schemas.microsoft.com/office/drawing/2014/main" id="{6BFD8EC7-E0E4-3A40-8971-B16A2023A970}"/>
              </a:ext>
            </a:extLst>
          </p:cNvPr>
          <p:cNvSpPr txBox="1"/>
          <p:nvPr/>
        </p:nvSpPr>
        <p:spPr>
          <a:xfrm>
            <a:off x="182879" y="2660904"/>
            <a:ext cx="5755341" cy="3804442"/>
          </a:xfrm>
          <a:prstGeom prst="rect">
            <a:avLst/>
          </a:prstGeom>
        </p:spPr>
        <p:txBody>
          <a:bodyPr vert="horz" lIns="91440" tIns="45720" rIns="91440" bIns="45720" rtlCol="0" anchor="t">
            <a:normAutofit/>
          </a:bodyPr>
          <a:lstStyle/>
          <a:p>
            <a:pPr marL="241300" marR="5080" indent="-228600">
              <a:lnSpc>
                <a:spcPct val="90000"/>
              </a:lnSpc>
              <a:spcBef>
                <a:spcPts val="535"/>
              </a:spcBef>
              <a:buFont typeface="Arial" panose="020B0604020202020204" pitchFamily="34" charset="0"/>
              <a:buChar char="•"/>
            </a:pPr>
            <a:r>
              <a:rPr lang="en-US" sz="2200" dirty="0"/>
              <a:t>Different information systems are used by different levels of managerial pyramid</a:t>
            </a:r>
          </a:p>
          <a:p>
            <a:pPr marL="241300" marR="5080" indent="-228600">
              <a:lnSpc>
                <a:spcPct val="90000"/>
              </a:lnSpc>
              <a:spcBef>
                <a:spcPts val="535"/>
              </a:spcBef>
              <a:buFont typeface="Arial" panose="020B0604020202020204" pitchFamily="34" charset="0"/>
              <a:buChar char="•"/>
            </a:pPr>
            <a:endParaRPr lang="en-US" sz="2200" dirty="0"/>
          </a:p>
          <a:p>
            <a:pPr marL="241300" marR="5080" indent="-228600">
              <a:lnSpc>
                <a:spcPct val="90000"/>
              </a:lnSpc>
              <a:spcBef>
                <a:spcPts val="535"/>
              </a:spcBef>
              <a:buFont typeface="Arial" panose="020B0604020202020204" pitchFamily="34" charset="0"/>
              <a:buChar char="•"/>
            </a:pPr>
            <a:r>
              <a:rPr lang="en-US" sz="2200" b="1" dirty="0">
                <a:solidFill>
                  <a:srgbClr val="92D050"/>
                </a:solidFill>
              </a:rPr>
              <a:t>What types of Information systems serve each of these managerial levels?</a:t>
            </a:r>
          </a:p>
          <a:p>
            <a:pPr marL="241300" marR="5080" indent="-228600">
              <a:lnSpc>
                <a:spcPct val="90000"/>
              </a:lnSpc>
              <a:spcBef>
                <a:spcPts val="535"/>
              </a:spcBef>
              <a:buFont typeface="Arial" panose="020B0604020202020204" pitchFamily="34" charset="0"/>
              <a:buChar char="•"/>
            </a:pPr>
            <a:endParaRPr lang="en-US" sz="2200" dirty="0"/>
          </a:p>
          <a:p>
            <a:pPr marL="469900" marR="5080" indent="-228600">
              <a:lnSpc>
                <a:spcPct val="90000"/>
              </a:lnSpc>
              <a:spcBef>
                <a:spcPts val="535"/>
              </a:spcBef>
              <a:buFont typeface="Arial" panose="020B0604020202020204" pitchFamily="34" charset="0"/>
              <a:buChar char="•"/>
            </a:pPr>
            <a:endParaRPr lang="en-US" sz="2200" dirty="0"/>
          </a:p>
          <a:p>
            <a:pPr marL="469900" marR="5080" indent="-228600">
              <a:lnSpc>
                <a:spcPct val="90000"/>
              </a:lnSpc>
              <a:spcBef>
                <a:spcPts val="535"/>
              </a:spcBef>
              <a:buFont typeface="Arial" panose="020B0604020202020204" pitchFamily="34" charset="0"/>
              <a:buChar char="•"/>
            </a:pPr>
            <a:endParaRPr lang="en-US" sz="2200" dirty="0"/>
          </a:p>
        </p:txBody>
      </p:sp>
      <p:pic>
        <p:nvPicPr>
          <p:cNvPr id="8" name="Picture 2" descr="Diagram&#10;&#10;Description automatically generated">
            <a:extLst>
              <a:ext uri="{FF2B5EF4-FFF2-40B4-BE49-F238E27FC236}">
                <a16:creationId xmlns:a16="http://schemas.microsoft.com/office/drawing/2014/main" id="{19F78C8F-D146-F646-B2BA-5165A9C7C8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477419"/>
            <a:ext cx="5458968" cy="3903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26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Information Systems for </a:t>
            </a:r>
            <a:r>
              <a:rPr lang="en-AU" sz="4000" b="1" dirty="0">
                <a:latin typeface="Times New Roman"/>
                <a:cs typeface="Times New Roman"/>
              </a:rPr>
              <a:t>Production/ Operations Management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2" y="2456608"/>
            <a:ext cx="11254417" cy="2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457200"/>
            <a:r>
              <a:rPr lang="en-AU" sz="2400" dirty="0">
                <a:solidFill>
                  <a:srgbClr val="C00000"/>
                </a:solidFill>
                <a:latin typeface="Times New Roman" panose="02020603050405020304" pitchFamily="18" charset="0"/>
                <a:cs typeface="Times New Roman" panose="02020603050405020304" pitchFamily="18" charset="0"/>
              </a:rPr>
              <a:t>In-House Logistics and Materials Management</a:t>
            </a:r>
          </a:p>
          <a:p>
            <a:pPr marL="514350" indent="-457200"/>
            <a:r>
              <a:rPr lang="en-AU" sz="2400" dirty="0">
                <a:solidFill>
                  <a:srgbClr val="C00000"/>
                </a:solidFill>
                <a:latin typeface="Times New Roman" panose="02020603050405020304" pitchFamily="18" charset="0"/>
                <a:cs typeface="Times New Roman" panose="02020603050405020304" pitchFamily="18" charset="0"/>
              </a:rPr>
              <a:t>Inventory Management</a:t>
            </a:r>
            <a:r>
              <a:rPr lang="en-AU" sz="2400" dirty="0">
                <a:latin typeface="Times New Roman" panose="02020603050405020304" pitchFamily="18" charset="0"/>
                <a:cs typeface="Times New Roman" panose="02020603050405020304" pitchFamily="18" charset="0"/>
              </a:rPr>
              <a:t>. Excessive inventory and insufficient inventory create problems. Operations personnel make two basic decisions: (</a:t>
            </a:r>
            <a:r>
              <a:rPr lang="en-AU" sz="2400" dirty="0" err="1">
                <a:latin typeface="Times New Roman" panose="02020603050405020304" pitchFamily="18" charset="0"/>
                <a:cs typeface="Times New Roman" panose="02020603050405020304" pitchFamily="18" charset="0"/>
              </a:rPr>
              <a:t>i</a:t>
            </a:r>
            <a:r>
              <a:rPr lang="en-AU" sz="2400" dirty="0">
                <a:latin typeface="Times New Roman" panose="02020603050405020304" pitchFamily="18" charset="0"/>
                <a:cs typeface="Times New Roman" panose="02020603050405020304" pitchFamily="18" charset="0"/>
              </a:rPr>
              <a:t>) when to order and (ii) how much to order.</a:t>
            </a:r>
          </a:p>
          <a:p>
            <a:pPr marL="514350" indent="-457200"/>
            <a:r>
              <a:rPr lang="en-AU" sz="2400" dirty="0">
                <a:solidFill>
                  <a:srgbClr val="C00000"/>
                </a:solidFill>
                <a:latin typeface="Times New Roman" panose="02020603050405020304" pitchFamily="18" charset="0"/>
                <a:cs typeface="Times New Roman" panose="02020603050405020304" pitchFamily="18" charset="0"/>
              </a:rPr>
              <a:t>Quality Control</a:t>
            </a:r>
            <a:r>
              <a:rPr lang="en-AU" sz="2400" dirty="0">
                <a:latin typeface="Times New Roman" panose="02020603050405020304" pitchFamily="18" charset="0"/>
                <a:cs typeface="Times New Roman" panose="02020603050405020304" pitchFamily="18" charset="0"/>
              </a:rPr>
              <a:t>. used by manufacturing units provide information about the quality of </a:t>
            </a:r>
            <a:r>
              <a:rPr lang="en-AU" sz="2400" dirty="0">
                <a:solidFill>
                  <a:srgbClr val="C00000"/>
                </a:solidFill>
                <a:latin typeface="Times New Roman" panose="02020603050405020304" pitchFamily="18" charset="0"/>
                <a:cs typeface="Times New Roman" panose="02020603050405020304" pitchFamily="18" charset="0"/>
              </a:rPr>
              <a:t>incoming</a:t>
            </a:r>
            <a:r>
              <a:rPr lang="en-AU" sz="2400" dirty="0">
                <a:latin typeface="Times New Roman" panose="02020603050405020304" pitchFamily="18" charset="0"/>
                <a:cs typeface="Times New Roman" panose="02020603050405020304" pitchFamily="18" charset="0"/>
              </a:rPr>
              <a:t> material and parts, as well as the quality of </a:t>
            </a:r>
            <a:r>
              <a:rPr lang="en-AU" sz="2400" dirty="0">
                <a:solidFill>
                  <a:srgbClr val="C00000"/>
                </a:solidFill>
                <a:latin typeface="Times New Roman" panose="02020603050405020304" pitchFamily="18" charset="0"/>
                <a:cs typeface="Times New Roman" panose="02020603050405020304" pitchFamily="18" charset="0"/>
              </a:rPr>
              <a:t>in-process</a:t>
            </a:r>
            <a:r>
              <a:rPr lang="en-AU" sz="2400" dirty="0">
                <a:solidFill>
                  <a:srgbClr val="FF0000"/>
                </a:solidFill>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semifinished and finished products.</a:t>
            </a: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pPr marL="457200" lvl="1" indent="0" algn="r">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709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Information Systems for </a:t>
            </a:r>
            <a:r>
              <a:rPr lang="en-AU" sz="4000" b="1" dirty="0">
                <a:latin typeface="Times New Roman"/>
                <a:cs typeface="Times New Roman"/>
              </a:rPr>
              <a:t>Production/ Operations Management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3" y="2356770"/>
            <a:ext cx="11254417" cy="315369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AU" sz="2400" dirty="0">
                <a:solidFill>
                  <a:srgbClr val="C00000"/>
                </a:solidFill>
                <a:latin typeface="Times New Roman" panose="02020603050405020304" pitchFamily="18" charset="0"/>
                <a:cs typeface="Times New Roman" panose="02020603050405020304" pitchFamily="18" charset="0"/>
              </a:rPr>
              <a:t>Computer-Integrated Manufacturing </a:t>
            </a:r>
            <a:r>
              <a:rPr lang="en-AU" sz="2400" dirty="0">
                <a:latin typeface="Times New Roman" panose="02020603050405020304" pitchFamily="18" charset="0"/>
                <a:cs typeface="Times New Roman" panose="02020603050405020304" pitchFamily="18" charset="0"/>
              </a:rPr>
              <a:t>is an approach that integrates various automated factory systems.</a:t>
            </a:r>
          </a:p>
          <a:p>
            <a:pPr algn="just"/>
            <a:r>
              <a:rPr lang="en-AU" sz="2400" dirty="0">
                <a:solidFill>
                  <a:srgbClr val="C00000"/>
                </a:solidFill>
                <a:latin typeface="Times New Roman" panose="02020603050405020304" pitchFamily="18" charset="0"/>
                <a:cs typeface="Times New Roman" panose="02020603050405020304" pitchFamily="18" charset="0"/>
              </a:rPr>
              <a:t>Product Life Cycle Management</a:t>
            </a:r>
            <a:r>
              <a:rPr lang="en-AU" sz="2400" dirty="0">
                <a:latin typeface="Times New Roman" panose="02020603050405020304" pitchFamily="18" charset="0"/>
                <a:cs typeface="Times New Roman" panose="02020603050405020304" pitchFamily="18" charset="0"/>
              </a:rPr>
              <a:t> is a business strategy that enables manufacturers to </a:t>
            </a:r>
            <a:r>
              <a:rPr lang="en-AU" sz="2400" b="1" dirty="0">
                <a:latin typeface="Times New Roman" panose="02020603050405020304" pitchFamily="18" charset="0"/>
                <a:cs typeface="Times New Roman" panose="02020603050405020304" pitchFamily="18" charset="0"/>
              </a:rPr>
              <a:t>share</a:t>
            </a:r>
            <a:r>
              <a:rPr lang="en-AU" sz="2400" dirty="0">
                <a:latin typeface="Times New Roman" panose="02020603050405020304" pitchFamily="18" charset="0"/>
                <a:cs typeface="Times New Roman" panose="02020603050405020304" pitchFamily="18" charset="0"/>
              </a:rPr>
              <a:t> </a:t>
            </a:r>
            <a:r>
              <a:rPr lang="en-AU" sz="2400" dirty="0">
                <a:solidFill>
                  <a:srgbClr val="C00000"/>
                </a:solidFill>
                <a:latin typeface="Times New Roman" panose="02020603050405020304" pitchFamily="18" charset="0"/>
                <a:cs typeface="Times New Roman" panose="02020603050405020304" pitchFamily="18" charset="0"/>
              </a:rPr>
              <a:t>product-related data </a:t>
            </a:r>
            <a:r>
              <a:rPr lang="en-AU" sz="2400" dirty="0">
                <a:latin typeface="Times New Roman" panose="02020603050405020304" pitchFamily="18" charset="0"/>
                <a:cs typeface="Times New Roman" panose="02020603050405020304" pitchFamily="18" charset="0"/>
              </a:rPr>
              <a:t>that support </a:t>
            </a:r>
            <a:r>
              <a:rPr lang="en-AU" sz="2400" b="1" dirty="0">
                <a:latin typeface="Times New Roman" panose="02020603050405020304" pitchFamily="18" charset="0"/>
                <a:cs typeface="Times New Roman" panose="02020603050405020304" pitchFamily="18" charset="0"/>
              </a:rPr>
              <a:t>product design </a:t>
            </a:r>
            <a:r>
              <a:rPr lang="en-AU" sz="2400" dirty="0">
                <a:latin typeface="Times New Roman" panose="02020603050405020304" pitchFamily="18" charset="0"/>
                <a:cs typeface="Times New Roman" panose="02020603050405020304" pitchFamily="18" charset="0"/>
              </a:rPr>
              <a:t>and </a:t>
            </a:r>
            <a:r>
              <a:rPr lang="en-AU" sz="2400" b="1" dirty="0">
                <a:latin typeface="Times New Roman" panose="02020603050405020304" pitchFamily="18" charset="0"/>
                <a:cs typeface="Times New Roman" panose="02020603050405020304" pitchFamily="18" charset="0"/>
              </a:rPr>
              <a:t>development</a:t>
            </a:r>
            <a:r>
              <a:rPr lang="en-AU" sz="2400" dirty="0">
                <a:latin typeface="Times New Roman" panose="02020603050405020304" pitchFamily="18" charset="0"/>
                <a:cs typeface="Times New Roman" panose="02020603050405020304" pitchFamily="18" charset="0"/>
              </a:rPr>
              <a:t> and </a:t>
            </a:r>
            <a:r>
              <a:rPr lang="en-AU" sz="2400" b="1" dirty="0">
                <a:latin typeface="Times New Roman" panose="02020603050405020304" pitchFamily="18" charset="0"/>
                <a:cs typeface="Times New Roman" panose="02020603050405020304" pitchFamily="18" charset="0"/>
              </a:rPr>
              <a:t>supply chain </a:t>
            </a:r>
            <a:r>
              <a:rPr lang="en-AU" sz="2400" dirty="0">
                <a:latin typeface="Times New Roman" panose="02020603050405020304" pitchFamily="18" charset="0"/>
                <a:cs typeface="Times New Roman" panose="02020603050405020304" pitchFamily="18" charset="0"/>
              </a:rPr>
              <a:t>operations. Manages the product from its </a:t>
            </a:r>
            <a:r>
              <a:rPr lang="en-AU" sz="2400" b="1" dirty="0">
                <a:latin typeface="Times New Roman" panose="02020603050405020304" pitchFamily="18" charset="0"/>
                <a:cs typeface="Times New Roman" panose="02020603050405020304" pitchFamily="18" charset="0"/>
              </a:rPr>
              <a:t>inception</a:t>
            </a:r>
            <a:r>
              <a:rPr lang="en-AU" sz="2400" dirty="0">
                <a:latin typeface="Times New Roman" panose="02020603050405020304" pitchFamily="18" charset="0"/>
                <a:cs typeface="Times New Roman" panose="02020603050405020304" pitchFamily="18" charset="0"/>
              </a:rPr>
              <a:t> through its </a:t>
            </a:r>
            <a:r>
              <a:rPr lang="en-AU" sz="2400" b="1" dirty="0">
                <a:latin typeface="Times New Roman" panose="02020603050405020304" pitchFamily="18" charset="0"/>
                <a:cs typeface="Times New Roman" panose="02020603050405020304" pitchFamily="18" charset="0"/>
              </a:rPr>
              <a:t>completion</a:t>
            </a:r>
            <a:r>
              <a:rPr lang="en-AU" sz="2400" dirty="0">
                <a:latin typeface="Times New Roman" panose="02020603050405020304" pitchFamily="18" charset="0"/>
                <a:cs typeface="Times New Roman" panose="02020603050405020304" pitchFamily="18" charset="0"/>
              </a:rPr>
              <a:t>.</a:t>
            </a:r>
          </a:p>
          <a:p>
            <a:pPr algn="just"/>
            <a:endParaRPr lang="en-AU" sz="2400" dirty="0">
              <a:latin typeface="Times New Roman" panose="02020603050405020304" pitchFamily="18" charset="0"/>
              <a:cs typeface="Times New Roman" panose="02020603050405020304" pitchFamily="18" charset="0"/>
            </a:endParaRPr>
          </a:p>
          <a:p>
            <a:pPr algn="just"/>
            <a:r>
              <a:rPr lang="en-AU" sz="2400" b="1" dirty="0">
                <a:latin typeface="Times New Roman" panose="02020603050405020304" pitchFamily="18" charset="0"/>
                <a:cs typeface="Times New Roman" panose="02020603050405020304" pitchFamily="18" charset="0"/>
              </a:rPr>
              <a:t>Example: </a:t>
            </a:r>
            <a:r>
              <a:rPr lang="en-AU" sz="2400" b="1" dirty="0">
                <a:latin typeface="Times New Roman" panose="02020603050405020304" pitchFamily="18" charset="0"/>
                <a:cs typeface="Times New Roman" panose="02020603050405020304" pitchFamily="18" charset="0"/>
                <a:hlinkClick r:id="rId3"/>
              </a:rPr>
              <a:t>https://sketch2code.azurewebsites.net/</a:t>
            </a:r>
            <a:endParaRPr lang="en-AU"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pPr marL="457200" lvl="1" indent="0" algn="r">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2114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Information Systems for </a:t>
            </a:r>
            <a:r>
              <a:rPr lang="en-AU" sz="4000" b="1" dirty="0">
                <a:latin typeface="Times New Roman"/>
                <a:cs typeface="Times New Roman"/>
              </a:rPr>
              <a:t>Accounting and Finance</a:t>
            </a: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5D18A179-DFAB-1241-98E4-02D7096F1ED6}"/>
              </a:ext>
            </a:extLst>
          </p:cNvPr>
          <p:cNvSpPr txBox="1">
            <a:spLocks/>
          </p:cNvSpPr>
          <p:nvPr/>
        </p:nvSpPr>
        <p:spPr>
          <a:xfrm>
            <a:off x="572494" y="1898981"/>
            <a:ext cx="10371278" cy="47204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latin typeface="Times New Roman" panose="02020603050405020304" pitchFamily="18" charset="0"/>
                <a:cs typeface="Times New Roman" panose="02020603050405020304" pitchFamily="18" charset="0"/>
              </a:rPr>
              <a:t>Expense management</a:t>
            </a:r>
          </a:p>
          <a:p>
            <a:endParaRPr lang="en-US" dirty="0">
              <a:solidFill>
                <a:srgbClr val="C00000"/>
              </a:solidFill>
              <a:latin typeface="Arial" panose="020B0604020202020204" pitchFamily="34" charset="0"/>
              <a:cs typeface="Arial" panose="020B0604020202020204" pitchFamily="34" charset="0"/>
            </a:endParaRPr>
          </a:p>
          <a:p>
            <a:endParaRPr lang="en-US" dirty="0">
              <a:solidFill>
                <a:srgbClr val="C00000"/>
              </a:solidFill>
              <a:latin typeface="Arial" panose="020B0604020202020204" pitchFamily="34" charset="0"/>
              <a:cs typeface="Arial" panose="020B0604020202020204" pitchFamily="34" charset="0"/>
            </a:endParaRPr>
          </a:p>
          <a:p>
            <a:r>
              <a:rPr lang="en-US" dirty="0">
                <a:solidFill>
                  <a:srgbClr val="C00000"/>
                </a:solidFill>
                <a:latin typeface="Times New Roman" panose="02020603050405020304" pitchFamily="18" charset="0"/>
                <a:cs typeface="Times New Roman" panose="02020603050405020304" pitchFamily="18" charset="0"/>
              </a:rPr>
              <a:t>Control and Auditing</a:t>
            </a:r>
          </a:p>
          <a:p>
            <a:pPr marL="0" indent="0">
              <a:buNone/>
            </a:pPr>
            <a:endParaRPr lang="en-US" dirty="0">
              <a:solidFill>
                <a:srgbClr val="C00000"/>
              </a:solidFill>
              <a:latin typeface="Arial" panose="020B0604020202020204" pitchFamily="34" charset="0"/>
              <a:cs typeface="Arial" panose="020B0604020202020204" pitchFamily="34" charset="0"/>
            </a:endParaRPr>
          </a:p>
          <a:p>
            <a:endParaRPr lang="en-US" dirty="0">
              <a:solidFill>
                <a:srgbClr val="C00000"/>
              </a:solidFill>
              <a:latin typeface="Arial" panose="020B0604020202020204" pitchFamily="34" charset="0"/>
              <a:cs typeface="Arial" panose="020B0604020202020204" pitchFamily="34" charset="0"/>
            </a:endParaRPr>
          </a:p>
          <a:p>
            <a:endParaRPr lang="en-US" dirty="0">
              <a:solidFill>
                <a:srgbClr val="C0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r"/>
            <a:endParaRPr lang="en-US" dirty="0">
              <a:latin typeface="Arial" panose="020B0604020202020204" pitchFamily="34" charset="0"/>
              <a:cs typeface="Arial" panose="020B0604020202020204" pitchFamily="34" charset="0"/>
            </a:endParaRPr>
          </a:p>
          <a:p>
            <a:pPr algn="r"/>
            <a:endParaRPr lang="en-US" dirty="0">
              <a:latin typeface="Arial" panose="020B0604020202020204" pitchFamily="34" charset="0"/>
              <a:cs typeface="Arial" panose="020B0604020202020204" pitchFamily="34" charset="0"/>
            </a:endParaRPr>
          </a:p>
          <a:p>
            <a:pPr algn="r"/>
            <a:endParaRPr lang="en-US" dirty="0">
              <a:solidFill>
                <a:srgbClr val="C0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D4A4FDA-DC36-514E-876B-03937C17C68A}"/>
              </a:ext>
            </a:extLst>
          </p:cNvPr>
          <p:cNvPicPr>
            <a:picLocks noChangeAspect="1"/>
          </p:cNvPicPr>
          <p:nvPr/>
        </p:nvPicPr>
        <p:blipFill>
          <a:blip r:embed="rId3"/>
          <a:stretch>
            <a:fillRect/>
          </a:stretch>
        </p:blipFill>
        <p:spPr>
          <a:xfrm>
            <a:off x="2616697" y="4259221"/>
            <a:ext cx="2535511" cy="2239537"/>
          </a:xfrm>
          <a:prstGeom prst="rect">
            <a:avLst/>
          </a:prstGeom>
        </p:spPr>
      </p:pic>
      <p:pic>
        <p:nvPicPr>
          <p:cNvPr id="10" name="Picture 9">
            <a:extLst>
              <a:ext uri="{FF2B5EF4-FFF2-40B4-BE49-F238E27FC236}">
                <a16:creationId xmlns:a16="http://schemas.microsoft.com/office/drawing/2014/main" id="{B8100FD5-A1D3-FE45-939D-8F308B973F8E}"/>
              </a:ext>
            </a:extLst>
          </p:cNvPr>
          <p:cNvPicPr>
            <a:picLocks noChangeAspect="1"/>
          </p:cNvPicPr>
          <p:nvPr/>
        </p:nvPicPr>
        <p:blipFill>
          <a:blip r:embed="rId4"/>
          <a:stretch>
            <a:fillRect/>
          </a:stretch>
        </p:blipFill>
        <p:spPr>
          <a:xfrm>
            <a:off x="6285283" y="1872103"/>
            <a:ext cx="1739591" cy="2639678"/>
          </a:xfrm>
          <a:prstGeom prst="rect">
            <a:avLst/>
          </a:prstGeom>
        </p:spPr>
      </p:pic>
    </p:spTree>
    <p:extLst>
      <p:ext uri="{BB962C8B-B14F-4D97-AF65-F5344CB8AC3E}">
        <p14:creationId xmlns:p14="http://schemas.microsoft.com/office/powerpoint/2010/main" val="40909642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Information Systems for </a:t>
            </a:r>
            <a:r>
              <a:rPr lang="en-AU" sz="4000" b="1" dirty="0">
                <a:latin typeface="Times New Roman"/>
                <a:cs typeface="Times New Roman"/>
              </a:rPr>
              <a:t>Accounting and Finance</a:t>
            </a: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305335D-291A-F64F-81E0-D2366A9C1A33}"/>
              </a:ext>
            </a:extLst>
          </p:cNvPr>
          <p:cNvPicPr>
            <a:picLocks noChangeAspect="1"/>
          </p:cNvPicPr>
          <p:nvPr/>
        </p:nvPicPr>
        <p:blipFill>
          <a:blip r:embed="rId3"/>
          <a:stretch>
            <a:fillRect/>
          </a:stretch>
        </p:blipFill>
        <p:spPr>
          <a:xfrm>
            <a:off x="1383765" y="1708421"/>
            <a:ext cx="9327777" cy="4996091"/>
          </a:xfrm>
          <a:prstGeom prst="rect">
            <a:avLst/>
          </a:prstGeom>
        </p:spPr>
      </p:pic>
    </p:spTree>
    <p:extLst>
      <p:ext uri="{BB962C8B-B14F-4D97-AF65-F5344CB8AC3E}">
        <p14:creationId xmlns:p14="http://schemas.microsoft.com/office/powerpoint/2010/main" val="1612687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2" y="238539"/>
            <a:ext cx="11616459" cy="1434415"/>
          </a:xfrm>
        </p:spPr>
        <p:txBody>
          <a:bodyPr vert="horz" lIns="91440" tIns="45720" rIns="91440" bIns="45720" rtlCol="0" anchor="ctr">
            <a:normAutofit/>
          </a:bodyPr>
          <a:lstStyle/>
          <a:p>
            <a:r>
              <a:rPr lang="en-AU" sz="4000" dirty="0">
                <a:latin typeface="Times New Roman"/>
                <a:cs typeface="Times New Roman"/>
              </a:rPr>
              <a:t>Information Systems for </a:t>
            </a:r>
            <a:r>
              <a:rPr lang="en-AU" sz="4000" b="1" dirty="0">
                <a:latin typeface="Times New Roman"/>
                <a:cs typeface="Times New Roman"/>
              </a:rPr>
              <a:t>Human Resource Management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FFE0425D-AA8D-144C-8387-D7EEB0BE439A}"/>
              </a:ext>
            </a:extLst>
          </p:cNvPr>
          <p:cNvSpPr txBox="1">
            <a:spLocks/>
          </p:cNvSpPr>
          <p:nvPr/>
        </p:nvSpPr>
        <p:spPr>
          <a:xfrm>
            <a:off x="533400" y="2133600"/>
            <a:ext cx="8153400" cy="4038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latin typeface="Times New Roman" panose="02020603050405020304" pitchFamily="18" charset="0"/>
                <a:cs typeface="Times New Roman" panose="02020603050405020304" pitchFamily="18" charset="0"/>
              </a:rPr>
              <a:t>Recruitment</a:t>
            </a:r>
          </a:p>
          <a:p>
            <a:endParaRPr lang="en-US" dirty="0">
              <a:solidFill>
                <a:srgbClr val="C00000"/>
              </a:solidFill>
              <a:latin typeface="Arial" panose="020B0604020202020204" pitchFamily="34" charset="0"/>
              <a:cs typeface="Arial" panose="020B0604020202020204" pitchFamily="34" charset="0"/>
            </a:endParaRPr>
          </a:p>
          <a:p>
            <a:endParaRPr lang="en-US" dirty="0">
              <a:solidFill>
                <a:srgbClr val="C00000"/>
              </a:solidFill>
              <a:latin typeface="Arial" panose="020B0604020202020204" pitchFamily="34" charset="0"/>
              <a:cs typeface="Arial" panose="020B0604020202020204" pitchFamily="34" charset="0"/>
            </a:endParaRPr>
          </a:p>
          <a:p>
            <a:endParaRPr lang="en-US" dirty="0">
              <a:solidFill>
                <a:srgbClr val="C00000"/>
              </a:solidFill>
              <a:latin typeface="Arial" panose="020B0604020202020204" pitchFamily="34" charset="0"/>
              <a:cs typeface="Arial" panose="020B0604020202020204" pitchFamily="34" charset="0"/>
            </a:endParaRPr>
          </a:p>
          <a:p>
            <a:endParaRPr lang="en-US" dirty="0">
              <a:solidFill>
                <a:srgbClr val="C00000"/>
              </a:solidFill>
              <a:latin typeface="Arial" panose="020B0604020202020204" pitchFamily="34" charset="0"/>
              <a:cs typeface="Arial" panose="020B0604020202020204" pitchFamily="34" charset="0"/>
            </a:endParaRPr>
          </a:p>
          <a:p>
            <a:r>
              <a:rPr lang="en-US" dirty="0">
                <a:solidFill>
                  <a:srgbClr val="C00000"/>
                </a:solidFill>
                <a:latin typeface="Times New Roman" panose="02020603050405020304" pitchFamily="18" charset="0"/>
                <a:cs typeface="Times New Roman" panose="02020603050405020304" pitchFamily="18" charset="0"/>
              </a:rPr>
              <a:t>Human Resources Planning and Management</a:t>
            </a:r>
          </a:p>
          <a:p>
            <a:pPr lvl="2"/>
            <a:endParaRPr lang="en-US" dirty="0"/>
          </a:p>
        </p:txBody>
      </p:sp>
      <p:pic>
        <p:nvPicPr>
          <p:cNvPr id="13" name="Picture 12">
            <a:extLst>
              <a:ext uri="{FF2B5EF4-FFF2-40B4-BE49-F238E27FC236}">
                <a16:creationId xmlns:a16="http://schemas.microsoft.com/office/drawing/2014/main" id="{A56C5825-7D66-5749-8C13-91C886B64D8E}"/>
              </a:ext>
            </a:extLst>
          </p:cNvPr>
          <p:cNvPicPr>
            <a:picLocks noChangeAspect="1"/>
          </p:cNvPicPr>
          <p:nvPr/>
        </p:nvPicPr>
        <p:blipFill>
          <a:blip r:embed="rId3"/>
          <a:stretch>
            <a:fillRect/>
          </a:stretch>
        </p:blipFill>
        <p:spPr>
          <a:xfrm>
            <a:off x="3612066" y="2318539"/>
            <a:ext cx="1996068" cy="1834361"/>
          </a:xfrm>
          <a:prstGeom prst="rect">
            <a:avLst/>
          </a:prstGeom>
        </p:spPr>
      </p:pic>
      <p:pic>
        <p:nvPicPr>
          <p:cNvPr id="14" name="Picture 13">
            <a:extLst>
              <a:ext uri="{FF2B5EF4-FFF2-40B4-BE49-F238E27FC236}">
                <a16:creationId xmlns:a16="http://schemas.microsoft.com/office/drawing/2014/main" id="{BE173FAE-2FF3-D24C-9DD9-7A32FE078FD9}"/>
              </a:ext>
            </a:extLst>
          </p:cNvPr>
          <p:cNvPicPr>
            <a:picLocks noChangeAspect="1"/>
          </p:cNvPicPr>
          <p:nvPr/>
        </p:nvPicPr>
        <p:blipFill>
          <a:blip r:embed="rId4"/>
          <a:stretch>
            <a:fillRect/>
          </a:stretch>
        </p:blipFill>
        <p:spPr>
          <a:xfrm>
            <a:off x="8686799" y="3860026"/>
            <a:ext cx="2767263" cy="2494345"/>
          </a:xfrm>
          <a:prstGeom prst="rect">
            <a:avLst/>
          </a:prstGeom>
        </p:spPr>
      </p:pic>
    </p:spTree>
    <p:extLst>
      <p:ext uri="{BB962C8B-B14F-4D97-AF65-F5344CB8AC3E}">
        <p14:creationId xmlns:p14="http://schemas.microsoft.com/office/powerpoint/2010/main" val="5702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xEl>
                                              <p:pRg st="5" end="5"/>
                                            </p:txEl>
                                          </p:spTgt>
                                        </p:tgtEl>
                                        <p:attrNameLst>
                                          <p:attrName>style.visibility</p:attrName>
                                        </p:attrNameLst>
                                      </p:cBhvr>
                                      <p:to>
                                        <p:strVal val="visible"/>
                                      </p:to>
                                    </p:set>
                                    <p:anim calcmode="lin" valueType="num">
                                      <p:cBhvr>
                                        <p:cTn id="12"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Information Systems for </a:t>
            </a:r>
            <a:r>
              <a:rPr lang="en-AU" sz="4000" b="1" dirty="0">
                <a:latin typeface="Times New Roman"/>
                <a:cs typeface="Times New Roman"/>
              </a:rPr>
              <a:t>Human Resource Management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2" y="1827380"/>
            <a:ext cx="11254417" cy="42755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nSpc>
                <a:spcPct val="90000"/>
              </a:lnSpc>
              <a:spcAft>
                <a:spcPts val="1200"/>
              </a:spcAft>
              <a:buNone/>
              <a:defRPr/>
            </a:pPr>
            <a:r>
              <a:rPr lang="en-AU" sz="2800" dirty="0">
                <a:latin typeface="Times New Roman" panose="02020603050405020304" pitchFamily="18" charset="0"/>
                <a:cs typeface="Times New Roman" panose="02020603050405020304" pitchFamily="18" charset="0"/>
              </a:rPr>
              <a:t>Managing human resources in large organisations requires extensive planning and detailed strategy. </a:t>
            </a:r>
          </a:p>
          <a:p>
            <a:pPr marL="114300" indent="0">
              <a:lnSpc>
                <a:spcPct val="90000"/>
              </a:lnSpc>
              <a:spcAft>
                <a:spcPts val="1200"/>
              </a:spcAft>
              <a:buNone/>
              <a:defRPr/>
            </a:pPr>
            <a:r>
              <a:rPr lang="en-AU" sz="2800" dirty="0">
                <a:latin typeface="Times New Roman" panose="02020603050405020304" pitchFamily="18" charset="0"/>
                <a:cs typeface="Times New Roman" panose="02020603050405020304" pitchFamily="18" charset="0"/>
              </a:rPr>
              <a:t>The following three areas are where IT can provide support: </a:t>
            </a:r>
          </a:p>
          <a:p>
            <a:pPr marL="514350" lvl="1" indent="0">
              <a:lnSpc>
                <a:spcPct val="90000"/>
              </a:lnSpc>
              <a:spcAft>
                <a:spcPts val="1200"/>
              </a:spcAft>
              <a:buNone/>
              <a:defRPr/>
            </a:pPr>
            <a:r>
              <a:rPr lang="en-AU" sz="2000" dirty="0">
                <a:latin typeface="Times New Roman" panose="02020603050405020304" pitchFamily="18" charset="0"/>
                <a:cs typeface="Times New Roman" panose="02020603050405020304" pitchFamily="18" charset="0"/>
              </a:rPr>
              <a:t>• </a:t>
            </a:r>
            <a:r>
              <a:rPr lang="en-AU" sz="2400" dirty="0">
                <a:solidFill>
                  <a:srgbClr val="C00000"/>
                </a:solidFill>
                <a:latin typeface="Times New Roman" panose="02020603050405020304" pitchFamily="18" charset="0"/>
                <a:cs typeface="Times New Roman" panose="02020603050405020304" pitchFamily="18" charset="0"/>
              </a:rPr>
              <a:t>Payroll and employees’ records</a:t>
            </a:r>
          </a:p>
          <a:p>
            <a:pPr marL="514350" lvl="1" indent="0">
              <a:lnSpc>
                <a:spcPct val="90000"/>
              </a:lnSpc>
              <a:spcAft>
                <a:spcPts val="1200"/>
              </a:spcAft>
              <a:buNone/>
              <a:defRPr/>
            </a:pPr>
            <a:r>
              <a:rPr lang="en-AU" sz="2400" dirty="0">
                <a:solidFill>
                  <a:srgbClr val="C00000"/>
                </a:solidFill>
                <a:latin typeface="Times New Roman" panose="02020603050405020304" pitchFamily="18" charset="0"/>
                <a:cs typeface="Times New Roman" panose="02020603050405020304" pitchFamily="18" charset="0"/>
              </a:rPr>
              <a:t>• Benefits administration</a:t>
            </a:r>
            <a:endParaRPr lang="en-US" altLang="en-US" sz="2400" dirty="0">
              <a:solidFill>
                <a:srgbClr val="C00000"/>
              </a:solidFill>
              <a:latin typeface="Times New Roman" panose="02020603050405020304" pitchFamily="18" charset="0"/>
              <a:cs typeface="Times New Roman" panose="02020603050405020304" pitchFamily="18" charset="0"/>
            </a:endParaRPr>
          </a:p>
          <a:p>
            <a:pPr marL="514350" lvl="1" indent="0">
              <a:lnSpc>
                <a:spcPct val="90000"/>
              </a:lnSpc>
              <a:spcAft>
                <a:spcPts val="1200"/>
              </a:spcAft>
              <a:buNone/>
              <a:defRPr/>
            </a:pPr>
            <a:r>
              <a:rPr lang="en-AU" sz="2400" dirty="0">
                <a:solidFill>
                  <a:srgbClr val="C00000"/>
                </a:solidFill>
                <a:latin typeface="Times New Roman" panose="02020603050405020304" pitchFamily="18" charset="0"/>
                <a:cs typeface="Times New Roman" panose="02020603050405020304" pitchFamily="18" charset="0"/>
              </a:rPr>
              <a:t>• Employee relationship management</a:t>
            </a:r>
          </a:p>
          <a:p>
            <a:pPr marL="514350" lvl="1" indent="0">
              <a:lnSpc>
                <a:spcPct val="90000"/>
              </a:lnSpc>
              <a:spcAft>
                <a:spcPts val="1200"/>
              </a:spcAft>
              <a:buNone/>
              <a:defRPr/>
            </a:pPr>
            <a:r>
              <a:rPr lang="en-US" altLang="en-US" sz="2400" dirty="0">
                <a:solidFill>
                  <a:srgbClr val="C00000"/>
                </a:solidFill>
                <a:latin typeface="Times New Roman" panose="02020603050405020304" pitchFamily="18" charset="0"/>
                <a:cs typeface="Times New Roman" panose="02020603050405020304" pitchFamily="18" charset="0"/>
              </a:rPr>
              <a:t>Ex: </a:t>
            </a:r>
            <a:r>
              <a:rPr lang="en-AU" sz="2400" dirty="0">
                <a:latin typeface="Times New Roman" panose="02020603050405020304" pitchFamily="18" charset="0"/>
                <a:cs typeface="Times New Roman" panose="02020603050405020304" pitchFamily="18" charset="0"/>
              </a:rPr>
              <a:t>Recruitment Chatbot: </a:t>
            </a:r>
            <a:r>
              <a:rPr lang="en-AU" sz="2400" dirty="0">
                <a:latin typeface="Times New Roman" panose="02020603050405020304" pitchFamily="18" charset="0"/>
                <a:cs typeface="Times New Roman" panose="02020603050405020304" pitchFamily="18" charset="0"/>
                <a:hlinkClick r:id="rId3"/>
              </a:rPr>
              <a:t>https://www.talview.com/recruitment-chatbot</a:t>
            </a:r>
            <a:endParaRPr lang="en-AU" sz="2400" dirty="0">
              <a:latin typeface="Times New Roman" panose="02020603050405020304" pitchFamily="18" charset="0"/>
              <a:cs typeface="Times New Roman" panose="02020603050405020304" pitchFamily="18" charset="0"/>
            </a:endParaRPr>
          </a:p>
          <a:p>
            <a:pPr marL="514350" lvl="1" indent="0">
              <a:lnSpc>
                <a:spcPct val="90000"/>
              </a:lnSpc>
              <a:spcAft>
                <a:spcPts val="1200"/>
              </a:spcAft>
              <a:buNone/>
              <a:defRPr/>
            </a:pPr>
            <a:endParaRPr lang="en-AU" sz="2400" dirty="0"/>
          </a:p>
          <a:p>
            <a:pPr marL="514350" lvl="1" indent="0">
              <a:lnSpc>
                <a:spcPct val="90000"/>
              </a:lnSpc>
              <a:spcAft>
                <a:spcPts val="1200"/>
              </a:spcAft>
              <a:buNone/>
              <a:defRPr/>
            </a:pPr>
            <a:r>
              <a:rPr lang="en-US" altLang="en-US" sz="2400" dirty="0">
                <a:solidFill>
                  <a:srgbClr val="FF0000"/>
                </a:solidFill>
                <a:latin typeface="Times New Roman" panose="02020603050405020304" pitchFamily="18" charset="0"/>
                <a:cs typeface="Times New Roman" panose="02020603050405020304" pitchFamily="18" charset="0"/>
              </a:rPr>
              <a:t> </a:t>
            </a: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374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Information systems for </a:t>
            </a:r>
            <a:r>
              <a:rPr lang="en-AU" sz="4000" b="1" dirty="0">
                <a:latin typeface="Times New Roman"/>
                <a:cs typeface="Times New Roman"/>
              </a:rPr>
              <a:t>marketing</a:t>
            </a: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2" y="1827380"/>
            <a:ext cx="11254417" cy="42755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dirty="0">
                <a:solidFill>
                  <a:srgbClr val="C00000"/>
                </a:solidFill>
                <a:latin typeface="Times New Roman" panose="02020603050405020304" pitchFamily="18" charset="0"/>
                <a:cs typeface="Times New Roman" panose="02020603050405020304" pitchFamily="18" charset="0"/>
              </a:rPr>
              <a:t>Information systems provide numerous types of support to the marketing function.</a:t>
            </a:r>
          </a:p>
          <a:p>
            <a:pPr marL="0" indent="0">
              <a:buNone/>
            </a:pPr>
            <a:r>
              <a:rPr lang="en-AU" dirty="0">
                <a:latin typeface="Times New Roman" panose="02020603050405020304" pitchFamily="18" charset="0"/>
                <a:cs typeface="Times New Roman" panose="02020603050405020304" pitchFamily="18" charset="0"/>
              </a:rPr>
              <a:t>Sales force automation help salespeople  with the sales process</a:t>
            </a:r>
          </a:p>
          <a:p>
            <a:pPr marL="457200" lvl="1" indent="0">
              <a:buNone/>
            </a:pPr>
            <a:r>
              <a:rPr lang="en-AU" dirty="0">
                <a:latin typeface="Times New Roman" panose="02020603050405020304" pitchFamily="18" charset="0"/>
                <a:cs typeface="Times New Roman" panose="02020603050405020304" pitchFamily="18" charset="0"/>
                <a:hlinkClick r:id="rId3"/>
              </a:rPr>
              <a:t>NIKEid</a:t>
            </a:r>
            <a:endParaRPr lang="en-AU" sz="2400" dirty="0">
              <a:latin typeface="Times New Roman" panose="02020603050405020304" pitchFamily="18" charset="0"/>
              <a:cs typeface="Times New Roman" panose="02020603050405020304" pitchFamily="18" charset="0"/>
            </a:endParaRPr>
          </a:p>
          <a:p>
            <a:pPr marL="514350" lvl="1" indent="0">
              <a:lnSpc>
                <a:spcPct val="90000"/>
              </a:lnSpc>
              <a:spcAft>
                <a:spcPts val="1200"/>
              </a:spcAft>
              <a:buNone/>
              <a:defRPr/>
            </a:pPr>
            <a:r>
              <a:rPr lang="en-US" altLang="en-US" sz="2400" dirty="0">
                <a:solidFill>
                  <a:srgbClr val="FF0000"/>
                </a:solidFill>
                <a:latin typeface="Times New Roman" panose="02020603050405020304" pitchFamily="18" charset="0"/>
                <a:cs typeface="Times New Roman" panose="02020603050405020304" pitchFamily="18" charset="0"/>
              </a:rPr>
              <a:t> </a:t>
            </a:r>
          </a:p>
          <a:p>
            <a:pPr marL="114300" indent="0">
              <a:lnSpc>
                <a:spcPct val="90000"/>
              </a:lnSpc>
              <a:spcAft>
                <a:spcPts val="1200"/>
              </a:spcAft>
              <a:buNone/>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a:p>
            <a:pPr marL="571500" indent="-457200">
              <a:lnSpc>
                <a:spcPct val="90000"/>
              </a:lnSpc>
              <a:spcAft>
                <a:spcPts val="1200"/>
              </a:spcAft>
              <a:defRPr/>
            </a:pPr>
            <a:endParaRPr lang="en-US" alt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214B2D7-A2E1-5F4D-980A-7D6052864D16}"/>
              </a:ext>
            </a:extLst>
          </p:cNvPr>
          <p:cNvPicPr>
            <a:picLocks noChangeAspect="1"/>
          </p:cNvPicPr>
          <p:nvPr/>
        </p:nvPicPr>
        <p:blipFill>
          <a:blip r:embed="rId4"/>
          <a:stretch>
            <a:fillRect/>
          </a:stretch>
        </p:blipFill>
        <p:spPr>
          <a:xfrm>
            <a:off x="6821847" y="3565428"/>
            <a:ext cx="3698751" cy="2915056"/>
          </a:xfrm>
          <a:prstGeom prst="rect">
            <a:avLst/>
          </a:prstGeom>
        </p:spPr>
      </p:pic>
    </p:spTree>
    <p:extLst>
      <p:ext uri="{BB962C8B-B14F-4D97-AF65-F5344CB8AC3E}">
        <p14:creationId xmlns:p14="http://schemas.microsoft.com/office/powerpoint/2010/main" val="4200988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08416" y="872890"/>
            <a:ext cx="2315464" cy="1499978"/>
          </a:xfrm>
        </p:spPr>
        <p:txBody>
          <a:bodyPr vert="horz" lIns="91440" tIns="45720" rIns="91440" bIns="45720" rtlCol="0" anchor="b">
            <a:noAutofit/>
          </a:bodyPr>
          <a:lstStyle/>
          <a:p>
            <a:r>
              <a:rPr lang="en-AU" sz="2400" dirty="0">
                <a:latin typeface="Times New Roman"/>
                <a:cs typeface="Times New Roman"/>
              </a:rPr>
              <a:t>Examples of information systems supporting the functional areas</a:t>
            </a:r>
            <a:endParaRPr lang="en-US" sz="2400" kern="1200" dirty="0">
              <a:solidFill>
                <a:schemeClr val="tx1"/>
              </a:solidFill>
              <a:latin typeface="+mj-lt"/>
              <a:ea typeface="+mj-ea"/>
              <a:cs typeface="+mj-cs"/>
            </a:endParaRPr>
          </a:p>
        </p:txBody>
      </p:sp>
      <p:sp>
        <p:nvSpPr>
          <p:cNvPr id="25" name="sketch line">
            <a:extLst>
              <a:ext uri="{FF2B5EF4-FFF2-40B4-BE49-F238E27FC236}">
                <a16:creationId xmlns:a16="http://schemas.microsoft.com/office/drawing/2014/main" id="{71877DBC-BB60-40F0-AC93-2ACDBAAE60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0735D0A-7894-CB49-A6C2-BD7E8E7B52E9}"/>
              </a:ext>
            </a:extLst>
          </p:cNvPr>
          <p:cNvPicPr>
            <a:picLocks noChangeAspect="1"/>
          </p:cNvPicPr>
          <p:nvPr/>
        </p:nvPicPr>
        <p:blipFill>
          <a:blip r:embed="rId3"/>
          <a:stretch>
            <a:fillRect/>
          </a:stretch>
        </p:blipFill>
        <p:spPr>
          <a:xfrm>
            <a:off x="2689017" y="373483"/>
            <a:ext cx="9502983" cy="6324859"/>
          </a:xfrm>
          <a:prstGeom prst="rect">
            <a:avLst/>
          </a:prstGeom>
        </p:spPr>
      </p:pic>
    </p:spTree>
    <p:extLst>
      <p:ext uri="{BB962C8B-B14F-4D97-AF65-F5344CB8AC3E}">
        <p14:creationId xmlns:p14="http://schemas.microsoft.com/office/powerpoint/2010/main" val="22597561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Enterprise Resource Planning (ERP) Systems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2D589B2-59F2-FB4C-BFFE-DA7AA20B4253}"/>
              </a:ext>
            </a:extLst>
          </p:cNvPr>
          <p:cNvSpPr txBox="1"/>
          <p:nvPr/>
        </p:nvSpPr>
        <p:spPr>
          <a:xfrm>
            <a:off x="572492" y="1911493"/>
            <a:ext cx="10972799" cy="4524315"/>
          </a:xfrm>
          <a:prstGeom prst="rect">
            <a:avLst/>
          </a:prstGeom>
          <a:noFill/>
        </p:spPr>
        <p:txBody>
          <a:bodyPr wrap="square">
            <a:spAutoFit/>
          </a:bodyPr>
          <a:lstStyle/>
          <a:p>
            <a:pPr marL="342900" indent="-342900" algn="just">
              <a:buFont typeface="Arial" panose="020B0604020202020204" pitchFamily="34" charset="0"/>
              <a:buChar char="•"/>
            </a:pPr>
            <a:r>
              <a:rPr lang="en-AU" sz="2400" dirty="0" smtClean="0">
                <a:solidFill>
                  <a:schemeClr val="tx1"/>
                </a:solidFill>
                <a:latin typeface="Times New Roman" panose="02020603050405020304" pitchFamily="18" charset="0"/>
                <a:cs typeface="Times New Roman" panose="02020603050405020304" pitchFamily="18" charset="0"/>
              </a:rPr>
              <a:t>functional </a:t>
            </a:r>
            <a:r>
              <a:rPr lang="en-AU" sz="2400" dirty="0">
                <a:solidFill>
                  <a:schemeClr val="tx1"/>
                </a:solidFill>
                <a:latin typeface="Times New Roman" panose="02020603050405020304" pitchFamily="18" charset="0"/>
                <a:cs typeface="Times New Roman" panose="02020603050405020304" pitchFamily="18" charset="0"/>
              </a:rPr>
              <a:t>area information systems were developed </a:t>
            </a:r>
            <a:r>
              <a:rPr lang="en-AU" sz="2400" dirty="0">
                <a:solidFill>
                  <a:srgbClr val="C00000"/>
                </a:solidFill>
                <a:latin typeface="Times New Roman" panose="02020603050405020304" pitchFamily="18" charset="0"/>
                <a:cs typeface="Times New Roman" panose="02020603050405020304" pitchFamily="18" charset="0"/>
              </a:rPr>
              <a:t>independently</a:t>
            </a:r>
            <a:r>
              <a:rPr lang="en-AU" sz="2400" dirty="0">
                <a:latin typeface="Times New Roman" panose="02020603050405020304" pitchFamily="18" charset="0"/>
                <a:cs typeface="Times New Roman" panose="02020603050405020304" pitchFamily="18" charset="0"/>
              </a:rPr>
              <a:t> </a:t>
            </a:r>
            <a:r>
              <a:rPr lang="en-AU" sz="2400" dirty="0">
                <a:solidFill>
                  <a:schemeClr val="tx1"/>
                </a:solidFill>
                <a:latin typeface="Times New Roman" panose="02020603050405020304" pitchFamily="18" charset="0"/>
                <a:cs typeface="Times New Roman" panose="02020603050405020304" pitchFamily="18" charset="0"/>
              </a:rPr>
              <a:t>of one another, </a:t>
            </a:r>
            <a:endParaRPr lang="en-AU" sz="24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AU" sz="24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dirty="0" smtClean="0">
                <a:solidFill>
                  <a:srgbClr val="C00000"/>
                </a:solidFill>
                <a:latin typeface="Times New Roman" panose="02020603050405020304" pitchFamily="18" charset="0"/>
                <a:cs typeface="Times New Roman" panose="02020603050405020304" pitchFamily="18" charset="0"/>
              </a:rPr>
              <a:t>ERP </a:t>
            </a:r>
            <a:r>
              <a:rPr lang="en-AU" sz="2400" dirty="0">
                <a:solidFill>
                  <a:srgbClr val="C00000"/>
                </a:solidFill>
                <a:latin typeface="Times New Roman" panose="02020603050405020304" pitchFamily="18" charset="0"/>
                <a:cs typeface="Times New Roman" panose="02020603050405020304" pitchFamily="18" charset="0"/>
              </a:rPr>
              <a:t>systems </a:t>
            </a:r>
            <a:r>
              <a:rPr lang="en-AU" sz="2400" dirty="0">
                <a:solidFill>
                  <a:schemeClr val="tx1"/>
                </a:solidFill>
                <a:latin typeface="Times New Roman" panose="02020603050405020304" pitchFamily="18" charset="0"/>
                <a:cs typeface="Times New Roman" panose="02020603050405020304" pitchFamily="18" charset="0"/>
              </a:rPr>
              <a:t>are designed to</a:t>
            </a:r>
            <a:r>
              <a:rPr lang="en-AU" sz="2400" dirty="0">
                <a:latin typeface="Times New Roman" panose="02020603050405020304" pitchFamily="18" charset="0"/>
                <a:cs typeface="Times New Roman" panose="02020603050405020304" pitchFamily="18" charset="0"/>
              </a:rPr>
              <a:t> </a:t>
            </a:r>
            <a:r>
              <a:rPr lang="en-AU" sz="2400" dirty="0">
                <a:solidFill>
                  <a:srgbClr val="C00000"/>
                </a:solidFill>
                <a:latin typeface="Times New Roman" panose="02020603050405020304" pitchFamily="18" charset="0"/>
                <a:cs typeface="Times New Roman" panose="02020603050405020304" pitchFamily="18" charset="0"/>
              </a:rPr>
              <a:t>correct a lack of communication</a:t>
            </a:r>
            <a:r>
              <a:rPr lang="en-AU" sz="2400" dirty="0">
                <a:latin typeface="Times New Roman" panose="02020603050405020304" pitchFamily="18" charset="0"/>
                <a:cs typeface="Times New Roman" panose="02020603050405020304" pitchFamily="18" charset="0"/>
              </a:rPr>
              <a:t> </a:t>
            </a:r>
            <a:r>
              <a:rPr lang="en-AU" sz="2400" dirty="0">
                <a:solidFill>
                  <a:schemeClr val="tx1"/>
                </a:solidFill>
                <a:latin typeface="Times New Roman" panose="02020603050405020304" pitchFamily="18" charset="0"/>
                <a:cs typeface="Times New Roman" panose="02020603050405020304" pitchFamily="18" charset="0"/>
              </a:rPr>
              <a:t>among</a:t>
            </a:r>
            <a:r>
              <a:rPr lang="en-AU" sz="2400" dirty="0">
                <a:latin typeface="Times New Roman" panose="02020603050405020304" pitchFamily="18" charset="0"/>
                <a:cs typeface="Times New Roman" panose="02020603050405020304" pitchFamily="18" charset="0"/>
              </a:rPr>
              <a:t> </a:t>
            </a:r>
            <a:r>
              <a:rPr lang="en-AU" sz="2400" dirty="0">
                <a:solidFill>
                  <a:srgbClr val="C00000"/>
                </a:solidFill>
                <a:latin typeface="Times New Roman" panose="02020603050405020304" pitchFamily="18" charset="0"/>
                <a:cs typeface="Times New Roman" panose="02020603050405020304" pitchFamily="18" charset="0"/>
              </a:rPr>
              <a:t>the functional area IS</a:t>
            </a:r>
            <a:r>
              <a:rPr lang="en-AU" sz="2400" dirty="0" smtClean="0">
                <a:solidFill>
                  <a:srgbClr val="C00000"/>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en-AU" sz="2400" dirty="0">
              <a:solidFill>
                <a:srgbClr val="C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dirty="0">
                <a:solidFill>
                  <a:srgbClr val="C00000"/>
                </a:solidFill>
                <a:latin typeface="Times New Roman" panose="02020603050405020304" pitchFamily="18" charset="0"/>
                <a:cs typeface="Times New Roman" panose="02020603050405020304" pitchFamily="18" charset="0"/>
              </a:rPr>
              <a:t>ERP</a:t>
            </a:r>
            <a:r>
              <a:rPr lang="en-AU" sz="2400" dirty="0">
                <a:latin typeface="Times New Roman" panose="02020603050405020304" pitchFamily="18" charset="0"/>
                <a:cs typeface="Times New Roman" panose="02020603050405020304" pitchFamily="18" charset="0"/>
              </a:rPr>
              <a:t> </a:t>
            </a:r>
            <a:r>
              <a:rPr lang="en-AU" sz="2400" dirty="0">
                <a:solidFill>
                  <a:schemeClr val="tx1"/>
                </a:solidFill>
                <a:latin typeface="Times New Roman" panose="02020603050405020304" pitchFamily="18" charset="0"/>
                <a:cs typeface="Times New Roman" panose="02020603050405020304" pitchFamily="18" charset="0"/>
              </a:rPr>
              <a:t>systems</a:t>
            </a:r>
            <a:r>
              <a:rPr lang="en-AU" sz="2400" dirty="0">
                <a:latin typeface="Times New Roman" panose="02020603050405020304" pitchFamily="18" charset="0"/>
                <a:cs typeface="Times New Roman" panose="02020603050405020304" pitchFamily="18" charset="0"/>
              </a:rPr>
              <a:t> </a:t>
            </a:r>
            <a:r>
              <a:rPr lang="en-AU" sz="2400" dirty="0">
                <a:solidFill>
                  <a:srgbClr val="C00000"/>
                </a:solidFill>
                <a:latin typeface="Times New Roman" panose="02020603050405020304" pitchFamily="18" charset="0"/>
                <a:cs typeface="Times New Roman" panose="02020603050405020304" pitchFamily="18" charset="0"/>
              </a:rPr>
              <a:t>tightly integrate </a:t>
            </a:r>
            <a:r>
              <a:rPr lang="en-AU" sz="2400" dirty="0">
                <a:solidFill>
                  <a:schemeClr val="tx1"/>
                </a:solidFill>
                <a:latin typeface="Times New Roman" panose="02020603050405020304" pitchFamily="18" charset="0"/>
                <a:cs typeface="Times New Roman" panose="02020603050405020304" pitchFamily="18" charset="0"/>
              </a:rPr>
              <a:t>the functional area IS via a </a:t>
            </a:r>
            <a:r>
              <a:rPr lang="en-AU" sz="2400" dirty="0">
                <a:solidFill>
                  <a:srgbClr val="7030A0"/>
                </a:solidFill>
                <a:latin typeface="Times New Roman" panose="02020603050405020304" pitchFamily="18" charset="0"/>
                <a:cs typeface="Times New Roman" panose="02020603050405020304" pitchFamily="18" charset="0"/>
              </a:rPr>
              <a:t>common database</a:t>
            </a:r>
            <a:r>
              <a:rPr lang="en-AU" sz="2400" dirty="0" smtClean="0">
                <a:solidFill>
                  <a:srgbClr val="7030A0"/>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dirty="0">
                <a:solidFill>
                  <a:schemeClr val="tx1"/>
                </a:solidFill>
                <a:latin typeface="Times New Roman" panose="02020603050405020304" pitchFamily="18" charset="0"/>
                <a:cs typeface="Times New Roman" panose="02020603050405020304" pitchFamily="18" charset="0"/>
              </a:rPr>
              <a:t>The leading </a:t>
            </a:r>
            <a:r>
              <a:rPr lang="en-AU" sz="2400" dirty="0">
                <a:solidFill>
                  <a:srgbClr val="C00000"/>
                </a:solidFill>
                <a:latin typeface="Times New Roman" panose="02020603050405020304" pitchFamily="18" charset="0"/>
                <a:cs typeface="Times New Roman" panose="02020603050405020304" pitchFamily="18" charset="0"/>
              </a:rPr>
              <a:t>ERP software </a:t>
            </a:r>
            <a:r>
              <a:rPr lang="en-AU" sz="2400" dirty="0">
                <a:solidFill>
                  <a:schemeClr val="tx1"/>
                </a:solidFill>
                <a:latin typeface="Times New Roman" panose="02020603050405020304" pitchFamily="18" charset="0"/>
                <a:cs typeface="Times New Roman" panose="02020603050405020304" pitchFamily="18" charset="0"/>
              </a:rPr>
              <a:t>vendor is </a:t>
            </a:r>
            <a:r>
              <a:rPr lang="en-AU" sz="2400" dirty="0">
                <a:solidFill>
                  <a:srgbClr val="C00000"/>
                </a:solidFill>
                <a:latin typeface="Times New Roman" panose="02020603050405020304" pitchFamily="18" charset="0"/>
                <a:cs typeface="Times New Roman" panose="02020603050405020304" pitchFamily="18" charset="0"/>
              </a:rPr>
              <a:t>SAP</a:t>
            </a:r>
            <a:r>
              <a:rPr lang="en-AU"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en-AU" sz="24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Ex: </a:t>
            </a:r>
            <a:r>
              <a:rPr lang="en-US" sz="2400" dirty="0">
                <a:latin typeface="Times New Roman" panose="02020603050405020304" pitchFamily="18" charset="0"/>
                <a:cs typeface="Times New Roman" panose="02020603050405020304" pitchFamily="18" charset="0"/>
                <a:hlinkClick r:id="rId3"/>
              </a:rPr>
              <a:t>Case studies- ERP Solutions</a:t>
            </a: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A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7635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dirty="0">
                <a:solidFill>
                  <a:schemeClr val="tx1"/>
                </a:solidFill>
                <a:latin typeface="+mj-lt"/>
                <a:ea typeface="+mj-ea"/>
                <a:cs typeface="+mj-cs"/>
              </a:rPr>
              <a:t>Enterprise Resource Planning (ERP) Systems</a:t>
            </a:r>
          </a:p>
        </p:txBody>
      </p:sp>
      <p:sp>
        <p:nvSpPr>
          <p:cNvPr id="25" name="sketch line">
            <a:extLst>
              <a:ext uri="{FF2B5EF4-FFF2-40B4-BE49-F238E27FC236}">
                <a16:creationId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nterprise resource planning (ERP): business management software | relgo  networks">
            <a:extLst>
              <a:ext uri="{FF2B5EF4-FFF2-40B4-BE49-F238E27FC236}">
                <a16:creationId xmlns:a16="http://schemas.microsoft.com/office/drawing/2014/main" id="{9F6CFB1D-BA47-C345-BDFC-7C7F6304C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905" y="434315"/>
            <a:ext cx="8077200" cy="641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59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699" y="687854"/>
            <a:ext cx="11758107" cy="1325563"/>
          </a:xfrm>
        </p:spPr>
        <p:txBody>
          <a:bodyPr>
            <a:noAutofit/>
          </a:bodyPr>
          <a:lstStyle/>
          <a:p>
            <a:r>
              <a:rPr lang="en-US" sz="5400" b="1" dirty="0" smtClean="0"/>
              <a:t>Mapping </a:t>
            </a:r>
            <a:r>
              <a:rPr lang="en-US" sz="5400" b="1" dirty="0"/>
              <a:t>between </a:t>
            </a:r>
            <a:r>
              <a:rPr lang="en-US" sz="5400" b="1" dirty="0" err="1"/>
              <a:t>organisation</a:t>
            </a:r>
            <a:r>
              <a:rPr lang="en-US" sz="5400" b="1" dirty="0"/>
              <a:t> level and type of IS </a:t>
            </a:r>
            <a:br>
              <a:rPr lang="en-US" sz="5400" b="1" dirty="0"/>
            </a:br>
            <a:endParaRPr lang="en-AU" sz="5400" b="1" dirty="0"/>
          </a:p>
        </p:txBody>
      </p:sp>
      <p:pic>
        <p:nvPicPr>
          <p:cNvPr id="4" name="Content Placeholder 3"/>
          <p:cNvPicPr>
            <a:picLocks noGrp="1" noChangeAspect="1"/>
          </p:cNvPicPr>
          <p:nvPr>
            <p:ph idx="1"/>
          </p:nvPr>
        </p:nvPicPr>
        <p:blipFill>
          <a:blip r:embed="rId2"/>
          <a:stretch>
            <a:fillRect/>
          </a:stretch>
        </p:blipFill>
        <p:spPr>
          <a:xfrm>
            <a:off x="1619886" y="2199044"/>
            <a:ext cx="9077731" cy="3798137"/>
          </a:xfrm>
          <a:prstGeom prst="rect">
            <a:avLst/>
          </a:prstGeom>
        </p:spPr>
      </p:pic>
    </p:spTree>
    <p:extLst>
      <p:ext uri="{BB962C8B-B14F-4D97-AF65-F5344CB8AC3E}">
        <p14:creationId xmlns:p14="http://schemas.microsoft.com/office/powerpoint/2010/main" val="5983499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ERP II</a:t>
            </a: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2D589B2-59F2-FB4C-BFFE-DA7AA20B4253}"/>
              </a:ext>
            </a:extLst>
          </p:cNvPr>
          <p:cNvSpPr txBox="1"/>
          <p:nvPr/>
        </p:nvSpPr>
        <p:spPr>
          <a:xfrm>
            <a:off x="572492" y="1911493"/>
            <a:ext cx="10972799" cy="1938992"/>
          </a:xfrm>
          <a:prstGeom prst="rect">
            <a:avLst/>
          </a:prstGeom>
          <a:noFill/>
        </p:spPr>
        <p:txBody>
          <a:bodyPr wrap="square">
            <a:spAutoFit/>
          </a:bodyPr>
          <a:lstStyle/>
          <a:p>
            <a:r>
              <a:rPr lang="en-AU" sz="2400" dirty="0">
                <a:solidFill>
                  <a:srgbClr val="C00000"/>
                </a:solidFill>
                <a:latin typeface="Times New Roman" panose="02020603050405020304" pitchFamily="18" charset="0"/>
                <a:cs typeface="Times New Roman" panose="02020603050405020304" pitchFamily="18" charset="0"/>
              </a:rPr>
              <a:t>ERP II describes web–based software that provides real–time access to employees and partners </a:t>
            </a:r>
          </a:p>
          <a:p>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Supply Chain Management (SCM)</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Customer Relationship Management (CRM)</a:t>
            </a:r>
          </a:p>
        </p:txBody>
      </p:sp>
    </p:spTree>
    <p:extLst>
      <p:ext uri="{BB962C8B-B14F-4D97-AF65-F5344CB8AC3E}">
        <p14:creationId xmlns:p14="http://schemas.microsoft.com/office/powerpoint/2010/main" val="27875546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08416" y="872890"/>
            <a:ext cx="2927958" cy="1499978"/>
          </a:xfrm>
        </p:spPr>
        <p:txBody>
          <a:bodyPr vert="horz" lIns="91440" tIns="45720" rIns="91440" bIns="45720" rtlCol="0" anchor="b">
            <a:noAutofit/>
          </a:bodyPr>
          <a:lstStyle/>
          <a:p>
            <a:r>
              <a:rPr lang="en-AU" sz="3600" dirty="0">
                <a:latin typeface="Times New Roman"/>
                <a:cs typeface="Times New Roman"/>
              </a:rPr>
              <a:t>ERP II System</a:t>
            </a:r>
            <a:endParaRPr lang="en-US" sz="3600" kern="1200" dirty="0">
              <a:solidFill>
                <a:schemeClr val="tx1"/>
              </a:solidFill>
              <a:latin typeface="+mj-lt"/>
              <a:ea typeface="+mj-ea"/>
              <a:cs typeface="+mj-cs"/>
            </a:endParaRPr>
          </a:p>
        </p:txBody>
      </p:sp>
      <p:sp>
        <p:nvSpPr>
          <p:cNvPr id="25" name="sketch line">
            <a:extLst>
              <a:ext uri="{FF2B5EF4-FFF2-40B4-BE49-F238E27FC236}">
                <a16:creationId xmlns:a16="http://schemas.microsoft.com/office/drawing/2014/main" id="{71877DBC-BB60-40F0-AC93-2ACDBAAE60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0C59592-DECA-D140-A8F0-657149B1137D}"/>
              </a:ext>
            </a:extLst>
          </p:cNvPr>
          <p:cNvPicPr>
            <a:picLocks noChangeAspect="1"/>
          </p:cNvPicPr>
          <p:nvPr/>
        </p:nvPicPr>
        <p:blipFill>
          <a:blip r:embed="rId3"/>
          <a:stretch>
            <a:fillRect/>
          </a:stretch>
        </p:blipFill>
        <p:spPr>
          <a:xfrm>
            <a:off x="3332296" y="385010"/>
            <a:ext cx="9144000" cy="6087979"/>
          </a:xfrm>
          <a:prstGeom prst="rect">
            <a:avLst/>
          </a:prstGeom>
        </p:spPr>
      </p:pic>
    </p:spTree>
    <p:extLst>
      <p:ext uri="{BB962C8B-B14F-4D97-AF65-F5344CB8AC3E}">
        <p14:creationId xmlns:p14="http://schemas.microsoft.com/office/powerpoint/2010/main" val="5989051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solidFill>
                  <a:schemeClr val="accent5">
                    <a:lumMod val="75000"/>
                  </a:schemeClr>
                </a:solidFill>
                <a:latin typeface="Times New Roman"/>
                <a:cs typeface="Times New Roman"/>
              </a:rPr>
              <a:t>Benefits</a:t>
            </a:r>
            <a:r>
              <a:rPr lang="en-AU" sz="4000" dirty="0">
                <a:latin typeface="Times New Roman"/>
                <a:cs typeface="Times New Roman"/>
              </a:rPr>
              <a:t> and </a:t>
            </a:r>
            <a:r>
              <a:rPr lang="en-AU" sz="4000" dirty="0">
                <a:solidFill>
                  <a:srgbClr val="C00000"/>
                </a:solidFill>
                <a:latin typeface="Times New Roman"/>
                <a:cs typeface="Times New Roman"/>
              </a:rPr>
              <a:t>limitations</a:t>
            </a:r>
            <a:r>
              <a:rPr lang="en-AU" sz="4000" dirty="0">
                <a:latin typeface="Times New Roman"/>
                <a:cs typeface="Times New Roman"/>
              </a:rPr>
              <a:t> of ERP systems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C0F17923-1E8E-B543-B117-8AA99194CC62}"/>
              </a:ext>
            </a:extLst>
          </p:cNvPr>
          <p:cNvGraphicFramePr>
            <a:graphicFrameLocks noGrp="1"/>
          </p:cNvGraphicFramePr>
          <p:nvPr>
            <p:extLst>
              <p:ext uri="{D42A27DB-BD31-4B8C-83A1-F6EECF244321}">
                <p14:modId xmlns:p14="http://schemas.microsoft.com/office/powerpoint/2010/main" val="3741564075"/>
              </p:ext>
            </p:extLst>
          </p:nvPr>
        </p:nvGraphicFramePr>
        <p:xfrm>
          <a:off x="752167" y="1911493"/>
          <a:ext cx="10793126" cy="4272210"/>
        </p:xfrm>
        <a:graphic>
          <a:graphicData uri="http://schemas.openxmlformats.org/drawingml/2006/table">
            <a:tbl>
              <a:tblPr firstRow="1" bandRow="1">
                <a:tableStyleId>{5C22544A-7EE6-4342-B048-85BDC9FD1C3A}</a:tableStyleId>
              </a:tblPr>
              <a:tblGrid>
                <a:gridCol w="5396563">
                  <a:extLst>
                    <a:ext uri="{9D8B030D-6E8A-4147-A177-3AD203B41FA5}">
                      <a16:colId xmlns:a16="http://schemas.microsoft.com/office/drawing/2014/main" val="4288214990"/>
                    </a:ext>
                  </a:extLst>
                </a:gridCol>
                <a:gridCol w="5396563">
                  <a:extLst>
                    <a:ext uri="{9D8B030D-6E8A-4147-A177-3AD203B41FA5}">
                      <a16:colId xmlns:a16="http://schemas.microsoft.com/office/drawing/2014/main" val="2764403942"/>
                    </a:ext>
                  </a:extLst>
                </a:gridCol>
              </a:tblGrid>
              <a:tr h="917728">
                <a:tc>
                  <a:txBody>
                    <a:bodyPr/>
                    <a:lstStyle/>
                    <a:p>
                      <a:r>
                        <a:rPr lang="en-US" sz="2400" b="0" dirty="0">
                          <a:solidFill>
                            <a:schemeClr val="tx1"/>
                          </a:solidFill>
                          <a:latin typeface="Times New Roman" panose="02020603050405020304" pitchFamily="18" charset="0"/>
                          <a:cs typeface="Times New Roman" panose="02020603050405020304" pitchFamily="18" charset="0"/>
                        </a:rPr>
                        <a:t>Benefits</a:t>
                      </a:r>
                    </a:p>
                  </a:txBody>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Limitations</a:t>
                      </a:r>
                    </a:p>
                  </a:txBody>
                  <a:tcPr/>
                </a:tc>
                <a:extLst>
                  <a:ext uri="{0D108BD9-81ED-4DB2-BD59-A6C34878D82A}">
                    <a16:rowId xmlns:a16="http://schemas.microsoft.com/office/drawing/2014/main" val="2273317458"/>
                  </a:ext>
                </a:extLst>
              </a:tr>
              <a:tr h="1406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Organizational flexibility and agility</a:t>
                      </a:r>
                    </a:p>
                    <a:p>
                      <a:endParaRPr lang="en-US" sz="2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a:latin typeface="Times New Roman" panose="02020603050405020304" pitchFamily="18" charset="0"/>
                          <a:cs typeface="Times New Roman" panose="02020603050405020304" pitchFamily="18" charset="0"/>
                        </a:rPr>
                        <a:t>Companies may need to change their existing business processes </a:t>
                      </a:r>
                    </a:p>
                    <a:p>
                      <a:endParaRPr lang="en-US" sz="24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42999064"/>
                  </a:ext>
                </a:extLst>
              </a:tr>
              <a:tr h="973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Facilitating decision making </a:t>
                      </a:r>
                    </a:p>
                    <a:p>
                      <a:endParaRPr lang="en-US" sz="2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ERP systems can be complex, expensive</a:t>
                      </a:r>
                      <a:endParaRPr lang="en-US" sz="24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39894802"/>
                  </a:ext>
                </a:extLst>
              </a:tr>
              <a:tr h="973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Improving quality and efficiency</a:t>
                      </a:r>
                    </a:p>
                    <a:p>
                      <a:endParaRPr lang="en-US" sz="2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time-consuming to implement</a:t>
                      </a:r>
                      <a:endParaRPr lang="en-US" sz="24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503705"/>
                  </a:ext>
                </a:extLst>
              </a:tr>
            </a:tbl>
          </a:graphicData>
        </a:graphic>
      </p:graphicFrame>
    </p:spTree>
    <p:extLst>
      <p:ext uri="{BB962C8B-B14F-4D97-AF65-F5344CB8AC3E}">
        <p14:creationId xmlns:p14="http://schemas.microsoft.com/office/powerpoint/2010/main" val="41295165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Supply Chain Management (SCM) Systems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2D589B2-59F2-FB4C-BFFE-DA7AA20B4253}"/>
              </a:ext>
            </a:extLst>
          </p:cNvPr>
          <p:cNvSpPr txBox="1"/>
          <p:nvPr/>
        </p:nvSpPr>
        <p:spPr>
          <a:xfrm>
            <a:off x="572492" y="1911493"/>
            <a:ext cx="10972799" cy="3447098"/>
          </a:xfrm>
          <a:prstGeom prst="rect">
            <a:avLst/>
          </a:prstGeom>
          <a:noFill/>
        </p:spPr>
        <p:txBody>
          <a:bodyPr wrap="square">
            <a:spAutoFit/>
          </a:bodyPr>
          <a:lstStyle/>
          <a:p>
            <a:pPr>
              <a:spcAft>
                <a:spcPts val="1200"/>
              </a:spcAft>
            </a:pPr>
            <a:r>
              <a:rPr lang="en-US" altLang="en-US" sz="2400" dirty="0">
                <a:solidFill>
                  <a:schemeClr val="accent5">
                    <a:lumMod val="75000"/>
                  </a:schemeClr>
                </a:solidFill>
                <a:latin typeface="Times New Roman" panose="02020603050405020304" pitchFamily="18" charset="0"/>
                <a:cs typeface="Times New Roman" panose="02020603050405020304" pitchFamily="18" charset="0"/>
              </a:rPr>
              <a:t>SCM Support and Facilitate</a:t>
            </a:r>
          </a:p>
          <a:p>
            <a:pPr marL="342900" indent="-342900">
              <a:spcAft>
                <a:spcPts val="120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relationships with suppliers, purchasing firms, distributors, and logistics companies</a:t>
            </a:r>
          </a:p>
          <a:p>
            <a:pPr marL="342900" indent="-342900">
              <a:spcAft>
                <a:spcPts val="120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managing shared information about orders, production, inventory levels</a:t>
            </a:r>
          </a:p>
          <a:p>
            <a:pPr marL="342900" indent="-342900">
              <a:spcAft>
                <a:spcPts val="120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Coordinating business processes that deal with customers in sales, marketing, and customer service</a:t>
            </a:r>
          </a:p>
          <a:p>
            <a:pPr algn="ctr">
              <a:spcAft>
                <a:spcPts val="1200"/>
              </a:spcAft>
            </a:pPr>
            <a:r>
              <a:rPr lang="en-AU" sz="2400" dirty="0">
                <a:solidFill>
                  <a:srgbClr val="C00000"/>
                </a:solidFill>
                <a:latin typeface="Times New Roman" panose="02020603050405020304" pitchFamily="18" charset="0"/>
                <a:cs typeface="Times New Roman" panose="02020603050405020304" pitchFamily="18" charset="0"/>
              </a:rPr>
              <a:t>What </a:t>
            </a:r>
            <a:r>
              <a:rPr lang="en-AU" sz="2400" dirty="0" smtClean="0">
                <a:solidFill>
                  <a:srgbClr val="C00000"/>
                </a:solidFill>
                <a:latin typeface="Times New Roman" panose="02020603050405020304" pitchFamily="18" charset="0"/>
                <a:cs typeface="Times New Roman" panose="02020603050405020304" pitchFamily="18" charset="0"/>
              </a:rPr>
              <a:t>are </a:t>
            </a:r>
            <a:r>
              <a:rPr lang="en-AU" sz="2400" dirty="0">
                <a:solidFill>
                  <a:srgbClr val="C00000"/>
                </a:solidFill>
                <a:latin typeface="Times New Roman" panose="02020603050405020304" pitchFamily="18" charset="0"/>
                <a:cs typeface="Times New Roman" panose="02020603050405020304" pitchFamily="18" charset="0"/>
              </a:rPr>
              <a:t>the goals of SCM? </a:t>
            </a:r>
          </a:p>
          <a:p>
            <a:pPr marL="800100" lvl="1"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506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293338"/>
            <a:ext cx="9144000" cy="3274592"/>
          </a:xfrm>
        </p:spPr>
        <p:txBody>
          <a:bodyPr anchor="ctr">
            <a:normAutofit/>
          </a:bodyPr>
          <a:lstStyle/>
          <a:p>
            <a:r>
              <a:rPr lang="en-AU" sz="7200" b="1" dirty="0">
                <a:latin typeface="Times New Roman"/>
                <a:cs typeface="Times New Roman"/>
              </a:rPr>
              <a:t>Week 3- Tutorial </a:t>
            </a:r>
          </a:p>
        </p:txBody>
      </p:sp>
    </p:spTree>
    <p:extLst>
      <p:ext uri="{BB962C8B-B14F-4D97-AF65-F5344CB8AC3E}">
        <p14:creationId xmlns:p14="http://schemas.microsoft.com/office/powerpoint/2010/main" val="1187347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8D61E08-0B08-6941-A79E-C9162CD256A1}"/>
              </a:ext>
            </a:extLst>
          </p:cNvPr>
          <p:cNvSpPr txBox="1"/>
          <p:nvPr/>
        </p:nvSpPr>
        <p:spPr>
          <a:xfrm>
            <a:off x="7319210" y="1744581"/>
            <a:ext cx="4872790" cy="2791848"/>
          </a:xfrm>
          <a:prstGeom prst="rect">
            <a:avLst/>
          </a:prstGeom>
        </p:spPr>
        <p:txBody>
          <a:bodyPr vert="horz" lIns="91440" tIns="45720" rIns="91440" bIns="45720" rtlCol="0" anchor="t">
            <a:noAutofit/>
          </a:bodyPr>
          <a:lstStyle/>
          <a:p>
            <a:pPr marL="457200" indent="-457200">
              <a:buFont typeface="+mj-lt"/>
              <a:buAutoNum type="arabicPeriod"/>
            </a:pPr>
            <a:r>
              <a:rPr lang="en-AU" altLang="en-US" sz="2400" b="1" dirty="0"/>
              <a:t>Group formation</a:t>
            </a:r>
          </a:p>
          <a:p>
            <a:pPr marL="457200" indent="-457200">
              <a:buFont typeface="+mj-lt"/>
              <a:buAutoNum type="arabicPeriod"/>
            </a:pPr>
            <a:r>
              <a:rPr lang="en-AU" sz="2400" b="1" dirty="0"/>
              <a:t>Familiarity with the group assignments </a:t>
            </a:r>
          </a:p>
          <a:p>
            <a:pPr marL="457200" indent="-457200">
              <a:buAutoNum type="arabicPeriod" startAt="4"/>
            </a:pPr>
            <a:r>
              <a:rPr lang="en-AU" sz="2400" b="1" dirty="0"/>
              <a:t>We talked about this in Week 2, during the tutorial you get the chance to extend it and see how it can be beneficial for variety of industries. </a:t>
            </a:r>
          </a:p>
          <a:p>
            <a:endParaRPr lang="en-AU" alt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85" y="1419727"/>
            <a:ext cx="6870031" cy="3092116"/>
          </a:xfrm>
          <a:prstGeom prst="rect">
            <a:avLst/>
          </a:prstGeom>
        </p:spPr>
      </p:pic>
    </p:spTree>
    <p:extLst>
      <p:ext uri="{BB962C8B-B14F-4D97-AF65-F5344CB8AC3E}">
        <p14:creationId xmlns:p14="http://schemas.microsoft.com/office/powerpoint/2010/main" val="9572263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8D61E08-0B08-6941-A79E-C9162CD256A1}"/>
              </a:ext>
            </a:extLst>
          </p:cNvPr>
          <p:cNvSpPr txBox="1"/>
          <p:nvPr/>
        </p:nvSpPr>
        <p:spPr>
          <a:xfrm>
            <a:off x="0" y="4042093"/>
            <a:ext cx="11582401" cy="2791848"/>
          </a:xfrm>
          <a:prstGeom prst="rect">
            <a:avLst/>
          </a:prstGeom>
        </p:spPr>
        <p:txBody>
          <a:bodyPr vert="horz" lIns="91440" tIns="45720" rIns="91440" bIns="45720" rtlCol="0" anchor="t">
            <a:noAutofit/>
          </a:bodyPr>
          <a:lstStyle/>
          <a:p>
            <a:pPr marL="457200" indent="-457200">
              <a:buAutoNum type="arabicPeriod" startAt="4"/>
            </a:pPr>
            <a:r>
              <a:rPr lang="en-AU" sz="2400" dirty="0" err="1"/>
              <a:t>IoT</a:t>
            </a:r>
            <a:r>
              <a:rPr lang="en-AU" sz="2400" dirty="0"/>
              <a:t> is one of the cutting edge technology which transform different industrial sectors. You can find it out more in your tutorial. </a:t>
            </a:r>
          </a:p>
          <a:p>
            <a:pPr marL="457200" indent="-457200">
              <a:buAutoNum type="arabicPeriod" startAt="4"/>
            </a:pPr>
            <a:r>
              <a:rPr lang="en-AU" sz="2400" dirty="0"/>
              <a:t>In Week 2, the difference between data/information/knowledge have been discussed. In the tutorial you will work on the a given company’s customer age to find out a possible outlier! </a:t>
            </a:r>
          </a:p>
          <a:p>
            <a:endParaRPr lang="en-AU" alt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12" y="733927"/>
            <a:ext cx="6870031" cy="3092116"/>
          </a:xfrm>
          <a:prstGeom prst="rect">
            <a:avLst/>
          </a:prstGeom>
        </p:spPr>
      </p:pic>
    </p:spTree>
    <p:extLst>
      <p:ext uri="{BB962C8B-B14F-4D97-AF65-F5344CB8AC3E}">
        <p14:creationId xmlns:p14="http://schemas.microsoft.com/office/powerpoint/2010/main" val="31028172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B97F24A-32CE-4C1C-A50D-3016B394DC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Rectangle 2"/>
          <p:cNvSpPr>
            <a:spLocks noGrp="1" noChangeArrowheads="1"/>
          </p:cNvSpPr>
          <p:nvPr>
            <p:ph type="title"/>
          </p:nvPr>
        </p:nvSpPr>
        <p:spPr>
          <a:xfrm>
            <a:off x="630936" y="639520"/>
            <a:ext cx="3429000" cy="1719072"/>
          </a:xfrm>
        </p:spPr>
        <p:txBody>
          <a:bodyPr anchor="b">
            <a:normAutofit/>
          </a:bodyPr>
          <a:lstStyle/>
          <a:p>
            <a:r>
              <a:rPr lang="en-US" altLang="en-US" sz="5000">
                <a:latin typeface="Arial" panose="020B0604020202020204" pitchFamily="34" charset="0"/>
                <a:cs typeface="Arial" panose="020B0604020202020204" pitchFamily="34" charset="0"/>
              </a:rPr>
              <a:t>References</a:t>
            </a:r>
          </a:p>
        </p:txBody>
      </p:sp>
      <p:sp>
        <p:nvSpPr>
          <p:cNvPr id="74" name="sketch line">
            <a:extLst>
              <a:ext uri="{FF2B5EF4-FFF2-40B4-BE49-F238E27FC236}">
                <a16:creationId xmlns:a16="http://schemas.microsoft.com/office/drawing/2014/main" id="{CD8B4F24-440B-49E9-B85D-733523DC06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5" name="Rectangle 3"/>
          <p:cNvSpPr>
            <a:spLocks noGrp="1" noChangeArrowheads="1"/>
          </p:cNvSpPr>
          <p:nvPr>
            <p:ph type="body" idx="1"/>
          </p:nvPr>
        </p:nvSpPr>
        <p:spPr>
          <a:xfrm>
            <a:off x="630935" y="2807208"/>
            <a:ext cx="6054619" cy="3411272"/>
          </a:xfrm>
        </p:spPr>
        <p:txBody>
          <a:bodyPr anchor="t">
            <a:normAutofit/>
          </a:bodyPr>
          <a:lstStyle/>
          <a:p>
            <a:endParaRPr lang="en-US" altLang="en-US" sz="2200" dirty="0">
              <a:latin typeface="Times New Roman" panose="02020603050405020304" pitchFamily="18" charset="0"/>
              <a:cs typeface="Times New Roman" panose="02020603050405020304" pitchFamily="18" charset="0"/>
            </a:endParaRPr>
          </a:p>
          <a:p>
            <a:r>
              <a:rPr lang="en-AU" sz="2200" dirty="0">
                <a:latin typeface="Times New Roman" panose="02020603050405020304" pitchFamily="18" charset="0"/>
                <a:cs typeface="Times New Roman" panose="02020603050405020304" pitchFamily="18" charset="0"/>
              </a:rPr>
              <a:t>Rainer, R. Kelly, et al. </a:t>
            </a:r>
            <a:r>
              <a:rPr lang="en-AU" sz="2200" i="1" dirty="0">
                <a:latin typeface="Times New Roman" panose="02020603050405020304" pitchFamily="18" charset="0"/>
                <a:cs typeface="Times New Roman" panose="02020603050405020304" pitchFamily="18" charset="0"/>
              </a:rPr>
              <a:t>Management Information Systems</a:t>
            </a:r>
            <a:r>
              <a:rPr lang="en-AU" sz="2200" dirty="0">
                <a:latin typeface="Times New Roman" panose="02020603050405020304" pitchFamily="18" charset="0"/>
                <a:cs typeface="Times New Roman" panose="02020603050405020304" pitchFamily="18" charset="0"/>
              </a:rPr>
              <a:t>, Wiley, 2014.</a:t>
            </a:r>
          </a:p>
          <a:p>
            <a:r>
              <a:rPr lang="en-US" sz="2200" dirty="0">
                <a:latin typeface="Times New Roman" panose="02020603050405020304" pitchFamily="18" charset="0"/>
                <a:ea typeface="Times New Roman" panose="02020603050405020304" pitchFamily="18" charset="0"/>
                <a:cs typeface="Times New Roman" panose="02020603050405020304" pitchFamily="18" charset="0"/>
                <a:hlinkClick r:id="rId4"/>
              </a:rPr>
              <a:t>https://examnightslive.wordpress.com/2018/11/18/type-of-information-systemcontd/</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C7E33C0-8C76-4A8D-B0B1-DB030DDC11C0}"/>
              </a:ext>
            </a:extLst>
          </p:cNvPr>
          <p:cNvPicPr>
            <a:picLocks noChangeAspect="1"/>
          </p:cNvPicPr>
          <p:nvPr/>
        </p:nvPicPr>
        <p:blipFill>
          <a:blip r:embed="rId5"/>
          <a:stretch>
            <a:fillRect/>
          </a:stretch>
        </p:blipFill>
        <p:spPr>
          <a:xfrm>
            <a:off x="6685554" y="2573756"/>
            <a:ext cx="5500347" cy="2296395"/>
          </a:xfrm>
          <a:prstGeom prst="rect">
            <a:avLst/>
          </a:prstGeom>
        </p:spPr>
      </p:pic>
    </p:spTree>
    <p:custDataLst>
      <p:tags r:id="rId1"/>
    </p:custDataLst>
    <p:extLst>
      <p:ext uri="{BB962C8B-B14F-4D97-AF65-F5344CB8AC3E}">
        <p14:creationId xmlns:p14="http://schemas.microsoft.com/office/powerpoint/2010/main" val="16389478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 &amp; A</a:t>
            </a:r>
            <a:endParaRPr lang="en-AU" dirty="0"/>
          </a:p>
        </p:txBody>
      </p:sp>
      <p:sp>
        <p:nvSpPr>
          <p:cNvPr id="3" name="Text Placeholder 2"/>
          <p:cNvSpPr>
            <a:spLocks noGrp="1"/>
          </p:cNvSpPr>
          <p:nvPr>
            <p:ph type="body" idx="12"/>
          </p:nvPr>
        </p:nvSpPr>
        <p:spPr/>
        <p:txBody>
          <a:bodyPr/>
          <a:lstStyle/>
          <a:p>
            <a:endParaRPr lang="en-AU" dirty="0"/>
          </a:p>
        </p:txBody>
      </p:sp>
      <p:sp>
        <p:nvSpPr>
          <p:cNvPr id="4" name="Subtitle 3"/>
          <p:cNvSpPr>
            <a:spLocks noGrp="1"/>
          </p:cNvSpPr>
          <p:nvPr>
            <p:ph type="subTitle" idx="1"/>
          </p:nvPr>
        </p:nvSpPr>
        <p:spPr>
          <a:xfrm>
            <a:off x="5916168" y="3626843"/>
            <a:ext cx="2596896" cy="1929384"/>
          </a:xfrm>
        </p:spPr>
        <p:txBody>
          <a:bodyPr/>
          <a:lstStyle/>
          <a:p>
            <a:endParaRPr lang="en-AU" dirty="0"/>
          </a:p>
        </p:txBody>
      </p:sp>
    </p:spTree>
    <p:extLst>
      <p:ext uri="{BB962C8B-B14F-4D97-AF65-F5344CB8AC3E}">
        <p14:creationId xmlns:p14="http://schemas.microsoft.com/office/powerpoint/2010/main" val="38128455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2547808" y="2716246"/>
            <a:ext cx="7318942" cy="1201854"/>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altLang="ko-KR" sz="3400" b="1" dirty="0">
                <a:solidFill>
                  <a:schemeClr val="bg1"/>
                </a:solidFill>
                <a:ea typeface="+mj-ea"/>
                <a:cs typeface="Arial" panose="020B0604020202020204" pitchFamily="34" charset="0"/>
              </a:rPr>
              <a:t>See you next week!</a:t>
            </a:r>
          </a:p>
        </p:txBody>
      </p:sp>
    </p:spTree>
    <p:extLst>
      <p:ext uri="{BB962C8B-B14F-4D97-AF65-F5344CB8AC3E}">
        <p14:creationId xmlns:p14="http://schemas.microsoft.com/office/powerpoint/2010/main" val="90500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B7D2A2-F448-44D4-938C-DC84CBCB3B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293338"/>
            <a:ext cx="9144000" cy="3274592"/>
          </a:xfrm>
        </p:spPr>
        <p:txBody>
          <a:bodyPr anchor="ctr">
            <a:normAutofit/>
          </a:bodyPr>
          <a:lstStyle/>
          <a:p>
            <a:r>
              <a:rPr lang="en-AU" sz="7200">
                <a:latin typeface="Times New Roman"/>
                <a:cs typeface="Times New Roman"/>
              </a:rPr>
              <a:t>Transaction Processing Systems</a:t>
            </a:r>
            <a:br>
              <a:rPr lang="en-AU" sz="7200">
                <a:latin typeface="Times New Roman"/>
                <a:cs typeface="Times New Roman"/>
              </a:rPr>
            </a:br>
            <a:endParaRPr lang="en-AU" sz="7200">
              <a:latin typeface="Times New Roman"/>
              <a:cs typeface="Times New Roman"/>
            </a:endParaRP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465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3" y="573845"/>
            <a:ext cx="11018520" cy="980081"/>
          </a:xfrm>
        </p:spPr>
        <p:txBody>
          <a:bodyPr vert="horz" lIns="91440" tIns="45720" rIns="91440" bIns="45720" rtlCol="0" anchor="ctr">
            <a:normAutofit fontScale="90000"/>
          </a:bodyPr>
          <a:lstStyle/>
          <a:p>
            <a:r>
              <a:rPr lang="en-AU" sz="5000" dirty="0">
                <a:latin typeface="Times New Roman"/>
                <a:cs typeface="Times New Roman"/>
              </a:rPr>
              <a:t>Transaction Processing Systems (TPS)</a:t>
            </a:r>
            <a:br>
              <a:rPr lang="en-AU" sz="5000" dirty="0">
                <a:latin typeface="Times New Roman"/>
                <a:cs typeface="Times New Roman"/>
              </a:rPr>
            </a:br>
            <a:endParaRPr lang="en-AU"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572492" y="2071316"/>
            <a:ext cx="10600333" cy="4786684"/>
          </a:xfrm>
          <a:prstGeom prst="rect">
            <a:avLst/>
          </a:prstGeom>
        </p:spPr>
        <p:txBody>
          <a:bodyPr vert="horz" lIns="91440" tIns="45720" rIns="91440" bIns="45720" rtlCol="0" anchor="t">
            <a:noAutofit/>
          </a:bodyPr>
          <a:lstStyle/>
          <a:p>
            <a:pPr marL="342900" indent="-342900" algn="just">
              <a:spcBef>
                <a:spcPts val="0"/>
              </a:spcBef>
              <a:buFont typeface="Arial" panose="020B0604020202020204" pitchFamily="34" charset="0"/>
              <a:buChar char="•"/>
              <a:defRPr/>
            </a:pPr>
            <a:r>
              <a:rPr lang="en-AU" sz="2400" b="1" dirty="0" smtClean="0">
                <a:solidFill>
                  <a:srgbClr val="C00000"/>
                </a:solidFill>
                <a:latin typeface="Times New Roman" panose="02020603050405020304" pitchFamily="18" charset="0"/>
                <a:cs typeface="Times New Roman" panose="02020603050405020304" pitchFamily="18" charset="0"/>
              </a:rPr>
              <a:t>Transaction</a:t>
            </a:r>
            <a:r>
              <a:rPr lang="en-AU" sz="2400" b="1" dirty="0">
                <a:solidFill>
                  <a:srgbClr val="C00000"/>
                </a:solidFill>
                <a:latin typeface="Times New Roman" panose="02020603050405020304" pitchFamily="18" charset="0"/>
                <a:cs typeface="Times New Roman" panose="02020603050405020304" pitchFamily="18" charset="0"/>
              </a:rPr>
              <a:t>:</a:t>
            </a:r>
            <a:r>
              <a:rPr lang="en-AU" sz="2400" b="1" dirty="0">
                <a:solidFill>
                  <a:srgbClr val="FF0000"/>
                </a:solidFill>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any event that generates data worthy of being captured.</a:t>
            </a:r>
          </a:p>
          <a:p>
            <a:pPr marL="342900" indent="-342900" algn="just">
              <a:spcBef>
                <a:spcPts val="0"/>
              </a:spcBef>
              <a:buFont typeface="Arial" panose="020B0604020202020204" pitchFamily="34" charset="0"/>
              <a:buChar char="•"/>
              <a:defRPr/>
            </a:pPr>
            <a:r>
              <a:rPr lang="en-AU" sz="2400" b="1" dirty="0">
                <a:solidFill>
                  <a:srgbClr val="C00000"/>
                </a:solidFill>
                <a:latin typeface="Times New Roman" panose="02020603050405020304" pitchFamily="18" charset="0"/>
                <a:cs typeface="Times New Roman" panose="02020603050405020304" pitchFamily="18" charset="0"/>
              </a:rPr>
              <a:t>Examples</a:t>
            </a:r>
            <a:r>
              <a:rPr lang="en-AU" sz="2400" b="1" dirty="0">
                <a:solidFill>
                  <a:srgbClr val="FF0000"/>
                </a:solidFill>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A product manufactured, A service sold, A person hired, and A payroll check </a:t>
            </a:r>
            <a:r>
              <a:rPr lang="en-AU" sz="2400" dirty="0" smtClean="0">
                <a:latin typeface="Times New Roman" panose="02020603050405020304" pitchFamily="18" charset="0"/>
                <a:cs typeface="Times New Roman" panose="02020603050405020304" pitchFamily="18" charset="0"/>
              </a:rPr>
              <a:t>generated</a:t>
            </a:r>
          </a:p>
          <a:p>
            <a:pPr marL="342900" indent="-342900" algn="just">
              <a:spcBef>
                <a:spcPts val="0"/>
              </a:spcBef>
              <a:buFont typeface="Arial" panose="020B0604020202020204" pitchFamily="34" charset="0"/>
              <a:buChar char="•"/>
              <a:defRPr/>
            </a:pPr>
            <a:endParaRPr lang="en-AU" sz="2400" dirty="0">
              <a:latin typeface="Times New Roman" panose="02020603050405020304" pitchFamily="18" charset="0"/>
              <a:cs typeface="Times New Roman" panose="02020603050405020304" pitchFamily="18" charset="0"/>
            </a:endParaRPr>
          </a:p>
          <a:p>
            <a:pPr marL="342900" indent="-342900" algn="just">
              <a:spcBef>
                <a:spcPts val="0"/>
              </a:spcBef>
              <a:buFont typeface="Arial" panose="020B0604020202020204" pitchFamily="34" charset="0"/>
              <a:buChar char="•"/>
              <a:defRPr/>
            </a:pPr>
            <a:endParaRPr lang="en-AU" sz="2400" b="1" dirty="0">
              <a:solidFill>
                <a:srgbClr val="C00000"/>
              </a:solidFill>
              <a:latin typeface="Times New Roman" panose="02020603050405020304" pitchFamily="18" charset="0"/>
              <a:cs typeface="Times New Roman" panose="02020603050405020304" pitchFamily="18" charset="0"/>
            </a:endParaRPr>
          </a:p>
          <a:p>
            <a:pPr marL="342900" indent="-342900" algn="just">
              <a:spcBef>
                <a:spcPts val="0"/>
              </a:spcBef>
              <a:buFont typeface="Arial" panose="020B0604020202020204" pitchFamily="34" charset="0"/>
              <a:buChar char="•"/>
              <a:defRPr/>
            </a:pPr>
            <a:r>
              <a:rPr lang="en-AU" sz="2400" b="1" dirty="0" smtClean="0">
                <a:solidFill>
                  <a:srgbClr val="C00000"/>
                </a:solidFill>
                <a:latin typeface="Times New Roman" panose="02020603050405020304" pitchFamily="18" charset="0"/>
                <a:cs typeface="Times New Roman" panose="02020603050405020304" pitchFamily="18" charset="0"/>
              </a:rPr>
              <a:t>TPS </a:t>
            </a:r>
            <a:r>
              <a:rPr lang="en-AU" sz="2400" dirty="0">
                <a:latin typeface="Times New Roman" panose="02020603050405020304" pitchFamily="18" charset="0"/>
                <a:cs typeface="Times New Roman" panose="02020603050405020304" pitchFamily="18" charset="0"/>
              </a:rPr>
              <a:t>supports the </a:t>
            </a:r>
            <a:r>
              <a:rPr lang="en-AU" sz="2400" b="1" dirty="0">
                <a:solidFill>
                  <a:srgbClr val="C00000"/>
                </a:solidFill>
                <a:latin typeface="Times New Roman" panose="02020603050405020304" pitchFamily="18" charset="0"/>
                <a:cs typeface="Times New Roman" panose="02020603050405020304" pitchFamily="18" charset="0"/>
              </a:rPr>
              <a:t>monitoring</a:t>
            </a:r>
            <a:r>
              <a:rPr lang="en-AU" sz="2400" dirty="0">
                <a:solidFill>
                  <a:srgbClr val="C00000"/>
                </a:solidFill>
                <a:latin typeface="Times New Roman" panose="02020603050405020304" pitchFamily="18" charset="0"/>
                <a:cs typeface="Times New Roman" panose="02020603050405020304" pitchFamily="18" charset="0"/>
              </a:rPr>
              <a:t>, </a:t>
            </a:r>
            <a:r>
              <a:rPr lang="en-AU" sz="2400" b="1" dirty="0">
                <a:solidFill>
                  <a:srgbClr val="C00000"/>
                </a:solidFill>
                <a:latin typeface="Times New Roman" panose="02020603050405020304" pitchFamily="18" charset="0"/>
                <a:cs typeface="Times New Roman" panose="02020603050405020304" pitchFamily="18" charset="0"/>
              </a:rPr>
              <a:t>collection, storage, and processing</a:t>
            </a:r>
            <a:r>
              <a:rPr lang="en-AU" sz="2400" b="1" dirty="0">
                <a:solidFill>
                  <a:srgbClr val="FF0000"/>
                </a:solidFill>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of data from the organization’s basic business transactions, each of which generates data</a:t>
            </a:r>
            <a:r>
              <a:rPr lang="en-AU" sz="2400" dirty="0" smtClean="0">
                <a:latin typeface="Times New Roman" panose="02020603050405020304" pitchFamily="18" charset="0"/>
                <a:cs typeface="Times New Roman" panose="02020603050405020304" pitchFamily="18" charset="0"/>
              </a:rPr>
              <a:t>.</a:t>
            </a:r>
          </a:p>
          <a:p>
            <a:pPr marL="342900" indent="-342900" algn="just">
              <a:spcBef>
                <a:spcPts val="0"/>
              </a:spcBef>
              <a:buFont typeface="Arial" panose="020B0604020202020204" pitchFamily="34" charset="0"/>
              <a:buChar char="•"/>
              <a:defRPr/>
            </a:pPr>
            <a:endParaRPr lang="en-AU" sz="2400" dirty="0" smtClean="0">
              <a:latin typeface="Times New Roman" panose="02020603050405020304" pitchFamily="18" charset="0"/>
              <a:cs typeface="Times New Roman" panose="02020603050405020304" pitchFamily="18" charset="0"/>
            </a:endParaRPr>
          </a:p>
          <a:p>
            <a:pPr marL="342900" indent="-342900" algn="just">
              <a:spcBef>
                <a:spcPts val="0"/>
              </a:spcBef>
              <a:buFont typeface="Arial" panose="020B0604020202020204" pitchFamily="34" charset="0"/>
              <a:buChar char="•"/>
              <a:defRPr/>
            </a:pPr>
            <a:endParaRPr lang="en-AU" sz="2400" dirty="0">
              <a:latin typeface="Times New Roman" panose="02020603050405020304" pitchFamily="18" charset="0"/>
              <a:cs typeface="Times New Roman" panose="02020603050405020304" pitchFamily="18" charset="0"/>
            </a:endParaRPr>
          </a:p>
          <a:p>
            <a:pPr marL="342900" indent="-342900" algn="just">
              <a:spcBef>
                <a:spcPts val="0"/>
              </a:spcBef>
              <a:buFont typeface="Arial" panose="020B0604020202020204" pitchFamily="34" charset="0"/>
              <a:buChar char="•"/>
              <a:defRPr/>
            </a:pPr>
            <a:r>
              <a:rPr lang="en-AU" sz="2400" dirty="0" smtClean="0">
                <a:latin typeface="Times New Roman" panose="02020603050405020304" pitchFamily="18" charset="0"/>
                <a:cs typeface="Times New Roman" panose="02020603050405020304" pitchFamily="18" charset="0"/>
              </a:rPr>
              <a:t>TPS </a:t>
            </a:r>
            <a:r>
              <a:rPr lang="en-AU" sz="2400" dirty="0">
                <a:latin typeface="Times New Roman" panose="02020603050405020304" pitchFamily="18" charset="0"/>
                <a:cs typeface="Times New Roman" panose="02020603050405020304" pitchFamily="18" charset="0"/>
              </a:rPr>
              <a:t>collects data </a:t>
            </a:r>
            <a:r>
              <a:rPr lang="en-AU" sz="2400" b="1" dirty="0">
                <a:solidFill>
                  <a:srgbClr val="C00000"/>
                </a:solidFill>
                <a:latin typeface="Times New Roman" panose="02020603050405020304" pitchFamily="18" charset="0"/>
                <a:cs typeface="Times New Roman" panose="02020603050405020304" pitchFamily="18" charset="0"/>
              </a:rPr>
              <a:t>continuously</a:t>
            </a:r>
            <a:r>
              <a:rPr lang="en-AU" sz="2400" dirty="0">
                <a:latin typeface="Times New Roman" panose="02020603050405020304" pitchFamily="18" charset="0"/>
                <a:cs typeface="Times New Roman" panose="02020603050405020304" pitchFamily="18" charset="0"/>
              </a:rPr>
              <a:t>, typically in real time and it provides the input data for the </a:t>
            </a:r>
            <a:r>
              <a:rPr lang="en-AU" sz="2400" dirty="0">
                <a:solidFill>
                  <a:srgbClr val="C00000"/>
                </a:solidFill>
                <a:latin typeface="Times New Roman" panose="02020603050405020304" pitchFamily="18" charset="0"/>
                <a:cs typeface="Times New Roman" panose="02020603050405020304" pitchFamily="18" charset="0"/>
              </a:rPr>
              <a:t>corporate databases.</a:t>
            </a:r>
            <a:endParaRPr lang="en-US" sz="2400" dirty="0">
              <a:solidFill>
                <a:srgbClr val="C00000"/>
              </a:solidFill>
              <a:latin typeface="Times New Roman" panose="02020603050405020304" pitchFamily="18" charset="0"/>
              <a:cs typeface="Times New Roman" panose="02020603050405020304" pitchFamily="18" charset="0"/>
            </a:endParaRPr>
          </a:p>
          <a:p>
            <a:pPr algn="just">
              <a:spcBef>
                <a:spcPts val="0"/>
              </a:spcBef>
              <a:defRPr/>
            </a:pPr>
            <a:endParaRPr lang="en-US" sz="2400" dirty="0">
              <a:latin typeface="Times New Roman" panose="02020603050405020304" pitchFamily="18" charset="0"/>
              <a:cs typeface="Times New Roman" panose="02020603050405020304" pitchFamily="18" charset="0"/>
            </a:endParaRPr>
          </a:p>
          <a:p>
            <a:pPr marL="400050" lvl="2" indent="0">
              <a:spcAft>
                <a:spcPts val="1200"/>
              </a:spcAft>
              <a:buClr>
                <a:schemeClr val="tx1"/>
              </a:buClr>
              <a:buSzPct val="150000"/>
              <a:buNone/>
              <a:defRPr/>
            </a:pPr>
            <a:endParaRPr lang="en-US" sz="2400" dirty="0">
              <a:solidFill>
                <a:srgbClr val="00B050"/>
              </a:solidFill>
              <a:latin typeface="Times New Roman" panose="02020603050405020304" pitchFamily="18" charset="0"/>
              <a:cs typeface="Times New Roman" panose="02020603050405020304" pitchFamily="18" charset="0"/>
            </a:endParaRPr>
          </a:p>
          <a:p>
            <a:pPr marL="400050" lvl="2" indent="0">
              <a:spcAft>
                <a:spcPts val="1200"/>
              </a:spcAft>
              <a:buClr>
                <a:schemeClr val="tx1"/>
              </a:buClr>
              <a:buSzPct val="150000"/>
              <a:buNone/>
              <a:defRPr/>
            </a:pPr>
            <a:endParaRPr lang="en-US" sz="2400" dirty="0">
              <a:solidFill>
                <a:srgbClr val="00B050"/>
              </a:solidFill>
              <a:latin typeface="Times New Roman" panose="02020603050405020304" pitchFamily="18" charset="0"/>
              <a:cs typeface="Times New Roman" panose="02020603050405020304" pitchFamily="18" charset="0"/>
            </a:endParaRPr>
          </a:p>
          <a:p>
            <a:pPr marL="400050" lvl="2" indent="0" algn="ctr">
              <a:spcAft>
                <a:spcPts val="1200"/>
              </a:spcAft>
              <a:buClr>
                <a:schemeClr val="tx1"/>
              </a:buClr>
              <a:buSzPct val="150000"/>
              <a:buNone/>
              <a:defRPr/>
            </a:pPr>
            <a:endParaRPr lang="en-AU" sz="2400" b="1" u="sng" dirty="0">
              <a:solidFill>
                <a:srgbClr val="FF0000"/>
              </a:solidFill>
              <a:latin typeface="Times New Roman" panose="02020603050405020304" pitchFamily="18" charset="0"/>
              <a:cs typeface="Times New Roman" panose="02020603050405020304" pitchFamily="18" charset="0"/>
            </a:endParaRPr>
          </a:p>
          <a:p>
            <a:pPr marL="400050" lvl="2" indent="0" algn="ctr">
              <a:spcAft>
                <a:spcPts val="1200"/>
              </a:spcAft>
              <a:buClr>
                <a:schemeClr val="tx1"/>
              </a:buClr>
              <a:buSzPct val="150000"/>
              <a:buNone/>
              <a:defRPr/>
            </a:pPr>
            <a:endParaRPr lang="en-AU" sz="2400" dirty="0">
              <a:solidFill>
                <a:schemeClr val="accent6">
                  <a:lumMod val="75000"/>
                </a:schemeClr>
              </a:solidFill>
              <a:latin typeface="Times New Roman" panose="02020603050405020304" pitchFamily="18" charset="0"/>
              <a:cs typeface="Times New Roman" panose="02020603050405020304" pitchFamily="18" charset="0"/>
            </a:endParaRPr>
          </a:p>
          <a:p>
            <a:pPr lvl="1" indent="-457200">
              <a:spcAft>
                <a:spcPts val="1200"/>
              </a:spcAft>
              <a:buClr>
                <a:schemeClr val="tx1"/>
              </a:buClr>
              <a:buSzPct val="150000"/>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lvl="1" indent="-457200">
              <a:spcAft>
                <a:spcPts val="1200"/>
              </a:spcAft>
              <a:buClr>
                <a:schemeClr val="tx1"/>
              </a:buClr>
              <a:buSzPct val="150000"/>
              <a:buFont typeface="Arial" panose="020B0604020202020204" pitchFamily="34" charset="0"/>
              <a:buChar char="•"/>
              <a:defRPr/>
            </a:pPr>
            <a:endParaRPr lang="en-US" altLang="ja-JP" sz="2400" dirty="0">
              <a:latin typeface="Times New Roman" panose="02020603050405020304" pitchFamily="18" charset="0"/>
              <a:cs typeface="Times New Roman" panose="02020603050405020304" pitchFamily="18" charset="0"/>
            </a:endParaRPr>
          </a:p>
          <a:p>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073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3" y="573845"/>
            <a:ext cx="11018520" cy="980081"/>
          </a:xfrm>
        </p:spPr>
        <p:txBody>
          <a:bodyPr vert="horz" lIns="91440" tIns="45720" rIns="91440" bIns="45720" rtlCol="0" anchor="ctr">
            <a:normAutofit fontScale="90000"/>
          </a:bodyPr>
          <a:lstStyle/>
          <a:p>
            <a:r>
              <a:rPr lang="en-AU" sz="5000" dirty="0">
                <a:latin typeface="Times New Roman"/>
                <a:cs typeface="Times New Roman"/>
              </a:rPr>
              <a:t>Transaction Processing Systems (TPS)</a:t>
            </a:r>
            <a:br>
              <a:rPr lang="en-AU" sz="5000" dirty="0">
                <a:latin typeface="Times New Roman"/>
                <a:cs typeface="Times New Roman"/>
              </a:rPr>
            </a:br>
            <a:endParaRPr lang="en-AU" sz="5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CD1D31-88E6-704E-928B-68C70A62BB8E}"/>
              </a:ext>
            </a:extLst>
          </p:cNvPr>
          <p:cNvPicPr>
            <a:picLocks noChangeAspect="1"/>
          </p:cNvPicPr>
          <p:nvPr/>
        </p:nvPicPr>
        <p:blipFill>
          <a:blip r:embed="rId2"/>
          <a:stretch>
            <a:fillRect/>
          </a:stretch>
        </p:blipFill>
        <p:spPr>
          <a:xfrm>
            <a:off x="1529481" y="1720331"/>
            <a:ext cx="9058824" cy="5062434"/>
          </a:xfrm>
          <a:prstGeom prst="rect">
            <a:avLst/>
          </a:prstGeom>
        </p:spPr>
      </p:pic>
    </p:spTree>
    <p:extLst>
      <p:ext uri="{BB962C8B-B14F-4D97-AF65-F5344CB8AC3E}">
        <p14:creationId xmlns:p14="http://schemas.microsoft.com/office/powerpoint/2010/main" val="2866136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778178" y="3571079"/>
            <a:ext cx="2985293" cy="2004556"/>
          </a:xfrm>
        </p:spPr>
        <p:txBody>
          <a:bodyPr vert="horz" lIns="91440" tIns="45720" rIns="91440" bIns="45720" rtlCol="0" anchor="b">
            <a:normAutofit fontScale="90000"/>
          </a:bodyPr>
          <a:lstStyle/>
          <a:p>
            <a:r>
              <a:rPr lang="en-US" sz="4000" dirty="0">
                <a:latin typeface="Times New Roman" panose="02020603050405020304" pitchFamily="18" charset="0"/>
                <a:cs typeface="Times New Roman" panose="02020603050405020304" pitchFamily="18" charset="0"/>
              </a:rPr>
              <a:t>Integration of a firm’s TPS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kern="1200" dirty="0">
                <a:solidFill>
                  <a:schemeClr val="tx1"/>
                </a:solidFill>
                <a:latin typeface="Times New Roman" panose="02020603050405020304" pitchFamily="18" charset="0"/>
                <a:cs typeface="Times New Roman" panose="02020603050405020304" pitchFamily="18" charset="0"/>
              </a:rPr>
              <a:t/>
            </a:r>
            <a:br>
              <a:rPr lang="en-US" sz="4000" kern="1200" dirty="0">
                <a:solidFill>
                  <a:schemeClr val="tx1"/>
                </a:solidFill>
                <a:latin typeface="Times New Roman" panose="02020603050405020304" pitchFamily="18" charset="0"/>
                <a:cs typeface="Times New Roman" panose="02020603050405020304" pitchFamily="18" charset="0"/>
              </a:rPr>
            </a:br>
            <a:endParaRPr lang="en-US" sz="4000" kern="1200" dirty="0">
              <a:solidFill>
                <a:schemeClr val="tx1"/>
              </a:solidFill>
              <a:latin typeface="Times New Roman" panose="02020603050405020304" pitchFamily="18" charset="0"/>
              <a:cs typeface="Times New Roman" panose="02020603050405020304" pitchFamily="18" charset="0"/>
            </a:endParaRPr>
          </a:p>
        </p:txBody>
      </p:sp>
      <p:sp>
        <p:nvSpPr>
          <p:cNvPr id="25" name="sketch line">
            <a:extLst>
              <a:ext uri="{FF2B5EF4-FFF2-40B4-BE49-F238E27FC236}">
                <a16:creationId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5" descr="Integration of an enterprise's transaction processing system. Transactions are entered into a system and when they are processed, they create new transactions that flow into another system. The following are the processes listed for an enterprise. Listed further are the processes in the order system. Customer. Customer makes an order request. Order entry or order configuration. Orders are created. Shipment planning. A pick list is created. Shipment execution. Items and quantities are picked for each order. Finished product inventory. Inventory status is updated in Order entry or order configuration. Orders are shipped. Products go to Customer. Invoicing. Invoice is sent to Customer. Amounts are owed by customer. Customer makes Payment. Accounts receivable. General ledger. Listed further are the processes in the inventory system. Raw materials, packing materials, spare parts, and inventory. Inventory status report is created. Purchase order processing. An employee carries out purchase order processing. Purchase order is sent to Supplier. The supplier sends materials and invoice to Receiving.  Supplier sends Receiving note to Accounts payable. Accounts payable updates amounts owed by customers and amounts paid by customers in the General Ledger. Listed further are the processes in the Payroll system. Employees update time cards that is updated in Payroll. Payroll issues paychecks to Employees. Payroll updates Labor costs in General ledger. Expense transactions from the General ledger is updated in Budget.">
            <a:extLst>
              <a:ext uri="{FF2B5EF4-FFF2-40B4-BE49-F238E27FC236}">
                <a16:creationId xmlns:a16="http://schemas.microsoft.com/office/drawing/2014/main" id="{1E29C54E-0305-DB44-9848-1F924887B0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4" t="-5824" r="-6389" b="-6045"/>
          <a:stretch/>
        </p:blipFill>
        <p:spPr>
          <a:xfrm>
            <a:off x="4180114" y="334534"/>
            <a:ext cx="7736115" cy="6402125"/>
          </a:xfrm>
          <a:prstGeom prst="rect">
            <a:avLst/>
          </a:prstGeom>
        </p:spPr>
      </p:pic>
    </p:spTree>
    <p:extLst>
      <p:ext uri="{BB962C8B-B14F-4D97-AF65-F5344CB8AC3E}">
        <p14:creationId xmlns:p14="http://schemas.microsoft.com/office/powerpoint/2010/main" val="21567912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{0D898B27-39BA-CF4B-ACEA-161D710C75A1}tf10001120</Template>
  <TotalTime>2799</TotalTime>
  <Words>2188</Words>
  <Application>Microsoft Office PowerPoint</Application>
  <PresentationFormat>Widescreen</PresentationFormat>
  <Paragraphs>361</Paragraphs>
  <Slides>59</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맑은 고딕</vt:lpstr>
      <vt:lpstr>ＭＳ Ｐゴシック</vt:lpstr>
      <vt:lpstr>游ゴシック</vt:lpstr>
      <vt:lpstr>Arial</vt:lpstr>
      <vt:lpstr>Calibri</vt:lpstr>
      <vt:lpstr>Calibri Light</vt:lpstr>
      <vt:lpstr>Comic Sans MS</vt:lpstr>
      <vt:lpstr>Helvetica</vt:lpstr>
      <vt:lpstr>MV Boli</vt:lpstr>
      <vt:lpstr>Times New Roman</vt:lpstr>
      <vt:lpstr>Office Theme</vt:lpstr>
      <vt:lpstr>Welcome to 31266 Introduction to  Information Systems  </vt:lpstr>
      <vt:lpstr>Content</vt:lpstr>
      <vt:lpstr>Information Systems within the Organisation</vt:lpstr>
      <vt:lpstr>Information Systems and managerial levels</vt:lpstr>
      <vt:lpstr>Mapping between organisation level and type of IS  </vt:lpstr>
      <vt:lpstr>Transaction Processing Systems </vt:lpstr>
      <vt:lpstr>Transaction Processing Systems (TPS) </vt:lpstr>
      <vt:lpstr>Transaction Processing Systems (TPS) </vt:lpstr>
      <vt:lpstr>Integration of a firm’s TPS    </vt:lpstr>
      <vt:lpstr>The complexities of transactional data  </vt:lpstr>
      <vt:lpstr>Example: A Payroll TPS</vt:lpstr>
      <vt:lpstr>How TPS processes data</vt:lpstr>
      <vt:lpstr>Example: Online Transaction Processing (OLTP)</vt:lpstr>
      <vt:lpstr>Batch versus online transaction processing </vt:lpstr>
      <vt:lpstr> Management Information Systems (MIS)</vt:lpstr>
      <vt:lpstr>How Management Information Systems Obtain Their Data from the Organization’s TPS</vt:lpstr>
      <vt:lpstr>Decision Support Systems (DSS)   </vt:lpstr>
      <vt:lpstr>Decision Support System (DSS)</vt:lpstr>
      <vt:lpstr>Decision Support System (DSS)</vt:lpstr>
      <vt:lpstr>Executive Support Systems (ESS)  </vt:lpstr>
      <vt:lpstr>Executive Support Systems (ESS)</vt:lpstr>
      <vt:lpstr>Executive Support Systems (ESS)</vt:lpstr>
      <vt:lpstr>Digital Dashboard</vt:lpstr>
      <vt:lpstr>Reports   </vt:lpstr>
      <vt:lpstr>Reports</vt:lpstr>
      <vt:lpstr>Drill-down reports </vt:lpstr>
      <vt:lpstr>Key-indicator reports </vt:lpstr>
      <vt:lpstr>Comparative reports </vt:lpstr>
      <vt:lpstr>Exception Reports</vt:lpstr>
      <vt:lpstr>Exception Reports : Outlier detection</vt:lpstr>
      <vt:lpstr>Expert systems   </vt:lpstr>
      <vt:lpstr>Expert systems  </vt:lpstr>
      <vt:lpstr>Participant in Expert Systems Development</vt:lpstr>
      <vt:lpstr>Components of Expert Systems</vt:lpstr>
      <vt:lpstr>Knowledge base component in ES</vt:lpstr>
      <vt:lpstr>Components of Knowledge Base</vt:lpstr>
      <vt:lpstr>Knowledge representation</vt:lpstr>
      <vt:lpstr>Functional Area Information Systems (FAISs)  </vt:lpstr>
      <vt:lpstr>Information technology inside organization</vt:lpstr>
      <vt:lpstr>Information Systems for Production/ Operations Management</vt:lpstr>
      <vt:lpstr>Information Systems for Production/ Operations Management</vt:lpstr>
      <vt:lpstr>Information Systems for Accounting and Finance</vt:lpstr>
      <vt:lpstr>Information Systems for Accounting and Finance</vt:lpstr>
      <vt:lpstr>Information Systems for Human Resource Management</vt:lpstr>
      <vt:lpstr>Information Systems for Human Resource Management</vt:lpstr>
      <vt:lpstr>Information systems for marketing</vt:lpstr>
      <vt:lpstr>Examples of information systems supporting the functional areas</vt:lpstr>
      <vt:lpstr>Enterprise Resource Planning (ERP) Systems</vt:lpstr>
      <vt:lpstr>Enterprise Resource Planning (ERP) Systems</vt:lpstr>
      <vt:lpstr>ERP II</vt:lpstr>
      <vt:lpstr>ERP II System</vt:lpstr>
      <vt:lpstr>Benefits and limitations of ERP systems</vt:lpstr>
      <vt:lpstr>Supply Chain Management (SCM) Systems</vt:lpstr>
      <vt:lpstr>Week 3- Tutorial </vt:lpstr>
      <vt:lpstr>PowerPoint Presentation</vt:lpstr>
      <vt:lpstr>PowerPoint Presentation</vt:lpstr>
      <vt:lpstr>References</vt:lpstr>
      <vt:lpstr>Q &amp; 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Information System 31266 Week2</dc:title>
  <dc:creator>Bahareh B./Reza F. Azar/Aghdam</dc:creator>
  <cp:lastModifiedBy>Morteza Saberi</cp:lastModifiedBy>
  <cp:revision>62</cp:revision>
  <dcterms:created xsi:type="dcterms:W3CDTF">2022-02-10T14:22:55Z</dcterms:created>
  <dcterms:modified xsi:type="dcterms:W3CDTF">2022-03-08T01:13:26Z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2022-02-17T03:50:25Z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9731ad74-501f-4650-9970-250cf07512a6</vt:lpwstr>
  </property>
  <property fmtid="{D5CDD505-2E9C-101B-9397-08002B2CF9AE}" pid="8" name="MSIP_Label_51a6c3db-1667-4f49-995a-8b9973972958_ContentBits">
    <vt:lpwstr>0</vt:lpwstr>
  </property>
</Properties>
</file>