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media/image20.jpg" ContentType="image/jpeg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2.xml" ContentType="application/vnd.openxmlformats-officedocument.presentationml.tags+xml"/>
  <Override PartName="/ppt/notesSlides/notesSlide3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57" r:id="rId2"/>
    <p:sldId id="401" r:id="rId3"/>
    <p:sldId id="355" r:id="rId4"/>
    <p:sldId id="422" r:id="rId5"/>
    <p:sldId id="423" r:id="rId6"/>
    <p:sldId id="256" r:id="rId7"/>
    <p:sldId id="260" r:id="rId8"/>
    <p:sldId id="357" r:id="rId9"/>
    <p:sldId id="363" r:id="rId10"/>
    <p:sldId id="356" r:id="rId11"/>
    <p:sldId id="358" r:id="rId12"/>
    <p:sldId id="402" r:id="rId13"/>
    <p:sldId id="261" r:id="rId14"/>
    <p:sldId id="360" r:id="rId15"/>
    <p:sldId id="361" r:id="rId16"/>
    <p:sldId id="362" r:id="rId17"/>
    <p:sldId id="365" r:id="rId18"/>
    <p:sldId id="274" r:id="rId19"/>
    <p:sldId id="429" r:id="rId20"/>
    <p:sldId id="380" r:id="rId21"/>
    <p:sldId id="403" r:id="rId22"/>
    <p:sldId id="381" r:id="rId23"/>
    <p:sldId id="379" r:id="rId24"/>
    <p:sldId id="382" r:id="rId25"/>
    <p:sldId id="383" r:id="rId26"/>
    <p:sldId id="385" r:id="rId27"/>
    <p:sldId id="404" r:id="rId28"/>
    <p:sldId id="387" r:id="rId29"/>
    <p:sldId id="405" r:id="rId30"/>
    <p:sldId id="386" r:id="rId31"/>
    <p:sldId id="388" r:id="rId32"/>
    <p:sldId id="406" r:id="rId33"/>
    <p:sldId id="392" r:id="rId34"/>
    <p:sldId id="407" r:id="rId35"/>
    <p:sldId id="393" r:id="rId36"/>
    <p:sldId id="408" r:id="rId37"/>
    <p:sldId id="409" r:id="rId38"/>
    <p:sldId id="410" r:id="rId39"/>
    <p:sldId id="411" r:id="rId40"/>
    <p:sldId id="417" r:id="rId41"/>
    <p:sldId id="420" r:id="rId42"/>
    <p:sldId id="413" r:id="rId43"/>
    <p:sldId id="414" r:id="rId44"/>
    <p:sldId id="418" r:id="rId45"/>
    <p:sldId id="419" r:id="rId46"/>
    <p:sldId id="427" r:id="rId47"/>
    <p:sldId id="428" r:id="rId48"/>
    <p:sldId id="325" r:id="rId49"/>
    <p:sldId id="276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0FEAC4-E133-2F77-416E-242BAAE55B29}" name="Bahareh B./Reza F. Azar/Aghdam" initials="BBFA" userId="574ba9868101d3c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84"/>
    <p:restoredTop sz="82599"/>
  </p:normalViewPr>
  <p:slideViewPr>
    <p:cSldViewPr snapToGrid="0" snapToObjects="1">
      <p:cViewPr varScale="1">
        <p:scale>
          <a:sx n="112" d="100"/>
          <a:sy n="112" d="100"/>
        </p:scale>
        <p:origin x="208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8/10/relationships/authors" Target="author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D063A-11FF-0742-97B1-7742108EDC2A}" type="datetimeFigureOut">
              <a:rPr lang="en-US" smtClean="0"/>
              <a:t>3/15/22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91255-1B06-0747-94E8-FC6423B97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28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A3A0-AD88-4012-BC68-F825754874DD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3560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99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86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00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72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1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71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64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54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44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91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dirty="0">
                <a:solidFill>
                  <a:srgbClr val="E301B8"/>
                </a:solidFill>
              </a:rPr>
              <a:t>https://</a:t>
            </a:r>
            <a:r>
              <a:rPr lang="en-AU" sz="1200" b="1" dirty="0" err="1">
                <a:solidFill>
                  <a:srgbClr val="E301B8"/>
                </a:solidFill>
              </a:rPr>
              <a:t>app.mural.co</a:t>
            </a:r>
            <a:r>
              <a:rPr lang="en-AU" sz="1200" b="1" dirty="0">
                <a:solidFill>
                  <a:srgbClr val="E301B8"/>
                </a:solidFill>
              </a:rPr>
              <a:t>/t/scottdanielutseduau0344/m/scottdanielutseduau0344/1647293628471/466411c6daa0aeba5b689b43ae370176383dee63?sender=u95354a4dec5f80c400c36780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014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lnSpc>
                <a:spcPct val="90000"/>
              </a:lnSpc>
              <a:spcAft>
                <a:spcPts val="1200"/>
              </a:spcAft>
              <a:buNone/>
              <a:defRPr/>
            </a:pPr>
            <a:endParaRPr lang="en-US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00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108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272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180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884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758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451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252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690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01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522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756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07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111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344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400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478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lnSpc>
                <a:spcPct val="90000"/>
              </a:lnSpc>
              <a:spcAft>
                <a:spcPts val="1200"/>
              </a:spcAft>
              <a:buNone/>
              <a:defRPr/>
            </a:pPr>
            <a:endParaRPr lang="en-US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276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A3A0-AD88-4012-BC68-F825754874DD}" type="slidenum">
              <a:rPr lang="en-AU" smtClean="0"/>
              <a:t>48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6625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53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66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46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30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1255-1B06-0747-94E8-FC6423B976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66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D5A1D-2C7E-FE40-AB3B-B17942A13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882E69-B75C-0B47-A783-A0ACF4899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1B053-2DE5-9746-9C3D-523A44E97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2FB6-3A6A-9C4B-8739-15C0A3C5E0DA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409F7-FC7E-FD4F-995A-EFF125ABB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B7126-97EB-9A4F-B6AA-8817E659E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9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D93D-6B63-A845-82BE-567EEA355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45BADB-BCA7-9F48-B774-8AA220B72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A7FBE-D7F6-9C4D-B0F1-44CE021EE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2FB6-3A6A-9C4B-8739-15C0A3C5E0DA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B9EDE-7B39-3641-8159-75C8C1FE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14EAD-61EB-3A49-A2A5-FAA3E1A15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5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3AB181-F70D-FA4D-A26E-F30EBD6C5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FE7DE2-43D7-BC42-B6A5-B0C800B35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D84B6-BA27-664C-AFF7-697831173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2FB6-3A6A-9C4B-8739-15C0A3C5E0DA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4E2AB-4CB1-B249-92B5-E6E441179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6CE0D-3A3A-014F-A53A-B36F7C9FE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4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854" y="2684346"/>
            <a:ext cx="7574314" cy="1201854"/>
          </a:xfrm>
        </p:spPr>
        <p:txBody>
          <a:bodyPr anchor="t">
            <a:noAutofit/>
          </a:bodyPr>
          <a:lstStyle>
            <a:lvl1pPr algn="l">
              <a:defRPr lang="en-AU" sz="340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Heading</a:t>
            </a:r>
            <a:endParaRPr lang="en-AU" dirty="0">
              <a:solidFill>
                <a:srgbClr val="FFFFFF"/>
              </a:solidFill>
              <a:effectLst/>
              <a:latin typeface="Helvetica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854" y="3904488"/>
            <a:ext cx="7574314" cy="1483672"/>
          </a:xfrm>
        </p:spPr>
        <p:txBody>
          <a:bodyPr>
            <a:noAutofit/>
          </a:bodyPr>
          <a:lstStyle>
            <a:lvl1pPr marL="0" indent="0" algn="l">
              <a:lnSpc>
                <a:spcPts val="2050"/>
              </a:lnSpc>
              <a:spcBef>
                <a:spcPts val="0"/>
              </a:spcBef>
              <a:buNone/>
              <a:defRPr lang="en-AU" sz="160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73A36A-F66D-5949-851B-B40DF1CFFD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7794" y="719529"/>
            <a:ext cx="1013045" cy="4310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39CB7F-C500-664A-85BC-40E980796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41"/>
          <a:stretch/>
        </p:blipFill>
        <p:spPr>
          <a:xfrm>
            <a:off x="6367137" y="-1"/>
            <a:ext cx="5824863" cy="67591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4D4A17-CCAE-BD4B-887F-A1DBBA9FD3FB}"/>
              </a:ext>
            </a:extLst>
          </p:cNvPr>
          <p:cNvSpPr txBox="1"/>
          <p:nvPr userDrawn="1"/>
        </p:nvSpPr>
        <p:spPr>
          <a:xfrm>
            <a:off x="10018207" y="6420897"/>
            <a:ext cx="17484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UTS CRICOS 00099F</a:t>
            </a:r>
          </a:p>
        </p:txBody>
      </p:sp>
    </p:spTree>
    <p:extLst>
      <p:ext uri="{BB962C8B-B14F-4D97-AF65-F5344CB8AC3E}">
        <p14:creationId xmlns:p14="http://schemas.microsoft.com/office/powerpoint/2010/main" val="3960097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9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B95B59D-032C-CD4A-B177-5223D666C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E2E7B1-2CAA-0442-BF33-993CA9D00F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3876" y="707332"/>
            <a:ext cx="748146" cy="709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7429" y="2495810"/>
            <a:ext cx="7318942" cy="1201854"/>
          </a:xfrm>
        </p:spPr>
        <p:txBody>
          <a:bodyPr anchor="t">
            <a:noAutofit/>
          </a:bodyPr>
          <a:lstStyle>
            <a:lvl1pPr algn="l">
              <a:defRPr lang="en-AU" sz="340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Heading</a:t>
            </a:r>
            <a:endParaRPr lang="en-AU" dirty="0">
              <a:solidFill>
                <a:srgbClr val="FFFFFF"/>
              </a:solidFill>
              <a:effectLst/>
              <a:latin typeface="Helvetica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17429" y="3715952"/>
            <a:ext cx="7318942" cy="1483672"/>
          </a:xfrm>
        </p:spPr>
        <p:txBody>
          <a:bodyPr>
            <a:noAutofit/>
          </a:bodyPr>
          <a:lstStyle>
            <a:lvl1pPr marL="0" indent="0" algn="l">
              <a:lnSpc>
                <a:spcPts val="2050"/>
              </a:lnSpc>
              <a:spcBef>
                <a:spcPts val="0"/>
              </a:spcBef>
              <a:buNone/>
              <a:defRPr lang="en-AU" sz="160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6FE1C7-3397-A040-96F0-BC5CC70D1A62}"/>
              </a:ext>
            </a:extLst>
          </p:cNvPr>
          <p:cNvSpPr txBox="1"/>
          <p:nvPr userDrawn="1"/>
        </p:nvSpPr>
        <p:spPr>
          <a:xfrm>
            <a:off x="10018207" y="6420897"/>
            <a:ext cx="17484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UTS CRICOS 00099F</a:t>
            </a:r>
          </a:p>
        </p:txBody>
      </p:sp>
    </p:spTree>
    <p:extLst>
      <p:ext uri="{BB962C8B-B14F-4D97-AF65-F5344CB8AC3E}">
        <p14:creationId xmlns:p14="http://schemas.microsoft.com/office/powerpoint/2010/main" val="339546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64F1F-DB76-314D-AA77-2441307D4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997CB-1ED1-3D41-BCFB-0A36DD8D4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05F5D-6026-FB47-9644-8EAB53F71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2FB6-3A6A-9C4B-8739-15C0A3C5E0DA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CBF42-8490-D149-89B6-321E7D944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55017-CAA4-CA4F-AAB0-2F1708B2B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5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8DB2-0B37-714F-A6C1-8FF0B407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22D4A-9DD7-BE45-92E3-6C76379C6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CFCC0-46BC-7F47-BCCD-F51602DE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2FB6-3A6A-9C4B-8739-15C0A3C5E0DA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AB486-8EF8-E644-8BF3-EC4376083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2C64D-1774-6549-8E7C-EEE8DCB1F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0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DD979-292B-9D4B-8378-6FFAF1582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3A51E-AD65-0D46-A724-795655BDD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61D24-23E9-D74A-9E08-31A6BFC1F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A5141-0C4F-9040-809A-DF0129B13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2FB6-3A6A-9C4B-8739-15C0A3C5E0DA}" type="datetimeFigureOut">
              <a:rPr lang="en-US" smtClean="0"/>
              <a:t>3/15/22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6AB350-3918-8B40-B5F8-F2BDEF92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B17E2-3A06-C444-8F7B-DF7ABD1A6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4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EA914-639C-E749-85CB-882FBDFFF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E627B-A36A-2C41-9BE7-298E64397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BE8343-DDC8-144D-9D99-E1DA4A9C6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5279ED-2F0D-D542-85B3-C19CA6B69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BAFCBB-A7AF-4A44-B932-8DC8310F9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291E46-19B7-6047-86E5-6A7B86AF3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2FB6-3A6A-9C4B-8739-15C0A3C5E0DA}" type="datetimeFigureOut">
              <a:rPr lang="en-US" smtClean="0"/>
              <a:t>3/15/22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CD6C4B-01FC-A546-9A52-165BC90BB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552828-9E84-374A-B27B-309001E99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7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089FE-FBCE-9A45-ADE0-6B9632AEE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5D916A-A1E9-AA4D-8B72-93826B24E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2FB6-3A6A-9C4B-8739-15C0A3C5E0DA}" type="datetimeFigureOut">
              <a:rPr lang="en-US" smtClean="0"/>
              <a:t>3/15/22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30DC57-DA5E-6F49-93D3-9C13CDC13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E4AE48-A755-1A45-8756-44DE82205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2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D3EFE7-CF3E-294A-829D-0CB1EE7F0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2FB6-3A6A-9C4B-8739-15C0A3C5E0DA}" type="datetimeFigureOut">
              <a:rPr lang="en-US" smtClean="0"/>
              <a:t>3/15/22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5A04FD-CF3C-DC42-AE3C-02B41A556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F4641-F236-0E44-BBFF-0CC20B06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4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9DF47-9346-B749-983F-8A3572D64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21BD8-1AD8-9147-94AD-352B7A3B9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8DFA2-F00C-4344-9105-468B2187E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C2EC41-8C90-7F4B-94C0-D14DFAB9C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2FB6-3A6A-9C4B-8739-15C0A3C5E0DA}" type="datetimeFigureOut">
              <a:rPr lang="en-US" smtClean="0"/>
              <a:t>3/15/22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06714-089C-CB4F-B2CD-163942FF5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7143C3-D3F2-CA44-BE55-ED9101DA6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9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4A16-538E-234E-BC45-76A86C329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47B252-21F4-6341-97BB-B65F140D06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A6AE5-E538-854B-92E3-0D4351944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F6F26-139A-F147-84A3-549D79EFD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2FB6-3A6A-9C4B-8739-15C0A3C5E0DA}" type="datetimeFigureOut">
              <a:rPr lang="en-US" smtClean="0"/>
              <a:t>3/15/22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D99AF-52BA-9C47-AEAF-A1C3595AA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37157-7199-C842-B98C-1F70C9CD7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5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8C7F64-1232-FA4A-8F7B-E0DBC29B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51398-B5A9-2F4B-97E4-A918F9C02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F96E3-060B-7C48-ACA4-FD0138CB3E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52FB6-3A6A-9C4B-8739-15C0A3C5E0DA}" type="datetimeFigureOut">
              <a:rPr lang="en-US" smtClean="0"/>
              <a:t>3/15/22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E1CCA-A76F-414B-8F80-B5465B1BA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52F0F-211B-1A4C-80E4-82171F069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0EF5E-1493-F14F-B4D1-20F135A8C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1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kea.com/ms/en_AU/rooms_ideas/planner_pax3d/index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OvarianCancerAustralia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epressionet.org.au/" TargetMode="External"/><Relationship Id="rId4" Type="http://schemas.openxmlformats.org/officeDocument/2006/relationships/hyperlink" Target="http://www.u3aonline.org.au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AA11B-14BF-6548-992A-91D5A345F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854" y="2684345"/>
            <a:ext cx="4152868" cy="1698811"/>
          </a:xfrm>
        </p:spPr>
        <p:txBody>
          <a:bodyPr/>
          <a:lstStyle/>
          <a:p>
            <a:pPr algn="ctr"/>
            <a:r>
              <a:rPr lang="en-AU" spc="-5" dirty="0">
                <a:latin typeface="Times New Roman"/>
                <a:cs typeface="Times New Roman"/>
              </a:rPr>
              <a:t>Welcome to </a:t>
            </a:r>
            <a:br>
              <a:rPr lang="en-AU" spc="-5" dirty="0">
                <a:latin typeface="Times New Roman"/>
                <a:cs typeface="Times New Roman"/>
              </a:rPr>
            </a:br>
            <a:r>
              <a:rPr lang="en-AU" spc="-5" dirty="0">
                <a:latin typeface="Times New Roman"/>
                <a:cs typeface="Times New Roman"/>
              </a:rPr>
              <a:t>Introduction </a:t>
            </a:r>
            <a:r>
              <a:rPr lang="en-AU" dirty="0">
                <a:latin typeface="Times New Roman"/>
                <a:cs typeface="Times New Roman"/>
              </a:rPr>
              <a:t>to  Information </a:t>
            </a:r>
            <a:r>
              <a:rPr lang="en-AU" spc="-5" dirty="0">
                <a:latin typeface="Times New Roman"/>
                <a:cs typeface="Times New Roman"/>
              </a:rPr>
              <a:t>System </a:t>
            </a:r>
            <a:r>
              <a:rPr lang="en-AU" dirty="0">
                <a:latin typeface="Times New Roman"/>
                <a:cs typeface="Times New Roman"/>
              </a:rPr>
              <a:t>31266</a:t>
            </a:r>
            <a:br>
              <a:rPr lang="en-AU" dirty="0">
                <a:latin typeface="Times New Roman"/>
                <a:cs typeface="Times New Roman"/>
              </a:rPr>
            </a:br>
            <a:br>
              <a:rPr lang="en-AU" dirty="0">
                <a:latin typeface="Times New Roman"/>
                <a:cs typeface="Times New Roman"/>
              </a:rPr>
            </a:br>
            <a:r>
              <a:rPr lang="en-AU" dirty="0">
                <a:latin typeface="Times New Roman"/>
                <a:cs typeface="Times New Roman"/>
              </a:rPr>
              <a:t>Week4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6468E6-B1F6-3E45-B41A-23AE5F598A57}"/>
              </a:ext>
            </a:extLst>
          </p:cNvPr>
          <p:cNvSpPr txBox="1"/>
          <p:nvPr/>
        </p:nvSpPr>
        <p:spPr>
          <a:xfrm>
            <a:off x="627854" y="6362081"/>
            <a:ext cx="1513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UTS CRICOS 00099F</a:t>
            </a:r>
          </a:p>
        </p:txBody>
      </p:sp>
    </p:spTree>
    <p:extLst>
      <p:ext uri="{BB962C8B-B14F-4D97-AF65-F5344CB8AC3E}">
        <p14:creationId xmlns:p14="http://schemas.microsoft.com/office/powerpoint/2010/main" val="2306038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5000" dirty="0">
                <a:latin typeface="Times New Roman"/>
                <a:cs typeface="Times New Roman"/>
              </a:rPr>
              <a:t>Information system and Business process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704DC026-4D42-3049-B180-85E9F28C713C}"/>
              </a:ext>
            </a:extLst>
          </p:cNvPr>
          <p:cNvSpPr txBox="1"/>
          <p:nvPr/>
        </p:nvSpPr>
        <p:spPr>
          <a:xfrm>
            <a:off x="572493" y="1911493"/>
            <a:ext cx="10600333" cy="3918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6235" algn="l"/>
              </a:tabLst>
            </a:pP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A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organization’s </a:t>
            </a:r>
            <a:r>
              <a:rPr lang="en-AU" sz="24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</a:t>
            </a:r>
            <a:r>
              <a:rPr lang="en-AU" sz="2400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processes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AU" sz="24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  advantage</a:t>
            </a:r>
            <a:r>
              <a:rPr lang="en-AU" sz="2400" spc="-10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enable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AU" sz="2400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innovate </a:t>
            </a:r>
            <a:r>
              <a:rPr lang="en-A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AU" sz="24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AU" sz="2400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execute  </a:t>
            </a:r>
            <a:r>
              <a:rPr lang="en-AU" sz="2400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AU" sz="24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effectively </a:t>
            </a:r>
            <a:r>
              <a:rPr lang="en-A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efficiently</a:t>
            </a:r>
            <a:r>
              <a:rPr lang="en-AU" sz="2400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its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competitors.</a:t>
            </a: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  <a:tabLst>
                <a:tab pos="356235" algn="l"/>
              </a:tabLst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 algn="just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</a:t>
            </a:r>
            <a:r>
              <a:rPr lang="en-AU"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ormatio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sys</a:t>
            </a:r>
            <a:r>
              <a:rPr lang="en-A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(IS)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a </a:t>
            </a:r>
            <a:r>
              <a:rPr lang="en-A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AU" sz="2400" spc="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A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AU" sz="2400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A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AU" sz="2400" spc="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A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AU" sz="24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AU" sz="2400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AU" sz="2400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A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ler </a:t>
            </a:r>
            <a:r>
              <a:rPr lang="en-AU" sz="24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A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AU" sz="24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A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organization’s </a:t>
            </a:r>
            <a:r>
              <a:rPr lang="en-AU" sz="24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</a:t>
            </a:r>
            <a:r>
              <a:rPr lang="en-AU" sz="2400" spc="1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  <a:r>
              <a:rPr lang="en-AU" sz="2400" spc="-15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Specifically, </a:t>
            </a:r>
            <a:r>
              <a:rPr lang="en-A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 </a:t>
            </a:r>
            <a:r>
              <a:rPr lang="en-AU" sz="2400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 </a:t>
            </a:r>
            <a:r>
              <a:rPr lang="en-A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AU" sz="2400" spc="-2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vital </a:t>
            </a:r>
            <a:r>
              <a:rPr lang="en-AU" sz="2400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</a:t>
            </a:r>
            <a:r>
              <a:rPr lang="en-AU" sz="2400" spc="-25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A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en-AU"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areas: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7100" indent="-457200" algn="just">
              <a:spcBef>
                <a:spcPts val="565"/>
              </a:spcBef>
              <a:buFont typeface="Wingdings" pitchFamily="2" charset="2"/>
              <a:buChar char="Ø"/>
              <a:tabLst>
                <a:tab pos="653415" algn="l"/>
              </a:tabLst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Executing the</a:t>
            </a:r>
            <a:r>
              <a:rPr lang="en-AU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</a:p>
          <a:p>
            <a:pPr marL="927100" lvl="1" indent="-457200" algn="just">
              <a:spcBef>
                <a:spcPts val="680"/>
              </a:spcBef>
              <a:buFont typeface="Wingdings" pitchFamily="2" charset="2"/>
              <a:buChar char="Ø"/>
              <a:tabLst>
                <a:tab pos="195580" algn="l"/>
              </a:tabLst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Capturing and storing process</a:t>
            </a:r>
            <a:r>
              <a:rPr lang="en-AU"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  <a:p>
            <a:pPr marL="927100" lvl="1" indent="-457200" algn="just">
              <a:spcBef>
                <a:spcPts val="580"/>
              </a:spcBef>
              <a:buFont typeface="Wingdings" pitchFamily="2" charset="2"/>
              <a:buChar char="Ø"/>
              <a:tabLst>
                <a:tab pos="195580" algn="l"/>
              </a:tabLst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en-AU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2780" indent="-182880" algn="just">
              <a:lnSpc>
                <a:spcPct val="100000"/>
              </a:lnSpc>
              <a:spcBef>
                <a:spcPts val="565"/>
              </a:spcBef>
              <a:buChar char="•"/>
              <a:tabLst>
                <a:tab pos="653415" algn="l"/>
              </a:tabLst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 algn="just"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  <a:tab pos="949960" algn="l"/>
                <a:tab pos="2667635" algn="l"/>
                <a:tab pos="3808095" algn="l"/>
                <a:tab pos="4492625" algn="l"/>
                <a:tab pos="4940300" algn="l"/>
              </a:tabLst>
            </a:pPr>
            <a:endParaRPr lang="en-A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  <a:tab pos="949960" algn="l"/>
                <a:tab pos="2667635" algn="l"/>
                <a:tab pos="3808095" algn="l"/>
                <a:tab pos="4492625" algn="l"/>
                <a:tab pos="4940300" algn="l"/>
              </a:tabLst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57200" algn="just">
              <a:spcAft>
                <a:spcPts val="1200"/>
              </a:spcAft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57200" algn="just">
              <a:spcAft>
                <a:spcPts val="1200"/>
              </a:spcAft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306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Measures of competitive performance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9527E93-CBD2-D546-B1A2-2CD3365A3752}"/>
              </a:ext>
            </a:extLst>
          </p:cNvPr>
          <p:cNvSpPr txBox="1">
            <a:spLocks/>
          </p:cNvSpPr>
          <p:nvPr/>
        </p:nvSpPr>
        <p:spPr>
          <a:xfrm>
            <a:off x="1033818" y="1854727"/>
            <a:ext cx="9926282" cy="42694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AU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an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</a:t>
            </a:r>
            <a:r>
              <a:rPr lang="en-AU" sz="24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</a:t>
            </a:r>
            <a:r>
              <a:rPr lang="en-AU" sz="2400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en-AU" sz="2400" spc="5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excellence?</a:t>
            </a:r>
          </a:p>
          <a:p>
            <a:pPr marL="355600"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AU" sz="2400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measures </a:t>
            </a:r>
            <a:r>
              <a:rPr lang="en-A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AU" sz="24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en-AU" sz="2400" spc="-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</a:p>
          <a:p>
            <a:pPr marL="756285" lvl="1" indent="-286385"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lang="en-A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en-AU" sz="2400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satisfaction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6285" lvl="1" indent="-286385"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lang="en-A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en-AU" sz="24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6285" lvl="1" indent="-286385"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lang="en-AU" sz="24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Cycle </a:t>
            </a:r>
            <a:r>
              <a:rPr lang="en-A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fulfillment </a:t>
            </a:r>
            <a:r>
              <a:rPr lang="en-AU" sz="24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en-AU" sz="2400" i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6285" lvl="1" indent="-286385">
              <a:spcBef>
                <a:spcPts val="48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lang="en-A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6285" lvl="1" indent="-286385"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lang="en-AU" sz="24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6285" lvl="1" indent="-286385"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lang="en-AU" sz="24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Productivity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2" indent="0">
              <a:spcAft>
                <a:spcPts val="1200"/>
              </a:spcAft>
              <a:buClr>
                <a:schemeClr val="tx1"/>
              </a:buClr>
              <a:buSzPct val="150000"/>
              <a:buNone/>
              <a:defRPr/>
            </a:pP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2" indent="0" algn="ctr">
              <a:spcAft>
                <a:spcPts val="1200"/>
              </a:spcAft>
              <a:buClr>
                <a:schemeClr val="tx1"/>
              </a:buClr>
              <a:buSzPct val="150000"/>
              <a:buNone/>
              <a:defRPr/>
            </a:pPr>
            <a:endParaRPr lang="en-AU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2" indent="0" algn="ctr">
              <a:spcAft>
                <a:spcPts val="1200"/>
              </a:spcAft>
              <a:buClr>
                <a:schemeClr val="tx1"/>
              </a:buClr>
              <a:buSzPct val="150000"/>
              <a:buNone/>
              <a:defRPr/>
            </a:pPr>
            <a:endParaRPr lang="en-A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>
              <a:spcAft>
                <a:spcPts val="1200"/>
              </a:spcAft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>
              <a:spcAft>
                <a:spcPts val="1200"/>
              </a:spcAft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179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C07283-4B7A-9F44-AB22-C99403460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AU" sz="4800" dirty="0">
                <a:latin typeface="Times New Roman"/>
                <a:cs typeface="Times New Roman"/>
              </a:rPr>
              <a:t>Types of Business Pressure</a:t>
            </a:r>
            <a:br>
              <a:rPr lang="en-AU" sz="4800" dirty="0">
                <a:latin typeface="Times New Roman"/>
                <a:cs typeface="Times New Roman"/>
              </a:rPr>
            </a:br>
            <a:endParaRPr lang="en-AU" sz="4800" dirty="0">
              <a:latin typeface="Times New Roman"/>
              <a:cs typeface="Times New Roman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461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224272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3600" dirty="0">
                <a:latin typeface="Times New Roman"/>
                <a:cs typeface="Times New Roman"/>
              </a:rPr>
              <a:t>How IS support organisations to respond business pressure?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9527E93-CBD2-D546-B1A2-2CD3365A3752}"/>
              </a:ext>
            </a:extLst>
          </p:cNvPr>
          <p:cNvSpPr txBox="1">
            <a:spLocks/>
          </p:cNvSpPr>
          <p:nvPr/>
        </p:nvSpPr>
        <p:spPr>
          <a:xfrm>
            <a:off x="471109" y="1911492"/>
            <a:ext cx="11506526" cy="41577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95"/>
              </a:spcBef>
              <a:buNone/>
              <a:tabLst>
                <a:tab pos="2251710" algn="l"/>
                <a:tab pos="3908425" algn="l"/>
                <a:tab pos="5382260" algn="l"/>
                <a:tab pos="7915909" algn="l"/>
              </a:tabLst>
            </a:pP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AU"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sys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AU" sz="24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</a:t>
            </a:r>
            <a:r>
              <a:rPr lang="en-AU" sz="2400" spc="-6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AU" sz="24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AU" sz="24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AU" sz="2400" spc="-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AU" sz="2400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AU" sz="24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A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AU" sz="24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isations</a:t>
            </a:r>
            <a:r>
              <a:rPr lang="en-AU" sz="2400" spc="-5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the di</a:t>
            </a:r>
            <a:r>
              <a:rPr lang="en-AU"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AU" sz="24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AU" sz="24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t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 of </a:t>
            </a:r>
            <a:r>
              <a:rPr lang="en-AU" sz="2400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confronting </a:t>
            </a:r>
            <a:r>
              <a:rPr lang="en-AU" sz="2400" spc="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 </a:t>
            </a:r>
            <a:r>
              <a:rPr lang="en-AU" sz="2400" spc="-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pressures</a:t>
            </a:r>
            <a:r>
              <a:rPr lang="en-AU" sz="2400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organisations.</a:t>
            </a:r>
          </a:p>
          <a:p>
            <a:pPr marL="0" indent="0">
              <a:lnSpc>
                <a:spcPct val="100000"/>
              </a:lnSpc>
              <a:spcBef>
                <a:spcPts val="95"/>
              </a:spcBef>
              <a:buNone/>
              <a:tabLst>
                <a:tab pos="2251710" algn="l"/>
                <a:tab pos="3908425" algn="l"/>
                <a:tab pos="5382260" algn="l"/>
                <a:tab pos="7915909" algn="l"/>
              </a:tabLst>
            </a:pPr>
            <a:endParaRPr lang="en-AU" sz="2400" spc="-15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9135" lvl="1" indent="-286385">
              <a:spcBef>
                <a:spcPts val="770"/>
              </a:spcBef>
              <a:buFont typeface="Arial"/>
              <a:buChar char="–"/>
              <a:tabLst>
                <a:tab pos="299720" algn="l"/>
              </a:tabLst>
            </a:pPr>
            <a:r>
              <a:rPr lang="en-A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Pressures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9135" lvl="1" indent="-286385">
              <a:spcBef>
                <a:spcPts val="675"/>
              </a:spcBef>
              <a:buFont typeface="Arial"/>
              <a:buChar char="–"/>
              <a:tabLst>
                <a:tab pos="299720" algn="l"/>
              </a:tabLst>
            </a:pPr>
            <a:r>
              <a:rPr lang="en-A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en-AU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Pressures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9135" lvl="1" indent="-286385">
              <a:spcBef>
                <a:spcPts val="670"/>
              </a:spcBef>
              <a:buFont typeface="Arial"/>
              <a:buChar char="–"/>
              <a:tabLst>
                <a:tab pos="299720" algn="l"/>
              </a:tabLst>
            </a:pP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Societal/Political/Legal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Pressures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spcBef>
                <a:spcPts val="95"/>
              </a:spcBef>
              <a:tabLst>
                <a:tab pos="1670685" algn="l"/>
                <a:tab pos="2292985" algn="l"/>
                <a:tab pos="3119120" algn="l"/>
                <a:tab pos="4821555" algn="l"/>
                <a:tab pos="6030595" algn="l"/>
              </a:tabLst>
            </a:pPr>
            <a:endParaRPr lang="en-A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181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Market Pressures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9527E93-CBD2-D546-B1A2-2CD3365A3752}"/>
              </a:ext>
            </a:extLst>
          </p:cNvPr>
          <p:cNvSpPr txBox="1">
            <a:spLocks/>
          </p:cNvSpPr>
          <p:nvPr/>
        </p:nvSpPr>
        <p:spPr>
          <a:xfrm>
            <a:off x="572493" y="1781575"/>
            <a:ext cx="10387607" cy="43426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indent="0">
              <a:spcBef>
                <a:spcPts val="95"/>
              </a:spcBef>
              <a:buNone/>
              <a:tabLst>
                <a:tab pos="354965" algn="l"/>
                <a:tab pos="355600" algn="l"/>
              </a:tabLst>
            </a:pPr>
            <a:r>
              <a:rPr lang="en-AU"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pressures </a:t>
            </a:r>
            <a:r>
              <a:rPr lang="en-AU"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generated </a:t>
            </a:r>
            <a:r>
              <a:rPr lang="en-AU"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5"/>
              </a:spcBef>
              <a:buFont typeface="Arial"/>
              <a:buChar char="•"/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7735" indent="-514984">
              <a:tabLst>
                <a:tab pos="1327785" algn="l"/>
                <a:tab pos="1328420" algn="l"/>
              </a:tabLst>
            </a:pP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Globalization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7735" indent="-514984">
              <a:spcBef>
                <a:spcPts val="675"/>
              </a:spcBef>
              <a:tabLst>
                <a:tab pos="1327785" algn="l"/>
                <a:tab pos="1328420" algn="l"/>
              </a:tabLst>
            </a:pP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Changing Nature of the</a:t>
            </a:r>
            <a:r>
              <a:rPr lang="en-AU"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Workforce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7735" indent="-514984">
              <a:spcBef>
                <a:spcPts val="670"/>
              </a:spcBef>
              <a:tabLst>
                <a:tab pos="1327785" algn="l"/>
                <a:tab pos="1328420" algn="l"/>
              </a:tabLst>
            </a:pP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Powerful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Market pressure Images, Stock Photos &amp;amp; Vectors | Shutterstock">
            <a:extLst>
              <a:ext uri="{FF2B5EF4-FFF2-40B4-BE49-F238E27FC236}">
                <a16:creationId xmlns:a16="http://schemas.microsoft.com/office/drawing/2014/main" id="{59D19F62-5D4A-B14C-9B4B-DC2238C2D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477" y="2174890"/>
            <a:ext cx="49530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781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Market Pressures- </a:t>
            </a:r>
            <a:r>
              <a:rPr lang="en-AU" sz="4000" b="1" dirty="0">
                <a:latin typeface="Times New Roman"/>
                <a:cs typeface="Times New Roman"/>
              </a:rPr>
              <a:t>Globalization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9527E93-CBD2-D546-B1A2-2CD3365A3752}"/>
              </a:ext>
            </a:extLst>
          </p:cNvPr>
          <p:cNvSpPr txBox="1">
            <a:spLocks/>
          </p:cNvSpPr>
          <p:nvPr/>
        </p:nvSpPr>
        <p:spPr>
          <a:xfrm>
            <a:off x="572493" y="1758063"/>
            <a:ext cx="11149149" cy="434791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642620" algn="just">
              <a:lnSpc>
                <a:spcPct val="100000"/>
              </a:lnSpc>
              <a:spcBef>
                <a:spcPts val="2115"/>
              </a:spcBef>
            </a:pPr>
            <a:r>
              <a:rPr lang="en-AU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Globalization Pressure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AU" sz="2400" spc="-3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scale.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88315" algn="just">
              <a:lnSpc>
                <a:spcPct val="100000"/>
              </a:lnSpc>
              <a:spcBef>
                <a:spcPts val="625"/>
              </a:spcBef>
            </a:pP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</a:t>
            </a:r>
            <a:r>
              <a:rPr lang="en-AU" sz="2400" u="heavy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approaches</a:t>
            </a:r>
            <a:r>
              <a:rPr lang="en-A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compete in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en-AU"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scales.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68605" algn="just">
              <a:lnSpc>
                <a:spcPct val="100000"/>
              </a:lnSpc>
              <a:spcBef>
                <a:spcPts val="625"/>
              </a:spcBef>
            </a:pPr>
            <a:r>
              <a:rPr lang="en-AU" sz="2400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AU" sz="2400" spc="-10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enable </a:t>
            </a:r>
            <a:r>
              <a:rPr lang="en-AU" sz="2400" spc="-1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</a:t>
            </a:r>
            <a:r>
              <a:rPr lang="en-AU" sz="2400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AU" sz="2400" spc="-2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respond </a:t>
            </a:r>
            <a:r>
              <a:rPr lang="en-AU" sz="2400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AU" sz="2400" spc="-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AU" sz="2400" spc="-40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 </a:t>
            </a:r>
            <a:r>
              <a:rPr lang="en-AU" sz="2400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to compete in </a:t>
            </a:r>
            <a:r>
              <a:rPr lang="en-AU" sz="2400" spc="-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international </a:t>
            </a:r>
            <a:r>
              <a:rPr lang="en-AU" sz="2400" spc="-10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scale.</a:t>
            </a:r>
            <a:r>
              <a:rPr lang="en-AU" sz="2400" spc="-204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AU" sz="2400" b="1" spc="-10" dirty="0">
                <a:solidFill>
                  <a:srgbClr val="45C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How?</a:t>
            </a:r>
          </a:p>
          <a:p>
            <a:pPr marL="12700" marR="268605" algn="just">
              <a:lnSpc>
                <a:spcPct val="100000"/>
              </a:lnSpc>
              <a:spcBef>
                <a:spcPts val="625"/>
              </a:spcBef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6285" indent="-286385" algn="just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6920" algn="l"/>
              </a:tabLst>
            </a:pP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E-Business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AU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E-Commerce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6285" marR="347345" indent="-286385" algn="just">
              <a:lnSpc>
                <a:spcPts val="2500"/>
              </a:lnSpc>
              <a:spcBef>
                <a:spcPts val="600"/>
              </a:spcBef>
              <a:buFont typeface="Arial"/>
              <a:buChar char="–"/>
              <a:tabLst>
                <a:tab pos="756920" algn="l"/>
              </a:tabLst>
            </a:pP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Relationship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Systems;</a:t>
            </a:r>
            <a:r>
              <a:rPr lang="en-AU" sz="2400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systems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6285" indent="-286385" algn="just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756920" algn="l"/>
              </a:tabLst>
            </a:pP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Make-to-Order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en-AU" sz="24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AU" sz="2400" spc="-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u="heavy" spc="-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PAX </a:t>
            </a:r>
            <a:r>
              <a:rPr lang="en-AU" sz="2400" u="heavy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Wardrobe </a:t>
            </a:r>
            <a:r>
              <a:rPr lang="en-AU"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planning</a:t>
            </a:r>
            <a:r>
              <a:rPr lang="en-AU" sz="2400" u="heavy" spc="-3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AU"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tool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766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67078"/>
            <a:ext cx="11018520" cy="143441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Market Pressures - </a:t>
            </a:r>
            <a:r>
              <a:rPr lang="en-AU" sz="4000" b="1" dirty="0">
                <a:latin typeface="Times New Roman"/>
                <a:cs typeface="Times New Roman"/>
              </a:rPr>
              <a:t>Changing Nature of the Workforce</a:t>
            </a:r>
            <a:br>
              <a:rPr lang="en-AU" sz="4000" dirty="0">
                <a:latin typeface="Times New Roman"/>
                <a:cs typeface="Times New Roman"/>
              </a:rPr>
            </a:br>
            <a:endParaRPr lang="en-AU" sz="4000" dirty="0">
              <a:latin typeface="Times New Roman"/>
              <a:cs typeface="Times New Roman"/>
            </a:endParaRP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7D870F-102C-874A-8C18-72B35BAFEA9C}"/>
              </a:ext>
            </a:extLst>
          </p:cNvPr>
          <p:cNvSpPr/>
          <p:nvPr/>
        </p:nvSpPr>
        <p:spPr>
          <a:xfrm>
            <a:off x="572493" y="1787139"/>
            <a:ext cx="11018520" cy="3821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2520"/>
              </a:spcBef>
            </a:pPr>
            <a:r>
              <a:rPr lang="en-AU" sz="2400" spc="-50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Workforce </a:t>
            </a:r>
            <a:r>
              <a:rPr lang="en-AU" sz="2400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AU" sz="2400" spc="-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Becoming </a:t>
            </a:r>
            <a:r>
              <a:rPr lang="en-AU" sz="2400" spc="-40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en-AU" sz="2400" spc="-32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1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Diversified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6285" indent="-286385">
              <a:lnSpc>
                <a:spcPct val="100000"/>
              </a:lnSpc>
              <a:spcBef>
                <a:spcPts val="315"/>
              </a:spcBef>
              <a:buFont typeface="Arial"/>
              <a:buChar char="–"/>
              <a:tabLst>
                <a:tab pos="756920" algn="l"/>
              </a:tabLst>
            </a:pP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Parents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6285" indent="-286385">
              <a:lnSpc>
                <a:spcPct val="100000"/>
              </a:lnSpc>
              <a:spcBef>
                <a:spcPts val="315"/>
              </a:spcBef>
              <a:buFont typeface="Arial"/>
              <a:buChar char="–"/>
              <a:tabLst>
                <a:tab pos="756920" algn="l"/>
              </a:tabLst>
            </a:pP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Persons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Disabilities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7100" lvl="1">
              <a:spcBef>
                <a:spcPts val="310"/>
              </a:spcBef>
            </a:pPr>
            <a:r>
              <a:rPr lang="en-AU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now </a:t>
            </a:r>
            <a:r>
              <a:rPr lang="en-AU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employed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AU" sz="24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positions</a:t>
            </a:r>
          </a:p>
          <a:p>
            <a:pPr marL="469900">
              <a:lnSpc>
                <a:spcPct val="100000"/>
              </a:lnSpc>
              <a:spcBef>
                <a:spcPts val="310"/>
              </a:spcBef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655955">
              <a:lnSpc>
                <a:spcPts val="3240"/>
              </a:lnSpc>
              <a:spcBef>
                <a:spcPts val="765"/>
              </a:spcBef>
            </a:pPr>
            <a:r>
              <a:rPr lang="en-AU" sz="2400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AU" sz="2400" spc="-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easing </a:t>
            </a:r>
            <a:r>
              <a:rPr lang="en-AU" sz="2400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2400" spc="-10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 </a:t>
            </a:r>
            <a:r>
              <a:rPr lang="en-AU" sz="2400" spc="-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these </a:t>
            </a:r>
            <a:r>
              <a:rPr lang="en-AU" sz="2400" spc="-40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employees  </a:t>
            </a:r>
            <a:r>
              <a:rPr lang="en-AU" sz="2400" spc="-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the </a:t>
            </a:r>
            <a:r>
              <a:rPr lang="en-AU" sz="2400" spc="-10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 </a:t>
            </a:r>
            <a:r>
              <a:rPr lang="en-AU" sz="2400" spc="-3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workforce.</a:t>
            </a:r>
            <a:r>
              <a:rPr lang="en-AU" sz="2400" spc="-160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b="1" spc="-15" dirty="0">
                <a:solidFill>
                  <a:srgbClr val="45C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How?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6285" indent="-286385">
              <a:lnSpc>
                <a:spcPct val="100000"/>
              </a:lnSpc>
              <a:spcBef>
                <a:spcPts val="270"/>
              </a:spcBef>
              <a:buFont typeface="Arial"/>
              <a:buChar char="–"/>
              <a:tabLst>
                <a:tab pos="756920" algn="l"/>
              </a:tabLst>
            </a:pPr>
            <a:r>
              <a:rPr lang="en-AU" sz="2400" dirty="0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AU" sz="2400" spc="5" dirty="0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</a:t>
            </a:r>
            <a:r>
              <a:rPr lang="en-AU" sz="2400" spc="-15" dirty="0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Telecommuting</a:t>
            </a:r>
            <a:r>
              <a:rPr lang="en-AU" sz="2400" spc="-135" dirty="0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30" dirty="0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Employees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6285" marR="1668780" indent="-286385">
              <a:lnSpc>
                <a:spcPts val="2810"/>
              </a:lnSpc>
              <a:spcBef>
                <a:spcPts val="665"/>
              </a:spcBef>
              <a:buFont typeface="Arial"/>
              <a:buChar char="–"/>
              <a:tabLst>
                <a:tab pos="756920" algn="l"/>
              </a:tabLst>
            </a:pPr>
            <a:r>
              <a:rPr lang="en-AU" sz="2400" dirty="0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support speech- and</a:t>
            </a:r>
            <a:r>
              <a:rPr lang="en-AU" sz="2400" spc="-105" dirty="0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10" dirty="0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vision-recognition  </a:t>
            </a:r>
            <a:r>
              <a:rPr lang="en-AU" sz="2400" dirty="0">
                <a:solidFill>
                  <a:srgbClr val="1E1C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capabilities(for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persons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A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disabilities)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499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Market Pressures- </a:t>
            </a:r>
            <a:r>
              <a:rPr lang="en-AU" sz="4000" b="1" dirty="0">
                <a:latin typeface="Times New Roman"/>
                <a:cs typeface="Times New Roman"/>
              </a:rPr>
              <a:t>Powerful Customers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9527E93-CBD2-D546-B1A2-2CD3365A3752}"/>
              </a:ext>
            </a:extLst>
          </p:cNvPr>
          <p:cNvSpPr txBox="1">
            <a:spLocks/>
          </p:cNvSpPr>
          <p:nvPr/>
        </p:nvSpPr>
        <p:spPr>
          <a:xfrm>
            <a:off x="572492" y="1827380"/>
            <a:ext cx="11254417" cy="427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1635760">
              <a:lnSpc>
                <a:spcPct val="100000"/>
              </a:lnSpc>
              <a:spcBef>
                <a:spcPts val="1565"/>
              </a:spcBef>
            </a:pPr>
            <a:r>
              <a:rPr lang="en-AU" sz="2400" spc="-20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consumer sophistication &amp; expectation</a:t>
            </a:r>
          </a:p>
          <a:p>
            <a:pPr marL="355600"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Consumer became </a:t>
            </a:r>
            <a:r>
              <a:rPr lang="en-AU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knowledgeable</a:t>
            </a:r>
            <a:r>
              <a:rPr lang="en-AU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</a:p>
          <a:p>
            <a:pPr marL="756285" lvl="1" indent="-286385"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Products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AU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</a:p>
          <a:p>
            <a:pPr marL="756285" lvl="1" indent="-286385"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lang="en-A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comparisons</a:t>
            </a:r>
          </a:p>
          <a:p>
            <a:pPr marL="12700" marR="5080">
              <a:lnSpc>
                <a:spcPct val="100000"/>
              </a:lnSpc>
              <a:spcBef>
                <a:spcPts val="625"/>
              </a:spcBef>
            </a:pPr>
            <a:r>
              <a:rPr lang="en-AU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can </a:t>
            </a:r>
            <a:r>
              <a:rPr lang="en-AU" sz="2400" spc="-5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 </a:t>
            </a:r>
            <a:r>
              <a:rPr lang="en-AU" sz="2400" spc="-15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respond to pressure generated by powerful customers and enhances customer intimacy</a:t>
            </a:r>
          </a:p>
          <a:p>
            <a:pPr marL="756285" lvl="1" indent="-286385"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Relationship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6285" lvl="1" indent="-286385"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Intelligence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(BI)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757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Technology Pressure 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EB1DD4-E5AC-3E40-8983-7BD6EFA84D02}"/>
              </a:ext>
            </a:extLst>
          </p:cNvPr>
          <p:cNvSpPr txBox="1"/>
          <p:nvPr/>
        </p:nvSpPr>
        <p:spPr>
          <a:xfrm>
            <a:off x="572493" y="1911493"/>
            <a:ext cx="10216662" cy="3923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469265">
              <a:lnSpc>
                <a:spcPct val="120000"/>
              </a:lnSpc>
              <a:spcBef>
                <a:spcPts val="100"/>
              </a:spcBef>
            </a:pPr>
            <a:r>
              <a:rPr lang="en-AU" sz="2400" spc="-1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</a:t>
            </a:r>
            <a:r>
              <a:rPr lang="en-AU" sz="2400" spc="-20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Innovation </a:t>
            </a:r>
            <a:r>
              <a:rPr lang="en-AU" sz="2400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AU" sz="2400" spc="-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Obsolescence </a:t>
            </a:r>
            <a:r>
              <a:rPr lang="en-AU" sz="2400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n-AU" sz="2400" spc="2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20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Overload</a:t>
            </a:r>
          </a:p>
          <a:p>
            <a:pPr marL="12700" marR="469265">
              <a:lnSpc>
                <a:spcPct val="120000"/>
              </a:lnSpc>
              <a:spcBef>
                <a:spcPts val="100"/>
              </a:spcBef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485">
              <a:lnSpc>
                <a:spcPct val="100000"/>
              </a:lnSpc>
              <a:spcBef>
                <a:spcPts val="530"/>
              </a:spcBef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enable organization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respond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A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generated</a:t>
            </a:r>
            <a:r>
              <a:rPr lang="en-AU"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0584" marR="5080" lvl="1" indent="-342900">
              <a:spcBef>
                <a:spcPts val="505"/>
              </a:spcBef>
              <a:buFont typeface="Arial" panose="020B0604020202020204" pitchFamily="34" charset="0"/>
              <a:buChar char="•"/>
              <a:tabLst>
                <a:tab pos="746760" algn="l"/>
                <a:tab pos="747395" algn="l"/>
              </a:tabLst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substitute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products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 services</a:t>
            </a:r>
          </a:p>
          <a:p>
            <a:pPr marL="870585" lvl="1" indent="-342900">
              <a:spcBef>
                <a:spcPts val="505"/>
              </a:spcBef>
              <a:buFont typeface="Arial" panose="020B0604020202020204" pitchFamily="34" charset="0"/>
              <a:buChar char="•"/>
              <a:tabLst>
                <a:tab pos="459105" algn="l"/>
                <a:tab pos="459740" algn="l"/>
              </a:tabLst>
            </a:pPr>
            <a:r>
              <a:rPr lang="en-AU"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Vast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stores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data,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information,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AU" sz="2400" spc="-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creates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difficulties in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managing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A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making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6285" lvl="1" indent="-286385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6920" algn="l"/>
              </a:tabLst>
            </a:pP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Intelligent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en-AU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6285" lvl="1" indent="-286385">
              <a:lnSpc>
                <a:spcPct val="100000"/>
              </a:lnSpc>
              <a:spcBef>
                <a:spcPts val="315"/>
              </a:spcBef>
              <a:buFont typeface="Arial"/>
              <a:buChar char="–"/>
              <a:tabLst>
                <a:tab pos="756920" algn="l"/>
              </a:tabLst>
            </a:pP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(BPM)Systems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41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C0E90D-451F-4F41-9A35-E2DEB5639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021" y="343395"/>
            <a:ext cx="7632149" cy="617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57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C07283-4B7A-9F44-AB22-C99403460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Organisational Strategy, Competitive Advantage, and Information Systems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778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Societal/Political /Legal Pressure 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9527E93-CBD2-D546-B1A2-2CD3365A3752}"/>
              </a:ext>
            </a:extLst>
          </p:cNvPr>
          <p:cNvSpPr txBox="1">
            <a:spLocks/>
          </p:cNvSpPr>
          <p:nvPr/>
        </p:nvSpPr>
        <p:spPr>
          <a:xfrm>
            <a:off x="572492" y="1827380"/>
            <a:ext cx="11254417" cy="427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lang="en-AU" sz="2400" b="1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enable </a:t>
            </a:r>
            <a:r>
              <a:rPr lang="en-AU" sz="2400" b="1" spc="-10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to </a:t>
            </a:r>
            <a:r>
              <a:rPr lang="en-AU" sz="2400" b="1" spc="-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respond </a:t>
            </a:r>
            <a:r>
              <a:rPr lang="en-AU" sz="2400" b="1" spc="-10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AU" sz="2400" b="1" spc="-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Societal </a:t>
            </a:r>
            <a:r>
              <a:rPr lang="en-AU" sz="2400" b="1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AU" sz="2400" b="1" spc="-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Political </a:t>
            </a:r>
            <a:r>
              <a:rPr lang="en-AU" sz="2400" b="1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AU" sz="2400" b="1" spc="-10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</a:t>
            </a:r>
            <a:r>
              <a:rPr lang="en-AU" sz="2400" b="1" spc="-16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b="1" spc="-10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Pressures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lang="en-AU" sz="2400" b="1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AU" sz="2400" b="1" spc="1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</a:t>
            </a:r>
            <a:r>
              <a:rPr lang="en-AU" sz="2400" b="1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AU" sz="2400" b="1" spc="-1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b="1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facilitate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(through 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 and 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2.0</a:t>
            </a:r>
            <a:r>
              <a:rPr lang="en-AU" sz="24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applications)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6285" lvl="1" indent="-286385">
              <a:spcBef>
                <a:spcPts val="630"/>
              </a:spcBef>
              <a:buClr>
                <a:srgbClr val="000000"/>
              </a:buClr>
              <a:buFont typeface="Arial"/>
              <a:buChar char="–"/>
              <a:tabLst>
                <a:tab pos="756920" algn="l"/>
              </a:tabLst>
            </a:pPr>
            <a:r>
              <a:rPr lang="en-AU"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Ovarian Cancer</a:t>
            </a:r>
            <a:r>
              <a:rPr lang="en-AU" sz="24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AU" sz="24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Australia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6285" lvl="1" indent="-286385">
              <a:spcBef>
                <a:spcPts val="620"/>
              </a:spcBef>
              <a:buClr>
                <a:srgbClr val="000000"/>
              </a:buClr>
              <a:buFont typeface="Arial"/>
              <a:buChar char="–"/>
              <a:tabLst>
                <a:tab pos="756920" algn="l"/>
              </a:tabLst>
            </a:pPr>
            <a:r>
              <a:rPr lang="en-AU"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U3A</a:t>
            </a:r>
            <a:r>
              <a:rPr lang="en-AU" sz="24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AU"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Online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6285" lvl="1" indent="-286385">
              <a:spcBef>
                <a:spcPts val="630"/>
              </a:spcBef>
              <a:buClr>
                <a:srgbClr val="000000"/>
              </a:buClr>
              <a:buFont typeface="Arial"/>
              <a:buChar char="–"/>
              <a:tabLst>
                <a:tab pos="756920" algn="l"/>
              </a:tabLst>
            </a:pPr>
            <a:r>
              <a:rPr lang="en-AU"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dNet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>
              <a:spcBef>
                <a:spcPts val="7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Compliance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</a:t>
            </a:r>
            <a:r>
              <a:rPr lang="en-AU"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Regulations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against 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Terrorist</a:t>
            </a:r>
            <a:r>
              <a:rPr lang="en-AU"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Attacks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709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C07283-4B7A-9F44-AB22-C99403460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AU" sz="4800" dirty="0">
                <a:latin typeface="Times New Roman"/>
                <a:cs typeface="Times New Roman"/>
              </a:rPr>
              <a:t>Porter’s Competitive Forces Model</a:t>
            </a:r>
            <a:br>
              <a:rPr lang="en-AU" sz="4800" dirty="0">
                <a:latin typeface="Times New Roman"/>
                <a:cs typeface="Times New Roman"/>
              </a:rPr>
            </a:br>
            <a:endParaRPr lang="en-AU" sz="4800" dirty="0">
              <a:latin typeface="Times New Roman"/>
              <a:cs typeface="Times New Roman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676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Business-IT Alignment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9527E93-CBD2-D546-B1A2-2CD3365A3752}"/>
              </a:ext>
            </a:extLst>
          </p:cNvPr>
          <p:cNvSpPr txBox="1">
            <a:spLocks/>
          </p:cNvSpPr>
          <p:nvPr/>
        </p:nvSpPr>
        <p:spPr>
          <a:xfrm>
            <a:off x="572492" y="1827380"/>
            <a:ext cx="11254417" cy="427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2110" marR="350520" algn="just">
              <a:lnSpc>
                <a:spcPct val="100000"/>
              </a:lnSpc>
              <a:spcBef>
                <a:spcPts val="105"/>
              </a:spcBef>
            </a:pPr>
            <a:r>
              <a:rPr lang="en-AU" sz="2400" spc="-5" dirty="0">
                <a:solidFill>
                  <a:srgbClr val="375F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should </a:t>
            </a:r>
            <a:r>
              <a:rPr lang="en-AU" sz="2400" dirty="0">
                <a:solidFill>
                  <a:srgbClr val="375F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en-AU" sz="2400" spc="-65" dirty="0">
                <a:solidFill>
                  <a:srgbClr val="375F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>
                <a:solidFill>
                  <a:srgbClr val="375F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Business-IT </a:t>
            </a:r>
            <a:r>
              <a:rPr lang="en-AU" sz="2400" spc="-5" dirty="0">
                <a:solidFill>
                  <a:srgbClr val="375F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Alignment. </a:t>
            </a:r>
            <a:r>
              <a:rPr lang="en-AU" sz="2400" spc="-25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Tight </a:t>
            </a:r>
            <a:r>
              <a:rPr lang="en-AU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 of </a:t>
            </a:r>
            <a:r>
              <a:rPr lang="en-AU" sz="2400" spc="-5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IT functions with the </a:t>
            </a:r>
            <a:r>
              <a:rPr lang="en-AU" sz="2400" spc="-25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strategy,  </a:t>
            </a:r>
            <a:r>
              <a:rPr lang="en-AU" sz="2400" spc="-5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mission, and </a:t>
            </a:r>
            <a:r>
              <a:rPr lang="en-AU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goals </a:t>
            </a:r>
            <a:r>
              <a:rPr lang="en-AU" sz="2400" spc="-5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AU" sz="2400" dirty="0">
                <a:solidFill>
                  <a:srgbClr val="00A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 </a:t>
            </a:r>
          </a:p>
          <a:p>
            <a:pPr marL="372110" marR="350520" algn="just">
              <a:lnSpc>
                <a:spcPct val="100000"/>
              </a:lnSpc>
              <a:spcBef>
                <a:spcPts val="105"/>
              </a:spcBef>
            </a:pPr>
            <a:endParaRPr lang="en-AU" sz="2400" dirty="0">
              <a:solidFill>
                <a:srgbClr val="00AF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2110" marR="350520" algn="just">
              <a:lnSpc>
                <a:spcPct val="100000"/>
              </a:lnSpc>
              <a:spcBef>
                <a:spcPts val="105"/>
              </a:spcBef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good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business-IT</a:t>
            </a:r>
            <a:r>
              <a:rPr lang="en-AU"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alignment:</a:t>
            </a:r>
          </a:p>
          <a:p>
            <a:pPr marL="829310" indent="0" algn="just">
              <a:spcBef>
                <a:spcPts val="595"/>
              </a:spcBef>
              <a:buNone/>
              <a:tabLst>
                <a:tab pos="1058545" algn="l"/>
              </a:tabLst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Organizations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AU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AU" sz="2400" b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endParaRPr lang="en-A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9310" marR="318135" indent="0" algn="just">
              <a:spcBef>
                <a:spcPts val="575"/>
              </a:spcBef>
              <a:buNone/>
              <a:tabLst>
                <a:tab pos="1058545" algn="l"/>
              </a:tabLst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Organisations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rotate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and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AU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professionals  across departments</a:t>
            </a:r>
          </a:p>
          <a:p>
            <a:pPr marL="829310" marR="247650" indent="0" algn="just">
              <a:spcBef>
                <a:spcPts val="580"/>
              </a:spcBef>
              <a:buNone/>
              <a:tabLst>
                <a:tab pos="1058545" algn="l"/>
              </a:tabLst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Organisations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</a:t>
            </a:r>
            <a:r>
              <a:rPr lang="en-AU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overarching goals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completely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business</a:t>
            </a:r>
            <a:r>
              <a:rPr lang="en-AU" sz="2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211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Information systems &amp; Competitive strategy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8B32A4-5487-8346-B04E-55264AF3E0C8}"/>
              </a:ext>
            </a:extLst>
          </p:cNvPr>
          <p:cNvSpPr txBox="1"/>
          <p:nvPr/>
        </p:nvSpPr>
        <p:spPr>
          <a:xfrm>
            <a:off x="507461" y="2092362"/>
            <a:ext cx="11174030" cy="2918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56640" marR="1273810" algn="ctr">
              <a:lnSpc>
                <a:spcPct val="100000"/>
              </a:lnSpc>
              <a:spcBef>
                <a:spcPts val="105"/>
              </a:spcBef>
            </a:pPr>
            <a:r>
              <a:rPr lang="en-A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</a:t>
            </a:r>
            <a:r>
              <a:rPr lang="en-AU" sz="24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 should </a:t>
            </a:r>
            <a:r>
              <a:rPr lang="en-AU" sz="2400" spc="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</a:t>
            </a:r>
            <a:r>
              <a:rPr lang="en-AU" sz="24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organizations’ </a:t>
            </a:r>
            <a:r>
              <a:rPr lang="en-AU" sz="2400" u="sng" spc="-1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en-AU" sz="2400" u="sng" spc="-27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u="sng" spc="-25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endParaRPr lang="en-AU" sz="24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0815" algn="ctr">
              <a:lnSpc>
                <a:spcPct val="100000"/>
              </a:lnSpc>
              <a:spcBef>
                <a:spcPts val="5"/>
              </a:spcBef>
            </a:pPr>
            <a:r>
              <a:rPr lang="en-AU" sz="2400" spc="10" dirty="0">
                <a:solidFill>
                  <a:srgbClr val="375F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</a:t>
            </a:r>
            <a:r>
              <a:rPr lang="en-AU" sz="2400" dirty="0">
                <a:solidFill>
                  <a:srgbClr val="375F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term plan </a:t>
            </a:r>
            <a:r>
              <a:rPr lang="en-AU" sz="2400" spc="-5" dirty="0">
                <a:solidFill>
                  <a:srgbClr val="375F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AU" sz="2400" dirty="0">
                <a:solidFill>
                  <a:srgbClr val="375F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AU" sz="2400" spc="5" dirty="0">
                <a:solidFill>
                  <a:srgbClr val="375F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particular </a:t>
            </a:r>
            <a:r>
              <a:rPr lang="en-AU" sz="2400" spc="-10" dirty="0">
                <a:solidFill>
                  <a:srgbClr val="375F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company </a:t>
            </a:r>
            <a:r>
              <a:rPr lang="en-AU" sz="2400" dirty="0">
                <a:solidFill>
                  <a:srgbClr val="375F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AU" sz="2400" spc="-15" dirty="0">
                <a:solidFill>
                  <a:srgbClr val="375F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 </a:t>
            </a:r>
            <a:r>
              <a:rPr lang="en-AU" sz="2400" dirty="0">
                <a:solidFill>
                  <a:srgbClr val="375F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AU" sz="2400" spc="-10" dirty="0">
                <a:solidFill>
                  <a:srgbClr val="375F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gain</a:t>
            </a:r>
            <a:r>
              <a:rPr lang="en-AU" sz="2400" spc="-80" dirty="0">
                <a:solidFill>
                  <a:srgbClr val="375F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10" dirty="0">
                <a:solidFill>
                  <a:srgbClr val="375F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13360" algn="ctr">
              <a:lnSpc>
                <a:spcPct val="100000"/>
              </a:lnSpc>
            </a:pPr>
            <a:r>
              <a:rPr lang="en-AU" sz="2400" spc="-10" dirty="0">
                <a:solidFill>
                  <a:srgbClr val="375F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advantage)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26695" algn="ctr">
              <a:lnSpc>
                <a:spcPct val="100000"/>
              </a:lnSpc>
              <a:spcBef>
                <a:spcPts val="735"/>
              </a:spcBef>
            </a:pP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information  systems that can </a:t>
            </a:r>
            <a:r>
              <a:rPr lang="en-A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organizations’ 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en-A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</a:p>
          <a:p>
            <a:pPr marL="12700" marR="226695" algn="ctr">
              <a:lnSpc>
                <a:spcPct val="100000"/>
              </a:lnSpc>
              <a:spcBef>
                <a:spcPts val="735"/>
              </a:spcBef>
            </a:pPr>
            <a:r>
              <a:rPr lang="en-AU" sz="2800" dirty="0">
                <a:solidFill>
                  <a:srgbClr val="375F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4090964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Porter’s Competitive Forces Model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9AF253-8566-FF4A-89F2-6E38553212ED}"/>
              </a:ext>
            </a:extLst>
          </p:cNvPr>
          <p:cNvSpPr txBox="1"/>
          <p:nvPr/>
        </p:nvSpPr>
        <p:spPr>
          <a:xfrm>
            <a:off x="103430" y="2475727"/>
            <a:ext cx="33689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marR="5080" indent="635">
              <a:lnSpc>
                <a:spcPct val="100000"/>
              </a:lnSpc>
              <a:spcBef>
                <a:spcPts val="105"/>
              </a:spcBef>
            </a:pPr>
            <a:r>
              <a:rPr lang="en-AU" sz="2400" spc="1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2400" spc="-1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best-known </a:t>
            </a:r>
            <a:r>
              <a:rPr lang="en-AU" sz="2400" spc="-3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framework </a:t>
            </a:r>
            <a:r>
              <a:rPr lang="en-AU" sz="2400" spc="20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AU" sz="2400" spc="-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analysing </a:t>
            </a:r>
            <a:r>
              <a:rPr lang="en-AU" sz="2400" b="1" spc="-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competitiveness </a:t>
            </a:r>
            <a:r>
              <a:rPr lang="en-AU" sz="2400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Michael </a:t>
            </a:r>
            <a:r>
              <a:rPr lang="en-AU" sz="2400" spc="-5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Porter’s  </a:t>
            </a:r>
            <a:r>
              <a:rPr lang="en-AU" sz="2400" b="1" spc="-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 </a:t>
            </a:r>
            <a:r>
              <a:rPr lang="en-AU" sz="2400" b="1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forces model </a:t>
            </a:r>
            <a:r>
              <a:rPr lang="en-AU" sz="2400" spc="-3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(Porter,</a:t>
            </a:r>
            <a:r>
              <a:rPr lang="en-AU" sz="2400" spc="-270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1985)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324DDA-A55C-9E4A-934F-710675873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769" y="1672954"/>
            <a:ext cx="8463036" cy="488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87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Porter’s five competitive forces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23">
            <a:extLst>
              <a:ext uri="{FF2B5EF4-FFF2-40B4-BE49-F238E27FC236}">
                <a16:creationId xmlns:a16="http://schemas.microsoft.com/office/drawing/2014/main" id="{07C75F3F-E64E-1F4F-B3EF-20B950C8C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598654"/>
              </p:ext>
            </p:extLst>
          </p:nvPr>
        </p:nvGraphicFramePr>
        <p:xfrm>
          <a:off x="1944355" y="1672954"/>
          <a:ext cx="7581483" cy="500327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580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8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2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9104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spc="-10" dirty="0"/>
                        <a:t>Threats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dirty="0"/>
                        <a:t>High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spc="5" dirty="0"/>
                        <a:t>Low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03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3139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5" dirty="0"/>
                        <a:t>New </a:t>
                      </a:r>
                      <a:r>
                        <a:rPr sz="1800" spc="-25" dirty="0"/>
                        <a:t>market</a:t>
                      </a:r>
                      <a:r>
                        <a:rPr sz="1800" spc="-35" dirty="0"/>
                        <a:t> </a:t>
                      </a:r>
                      <a:r>
                        <a:rPr sz="1800" spc="-10" dirty="0"/>
                        <a:t>entrants</a:t>
                      </a:r>
                      <a:endParaRPr sz="1800">
                        <a:latin typeface="Rockwell"/>
                        <a:cs typeface="Rockwel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25" dirty="0"/>
                        <a:t>Market </a:t>
                      </a:r>
                      <a:r>
                        <a:rPr sz="1800" dirty="0"/>
                        <a:t>entry is</a:t>
                      </a:r>
                      <a:r>
                        <a:rPr sz="1800" spc="-15" dirty="0"/>
                        <a:t> </a:t>
                      </a:r>
                      <a:r>
                        <a:rPr sz="1800" spc="-5" dirty="0"/>
                        <a:t>easy</a:t>
                      </a:r>
                      <a:endParaRPr sz="1800">
                        <a:latin typeface="Rockwell"/>
                        <a:cs typeface="Rockwel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/>
                        <a:t>Significant</a:t>
                      </a:r>
                      <a:r>
                        <a:rPr sz="1800" spc="-5" dirty="0"/>
                        <a:t> </a:t>
                      </a:r>
                      <a:r>
                        <a:rPr sz="1800" spc="5" dirty="0"/>
                        <a:t>barrier</a:t>
                      </a:r>
                      <a:endParaRPr sz="1800"/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/>
                        <a:t>to enter the</a:t>
                      </a:r>
                      <a:r>
                        <a:rPr sz="1800" spc="-80" dirty="0"/>
                        <a:t> </a:t>
                      </a:r>
                      <a:r>
                        <a:rPr sz="1800" spc="-25" dirty="0"/>
                        <a:t>market</a:t>
                      </a:r>
                      <a:endParaRPr sz="1800">
                        <a:latin typeface="Rockwell"/>
                        <a:cs typeface="Rockwell"/>
                      </a:endParaRPr>
                    </a:p>
                  </a:txBody>
                  <a:tcPr marL="0" marR="0" marT="349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875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/>
                        <a:t>Suppliers</a:t>
                      </a:r>
                      <a:endParaRPr sz="1800"/>
                    </a:p>
                    <a:p>
                      <a:pPr marL="882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5" dirty="0"/>
                        <a:t>(bargaining</a:t>
                      </a:r>
                      <a:r>
                        <a:rPr sz="1800" dirty="0"/>
                        <a:t> </a:t>
                      </a:r>
                      <a:r>
                        <a:rPr sz="1800" spc="-35" dirty="0"/>
                        <a:t>power)</a:t>
                      </a:r>
                      <a:endParaRPr sz="1800">
                        <a:latin typeface="Rockwell"/>
                        <a:cs typeface="Rockwel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20" dirty="0"/>
                        <a:t>Buyers</a:t>
                      </a:r>
                      <a:r>
                        <a:rPr sz="1800" spc="-40" dirty="0"/>
                        <a:t> </a:t>
                      </a:r>
                      <a:r>
                        <a:rPr sz="1800" spc="-5" dirty="0"/>
                        <a:t>(companies)</a:t>
                      </a:r>
                      <a:endParaRPr sz="1800"/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30" dirty="0"/>
                        <a:t>have </a:t>
                      </a:r>
                      <a:r>
                        <a:rPr sz="1800" dirty="0"/>
                        <a:t>few</a:t>
                      </a:r>
                      <a:r>
                        <a:rPr sz="1800" spc="5" dirty="0"/>
                        <a:t> </a:t>
                      </a:r>
                      <a:r>
                        <a:rPr sz="1800" dirty="0"/>
                        <a:t>choices</a:t>
                      </a:r>
                      <a:endParaRPr sz="1800">
                        <a:latin typeface="Rockwell"/>
                        <a:cs typeface="Rockwell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92075" marR="2978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25" dirty="0"/>
                        <a:t>Buyers  </a:t>
                      </a:r>
                      <a:r>
                        <a:rPr sz="1800" dirty="0"/>
                        <a:t>(companies)</a:t>
                      </a:r>
                      <a:r>
                        <a:rPr sz="1800" spc="-110" dirty="0"/>
                        <a:t> </a:t>
                      </a:r>
                      <a:r>
                        <a:rPr sz="1800" spc="-30" dirty="0"/>
                        <a:t>have  </a:t>
                      </a:r>
                      <a:r>
                        <a:rPr sz="1800" spc="-25" dirty="0"/>
                        <a:t>many</a:t>
                      </a:r>
                      <a:r>
                        <a:rPr sz="1800" spc="-20" dirty="0"/>
                        <a:t> </a:t>
                      </a:r>
                      <a:r>
                        <a:rPr sz="1800" spc="-5" dirty="0"/>
                        <a:t>choices</a:t>
                      </a:r>
                      <a:endParaRPr sz="1800">
                        <a:latin typeface="Rockwell"/>
                        <a:cs typeface="Rockwell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2102">
                <a:tc>
                  <a:txBody>
                    <a:bodyPr/>
                    <a:lstStyle/>
                    <a:p>
                      <a:pPr marL="88265" marR="2838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dirty="0"/>
                        <a:t>Customers  </a:t>
                      </a:r>
                      <a:r>
                        <a:rPr sz="1800" spc="-15" dirty="0"/>
                        <a:t>(bargaining</a:t>
                      </a:r>
                      <a:r>
                        <a:rPr sz="1800" spc="-45" dirty="0"/>
                        <a:t> </a:t>
                      </a:r>
                      <a:r>
                        <a:rPr sz="1800" spc="-35" dirty="0"/>
                        <a:t>power)</a:t>
                      </a:r>
                      <a:endParaRPr sz="1800">
                        <a:latin typeface="Rockwell"/>
                        <a:cs typeface="Rockwell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91440" marR="33401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25" dirty="0"/>
                        <a:t>Buyers</a:t>
                      </a:r>
                      <a:r>
                        <a:rPr sz="1800" spc="-95" dirty="0"/>
                        <a:t> </a:t>
                      </a:r>
                      <a:r>
                        <a:rPr sz="1800" dirty="0"/>
                        <a:t>(customers)  </a:t>
                      </a:r>
                      <a:r>
                        <a:rPr sz="1800" spc="-30" dirty="0"/>
                        <a:t>have </a:t>
                      </a:r>
                      <a:r>
                        <a:rPr sz="1800" spc="-20" dirty="0"/>
                        <a:t>many</a:t>
                      </a:r>
                      <a:r>
                        <a:rPr sz="1800" spc="-50" dirty="0"/>
                        <a:t> </a:t>
                      </a:r>
                      <a:r>
                        <a:rPr sz="1800" spc="-5" dirty="0"/>
                        <a:t>choices</a:t>
                      </a:r>
                      <a:endParaRPr sz="1800" dirty="0">
                        <a:latin typeface="Rockwell"/>
                        <a:cs typeface="Rockwell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92075" marR="977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25" dirty="0"/>
                        <a:t>Buyers</a:t>
                      </a:r>
                      <a:r>
                        <a:rPr sz="1800" spc="-95" dirty="0"/>
                        <a:t> </a:t>
                      </a:r>
                      <a:r>
                        <a:rPr sz="1800" dirty="0"/>
                        <a:t>(customers)  </a:t>
                      </a:r>
                      <a:r>
                        <a:rPr sz="1800" spc="-30" dirty="0"/>
                        <a:t>have </a:t>
                      </a:r>
                      <a:r>
                        <a:rPr sz="1800" dirty="0"/>
                        <a:t>few</a:t>
                      </a:r>
                      <a:r>
                        <a:rPr sz="1800" spc="-5" dirty="0"/>
                        <a:t> </a:t>
                      </a:r>
                      <a:r>
                        <a:rPr sz="1800" dirty="0"/>
                        <a:t>choices</a:t>
                      </a:r>
                      <a:endParaRPr sz="1800">
                        <a:latin typeface="Rockwell"/>
                        <a:cs typeface="Rockwell"/>
                      </a:endParaRPr>
                    </a:p>
                  </a:txBody>
                  <a:tcPr marL="0" marR="0" marT="3556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5523">
                <a:tc>
                  <a:txBody>
                    <a:bodyPr/>
                    <a:lstStyle/>
                    <a:p>
                      <a:pPr marL="88265" marR="472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5" dirty="0"/>
                        <a:t>Substitute  </a:t>
                      </a:r>
                      <a:r>
                        <a:rPr sz="1800" spc="-10" dirty="0"/>
                        <a:t>products/services</a:t>
                      </a:r>
                      <a:endParaRPr sz="1800">
                        <a:latin typeface="Rockwell"/>
                        <a:cs typeface="Rockwell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91440" marR="8502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20" dirty="0"/>
                        <a:t>There </a:t>
                      </a:r>
                      <a:r>
                        <a:rPr sz="1800" spc="-45" dirty="0"/>
                        <a:t>are </a:t>
                      </a:r>
                      <a:r>
                        <a:rPr sz="1800" spc="-20" dirty="0"/>
                        <a:t>many  </a:t>
                      </a:r>
                      <a:r>
                        <a:rPr sz="1800" spc="-5" dirty="0"/>
                        <a:t>substitutes</a:t>
                      </a:r>
                      <a:endParaRPr sz="1800" dirty="0">
                        <a:latin typeface="Rockwell"/>
                        <a:cs typeface="Rockwell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92075" marR="87693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spc="-20" dirty="0"/>
                        <a:t>There </a:t>
                      </a:r>
                      <a:r>
                        <a:rPr sz="1800" spc="-45" dirty="0"/>
                        <a:t>are </a:t>
                      </a:r>
                      <a:r>
                        <a:rPr sz="1800" dirty="0"/>
                        <a:t>few  </a:t>
                      </a:r>
                      <a:r>
                        <a:rPr sz="1800" spc="-5" dirty="0"/>
                        <a:t>substitutes</a:t>
                      </a:r>
                      <a:endParaRPr sz="1800">
                        <a:latin typeface="Rockwell"/>
                        <a:cs typeface="Rockwell"/>
                      </a:endParaRPr>
                    </a:p>
                  </a:txBody>
                  <a:tcPr marL="0" marR="0" marT="3556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2531">
                <a:tc>
                  <a:txBody>
                    <a:bodyPr/>
                    <a:lstStyle/>
                    <a:p>
                      <a:pPr marL="88265" marR="115125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dirty="0"/>
                        <a:t>(Esta</a:t>
                      </a:r>
                      <a:r>
                        <a:rPr sz="1800" spc="-55" dirty="0"/>
                        <a:t>b</a:t>
                      </a:r>
                      <a:r>
                        <a:rPr sz="1800" dirty="0"/>
                        <a:t>l</a:t>
                      </a:r>
                      <a:r>
                        <a:rPr sz="1800" spc="-10" dirty="0"/>
                        <a:t>i</a:t>
                      </a:r>
                      <a:r>
                        <a:rPr sz="1800" dirty="0"/>
                        <a:t>s</a:t>
                      </a:r>
                      <a:r>
                        <a:rPr sz="1800" spc="5" dirty="0"/>
                        <a:t>h</a:t>
                      </a:r>
                      <a:r>
                        <a:rPr sz="1800" spc="-5" dirty="0"/>
                        <a:t>ed)  competitors</a:t>
                      </a:r>
                      <a:endParaRPr sz="1800">
                        <a:latin typeface="Rockwell"/>
                        <a:cs typeface="Rockwell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91440" marR="25400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dirty="0"/>
                        <a:t>Intense</a:t>
                      </a:r>
                      <a:r>
                        <a:rPr sz="1800" spc="-85" dirty="0"/>
                        <a:t> </a:t>
                      </a:r>
                      <a:r>
                        <a:rPr sz="1800" spc="-5" dirty="0"/>
                        <a:t>competition  </a:t>
                      </a:r>
                      <a:r>
                        <a:rPr sz="1800" dirty="0"/>
                        <a:t>among </a:t>
                      </a:r>
                      <a:r>
                        <a:rPr sz="1800" spc="-20" dirty="0"/>
                        <a:t>many</a:t>
                      </a:r>
                      <a:r>
                        <a:rPr sz="1800" spc="-50" dirty="0"/>
                        <a:t> </a:t>
                      </a:r>
                      <a:r>
                        <a:rPr sz="1800" spc="-5" dirty="0"/>
                        <a:t>firms</a:t>
                      </a:r>
                      <a:endParaRPr sz="1800" dirty="0">
                        <a:latin typeface="Rockwell"/>
                        <a:cs typeface="Rockwell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92075" marR="52832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dirty="0"/>
                        <a:t>Less intense  </a:t>
                      </a:r>
                      <a:r>
                        <a:rPr sz="1800" spc="-5" dirty="0"/>
                        <a:t>competition  </a:t>
                      </a:r>
                      <a:r>
                        <a:rPr sz="1800" dirty="0"/>
                        <a:t>among few</a:t>
                      </a:r>
                      <a:r>
                        <a:rPr sz="1800" spc="-105" dirty="0"/>
                        <a:t> </a:t>
                      </a:r>
                      <a:r>
                        <a:rPr lang="en-AU" sz="1800" kern="1200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firms</a:t>
                      </a:r>
                      <a:endParaRPr sz="1800" kern="1200" spc="-5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19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247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Porter’s Value Chain Model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231C22-506C-BA45-A152-05C3DD276943}"/>
              </a:ext>
            </a:extLst>
          </p:cNvPr>
          <p:cNvSpPr txBox="1"/>
          <p:nvPr/>
        </p:nvSpPr>
        <p:spPr>
          <a:xfrm>
            <a:off x="585216" y="1781438"/>
            <a:ext cx="110185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6985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559560" algn="l"/>
                <a:tab pos="2065655" algn="l"/>
                <a:tab pos="2521585" algn="l"/>
                <a:tab pos="3281679" algn="l"/>
                <a:tab pos="4574540" algn="l"/>
                <a:tab pos="5335270" algn="l"/>
                <a:tab pos="6094095" algn="l"/>
                <a:tab pos="6423660" algn="l"/>
                <a:tab pos="7318375" algn="l"/>
              </a:tabLst>
            </a:pP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zat</a:t>
            </a:r>
            <a:r>
              <a:rPr lang="en-A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rter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etitive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AU" sz="2400" b="1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</a:t>
            </a:r>
            <a:r>
              <a:rPr lang="en-AU" sz="2400" b="1" spc="-3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AU" sz="2400" b="1" spc="-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AU" sz="2400" b="1" spc="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AU" sz="2400" b="1" spc="-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AU" sz="2400" b="1" spc="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AU" sz="2400" b="1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 </a:t>
            </a:r>
            <a:r>
              <a:rPr lang="en-AU" sz="2400" b="1" spc="-10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strategies.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n-AU"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AU"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en-AU" sz="2400" b="1" spc="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en-AU" sz="2400" b="1" spc="3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en-AU" sz="2400" b="1" spc="3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AU" sz="2400" spc="3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AU" sz="2400" spc="3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AU" sz="2400" spc="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en-AU" sz="2400" spc="3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en-AU" sz="2400" spc="3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r>
              <a:rPr lang="en-AU" sz="2400" spc="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</a:p>
          <a:p>
            <a:pPr marL="12700">
              <a:lnSpc>
                <a:spcPct val="100000"/>
              </a:lnSpc>
            </a:pP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greatest impact, they use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r>
              <a:rPr lang="en-A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</a:t>
            </a:r>
            <a:r>
              <a:rPr lang="en-AU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 model</a:t>
            </a:r>
            <a:r>
              <a:rPr lang="en-AU" sz="2400" b="1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(1985).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932815" algn="l"/>
                <a:tab pos="2005964" algn="l"/>
                <a:tab pos="2586990" algn="l"/>
                <a:tab pos="3131185" algn="l"/>
                <a:tab pos="3609340" algn="l"/>
                <a:tab pos="4978400" algn="l"/>
                <a:tab pos="5495290" algn="l"/>
                <a:tab pos="6165850" algn="l"/>
                <a:tab pos="7282815" algn="l"/>
              </a:tabLst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A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</a:t>
            </a:r>
            <a:r>
              <a:rPr lang="en-AU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sequence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activities through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organization’s  </a:t>
            </a:r>
            <a:r>
              <a:rPr lang="en-AU" sz="2400" b="1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</a:t>
            </a:r>
            <a:r>
              <a:rPr lang="en-AU" sz="2400" b="1" spc="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AU" sz="2400" b="1" spc="-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AU" sz="2400" b="1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sfo</a:t>
            </a:r>
            <a:r>
              <a:rPr lang="en-A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 i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en-A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AU" sz="2400" b="1" spc="-2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AU" sz="2400" b="1" spc="-10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AU" sz="2400" b="1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lua</a:t>
            </a:r>
            <a:r>
              <a:rPr lang="en-AU" sz="2400" b="1" spc="-50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AU" sz="2400" b="1" spc="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AU" sz="2400" b="1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AU" sz="2400" b="1" spc="10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AU" sz="2400" b="1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AU" sz="2400" b="1" spc="-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AU" sz="2400" b="1" spc="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AU" sz="2400" b="1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AU" sz="2400" b="1" spc="-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AU" sz="2400" b="1" spc="-15" dirty="0">
                <a:solidFill>
                  <a:srgbClr val="1F48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546100" algn="l"/>
                <a:tab pos="1263650" algn="l"/>
                <a:tab pos="1999614" algn="l"/>
                <a:tab pos="2811145" algn="l"/>
                <a:tab pos="3950970" algn="l"/>
                <a:tab pos="4777105" algn="l"/>
                <a:tab pos="5533390" algn="l"/>
                <a:tab pos="5925185" algn="l"/>
                <a:tab pos="7305675" algn="l"/>
                <a:tab pos="7813675" algn="l"/>
              </a:tabLst>
            </a:pPr>
            <a:r>
              <a:rPr lang="en-AU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AU" sz="24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alue c</a:t>
            </a:r>
            <a:r>
              <a:rPr lang="en-AU"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ain mo</a:t>
            </a:r>
            <a:r>
              <a:rPr lang="en-AU"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en-AU"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en-AU" sz="2400" b="1" spc="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fies 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AU" sz="2400" b="1" spc="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AU" sz="2400" b="1" spc="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AU" sz="24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AU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AU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rg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AU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ati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AU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use  information technology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 competitive</a:t>
            </a:r>
            <a:r>
              <a:rPr lang="en-AU" sz="24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en-AU" sz="2400" b="1" i="1" u="sng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</a:t>
            </a:r>
            <a:r>
              <a:rPr lang="en-AU" sz="2400" b="1" i="1" u="sng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</a:t>
            </a:r>
            <a:r>
              <a:rPr lang="en-AU" sz="2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a </a:t>
            </a:r>
            <a:r>
              <a:rPr lang="en-AU" sz="2400" b="1" i="1" u="sng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 </a:t>
            </a:r>
            <a:r>
              <a:rPr lang="en-AU" sz="2400" b="1" i="1" u="sng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endParaRPr lang="en-AU" sz="2400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988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EX: Porter’s Value Chain Model in Manufacturing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231C22-506C-BA45-A152-05C3DD276943}"/>
              </a:ext>
            </a:extLst>
          </p:cNvPr>
          <p:cNvSpPr txBox="1"/>
          <p:nvPr/>
        </p:nvSpPr>
        <p:spPr>
          <a:xfrm>
            <a:off x="585216" y="1781438"/>
            <a:ext cx="110185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AU"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</a:t>
            </a:r>
            <a:r>
              <a:rPr lang="en-AU" sz="24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companies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 </a:t>
            </a:r>
            <a:r>
              <a:rPr lang="en-A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</a:t>
            </a:r>
            <a:r>
              <a:rPr lang="en-AU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 the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sequence: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2795" lvl="1" indent="-302895">
              <a:buFont typeface="Calibri"/>
              <a:buAutoNum type="arabicPeriod"/>
              <a:tabLst>
                <a:tab pos="316230" algn="l"/>
              </a:tabLst>
            </a:pP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Inbound logistics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(inputs)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2795" lvl="1" indent="-302895">
              <a:buFont typeface="Calibri"/>
              <a:buAutoNum type="arabicPeriod"/>
              <a:tabLst>
                <a:tab pos="316230" algn="l"/>
              </a:tabLst>
            </a:pP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(manufacturing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A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testing)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2795" lvl="1" indent="-302895">
              <a:spcBef>
                <a:spcPts val="5"/>
              </a:spcBef>
              <a:buFont typeface="Calibri"/>
              <a:buAutoNum type="arabicPeriod"/>
              <a:tabLst>
                <a:tab pos="316230" algn="l"/>
              </a:tabLst>
            </a:pP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Outbound logistics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(storage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distribution)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2795" lvl="1" indent="-302895">
              <a:buFont typeface="Calibri"/>
              <a:buAutoNum type="arabicPeriod"/>
              <a:tabLst>
                <a:tab pos="316230" algn="l"/>
              </a:tabLst>
            </a:pP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AU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sales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2795" lvl="1" indent="-302895">
              <a:buFont typeface="Calibri"/>
              <a:buAutoNum type="arabicPeriod"/>
              <a:tabLst>
                <a:tab pos="316230" algn="l"/>
              </a:tabLst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1536369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16" y="872890"/>
            <a:ext cx="2315464" cy="149997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AU" sz="2400" dirty="0">
                <a:latin typeface="Times New Roman"/>
                <a:cs typeface="Times New Roman"/>
              </a:rPr>
              <a:t>Porter’s Value Chain Model</a:t>
            </a: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15DB1E5B-DF94-7840-8B20-55E1D7448676}"/>
              </a:ext>
            </a:extLst>
          </p:cNvPr>
          <p:cNvSpPr/>
          <p:nvPr/>
        </p:nvSpPr>
        <p:spPr>
          <a:xfrm>
            <a:off x="2958742" y="438912"/>
            <a:ext cx="8831580" cy="5980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9756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Strategies for Competitive Advantage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3D2C7A1F-26A8-6C47-B7B4-0902DE698B3D}"/>
              </a:ext>
            </a:extLst>
          </p:cNvPr>
          <p:cNvSpPr/>
          <p:nvPr/>
        </p:nvSpPr>
        <p:spPr>
          <a:xfrm>
            <a:off x="2069432" y="2129590"/>
            <a:ext cx="8325852" cy="4211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3816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altLang="en-US" sz="540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7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4 Key Objectives to Improve Productivity and Customer Experience">
            <a:extLst>
              <a:ext uri="{FF2B5EF4-FFF2-40B4-BE49-F238E27FC236}">
                <a16:creationId xmlns:a16="http://schemas.microsoft.com/office/drawing/2014/main" id="{10611209-EE24-4F88-9851-BB4591ADCC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2" r="-2" b="-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B8CEF17-5F4C-044C-9DFE-246CB9155B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341" y="5786472"/>
            <a:ext cx="1752350" cy="107022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43F7312-8887-6747-9F80-72C7F1B97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79505"/>
            <a:ext cx="7329055" cy="2562726"/>
          </a:xfrm>
        </p:spPr>
        <p:txBody>
          <a:bodyPr>
            <a:normAutofit fontScale="92500" lnSpcReduction="20000"/>
          </a:bodyPr>
          <a:lstStyle/>
          <a:p>
            <a:pPr marL="457200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Strategy </a:t>
            </a:r>
          </a:p>
          <a:p>
            <a:pPr marL="457200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Competitive Advantage </a:t>
            </a:r>
          </a:p>
          <a:p>
            <a:pPr marL="457200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Explore Business Process concept</a:t>
            </a:r>
          </a:p>
          <a:p>
            <a:pPr marL="457200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Business Pressures</a:t>
            </a:r>
          </a:p>
          <a:p>
            <a:pPr marL="457200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Explore how Information systems to address Business pressures</a:t>
            </a:r>
          </a:p>
          <a:p>
            <a:pPr marL="457200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Porter’s Competitive Forces Model</a:t>
            </a:r>
          </a:p>
          <a:p>
            <a:pPr marL="457200" indent="-45720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9402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b="1" dirty="0">
                <a:latin typeface="Times New Roman"/>
                <a:cs typeface="Times New Roman"/>
              </a:rPr>
              <a:t>Cost leadership strategy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194A78-029A-F74D-AC4C-2086F93FC1E7}"/>
              </a:ext>
            </a:extLst>
          </p:cNvPr>
          <p:cNvSpPr txBox="1"/>
          <p:nvPr/>
        </p:nvSpPr>
        <p:spPr>
          <a:xfrm>
            <a:off x="184319" y="1708422"/>
            <a:ext cx="5334000" cy="4944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42900" algn="just"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1568450" algn="l"/>
              </a:tabLst>
            </a:pP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products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AU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n-AU"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vices 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lo</a:t>
            </a:r>
            <a:r>
              <a:rPr lang="en-AU" sz="2400" b="1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AU" sz="24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AU"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AU" sz="24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A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en-AU" sz="24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2700" algn="just">
              <a:spcBef>
                <a:spcPts val="100"/>
              </a:spcBef>
              <a:tabLst>
                <a:tab pos="354965" algn="l"/>
                <a:tab pos="355600" algn="l"/>
                <a:tab pos="1568450" algn="l"/>
              </a:tabLst>
            </a:pPr>
            <a:endParaRPr lang="en-AU" sz="24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 algn="just"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1568450" algn="l"/>
              </a:tabLst>
            </a:pP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example is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Walmart’s </a:t>
            </a:r>
            <a:r>
              <a:rPr lang="en-AU" sz="24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 inventory replenishment </a:t>
            </a:r>
            <a:r>
              <a:rPr lang="en-AU" sz="2400" b="1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AU"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AU" sz="2400" b="1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AU" sz="2400" b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AU" sz="2400" b="1" spc="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ich e</a:t>
            </a:r>
            <a:r>
              <a:rPr lang="en-A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abl</a:t>
            </a:r>
            <a:r>
              <a:rPr lang="en-A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AU"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alma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AU" sz="2400" b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i</a:t>
            </a:r>
            <a:r>
              <a:rPr lang="en-AU" sz="2400" b="1" spc="-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AU" sz="24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AU" sz="24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AU" sz="2400" b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AU" sz="2400" b="1" spc="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AU" sz="2400" b="1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AU" sz="2400" b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AU" sz="2400" b="1" spc="-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AU" sz="24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 </a:t>
            </a:r>
            <a:r>
              <a:rPr lang="en-AU"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r>
              <a:rPr lang="en-AU" sz="24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5600" indent="-342900" algn="just"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1568450" algn="l"/>
              </a:tabLst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4180" indent="-411480" algn="just">
              <a:lnSpc>
                <a:spcPct val="100000"/>
              </a:lnSpc>
              <a:buFont typeface="Arial"/>
              <a:buChar char="•"/>
              <a:tabLst>
                <a:tab pos="423545" algn="l"/>
                <a:tab pos="424180" algn="l"/>
              </a:tabLst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AU" sz="2400" spc="2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AU" sz="2400" spc="2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result,</a:t>
            </a:r>
            <a:r>
              <a:rPr lang="en-AU" sz="2400" spc="2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Walmart</a:t>
            </a:r>
            <a:r>
              <a:rPr lang="en-AU" sz="2400" spc="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stores</a:t>
            </a:r>
            <a:r>
              <a:rPr lang="en-AU" sz="2400" spc="2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en-AU" sz="2400" spc="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floor</a:t>
            </a:r>
            <a:r>
              <a:rPr lang="en-AU" sz="2400" spc="2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en-AU" sz="2400" spc="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en-AU" sz="2400" spc="2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AU" sz="2400" spc="2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sell</a:t>
            </a:r>
            <a:r>
              <a:rPr lang="en-AU" sz="2400" spc="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products,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store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them,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thereby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inventory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costs.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 algn="just"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1568450" algn="l"/>
              </a:tabLst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ost Leadership Strategy Made Easy">
            <a:extLst>
              <a:ext uri="{FF2B5EF4-FFF2-40B4-BE49-F238E27FC236}">
                <a16:creationId xmlns:a16="http://schemas.microsoft.com/office/drawing/2014/main" id="{594DE6A4-914E-554A-BBDE-ABCFABDAF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406" y="2342057"/>
            <a:ext cx="5884275" cy="367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7635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Ex1: </a:t>
            </a:r>
            <a:r>
              <a:rPr lang="en-AU" sz="4000" b="1" dirty="0">
                <a:latin typeface="Times New Roman"/>
                <a:cs typeface="Times New Roman"/>
              </a:rPr>
              <a:t>Ryanair</a:t>
            </a:r>
            <a:r>
              <a:rPr lang="en-AU" sz="4000" dirty="0">
                <a:latin typeface="Times New Roman"/>
                <a:cs typeface="Times New Roman"/>
              </a:rPr>
              <a:t>: The lowest cost airline in Europe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337239-91F7-7A48-98B3-70CAB4245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9803" y="1825757"/>
            <a:ext cx="3572760" cy="4078979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017EB-9B2B-0541-8480-AC4A2F9C4D79}"/>
              </a:ext>
            </a:extLst>
          </p:cNvPr>
          <p:cNvSpPr txBox="1"/>
          <p:nvPr/>
        </p:nvSpPr>
        <p:spPr>
          <a:xfrm>
            <a:off x="429436" y="1825757"/>
            <a:ext cx="764375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Airports: 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Ryanair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flies to small secondary airports, which are sometimes located further away from the city </a:t>
            </a:r>
            <a:r>
              <a:rPr lang="en-A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centers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Point-to-Point Routes: 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opposed to a hub-and-spoke model used by national airlines, Ryanair’s model is a point-to-point model, which reduces customer transfer costs.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Costs: 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Ryanair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lowest </a:t>
            </a:r>
            <a:r>
              <a:rPr lang="en-A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costs in the industry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Fleet: 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Ryanair uses a single type of jet (Boeing 737) for its entire fleet. This enables Ryanair to reduce its Maintenance,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Repair and Overhaul costs, reduce its staff training, and increase flexibility in staff allocation.</a:t>
            </a:r>
          </a:p>
        </p:txBody>
      </p:sp>
    </p:spTree>
    <p:extLst>
      <p:ext uri="{BB962C8B-B14F-4D97-AF65-F5344CB8AC3E}">
        <p14:creationId xmlns:p14="http://schemas.microsoft.com/office/powerpoint/2010/main" val="2787554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Ex2: </a:t>
            </a:r>
            <a:r>
              <a:rPr lang="en-US" sz="5400" b="1" dirty="0" err="1"/>
              <a:t>Huawai</a:t>
            </a:r>
            <a:endParaRPr lang="en-US" sz="5400" b="1" dirty="0"/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9017EB-9B2B-0541-8480-AC4A2F9C4D79}"/>
              </a:ext>
            </a:extLst>
          </p:cNvPr>
          <p:cNvSpPr txBox="1"/>
          <p:nvPr/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Huawai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entered the market as an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unknown low-cost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technology brand.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Focusing on producing high quality products at a low-cost to the consumer.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D97676-4182-AF42-9ED3-5955CB9F5E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70" r="4" b="4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41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b="1" dirty="0">
                <a:latin typeface="Times New Roman"/>
                <a:cs typeface="Times New Roman"/>
              </a:rPr>
              <a:t>Differentiation Strategy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DA75-DE81-D34B-B200-3D621F2281B7}"/>
              </a:ext>
            </a:extLst>
          </p:cNvPr>
          <p:cNvSpPr txBox="1"/>
          <p:nvPr/>
        </p:nvSpPr>
        <p:spPr>
          <a:xfrm>
            <a:off x="572493" y="1911493"/>
            <a:ext cx="6021061" cy="2690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9085" marR="163830" indent="-286385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2400" b="1" spc="-1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Offer different </a:t>
            </a:r>
            <a:r>
              <a:rPr lang="en-AU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AU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</a:t>
            </a:r>
            <a:r>
              <a:rPr lang="en-AU"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competitors.</a:t>
            </a:r>
          </a:p>
          <a:p>
            <a:pPr marL="12700" marR="163830" algn="just">
              <a:lnSpc>
                <a:spcPct val="100000"/>
              </a:lnSpc>
              <a:spcBef>
                <a:spcPts val="100"/>
              </a:spcBef>
              <a:tabLst>
                <a:tab pos="299085" algn="l"/>
                <a:tab pos="299720" algn="l"/>
              </a:tabLst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84455" algn="just">
              <a:tabLst>
                <a:tab pos="299085" algn="l"/>
                <a:tab pos="299720" algn="l"/>
              </a:tabLst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marR="5080" indent="-286385" algn="just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has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proved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winning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for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competing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highly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industry.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ifferentiation Strategy: Definition, Types">
            <a:extLst>
              <a:ext uri="{FF2B5EF4-FFF2-40B4-BE49-F238E27FC236}">
                <a16:creationId xmlns:a16="http://schemas.microsoft.com/office/drawing/2014/main" id="{2393C809-DC8B-4F43-8FF2-05D6B807B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606" y="2032461"/>
            <a:ext cx="476329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516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Differentiation strategy </a:t>
            </a:r>
            <a:r>
              <a:rPr lang="en-AU" sz="4000" b="1" dirty="0">
                <a:latin typeface="Times New Roman"/>
                <a:cs typeface="Times New Roman"/>
              </a:rPr>
              <a:t>examples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DA75-DE81-D34B-B200-3D621F2281B7}"/>
              </a:ext>
            </a:extLst>
          </p:cNvPr>
          <p:cNvSpPr txBox="1"/>
          <p:nvPr/>
        </p:nvSpPr>
        <p:spPr>
          <a:xfrm>
            <a:off x="459102" y="4874447"/>
            <a:ext cx="5521169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9085" marR="84455" indent="-286385" algn="just"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Apple </a:t>
            </a:r>
            <a:r>
              <a:rPr lang="en-AU"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iconic, elegant and minimalist design</a:t>
            </a:r>
          </a:p>
          <a:p>
            <a:pPr marL="299085" marR="84455" indent="-286385" algn="just">
              <a:buFont typeface="Arial"/>
              <a:buChar char="•"/>
              <a:tabLst>
                <a:tab pos="299085" algn="l"/>
                <a:tab pos="299720" algn="l"/>
              </a:tabLst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marR="84455" indent="-286385" algn="just"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price, set with the idea of being proportionate to the level of quality</a:t>
            </a:r>
          </a:p>
          <a:p>
            <a:pPr marL="299085" marR="84455" indent="-286385" algn="just">
              <a:buFont typeface="Arial"/>
              <a:buChar char="•"/>
              <a:tabLst>
                <a:tab pos="299085" algn="l"/>
                <a:tab pos="299720" algn="l"/>
              </a:tabLst>
            </a:pP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84455" algn="just">
              <a:tabLst>
                <a:tab pos="299085" algn="l"/>
                <a:tab pos="299720" algn="l"/>
              </a:tabLst>
            </a:pPr>
            <a:endParaRPr lang="en-A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86B995-C5E3-1746-A51F-42A52EF4F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01" y="1800712"/>
            <a:ext cx="5521170" cy="3061057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7837E7-46DC-F74B-B0F6-F69468791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144" y="1754717"/>
            <a:ext cx="3477386" cy="27016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86BD6C-291A-4F4C-BB92-5371467DFADD}"/>
              </a:ext>
            </a:extLst>
          </p:cNvPr>
          <p:cNvSpPr txBox="1"/>
          <p:nvPr/>
        </p:nvSpPr>
        <p:spPr>
          <a:xfrm>
            <a:off x="6441282" y="4861769"/>
            <a:ext cx="60932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Niche Down On Scale: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Organic and natural food market</a:t>
            </a:r>
            <a:endParaRPr lang="en-A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8352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b="1" dirty="0">
                <a:latin typeface="Times New Roman"/>
                <a:cs typeface="Times New Roman"/>
              </a:rPr>
              <a:t>Innovation Strategy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D589B2-59F2-FB4C-BFFE-DA7AA20B4253}"/>
              </a:ext>
            </a:extLst>
          </p:cNvPr>
          <p:cNvSpPr txBox="1"/>
          <p:nvPr/>
        </p:nvSpPr>
        <p:spPr>
          <a:xfrm>
            <a:off x="572493" y="1725814"/>
            <a:ext cx="701784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lang="en-AU" sz="2400" b="1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Introduce </a:t>
            </a:r>
            <a:r>
              <a:rPr lang="en-AU" sz="2400" b="1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products </a:t>
            </a:r>
            <a:r>
              <a:rPr lang="en-AU" sz="2400" b="1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services,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 to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 products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services,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ways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</a:t>
            </a:r>
            <a:r>
              <a:rPr lang="en-AU"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them.</a:t>
            </a: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classic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A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automated teller </a:t>
            </a:r>
            <a:r>
              <a:rPr lang="en-AU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machines </a:t>
            </a:r>
            <a:r>
              <a:rPr lang="en-AU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(ATMs)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AU" sz="2400" b="1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Citibank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AU"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convenience 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AU"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cost-cutting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innovation </a:t>
            </a:r>
            <a:r>
              <a:rPr lang="en-A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gave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Citibank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huge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 over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Competitors.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424180" algn="l"/>
              </a:tabLst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innovative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products,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ATM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changed the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nature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 competition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banking 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industry. </a:t>
            </a:r>
            <a:r>
              <a:rPr lang="en-AU"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Today,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AU"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ATM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AU" sz="2400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 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necessity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any</a:t>
            </a:r>
            <a:r>
              <a:rPr lang="en-AU"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bank.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Innovation Strategy Stock Illustrations – 96,133 Innovation Strategy Stock  Illustrations, Vectors &amp;amp; Clipart - Dreamstime">
            <a:extLst>
              <a:ext uri="{FF2B5EF4-FFF2-40B4-BE49-F238E27FC236}">
                <a16:creationId xmlns:a16="http://schemas.microsoft.com/office/drawing/2014/main" id="{4E535D34-A01E-2E4B-A5F6-836B08FC6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335" y="1708422"/>
            <a:ext cx="4352860" cy="356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506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Ex: Tesla: </a:t>
            </a:r>
            <a:r>
              <a:rPr lang="en-AU" sz="4000" b="1" dirty="0">
                <a:latin typeface="Times New Roman"/>
                <a:cs typeface="Times New Roman"/>
              </a:rPr>
              <a:t>Product Innovation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46AC6C-CB41-4241-B9DA-9CEF5C330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386" y="1808077"/>
            <a:ext cx="6093228" cy="37772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CF65ED-02B7-7B46-81E2-F33A8C933482}"/>
              </a:ext>
            </a:extLst>
          </p:cNvPr>
          <p:cNvSpPr txBox="1"/>
          <p:nvPr/>
        </p:nvSpPr>
        <p:spPr>
          <a:xfrm>
            <a:off x="2064327" y="5693577"/>
            <a:ext cx="8977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A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Tesla entered the automotive industry offering market-disruptive electric vehicles that are </a:t>
            </a:r>
            <a:r>
              <a:rPr lang="en-A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environmentally friendly</a:t>
            </a:r>
            <a:r>
              <a:rPr lang="en-A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extremely </a:t>
            </a:r>
            <a:r>
              <a:rPr lang="en-A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tech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170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b="1" dirty="0">
                <a:latin typeface="Times New Roman"/>
                <a:cs typeface="Times New Roman"/>
              </a:rPr>
              <a:t>Operational Effectiveness Strategy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D589B2-59F2-FB4C-BFFE-DA7AA20B4253}"/>
              </a:ext>
            </a:extLst>
          </p:cNvPr>
          <p:cNvSpPr txBox="1"/>
          <p:nvPr/>
        </p:nvSpPr>
        <p:spPr>
          <a:xfrm>
            <a:off x="572493" y="2090172"/>
            <a:ext cx="70178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en-AU"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Operational effectiveness </a:t>
            </a:r>
            <a:r>
              <a:rPr lang="en-AU" sz="24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 </a:t>
            </a:r>
            <a:r>
              <a:rPr lang="en-AU" sz="2400" b="1" spc="-1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</a:t>
            </a:r>
            <a:r>
              <a:rPr lang="en-AU" sz="2400" b="1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manner in which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executes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performs 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effectively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rivals.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improvements 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quality, productivity,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satisfaction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decreasing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AU"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market.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Strategy Vs Operational Efficiency">
            <a:extLst>
              <a:ext uri="{FF2B5EF4-FFF2-40B4-BE49-F238E27FC236}">
                <a16:creationId xmlns:a16="http://schemas.microsoft.com/office/drawing/2014/main" id="{3CAA45ED-FCFF-1A42-9A07-16319664A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990" y="1911493"/>
            <a:ext cx="4140314" cy="331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1702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b="1" dirty="0">
                <a:latin typeface="Times New Roman"/>
                <a:cs typeface="Times New Roman"/>
              </a:rPr>
              <a:t>Customer- Orientation Strategy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D589B2-59F2-FB4C-BFFE-DA7AA20B4253}"/>
              </a:ext>
            </a:extLst>
          </p:cNvPr>
          <p:cNvSpPr txBox="1"/>
          <p:nvPr/>
        </p:nvSpPr>
        <p:spPr>
          <a:xfrm>
            <a:off x="428406" y="2951499"/>
            <a:ext cx="59391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355600" algn="l"/>
              </a:tabLst>
            </a:pPr>
            <a:r>
              <a:rPr lang="en-AU"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Customer-orientation strategy </a:t>
            </a:r>
            <a:r>
              <a:rPr lang="en-AU" sz="2400" b="1" spc="-1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Concentrate </a:t>
            </a:r>
            <a:r>
              <a:rPr lang="en-AU" sz="2400" b="1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AU" sz="2400" b="1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 </a:t>
            </a:r>
            <a:r>
              <a:rPr lang="en-AU" sz="2400" b="1" spc="-1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customers  </a:t>
            </a:r>
            <a:r>
              <a:rPr lang="en-AU" sz="2400" b="1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happy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Web-based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particularly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 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they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create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personalized, one-to-one relationship 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each</a:t>
            </a:r>
            <a:r>
              <a:rPr lang="en-A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customer.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ustomer Orientation: What you need to know to get started">
            <a:extLst>
              <a:ext uri="{FF2B5EF4-FFF2-40B4-BE49-F238E27FC236}">
                <a16:creationId xmlns:a16="http://schemas.microsoft.com/office/drawing/2014/main" id="{08D5C579-1A99-AD4D-8925-EBE7D0C0E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550" y="2429356"/>
            <a:ext cx="5624944" cy="295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0779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>
                <a:latin typeface="Times New Roman"/>
                <a:cs typeface="Times New Roman"/>
              </a:rPr>
              <a:t>Ex: Emirates</a:t>
            </a:r>
            <a:endParaRPr lang="en-AU" sz="4000" dirty="0">
              <a:latin typeface="Times New Roman"/>
              <a:cs typeface="Times New Roman"/>
            </a:endParaRP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80B3B4-DA33-BB49-9F91-54E234F10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562" y="1992283"/>
            <a:ext cx="4878883" cy="32466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36A4AC-07B1-EC4D-A258-0BAA098415A0}"/>
              </a:ext>
            </a:extLst>
          </p:cNvPr>
          <p:cNvSpPr/>
          <p:nvPr/>
        </p:nvSpPr>
        <p:spPr>
          <a:xfrm>
            <a:off x="674554" y="2014848"/>
            <a:ext cx="55932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Narrow spaces between the seats, no entertainment and a limited variety of foods and drinks…</a:t>
            </a:r>
            <a:r>
              <a:rPr lang="en-A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Emirates can’t relate!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8709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C07283-4B7A-9F44-AB22-C99403460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AU" sz="7200" dirty="0">
                <a:latin typeface="Times New Roman"/>
                <a:cs typeface="Times New Roman"/>
              </a:rPr>
              <a:t>Organisational Strategy</a:t>
            </a:r>
            <a:br>
              <a:rPr lang="en-AU" sz="7200" dirty="0">
                <a:latin typeface="Times New Roman"/>
                <a:cs typeface="Times New Roman"/>
              </a:rPr>
            </a:br>
            <a:endParaRPr lang="en-AU" sz="7200" dirty="0">
              <a:latin typeface="Times New Roman"/>
              <a:cs typeface="Times New Roman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4377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51" y="-375072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How to use Porter five forces model?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CB6DB2-A9C9-2148-8FEC-FF19B408031A}"/>
              </a:ext>
            </a:extLst>
          </p:cNvPr>
          <p:cNvSpPr txBox="1"/>
          <p:nvPr/>
        </p:nvSpPr>
        <p:spPr>
          <a:xfrm>
            <a:off x="175451" y="762718"/>
            <a:ext cx="114809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6415" marR="5080" indent="-51435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AU" sz="2400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analyse </a:t>
            </a:r>
            <a:r>
              <a:rPr lang="en-A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2400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 </a:t>
            </a:r>
            <a:r>
              <a:rPr lang="en-A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understand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organizations'  competitive 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 </a:t>
            </a:r>
            <a:r>
              <a:rPr lang="en-AU"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applying  </a:t>
            </a:r>
            <a:r>
              <a:rPr lang="en-AU" sz="24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Porter </a:t>
            </a:r>
            <a:r>
              <a:rPr lang="en-AU" sz="2400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</a:t>
            </a:r>
            <a:r>
              <a:rPr lang="en-AU" sz="2400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forces</a:t>
            </a:r>
            <a:r>
              <a:rPr lang="en-AU" sz="24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model.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AU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A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formulate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en-AU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endParaRPr lang="en-A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324DDA-A55C-9E4A-934F-710675873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54442"/>
            <a:ext cx="5709917" cy="3295354"/>
          </a:xfrm>
          <a:prstGeom prst="rect">
            <a:avLst/>
          </a:prstGeom>
        </p:spPr>
      </p:pic>
      <p:sp>
        <p:nvSpPr>
          <p:cNvPr id="7" name="object 6">
            <a:extLst>
              <a:ext uri="{FF2B5EF4-FFF2-40B4-BE49-F238E27FC236}">
                <a16:creationId xmlns:a16="http://schemas.microsoft.com/office/drawing/2014/main" id="{3D2C7A1F-26A8-6C47-B7B4-0902DE698B3D}"/>
              </a:ext>
            </a:extLst>
          </p:cNvPr>
          <p:cNvSpPr/>
          <p:nvPr/>
        </p:nvSpPr>
        <p:spPr>
          <a:xfrm>
            <a:off x="6283538" y="2640281"/>
            <a:ext cx="5483345" cy="32672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13286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51" y="-375072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How to use Porter five forces model?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173662"/>
              </p:ext>
            </p:extLst>
          </p:nvPr>
        </p:nvGraphicFramePr>
        <p:xfrm>
          <a:off x="1070810" y="854241"/>
          <a:ext cx="9473455" cy="385010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165126">
                  <a:extLst>
                    <a:ext uri="{9D8B030D-6E8A-4147-A177-3AD203B41FA5}">
                      <a16:colId xmlns:a16="http://schemas.microsoft.com/office/drawing/2014/main" val="695391987"/>
                    </a:ext>
                  </a:extLst>
                </a:gridCol>
                <a:gridCol w="5308329">
                  <a:extLst>
                    <a:ext uri="{9D8B030D-6E8A-4147-A177-3AD203B41FA5}">
                      <a16:colId xmlns:a16="http://schemas.microsoft.com/office/drawing/2014/main" val="749241010"/>
                    </a:ext>
                  </a:extLst>
                </a:gridCol>
              </a:tblGrid>
              <a:tr h="6416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forces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Strategy 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9076056"/>
                  </a:ext>
                </a:extLst>
              </a:tr>
              <a:tr h="6416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0" dirty="0">
                          <a:effectLst/>
                        </a:rPr>
                        <a:t>Powerful supplier</a:t>
                      </a:r>
                      <a:endParaRPr lang="en-A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Cost leader 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1719173"/>
                  </a:ext>
                </a:extLst>
              </a:tr>
              <a:tr h="6416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0" dirty="0">
                          <a:effectLst/>
                        </a:rPr>
                        <a:t>Threat of new entrants </a:t>
                      </a:r>
                      <a:endParaRPr lang="en-A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Innovation 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7823659"/>
                  </a:ext>
                </a:extLst>
              </a:tr>
              <a:tr h="6416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0" dirty="0">
                          <a:effectLst/>
                        </a:rPr>
                        <a:t>Powerful customer</a:t>
                      </a:r>
                      <a:endParaRPr lang="en-A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Differentiation 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1203425"/>
                  </a:ext>
                </a:extLst>
              </a:tr>
              <a:tr h="6416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b="0" dirty="0">
                          <a:effectLst/>
                        </a:rPr>
                        <a:t>Threat of substitute products/services</a:t>
                      </a:r>
                      <a:endParaRPr lang="en-A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Operational effectiveness 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0747193"/>
                  </a:ext>
                </a:extLst>
              </a:tr>
              <a:tr h="6416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 </a:t>
                      </a:r>
                      <a:endParaRPr lang="en-A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Customer oriented 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407702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62526" y="4957011"/>
            <a:ext cx="4235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You may think of different scenarios and come up with your strategy. The table may help you for better organization of your thoughts and solutions.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51621" y="5095510"/>
            <a:ext cx="5242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In next two slides, you see some generic mapping which focused on cost/differentiation and scope {narrow, broad}. </a:t>
            </a:r>
          </a:p>
          <a:p>
            <a:r>
              <a:rPr lang="en-AU" b="1" dirty="0"/>
              <a:t>Then some examples of IS role in this space is given. </a:t>
            </a:r>
          </a:p>
        </p:txBody>
      </p:sp>
    </p:spTree>
    <p:extLst>
      <p:ext uri="{BB962C8B-B14F-4D97-AF65-F5344CB8AC3E}">
        <p14:creationId xmlns:p14="http://schemas.microsoft.com/office/powerpoint/2010/main" val="34457077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Porter's Generic Strategies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504501-5444-1144-83A3-7CA6DC9B6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0" y="1825814"/>
            <a:ext cx="5093052" cy="43545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74A603-C2DA-FC41-9CBC-98928494B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3767" y="1893840"/>
            <a:ext cx="5577311" cy="46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841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Porter's Generic Strategies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0C2C7712-1900-2642-855B-C5E93284A842}"/>
              </a:ext>
            </a:extLst>
          </p:cNvPr>
          <p:cNvSpPr/>
          <p:nvPr/>
        </p:nvSpPr>
        <p:spPr>
          <a:xfrm>
            <a:off x="1021422" y="1847087"/>
            <a:ext cx="10569591" cy="4836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5368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IS role in Strategies for Competitive Advantage</a:t>
            </a:r>
          </a:p>
        </p:txBody>
      </p:sp>
      <p:graphicFrame>
        <p:nvGraphicFramePr>
          <p:cNvPr id="10" name="object 23">
            <a:extLst>
              <a:ext uri="{FF2B5EF4-FFF2-40B4-BE49-F238E27FC236}">
                <a16:creationId xmlns:a16="http://schemas.microsoft.com/office/drawing/2014/main" id="{A89B48F1-4C97-E748-A3FC-A91F4CB62E62}"/>
              </a:ext>
            </a:extLst>
          </p:cNvPr>
          <p:cNvGraphicFramePr>
            <a:graphicFrameLocks noGrp="1"/>
          </p:cNvGraphicFramePr>
          <p:nvPr/>
        </p:nvGraphicFramePr>
        <p:xfrm>
          <a:off x="697184" y="2283088"/>
          <a:ext cx="11322363" cy="348003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510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9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0304">
                <a:tc>
                  <a:txBody>
                    <a:bodyPr/>
                    <a:lstStyle/>
                    <a:p>
                      <a:pPr marL="8826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en-AU" sz="2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Strategy 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en-A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role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603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610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AU" sz="2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 Leadership</a:t>
                      </a:r>
                      <a:r>
                        <a:rPr lang="en-AU" sz="2000" b="1" spc="-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AU" sz="2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Provide Unique operational and managerial support that reduce costs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49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851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lang="en-AU" sz="2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Differentiation</a:t>
                      </a:r>
                      <a:r>
                        <a:rPr lang="en-AU" sz="2000" b="1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Strategy</a:t>
                      </a:r>
                      <a:endParaRPr lang="en-A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AU" sz="20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Provide </a:t>
                      </a:r>
                      <a:r>
                        <a:rPr lang="en-AU" sz="2000" b="1" u="sng" spc="-2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tools to</a:t>
                      </a:r>
                      <a:r>
                        <a:rPr lang="en-AU" sz="2000" b="1" u="sng" spc="-20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identify </a:t>
                      </a:r>
                      <a:r>
                        <a:rPr lang="en-AU" sz="2000" spc="-2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develop unique goods/services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92075" marR="2978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400">
                <a:tc>
                  <a:txBody>
                    <a:bodyPr/>
                    <a:lstStyle/>
                    <a:p>
                      <a:pPr marL="88265" marR="2838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AU" sz="2000" b="1" spc="-1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Innovation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91440" marR="33401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AU" sz="2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Provide the technology necessary for innovation 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92075" marR="977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556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717">
                <a:tc>
                  <a:txBody>
                    <a:bodyPr/>
                    <a:lstStyle/>
                    <a:p>
                      <a:pPr marL="88265" marR="472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AU" sz="2000" b="1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Operational </a:t>
                      </a:r>
                      <a:r>
                        <a:rPr lang="en-AU" sz="2000" b="1" spc="-1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Effectiveness </a:t>
                      </a:r>
                      <a:r>
                        <a:rPr lang="en-AU" sz="2000" b="1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Strategy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91440" marR="8502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AU" sz="20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Develop information</a:t>
                      </a:r>
                      <a:r>
                        <a:rPr lang="en-AU" sz="2000" spc="-2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systems</a:t>
                      </a:r>
                      <a:r>
                        <a:rPr lang="en-AU" sz="2000" spc="-2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support the business process 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92075" marR="87693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556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798">
                <a:tc>
                  <a:txBody>
                    <a:bodyPr/>
                    <a:lstStyle/>
                    <a:p>
                      <a:pPr marL="88265" marR="115125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en-AU" sz="2000" b="1" i="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Customer- </a:t>
                      </a:r>
                      <a:r>
                        <a:rPr lang="en-AU" sz="20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Orientation</a:t>
                      </a:r>
                      <a:endParaRPr sz="20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91440" marR="25400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en-A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Customized CRM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92075" marR="528320" algn="l" rtl="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2000" baseline="-18518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19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3668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dirty="0">
                <a:latin typeface="Times New Roman"/>
                <a:cs typeface="Times New Roman"/>
              </a:rPr>
              <a:t>Use IS to combat forces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932435-21D6-4570-AA02-C35C1AAF1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725" y="2509016"/>
            <a:ext cx="89725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546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07283-4B7A-9F44-AB22-C99403460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AU" sz="7200" b="1" dirty="0">
                <a:solidFill>
                  <a:srgbClr val="C00000"/>
                </a:solidFill>
                <a:latin typeface="Times New Roman"/>
                <a:cs typeface="Times New Roman"/>
              </a:rPr>
              <a:t>Week 4- Tutorial </a:t>
            </a:r>
          </a:p>
        </p:txBody>
      </p:sp>
    </p:spTree>
    <p:extLst>
      <p:ext uri="{BB962C8B-B14F-4D97-AF65-F5344CB8AC3E}">
        <p14:creationId xmlns:p14="http://schemas.microsoft.com/office/powerpoint/2010/main" val="35134572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31" y="2613108"/>
            <a:ext cx="8153400" cy="1800225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5564605" y="800350"/>
            <a:ext cx="2460458" cy="1188871"/>
          </a:xfrm>
          <a:prstGeom prst="cloudCallout">
            <a:avLst>
              <a:gd name="adj1" fmla="val 17090"/>
              <a:gd name="adj2" fmla="val 15273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600" b="1" dirty="0">
                <a:latin typeface="Times New Roman"/>
                <a:cs typeface="Times New Roman"/>
              </a:rPr>
              <a:t>Executive Support Systems</a:t>
            </a:r>
            <a:endParaRPr lang="en-AU" sz="1600" b="1" dirty="0"/>
          </a:p>
        </p:txBody>
      </p:sp>
      <p:sp>
        <p:nvSpPr>
          <p:cNvPr id="6" name="Cloud Callout 5"/>
          <p:cNvSpPr/>
          <p:nvPr/>
        </p:nvSpPr>
        <p:spPr>
          <a:xfrm>
            <a:off x="9394658" y="1900989"/>
            <a:ext cx="2460458" cy="1188871"/>
          </a:xfrm>
          <a:prstGeom prst="cloudCallout">
            <a:avLst>
              <a:gd name="adj1" fmla="val -99780"/>
              <a:gd name="adj2" fmla="val 7683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600" b="1" dirty="0">
                <a:latin typeface="Times New Roman"/>
                <a:cs typeface="Times New Roman"/>
              </a:rPr>
              <a:t>Raw Textual data &gt; Information</a:t>
            </a:r>
            <a:endParaRPr lang="en-AU" sz="1600" b="1" dirty="0"/>
          </a:p>
        </p:txBody>
      </p:sp>
      <p:sp>
        <p:nvSpPr>
          <p:cNvPr id="7" name="Cloud Callout 6"/>
          <p:cNvSpPr/>
          <p:nvPr/>
        </p:nvSpPr>
        <p:spPr>
          <a:xfrm>
            <a:off x="6677527" y="5189619"/>
            <a:ext cx="4961021" cy="1459832"/>
          </a:xfrm>
          <a:prstGeom prst="cloudCallout">
            <a:avLst>
              <a:gd name="adj1" fmla="val -18849"/>
              <a:gd name="adj2" fmla="val -13859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600" b="1" dirty="0">
                <a:latin typeface="Times New Roman"/>
                <a:cs typeface="Times New Roman"/>
              </a:rPr>
              <a:t>Raw Textual data &gt; Information</a:t>
            </a:r>
          </a:p>
          <a:p>
            <a:pPr algn="ctr"/>
            <a:r>
              <a:rPr lang="en-AU" sz="1600" b="1" u="sng" dirty="0">
                <a:solidFill>
                  <a:srgbClr val="C00000"/>
                </a:solidFill>
                <a:latin typeface="Times New Roman"/>
                <a:cs typeface="Times New Roman"/>
              </a:rPr>
              <a:t>Sentiment analysis</a:t>
            </a:r>
            <a:endParaRPr lang="en-AU" sz="1600" b="1" u="sng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>
            <a:endCxn id="5" idx="4"/>
          </p:cNvCxnSpPr>
          <p:nvPr/>
        </p:nvCxnSpPr>
        <p:spPr>
          <a:xfrm>
            <a:off x="6677527" y="1900989"/>
            <a:ext cx="537799" cy="1309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241632" y="2911642"/>
            <a:ext cx="1479884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8025063" y="3886200"/>
            <a:ext cx="1046748" cy="1303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loud Callout 13"/>
          <p:cNvSpPr/>
          <p:nvPr/>
        </p:nvSpPr>
        <p:spPr>
          <a:xfrm>
            <a:off x="1231232" y="5143245"/>
            <a:ext cx="4961021" cy="1459832"/>
          </a:xfrm>
          <a:prstGeom prst="cloudCallout">
            <a:avLst>
              <a:gd name="adj1" fmla="val 73067"/>
              <a:gd name="adj2" fmla="val -10562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600" b="1" dirty="0">
                <a:latin typeface="Times New Roman"/>
                <a:cs typeface="Times New Roman"/>
              </a:rPr>
              <a:t>Useful tool for Knowledge extraction</a:t>
            </a:r>
            <a:endParaRPr lang="en-AU" sz="1600" b="1" u="sng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564605" y="4319337"/>
            <a:ext cx="1846848" cy="1167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9843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altLang="en-US" sz="500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7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935" y="2807208"/>
            <a:ext cx="6054619" cy="3411272"/>
          </a:xfrm>
        </p:spPr>
        <p:txBody>
          <a:bodyPr anchor="t">
            <a:normAutofit/>
          </a:bodyPr>
          <a:lstStyle/>
          <a:p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Rainer, R. Kelly, et al. </a:t>
            </a:r>
            <a:r>
              <a:rPr lang="en-A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Information Systems</a:t>
            </a:r>
            <a:r>
              <a:rPr lang="en-A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Wiley, 2014, Chapter2.</a:t>
            </a:r>
          </a:p>
          <a:p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7E33C0-8C76-4A8D-B0B1-DB030DDC1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5554" y="2573756"/>
            <a:ext cx="5500347" cy="22963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89478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47808" y="2716246"/>
            <a:ext cx="7318942" cy="12018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3400" b="1" dirty="0">
                <a:solidFill>
                  <a:schemeClr val="bg1"/>
                </a:solidFill>
                <a:ea typeface="+mj-ea"/>
                <a:cs typeface="Arial" panose="020B0604020202020204" pitchFamily="34" charset="0"/>
              </a:rPr>
              <a:t>See you next week!</a:t>
            </a:r>
          </a:p>
        </p:txBody>
      </p:sp>
    </p:spTree>
    <p:extLst>
      <p:ext uri="{BB962C8B-B14F-4D97-AF65-F5344CB8AC3E}">
        <p14:creationId xmlns:p14="http://schemas.microsoft.com/office/powerpoint/2010/main" val="3206967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395" y="365125"/>
            <a:ext cx="11149405" cy="1325563"/>
          </a:xfrm>
        </p:spPr>
        <p:txBody>
          <a:bodyPr>
            <a:normAutofit/>
          </a:bodyPr>
          <a:lstStyle/>
          <a:p>
            <a:r>
              <a:rPr lang="en-AU" sz="5000" dirty="0">
                <a:latin typeface="Times New Roman"/>
                <a:cs typeface="Times New Roman"/>
              </a:rPr>
              <a:t>Mural Activity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the term ‘strategy’ mean to you?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‘strategy’ reflect a long term or a short-term perspective?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have a ‘strategy’ in your life for achieving your  important goals? How does your UTS degree help you  achieve them?</a:t>
            </a:r>
          </a:p>
          <a:p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236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C07283-4B7A-9F44-AB22-C99403460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AU" sz="7200" dirty="0">
                <a:latin typeface="Times New Roman"/>
                <a:cs typeface="Times New Roman"/>
              </a:rPr>
              <a:t>Competitive advantage </a:t>
            </a:r>
            <a:br>
              <a:rPr lang="en-AU" sz="7200" dirty="0">
                <a:latin typeface="Times New Roman"/>
                <a:cs typeface="Times New Roman"/>
              </a:rPr>
            </a:br>
            <a:endParaRPr lang="en-AU" sz="7200" dirty="0">
              <a:latin typeface="Times New Roman"/>
              <a:cs typeface="Times New Roman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465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33" y="573845"/>
            <a:ext cx="11018520" cy="98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5000" dirty="0">
                <a:latin typeface="Times New Roman"/>
                <a:cs typeface="Times New Roman"/>
              </a:rPr>
              <a:t>Competitive advantage 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704DC026-4D42-3049-B180-85E9F28C713C}"/>
              </a:ext>
            </a:extLst>
          </p:cNvPr>
          <p:cNvSpPr txBox="1"/>
          <p:nvPr/>
        </p:nvSpPr>
        <p:spPr>
          <a:xfrm>
            <a:off x="572492" y="2071316"/>
            <a:ext cx="10600333" cy="36293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55600" marR="356870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Acquiring </a:t>
            </a:r>
            <a:r>
              <a:rPr lang="en-AU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 </a:t>
            </a:r>
            <a:r>
              <a:rPr lang="en-AU"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 </a:t>
            </a:r>
            <a:r>
              <a:rPr lang="en-AU"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AU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AU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organization’s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survival.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30"/>
              </a:spcBef>
              <a:buChar char="•"/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cases,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</a:t>
            </a:r>
            <a:r>
              <a:rPr lang="en-A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 </a:t>
            </a: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 </a:t>
            </a:r>
            <a:r>
              <a:rPr lang="en-AU" sz="24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 </a:t>
            </a:r>
            <a:r>
              <a:rPr lang="en-AU" sz="2400" spc="-7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AU" sz="24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managing  </a:t>
            </a:r>
            <a:r>
              <a:rPr lang="en-A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A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</a:t>
            </a: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processes </a:t>
            </a:r>
            <a:r>
              <a:rPr lang="en-AU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profitably 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their competitors</a:t>
            </a:r>
            <a:r>
              <a:rPr lang="en-AU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do.</a:t>
            </a: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endParaRPr lang="en-AU" sz="2400" spc="-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 advantage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advantage in some measure such as cost, quality, or speed that is not easily imitable by competitors; </a:t>
            </a: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2800" marR="5080" lvl="1" indent="-342900" algn="just"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leads to control of a market and to larger than average profits.</a:t>
            </a:r>
          </a:p>
          <a:p>
            <a:pPr algn="just">
              <a:spcBef>
                <a:spcPts val="0"/>
              </a:spcBef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2" indent="0">
              <a:spcAft>
                <a:spcPts val="1200"/>
              </a:spcAft>
              <a:buClr>
                <a:schemeClr val="tx1"/>
              </a:buClr>
              <a:buSzPct val="150000"/>
              <a:buNone/>
              <a:defRPr/>
            </a:pP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2" indent="0">
              <a:spcAft>
                <a:spcPts val="1200"/>
              </a:spcAft>
              <a:buClr>
                <a:schemeClr val="tx1"/>
              </a:buClr>
              <a:buSzPct val="150000"/>
              <a:buNone/>
              <a:defRPr/>
            </a:pP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2" indent="0" algn="ctr">
              <a:spcAft>
                <a:spcPts val="1200"/>
              </a:spcAft>
              <a:buClr>
                <a:schemeClr val="tx1"/>
              </a:buClr>
              <a:buSzPct val="150000"/>
              <a:buNone/>
              <a:defRPr/>
            </a:pPr>
            <a:endParaRPr lang="en-AU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2" indent="0" algn="ctr">
              <a:spcAft>
                <a:spcPts val="1200"/>
              </a:spcAft>
              <a:buClr>
                <a:schemeClr val="tx1"/>
              </a:buClr>
              <a:buSzPct val="150000"/>
              <a:buNone/>
              <a:defRPr/>
            </a:pPr>
            <a:endParaRPr lang="en-AU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57200">
              <a:spcAft>
                <a:spcPts val="1200"/>
              </a:spcAft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57200">
              <a:spcAft>
                <a:spcPts val="1200"/>
              </a:spcAft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073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33" y="573845"/>
            <a:ext cx="11018520" cy="98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5000" dirty="0">
                <a:latin typeface="Times New Roman"/>
                <a:cs typeface="Times New Roman"/>
              </a:rPr>
              <a:t>Business process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C114E8-92E8-F44C-B64A-97B5BF6C4F20}"/>
              </a:ext>
            </a:extLst>
          </p:cNvPr>
          <p:cNvSpPr txBox="1"/>
          <p:nvPr/>
        </p:nvSpPr>
        <p:spPr>
          <a:xfrm>
            <a:off x="549633" y="1947371"/>
            <a:ext cx="11092734" cy="331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6235" algn="l"/>
              </a:tabLst>
            </a:pP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AU" sz="240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process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ongoing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 of 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a product or a </a:t>
            </a:r>
            <a:r>
              <a:rPr lang="en-AU" sz="2400" b="1" spc="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 </a:t>
            </a: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AU" sz="24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organization,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partners,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and/or its</a:t>
            </a:r>
            <a:r>
              <a:rPr lang="en-AU" sz="2400" spc="-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customers.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6235" algn="l"/>
              </a:tabLst>
            </a:pP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>
              <a:lnSpc>
                <a:spcPct val="100000"/>
              </a:lnSpc>
              <a:spcBef>
                <a:spcPts val="530"/>
              </a:spcBef>
            </a:pP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comprised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AU"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fundamental</a:t>
            </a:r>
            <a:r>
              <a:rPr lang="en-AU" sz="2400" b="1" spc="17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elements</a:t>
            </a:r>
            <a:r>
              <a:rPr lang="en-AU" sz="2400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A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7100" lvl="1" indent="-457200" algn="just">
              <a:spcBef>
                <a:spcPts val="530"/>
              </a:spcBef>
              <a:buFont typeface="+mj-lt"/>
              <a:buAutoNum type="arabicPeriod"/>
              <a:tabLst>
                <a:tab pos="355600" algn="l"/>
                <a:tab pos="356235" algn="l"/>
              </a:tabLst>
            </a:pP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Inputs</a:t>
            </a:r>
            <a:r>
              <a:rPr lang="en-AU" sz="2400" spc="-5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Materials, services,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that 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  <a:r>
              <a:rPr lang="en-AU" sz="24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AU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A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transformed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en-AU" sz="24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7100" marR="5715" lvl="1" indent="-457200">
              <a:spcBef>
                <a:spcPts val="530"/>
              </a:spcBef>
              <a:buFont typeface="+mj-lt"/>
              <a:buAutoNum type="arabicPeriod"/>
              <a:tabLst>
                <a:tab pos="355600" algn="l"/>
                <a:tab pos="356235" algn="l"/>
                <a:tab pos="2056764" algn="l"/>
                <a:tab pos="3119120" algn="l"/>
                <a:tab pos="3777615" algn="l"/>
                <a:tab pos="5342890" algn="l"/>
                <a:tab pos="5993765" algn="l"/>
                <a:tab pos="7223759" algn="l"/>
              </a:tabLst>
            </a:pP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en-AU" sz="24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AU" sz="2400" b="1" spc="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urc</a:t>
            </a:r>
            <a:r>
              <a:rPr lang="en-AU"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AU"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AU" sz="2400" b="1" spc="-5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AU" sz="2400" b="1" dirty="0">
                <a:solidFill>
                  <a:srgbClr val="E3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&amp;	equipment	that	perform	process  activities</a:t>
            </a:r>
          </a:p>
          <a:p>
            <a:pPr marL="927100" lvl="1" indent="-457200" algn="just">
              <a:spcBef>
                <a:spcPts val="530"/>
              </a:spcBef>
              <a:buFont typeface="+mj-lt"/>
              <a:buAutoNum type="arabicPeriod"/>
              <a:tabLst>
                <a:tab pos="355600" algn="l"/>
                <a:tab pos="356235" algn="l"/>
              </a:tabLst>
            </a:pPr>
            <a:r>
              <a:rPr lang="en-AU" sz="24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Outputs</a:t>
            </a:r>
            <a:r>
              <a:rPr lang="en-AU" sz="2400" spc="-10" dirty="0">
                <a:solidFill>
                  <a:srgbClr val="7E7E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A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a </a:t>
            </a:r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</a:t>
            </a:r>
            <a:r>
              <a:rPr lang="en-A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created </a:t>
            </a:r>
            <a:r>
              <a:rPr lang="en-AU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A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AU"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endParaRPr lang="en-A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136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6CEEB95-84E3-6A40-AD46-1C8794F1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479" y="1798655"/>
            <a:ext cx="4512552" cy="26106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Ex:</a:t>
            </a:r>
            <a:r>
              <a:rPr lang="en-A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</a:t>
            </a:r>
            <a:r>
              <a:rPr lang="en-AU" sz="32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lang="en-AU" sz="3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AU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ordering </a:t>
            </a:r>
            <a:r>
              <a:rPr lang="en-AU"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e-ticket </a:t>
            </a:r>
            <a:r>
              <a:rPr lang="en-AU" sz="32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AU"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airline </a:t>
            </a:r>
            <a:r>
              <a:rPr lang="en-AU" sz="32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  <a:endParaRPr lang="en-U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72189E-02FC-4C40-8422-E706B8D1D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651" y="90170"/>
            <a:ext cx="7409610" cy="64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912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{0D898B27-39BA-CF4B-ACEA-161D710C75A1}tf10001120</Template>
  <TotalTime>3602</TotalTime>
  <Words>1832</Words>
  <Application>Microsoft Macintosh PowerPoint</Application>
  <PresentationFormat>Widescreen</PresentationFormat>
  <Paragraphs>300</Paragraphs>
  <Slides>49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Calibri Light</vt:lpstr>
      <vt:lpstr>Helvetica</vt:lpstr>
      <vt:lpstr>Rockwell</vt:lpstr>
      <vt:lpstr>Times New Roman</vt:lpstr>
      <vt:lpstr>Wingdings</vt:lpstr>
      <vt:lpstr>Office Theme</vt:lpstr>
      <vt:lpstr>Welcome to  Introduction to  Information System 31266  Week4</vt:lpstr>
      <vt:lpstr>Organisational Strategy, Competitive Advantage, and Information Systems</vt:lpstr>
      <vt:lpstr>Objectives</vt:lpstr>
      <vt:lpstr>Organisational Strategy </vt:lpstr>
      <vt:lpstr>Mural Activity </vt:lpstr>
      <vt:lpstr>Competitive advantage  </vt:lpstr>
      <vt:lpstr>Competitive advantage </vt:lpstr>
      <vt:lpstr>Business process</vt:lpstr>
      <vt:lpstr>Ex:Business process for ordering e-ticket from airline Website</vt:lpstr>
      <vt:lpstr>Information system and Business process</vt:lpstr>
      <vt:lpstr>Measures of competitive performance</vt:lpstr>
      <vt:lpstr>Types of Business Pressure </vt:lpstr>
      <vt:lpstr>How IS support organisations to respond business pressure?</vt:lpstr>
      <vt:lpstr>Market Pressures</vt:lpstr>
      <vt:lpstr>Market Pressures- Globalization</vt:lpstr>
      <vt:lpstr>Market Pressures - Changing Nature of the Workforce </vt:lpstr>
      <vt:lpstr>Market Pressures- Powerful Customers</vt:lpstr>
      <vt:lpstr>Technology Pressure </vt:lpstr>
      <vt:lpstr>PowerPoint Presentation</vt:lpstr>
      <vt:lpstr>Societal/Political /Legal Pressure </vt:lpstr>
      <vt:lpstr>Porter’s Competitive Forces Model </vt:lpstr>
      <vt:lpstr>Business-IT Alignment</vt:lpstr>
      <vt:lpstr>Information systems &amp; Competitive strategy</vt:lpstr>
      <vt:lpstr>Porter’s Competitive Forces Model</vt:lpstr>
      <vt:lpstr>Porter’s five competitive forces</vt:lpstr>
      <vt:lpstr>Porter’s Value Chain Model</vt:lpstr>
      <vt:lpstr>EX: Porter’s Value Chain Model in Manufacturing</vt:lpstr>
      <vt:lpstr>Porter’s Value Chain Model</vt:lpstr>
      <vt:lpstr>Strategies for Competitive Advantage</vt:lpstr>
      <vt:lpstr>Cost leadership strategy</vt:lpstr>
      <vt:lpstr>Ex1: Ryanair: The lowest cost airline in Europe</vt:lpstr>
      <vt:lpstr>Ex2: Huawai</vt:lpstr>
      <vt:lpstr>Differentiation Strategy</vt:lpstr>
      <vt:lpstr>Differentiation strategy examples</vt:lpstr>
      <vt:lpstr>Innovation Strategy</vt:lpstr>
      <vt:lpstr>Ex: Tesla: Product Innovation</vt:lpstr>
      <vt:lpstr>Operational Effectiveness Strategy</vt:lpstr>
      <vt:lpstr>Customer- Orientation Strategy</vt:lpstr>
      <vt:lpstr>Ex: Emirates</vt:lpstr>
      <vt:lpstr>How to use Porter five forces model?</vt:lpstr>
      <vt:lpstr>How to use Porter five forces model?</vt:lpstr>
      <vt:lpstr>Porter's Generic Strategies</vt:lpstr>
      <vt:lpstr>Porter's Generic Strategies</vt:lpstr>
      <vt:lpstr>IS role in Strategies for Competitive Advantage</vt:lpstr>
      <vt:lpstr>Use IS to combat forces</vt:lpstr>
      <vt:lpstr>Week 4- Tutorial </vt:lpstr>
      <vt:lpstr>PowerPoint Presentation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Information System 31266 Week2</dc:title>
  <dc:creator>Bahareh B./Reza F. Azar/Aghdam</dc:creator>
  <cp:lastModifiedBy>Bahareh B./Reza F. Azar/Aghdam</cp:lastModifiedBy>
  <cp:revision>80</cp:revision>
  <dcterms:created xsi:type="dcterms:W3CDTF">2022-02-10T14:22:55Z</dcterms:created>
  <dcterms:modified xsi:type="dcterms:W3CDTF">2022-03-15T01:27:20Z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a6c3db-1667-4f49-995a-8b9973972958_Enabled">
    <vt:lpwstr>true</vt:lpwstr>
  </property>
  <property fmtid="{D5CDD505-2E9C-101B-9397-08002B2CF9AE}" pid="3" name="MSIP_Label_51a6c3db-1667-4f49-995a-8b9973972958_SetDate">
    <vt:lpwstr>2022-02-17T01:05:51Z</vt:lpwstr>
  </property>
  <property fmtid="{D5CDD505-2E9C-101B-9397-08002B2CF9AE}" pid="4" name="MSIP_Label_51a6c3db-1667-4f49-995a-8b9973972958_Method">
    <vt:lpwstr>Standard</vt:lpwstr>
  </property>
  <property fmtid="{D5CDD505-2E9C-101B-9397-08002B2CF9AE}" pid="5" name="MSIP_Label_51a6c3db-1667-4f49-995a-8b9973972958_Name">
    <vt:lpwstr>UTS-Internal</vt:lpwstr>
  </property>
  <property fmtid="{D5CDD505-2E9C-101B-9397-08002B2CF9AE}" pid="6" name="MSIP_Label_51a6c3db-1667-4f49-995a-8b9973972958_SiteId">
    <vt:lpwstr>e8911c26-cf9f-4a9c-878e-527807be8791</vt:lpwstr>
  </property>
  <property fmtid="{D5CDD505-2E9C-101B-9397-08002B2CF9AE}" pid="7" name="MSIP_Label_51a6c3db-1667-4f49-995a-8b9973972958_ActionId">
    <vt:lpwstr>5611081b-b0a8-45a4-b565-c14956829256</vt:lpwstr>
  </property>
  <property fmtid="{D5CDD505-2E9C-101B-9397-08002B2CF9AE}" pid="8" name="MSIP_Label_51a6c3db-1667-4f49-995a-8b9973972958_ContentBits">
    <vt:lpwstr>0</vt:lpwstr>
  </property>
</Properties>
</file>