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7" r:id="rId5"/>
    <p:sldId id="401" r:id="rId6"/>
    <p:sldId id="355" r:id="rId7"/>
    <p:sldId id="260" r:id="rId8"/>
    <p:sldId id="357" r:id="rId9"/>
    <p:sldId id="420" r:id="rId10"/>
    <p:sldId id="421" r:id="rId11"/>
    <p:sldId id="419" r:id="rId12"/>
    <p:sldId id="422" r:id="rId13"/>
    <p:sldId id="423" r:id="rId14"/>
    <p:sldId id="417" r:id="rId15"/>
    <p:sldId id="418" r:id="rId16"/>
    <p:sldId id="356" r:id="rId17"/>
    <p:sldId id="416" r:id="rId18"/>
    <p:sldId id="424" r:id="rId19"/>
    <p:sldId id="425" r:id="rId20"/>
    <p:sldId id="427" r:id="rId21"/>
    <p:sldId id="426" r:id="rId22"/>
    <p:sldId id="261" r:id="rId23"/>
    <p:sldId id="358" r:id="rId24"/>
    <p:sldId id="428" r:id="rId25"/>
    <p:sldId id="429" r:id="rId26"/>
    <p:sldId id="430" r:id="rId27"/>
    <p:sldId id="431" r:id="rId28"/>
    <p:sldId id="444" r:id="rId29"/>
    <p:sldId id="441" r:id="rId30"/>
    <p:sldId id="443" r:id="rId31"/>
    <p:sldId id="442" r:id="rId32"/>
    <p:sldId id="432" r:id="rId33"/>
    <p:sldId id="433" r:id="rId34"/>
    <p:sldId id="434" r:id="rId35"/>
    <p:sldId id="436" r:id="rId36"/>
    <p:sldId id="435" r:id="rId37"/>
    <p:sldId id="437" r:id="rId38"/>
    <p:sldId id="438" r:id="rId39"/>
    <p:sldId id="325" r:id="rId40"/>
    <p:sldId id="2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FEAC4-E133-2F77-416E-242BAAE55B29}" name="Bahareh B./Reza F. Azar/Aghdam" initials="BBFA" userId="574ba9868101d3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p:restoredTop sz="82825"/>
  </p:normalViewPr>
  <p:slideViewPr>
    <p:cSldViewPr snapToGrid="0" snapToObjects="1">
      <p:cViewPr varScale="1">
        <p:scale>
          <a:sx n="95" d="100"/>
          <a:sy n="95"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za Saberi" userId="ad877a6d-3052-448e-ac48-2a38e0dc6553" providerId="ADAL" clId="{FC7C3CAD-3B03-4980-93CE-36E92741BE1B}"/>
    <pc:docChg chg="custSel modSld">
      <pc:chgData name="Morteza Saberi" userId="ad877a6d-3052-448e-ac48-2a38e0dc6553" providerId="ADAL" clId="{FC7C3CAD-3B03-4980-93CE-36E92741BE1B}" dt="2022-03-23T02:05:53.099" v="0" actId="478"/>
      <pc:docMkLst>
        <pc:docMk/>
      </pc:docMkLst>
      <pc:sldChg chg="delSp">
        <pc:chgData name="Morteza Saberi" userId="ad877a6d-3052-448e-ac48-2a38e0dc6553" providerId="ADAL" clId="{FC7C3CAD-3B03-4980-93CE-36E92741BE1B}" dt="2022-03-23T02:05:53.099" v="0" actId="478"/>
        <pc:sldMkLst>
          <pc:docMk/>
          <pc:sldMk cId="2929402819" sldId="355"/>
        </pc:sldMkLst>
        <pc:picChg chg="del">
          <ac:chgData name="Morteza Saberi" userId="ad877a6d-3052-448e-ac48-2a38e0dc6553" providerId="ADAL" clId="{FC7C3CAD-3B03-4980-93CE-36E92741BE1B}" dt="2022-03-23T02:05:53.099" v="0" actId="478"/>
          <ac:picMkLst>
            <pc:docMk/>
            <pc:sldMk cId="2929402819" sldId="355"/>
            <ac:picMk id="4" creationId="{CB8CEF17-5F4C-044C-9DFE-246CB9155B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063A-11FF-0742-97B1-7742108EDC2A}"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1255-1B06-0747-94E8-FC6423B976B4}" type="slidenum">
              <a:rPr lang="en-US" smtClean="0"/>
              <a:t>‹#›</a:t>
            </a:fld>
            <a:endParaRPr lang="en-US"/>
          </a:p>
        </p:txBody>
      </p:sp>
    </p:spTree>
    <p:extLst>
      <p:ext uri="{BB962C8B-B14F-4D97-AF65-F5344CB8AC3E}">
        <p14:creationId xmlns:p14="http://schemas.microsoft.com/office/powerpoint/2010/main" val="195022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38DA3A0-AD88-4012-BC68-F825754874DD}" type="slidenum">
              <a:rPr lang="en-AU" smtClean="0"/>
              <a:t>3</a:t>
            </a:fld>
            <a:endParaRPr lang="en-AU"/>
          </a:p>
        </p:txBody>
      </p:sp>
    </p:spTree>
    <p:extLst>
      <p:ext uri="{BB962C8B-B14F-4D97-AF65-F5344CB8AC3E}">
        <p14:creationId xmlns:p14="http://schemas.microsoft.com/office/powerpoint/2010/main" val="375356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16</a:t>
            </a:fld>
            <a:endParaRPr lang="en-US"/>
          </a:p>
        </p:txBody>
      </p:sp>
    </p:spTree>
    <p:extLst>
      <p:ext uri="{BB962C8B-B14F-4D97-AF65-F5344CB8AC3E}">
        <p14:creationId xmlns:p14="http://schemas.microsoft.com/office/powerpoint/2010/main" val="377510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17</a:t>
            </a:fld>
            <a:endParaRPr lang="en-US"/>
          </a:p>
        </p:txBody>
      </p:sp>
    </p:spTree>
    <p:extLst>
      <p:ext uri="{BB962C8B-B14F-4D97-AF65-F5344CB8AC3E}">
        <p14:creationId xmlns:p14="http://schemas.microsoft.com/office/powerpoint/2010/main" val="309868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18</a:t>
            </a:fld>
            <a:endParaRPr lang="en-US"/>
          </a:p>
        </p:txBody>
      </p:sp>
    </p:spTree>
    <p:extLst>
      <p:ext uri="{BB962C8B-B14F-4D97-AF65-F5344CB8AC3E}">
        <p14:creationId xmlns:p14="http://schemas.microsoft.com/office/powerpoint/2010/main" val="159888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19</a:t>
            </a:fld>
            <a:endParaRPr lang="en-US"/>
          </a:p>
        </p:txBody>
      </p:sp>
    </p:spTree>
    <p:extLst>
      <p:ext uri="{BB962C8B-B14F-4D97-AF65-F5344CB8AC3E}">
        <p14:creationId xmlns:p14="http://schemas.microsoft.com/office/powerpoint/2010/main" val="319114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Software package implementation eliminates several of the phases of the Waterfall approach.</a:t>
            </a:r>
            <a:endParaRPr lang="en-US" dirty="0"/>
          </a:p>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20</a:t>
            </a:fld>
            <a:endParaRPr lang="en-US"/>
          </a:p>
        </p:txBody>
      </p:sp>
    </p:spTree>
    <p:extLst>
      <p:ext uri="{BB962C8B-B14F-4D97-AF65-F5344CB8AC3E}">
        <p14:creationId xmlns:p14="http://schemas.microsoft.com/office/powerpoint/2010/main" val="230306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Define goals of the system to solve the identified problems and are in line with organization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Define goals of the system to support  business processes, or Improve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Examples: Create quality relationships with quality customers</a:t>
            </a:r>
          </a:p>
          <a:p>
            <a:r>
              <a:rPr lang="en-AU" dirty="0"/>
              <a:t>Create effective learning system</a:t>
            </a:r>
          </a:p>
          <a:p>
            <a:endParaRPr lang="en-AU" dirty="0"/>
          </a:p>
          <a:p>
            <a:pPr lvl="1" eaLnBrk="1" hangingPunct="1"/>
            <a:r>
              <a:rPr lang="en-AU" altLang="en-US" dirty="0"/>
              <a:t>If the project is deemed feasible, a project team is created:</a:t>
            </a:r>
          </a:p>
          <a:p>
            <a:pPr lvl="3" eaLnBrk="1" hangingPunct="1"/>
            <a:r>
              <a:rPr lang="en-AU" altLang="en-US" dirty="0"/>
              <a:t>Manager(s): champion and conduit to senior management</a:t>
            </a:r>
          </a:p>
          <a:p>
            <a:pPr lvl="3" eaLnBrk="1" hangingPunct="1"/>
            <a:r>
              <a:rPr lang="en-AU" altLang="en-US" dirty="0"/>
              <a:t>Business analysts: specialise in understanding business needs, strategies and goals; help businesses to implement systems to accomplish their competitive strategies </a:t>
            </a:r>
          </a:p>
          <a:p>
            <a:pPr lvl="3" eaLnBrk="1" hangingPunct="1"/>
            <a:r>
              <a:rPr lang="en-AU" altLang="en-US" dirty="0"/>
              <a:t>Systems analysts: IT professionals with a knowledge of business and technology; interfaces between and programmers communicate with both technical and user team members</a:t>
            </a:r>
          </a:p>
          <a:p>
            <a:pPr lvl="3" eaLnBrk="1" hangingPunct="1"/>
            <a:r>
              <a:rPr lang="en-AU" altLang="en-US" dirty="0"/>
              <a:t>Programmers and software testers</a:t>
            </a:r>
          </a:p>
          <a:p>
            <a:pPr lvl="3" eaLnBrk="1" hangingPunct="1"/>
            <a:r>
              <a:rPr lang="en-AU" altLang="en-US" dirty="0"/>
              <a:t>Users: essential throughout the entire SDLC process but part-time during some of the stages; their involvement builds commitment to the new system</a:t>
            </a:r>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21</a:t>
            </a:fld>
            <a:endParaRPr lang="en-US"/>
          </a:p>
        </p:txBody>
      </p:sp>
    </p:spTree>
    <p:extLst>
      <p:ext uri="{BB962C8B-B14F-4D97-AF65-F5344CB8AC3E}">
        <p14:creationId xmlns:p14="http://schemas.microsoft.com/office/powerpoint/2010/main" val="138686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22</a:t>
            </a:fld>
            <a:endParaRPr lang="en-US"/>
          </a:p>
        </p:txBody>
      </p:sp>
    </p:spTree>
    <p:extLst>
      <p:ext uri="{BB962C8B-B14F-4D97-AF65-F5344CB8AC3E}">
        <p14:creationId xmlns:p14="http://schemas.microsoft.com/office/powerpoint/2010/main" val="20294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23</a:t>
            </a:fld>
            <a:endParaRPr lang="en-US"/>
          </a:p>
        </p:txBody>
      </p:sp>
    </p:spTree>
    <p:extLst>
      <p:ext uri="{BB962C8B-B14F-4D97-AF65-F5344CB8AC3E}">
        <p14:creationId xmlns:p14="http://schemas.microsoft.com/office/powerpoint/2010/main" val="29871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Systems Analysts: </a:t>
            </a:r>
            <a:r>
              <a:rPr lang="en-US" dirty="0"/>
              <a:t>IS professionals who specialize in analyzing and designing information systems. </a:t>
            </a:r>
          </a:p>
          <a:p>
            <a:r>
              <a:rPr lang="en-AU" dirty="0"/>
              <a:t>User Requirements: identifying business requirements the system must satisfy which is provided by users. Determine and document features and functions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In this stage team consider the functional requirement of the system. System analysts performs system analysis  to analyse the needs of end-users to ensure the new system can meet their expectation, team gather information about the existing system in order to determine the requirements for new system.</a:t>
            </a:r>
            <a:endParaRPr lang="en-US" altLang="en-US" dirty="0"/>
          </a:p>
          <a:p>
            <a:endParaRPr lang="en-US" dirty="0"/>
          </a:p>
          <a:p>
            <a:pPr lvl="1" eaLnBrk="1" hangingPunct="1"/>
            <a:r>
              <a:rPr lang="en-AU" altLang="en-US" dirty="0"/>
              <a:t>Interview users </a:t>
            </a:r>
          </a:p>
          <a:p>
            <a:pPr lvl="1" eaLnBrk="1" hangingPunct="1"/>
            <a:r>
              <a:rPr lang="en-AU" altLang="en-US" dirty="0"/>
              <a:t>Document requirements</a:t>
            </a:r>
          </a:p>
          <a:p>
            <a:pPr lvl="3" eaLnBrk="1" hangingPunct="1">
              <a:spcBef>
                <a:spcPts val="400"/>
              </a:spcBef>
              <a:spcAft>
                <a:spcPts val="400"/>
              </a:spcAft>
            </a:pPr>
            <a:r>
              <a:rPr lang="en-AU" altLang="en-US" dirty="0"/>
              <a:t>Examine existing system</a:t>
            </a:r>
          </a:p>
          <a:p>
            <a:pPr lvl="3" eaLnBrk="1" hangingPunct="1">
              <a:spcBef>
                <a:spcPts val="400"/>
              </a:spcBef>
              <a:spcAft>
                <a:spcPts val="400"/>
              </a:spcAft>
            </a:pPr>
            <a:r>
              <a:rPr lang="en-AU" altLang="en-US" dirty="0"/>
              <a:t>Review reports, forms, queries, application features</a:t>
            </a:r>
          </a:p>
          <a:p>
            <a:pPr lvl="3" eaLnBrk="1" hangingPunct="1">
              <a:spcBef>
                <a:spcPts val="400"/>
              </a:spcBef>
              <a:spcAft>
                <a:spcPts val="400"/>
              </a:spcAft>
            </a:pPr>
            <a:r>
              <a:rPr lang="en-AU" altLang="en-US" dirty="0"/>
              <a:t>Identify security and control issues</a:t>
            </a:r>
          </a:p>
          <a:p>
            <a:endParaRPr lang="en-US" dirty="0"/>
          </a:p>
          <a:p>
            <a:endParaRPr lang="en-US" dirty="0"/>
          </a:p>
          <a:p>
            <a:pPr lvl="1" eaLnBrk="1" hangingPunct="1"/>
            <a:r>
              <a:rPr lang="en-AU" altLang="en-US" dirty="0"/>
              <a:t>What features do you want?</a:t>
            </a:r>
          </a:p>
          <a:p>
            <a:pPr lvl="1" eaLnBrk="1" hangingPunct="1"/>
            <a:r>
              <a:rPr lang="en-AU" altLang="en-US" dirty="0"/>
              <a:t>Do you really need them?</a:t>
            </a:r>
          </a:p>
          <a:p>
            <a:pPr lvl="1" eaLnBrk="1" hangingPunct="1"/>
            <a:r>
              <a:rPr lang="en-AU" altLang="en-US" dirty="0"/>
              <a:t>What functions should it have?</a:t>
            </a:r>
          </a:p>
          <a:p>
            <a:pPr lvl="1" eaLnBrk="1" hangingPunct="1"/>
            <a:r>
              <a:rPr lang="en-AU" altLang="en-US" dirty="0"/>
              <a:t>What data do you have?</a:t>
            </a:r>
          </a:p>
          <a:p>
            <a:pPr lvl="1" eaLnBrk="1" hangingPunct="1"/>
            <a:r>
              <a:rPr lang="en-AU" altLang="en-US" dirty="0"/>
              <a:t>What information do you want provided?</a:t>
            </a:r>
          </a:p>
          <a:p>
            <a:pPr lvl="1" eaLnBrk="1" hangingPunct="1"/>
            <a:r>
              <a:rPr lang="en-AU" altLang="en-US" dirty="0"/>
              <a:t>And so on . . . </a:t>
            </a:r>
          </a:p>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24</a:t>
            </a:fld>
            <a:endParaRPr lang="en-US"/>
          </a:p>
        </p:txBody>
      </p:sp>
    </p:spTree>
    <p:extLst>
      <p:ext uri="{BB962C8B-B14F-4D97-AF65-F5344CB8AC3E}">
        <p14:creationId xmlns:p14="http://schemas.microsoft.com/office/powerpoint/2010/main" val="245886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altLang="en-US" sz="2400" dirty="0"/>
              <a:t>What features do you want?</a:t>
            </a:r>
          </a:p>
          <a:p>
            <a:pPr lvl="1"/>
            <a:r>
              <a:rPr lang="en-AU" altLang="en-US" sz="2400" dirty="0"/>
              <a:t>Do you really need them?</a:t>
            </a:r>
          </a:p>
          <a:p>
            <a:pPr lvl="1"/>
            <a:r>
              <a:rPr lang="en-AU" altLang="en-US" sz="2400" dirty="0"/>
              <a:t>What functions should it have?</a:t>
            </a:r>
          </a:p>
          <a:p>
            <a:pPr lvl="1"/>
            <a:r>
              <a:rPr lang="en-AU" altLang="en-US" sz="2400" dirty="0"/>
              <a:t>What data do you have?</a:t>
            </a:r>
          </a:p>
          <a:p>
            <a:pPr lvl="1"/>
            <a:r>
              <a:rPr lang="en-AU" altLang="en-US" sz="2400" dirty="0"/>
              <a:t>What information do you want provided?</a:t>
            </a:r>
          </a:p>
          <a:p>
            <a:pPr lvl="1"/>
            <a:r>
              <a:rPr lang="en-AU" altLang="en-US" sz="2400" dirty="0"/>
              <a:t>And so on . . . </a:t>
            </a:r>
          </a:p>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25</a:t>
            </a:fld>
            <a:endParaRPr lang="en-US"/>
          </a:p>
        </p:txBody>
      </p:sp>
    </p:spTree>
    <p:extLst>
      <p:ext uri="{BB962C8B-B14F-4D97-AF65-F5344CB8AC3E}">
        <p14:creationId xmlns:p14="http://schemas.microsoft.com/office/powerpoint/2010/main" val="236367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7</a:t>
            </a:fld>
            <a:endParaRPr lang="en-US"/>
          </a:p>
        </p:txBody>
      </p:sp>
    </p:spTree>
    <p:extLst>
      <p:ext uri="{BB962C8B-B14F-4D97-AF65-F5344CB8AC3E}">
        <p14:creationId xmlns:p14="http://schemas.microsoft.com/office/powerpoint/2010/main" val="851716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26</a:t>
            </a:fld>
            <a:endParaRPr lang="en-US"/>
          </a:p>
        </p:txBody>
      </p:sp>
    </p:spTree>
    <p:extLst>
      <p:ext uri="{BB962C8B-B14F-4D97-AF65-F5344CB8AC3E}">
        <p14:creationId xmlns:p14="http://schemas.microsoft.com/office/powerpoint/2010/main" val="330324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27</a:t>
            </a:fld>
            <a:endParaRPr lang="en-US"/>
          </a:p>
        </p:txBody>
      </p:sp>
    </p:spTree>
    <p:extLst>
      <p:ext uri="{BB962C8B-B14F-4D97-AF65-F5344CB8AC3E}">
        <p14:creationId xmlns:p14="http://schemas.microsoft.com/office/powerpoint/2010/main" val="2507643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28</a:t>
            </a:fld>
            <a:endParaRPr lang="en-US"/>
          </a:p>
        </p:txBody>
      </p:sp>
    </p:spTree>
    <p:extLst>
      <p:ext uri="{BB962C8B-B14F-4D97-AF65-F5344CB8AC3E}">
        <p14:creationId xmlns:p14="http://schemas.microsoft.com/office/powerpoint/2010/main" val="894266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29</a:t>
            </a:fld>
            <a:endParaRPr lang="en-US"/>
          </a:p>
        </p:txBody>
      </p:sp>
    </p:spTree>
    <p:extLst>
      <p:ext uri="{BB962C8B-B14F-4D97-AF65-F5344CB8AC3E}">
        <p14:creationId xmlns:p14="http://schemas.microsoft.com/office/powerpoint/2010/main" val="3706499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30</a:t>
            </a:fld>
            <a:endParaRPr lang="en-US"/>
          </a:p>
        </p:txBody>
      </p:sp>
    </p:spTree>
    <p:extLst>
      <p:ext uri="{BB962C8B-B14F-4D97-AF65-F5344CB8AC3E}">
        <p14:creationId xmlns:p14="http://schemas.microsoft.com/office/powerpoint/2010/main" val="1646125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31</a:t>
            </a:fld>
            <a:endParaRPr lang="en-US"/>
          </a:p>
        </p:txBody>
      </p:sp>
    </p:spTree>
    <p:extLst>
      <p:ext uri="{BB962C8B-B14F-4D97-AF65-F5344CB8AC3E}">
        <p14:creationId xmlns:p14="http://schemas.microsoft.com/office/powerpoint/2010/main" val="401579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32</a:t>
            </a:fld>
            <a:endParaRPr lang="en-US"/>
          </a:p>
        </p:txBody>
      </p:sp>
    </p:spTree>
    <p:extLst>
      <p:ext uri="{BB962C8B-B14F-4D97-AF65-F5344CB8AC3E}">
        <p14:creationId xmlns:p14="http://schemas.microsoft.com/office/powerpoint/2010/main" val="3768614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33</a:t>
            </a:fld>
            <a:endParaRPr lang="en-US"/>
          </a:p>
        </p:txBody>
      </p:sp>
    </p:spTree>
    <p:extLst>
      <p:ext uri="{BB962C8B-B14F-4D97-AF65-F5344CB8AC3E}">
        <p14:creationId xmlns:p14="http://schemas.microsoft.com/office/powerpoint/2010/main" val="1803420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34</a:t>
            </a:fld>
            <a:endParaRPr lang="en-US"/>
          </a:p>
        </p:txBody>
      </p:sp>
    </p:spTree>
    <p:extLst>
      <p:ext uri="{BB962C8B-B14F-4D97-AF65-F5344CB8AC3E}">
        <p14:creationId xmlns:p14="http://schemas.microsoft.com/office/powerpoint/2010/main" val="4143615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35</a:t>
            </a:fld>
            <a:endParaRPr lang="en-US"/>
          </a:p>
        </p:txBody>
      </p:sp>
    </p:spTree>
    <p:extLst>
      <p:ext uri="{BB962C8B-B14F-4D97-AF65-F5344CB8AC3E}">
        <p14:creationId xmlns:p14="http://schemas.microsoft.com/office/powerpoint/2010/main" val="368961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8</a:t>
            </a:fld>
            <a:endParaRPr lang="en-US"/>
          </a:p>
        </p:txBody>
      </p:sp>
    </p:spTree>
    <p:extLst>
      <p:ext uri="{BB962C8B-B14F-4D97-AF65-F5344CB8AC3E}">
        <p14:creationId xmlns:p14="http://schemas.microsoft.com/office/powerpoint/2010/main" val="2445422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36</a:t>
            </a:fld>
            <a:endParaRPr lang="en-AU"/>
          </a:p>
        </p:txBody>
      </p:sp>
    </p:spTree>
    <p:extLst>
      <p:ext uri="{BB962C8B-B14F-4D97-AF65-F5344CB8AC3E}">
        <p14:creationId xmlns:p14="http://schemas.microsoft.com/office/powerpoint/2010/main" val="30966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9</a:t>
            </a:fld>
            <a:endParaRPr lang="en-US"/>
          </a:p>
        </p:txBody>
      </p:sp>
    </p:spTree>
    <p:extLst>
      <p:ext uri="{BB962C8B-B14F-4D97-AF65-F5344CB8AC3E}">
        <p14:creationId xmlns:p14="http://schemas.microsoft.com/office/powerpoint/2010/main" val="400213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A991255-1B06-0747-94E8-FC6423B976B4}" type="slidenum">
              <a:rPr lang="en-US" smtClean="0"/>
              <a:t>10</a:t>
            </a:fld>
            <a:endParaRPr lang="en-US"/>
          </a:p>
        </p:txBody>
      </p:sp>
    </p:spTree>
    <p:extLst>
      <p:ext uri="{BB962C8B-B14F-4D97-AF65-F5344CB8AC3E}">
        <p14:creationId xmlns:p14="http://schemas.microsoft.com/office/powerpoint/2010/main" val="382707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12</a:t>
            </a:fld>
            <a:endParaRPr lang="en-US"/>
          </a:p>
        </p:txBody>
      </p:sp>
    </p:spTree>
    <p:extLst>
      <p:ext uri="{BB962C8B-B14F-4D97-AF65-F5344CB8AC3E}">
        <p14:creationId xmlns:p14="http://schemas.microsoft.com/office/powerpoint/2010/main" val="18095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13</a:t>
            </a:fld>
            <a:endParaRPr lang="en-US"/>
          </a:p>
        </p:txBody>
      </p:sp>
    </p:spTree>
    <p:extLst>
      <p:ext uri="{BB962C8B-B14F-4D97-AF65-F5344CB8AC3E}">
        <p14:creationId xmlns:p14="http://schemas.microsoft.com/office/powerpoint/2010/main" val="562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14</a:t>
            </a:fld>
            <a:endParaRPr lang="en-US"/>
          </a:p>
        </p:txBody>
      </p:sp>
    </p:spTree>
    <p:extLst>
      <p:ext uri="{BB962C8B-B14F-4D97-AF65-F5344CB8AC3E}">
        <p14:creationId xmlns:p14="http://schemas.microsoft.com/office/powerpoint/2010/main" val="314868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15</a:t>
            </a:fld>
            <a:endParaRPr lang="en-US"/>
          </a:p>
        </p:txBody>
      </p:sp>
    </p:spTree>
    <p:extLst>
      <p:ext uri="{BB962C8B-B14F-4D97-AF65-F5344CB8AC3E}">
        <p14:creationId xmlns:p14="http://schemas.microsoft.com/office/powerpoint/2010/main" val="148526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5A1D-2C7E-FE40-AB3B-B17942A130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882E69-B75C-0B47-A783-A0ACF4899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1B053-2DE5-9746-9C3D-523A44E97FEF}"/>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5" name="Footer Placeholder 4">
            <a:extLst>
              <a:ext uri="{FF2B5EF4-FFF2-40B4-BE49-F238E27FC236}">
                <a16:creationId xmlns:a16="http://schemas.microsoft.com/office/drawing/2014/main" id="{B90409F7-FC7E-FD4F-995A-EFF125AB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B7126-97EB-9A4F-B6AA-8817E659E95C}"/>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1375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93D-6B63-A845-82BE-567EEA35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5BADB-BCA7-9F48-B774-8AA220B727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4A7FBE-D7F6-9C4D-B0F1-44CE021EE405}"/>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5" name="Footer Placeholder 4">
            <a:extLst>
              <a:ext uri="{FF2B5EF4-FFF2-40B4-BE49-F238E27FC236}">
                <a16:creationId xmlns:a16="http://schemas.microsoft.com/office/drawing/2014/main" id="{71DB9EDE-7B39-3641-8159-75C8C1FE5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14EAD-61EB-3A49-A2A5-FAA3E1A150A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2637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AB181-F70D-FA4D-A26E-F30EBD6C56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E7DE2-43D7-BC42-B6A5-B0C800B35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D84B6-BA27-664C-AFF7-69783117300F}"/>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5" name="Footer Placeholder 4">
            <a:extLst>
              <a:ext uri="{FF2B5EF4-FFF2-40B4-BE49-F238E27FC236}">
                <a16:creationId xmlns:a16="http://schemas.microsoft.com/office/drawing/2014/main" id="{1C04E2AB-4CB1-B249-92B5-E6E44117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6CE0D-3A3A-014F-A53A-B36F7C9FE1B7}"/>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8503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854" y="2684346"/>
            <a:ext cx="7574314"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27854" y="3904488"/>
            <a:ext cx="7574314"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E573A36A-F66D-5949-851B-B40DF1CFFD20}"/>
              </a:ext>
            </a:extLst>
          </p:cNvPr>
          <p:cNvPicPr>
            <a:picLocks noChangeAspect="1"/>
          </p:cNvPicPr>
          <p:nvPr userDrawn="1"/>
        </p:nvPicPr>
        <p:blipFill>
          <a:blip r:embed="rId2"/>
          <a:stretch>
            <a:fillRect/>
          </a:stretch>
        </p:blipFill>
        <p:spPr>
          <a:xfrm>
            <a:off x="717794" y="719529"/>
            <a:ext cx="1013045" cy="431083"/>
          </a:xfrm>
          <a:prstGeom prst="rect">
            <a:avLst/>
          </a:prstGeom>
        </p:spPr>
      </p:pic>
      <p:pic>
        <p:nvPicPr>
          <p:cNvPr id="7" name="Picture 6">
            <a:extLst>
              <a:ext uri="{FF2B5EF4-FFF2-40B4-BE49-F238E27FC236}">
                <a16:creationId xmlns:a16="http://schemas.microsoft.com/office/drawing/2014/main" id="{1739CB7F-C500-664A-85BC-40E980796747}"/>
              </a:ext>
            </a:extLst>
          </p:cNvPr>
          <p:cNvPicPr>
            <a:picLocks noChangeAspect="1"/>
          </p:cNvPicPr>
          <p:nvPr userDrawn="1"/>
        </p:nvPicPr>
        <p:blipFill rotWithShape="1">
          <a:blip r:embed="rId3"/>
          <a:srcRect t="1441"/>
          <a:stretch/>
        </p:blipFill>
        <p:spPr>
          <a:xfrm>
            <a:off x="6367137" y="-1"/>
            <a:ext cx="5824863" cy="6759147"/>
          </a:xfrm>
          <a:prstGeom prst="rect">
            <a:avLst/>
          </a:prstGeom>
        </p:spPr>
      </p:pic>
      <p:sp>
        <p:nvSpPr>
          <p:cNvPr id="8" name="TextBox 7">
            <a:extLst>
              <a:ext uri="{FF2B5EF4-FFF2-40B4-BE49-F238E27FC236}">
                <a16:creationId xmlns:a16="http://schemas.microsoft.com/office/drawing/2014/main" id="{694D4A17-CCAE-BD4B-887F-A1DBBA9FD3FB}"/>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96009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9">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95B59D-032C-CD4A-B177-5223D666C6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9E2E7B1-2CAA-0442-BF33-993CA9D00FE0}"/>
              </a:ext>
            </a:extLst>
          </p:cNvPr>
          <p:cNvPicPr>
            <a:picLocks noChangeAspect="1"/>
          </p:cNvPicPr>
          <p:nvPr userDrawn="1"/>
        </p:nvPicPr>
        <p:blipFill>
          <a:blip r:embed="rId3"/>
          <a:stretch>
            <a:fillRect/>
          </a:stretch>
        </p:blipFill>
        <p:spPr>
          <a:xfrm>
            <a:off x="693876" y="707332"/>
            <a:ext cx="748146" cy="709155"/>
          </a:xfrm>
          <a:prstGeom prst="rect">
            <a:avLst/>
          </a:prstGeom>
        </p:spPr>
      </p:pic>
      <p:sp>
        <p:nvSpPr>
          <p:cNvPr id="2" name="Title 1"/>
          <p:cNvSpPr>
            <a:spLocks noGrp="1"/>
          </p:cNvSpPr>
          <p:nvPr>
            <p:ph type="ctrTitle" hasCustomPrompt="1"/>
          </p:nvPr>
        </p:nvSpPr>
        <p:spPr>
          <a:xfrm>
            <a:off x="4417429" y="2495810"/>
            <a:ext cx="7318942"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4417429" y="3715952"/>
            <a:ext cx="7318942"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sp>
        <p:nvSpPr>
          <p:cNvPr id="6" name="TextBox 5">
            <a:extLst>
              <a:ext uri="{FF2B5EF4-FFF2-40B4-BE49-F238E27FC236}">
                <a16:creationId xmlns:a16="http://schemas.microsoft.com/office/drawing/2014/main" id="{4D6FE1C7-3397-A040-96F0-BC5CC70D1A6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3954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4F1F-DB76-314D-AA77-2441307D44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997CB-1ED1-3D41-BCFB-0A36DD8D40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D05F5D-6026-FB47-9644-8EAB53F71B53}"/>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5" name="Footer Placeholder 4">
            <a:extLst>
              <a:ext uri="{FF2B5EF4-FFF2-40B4-BE49-F238E27FC236}">
                <a16:creationId xmlns:a16="http://schemas.microsoft.com/office/drawing/2014/main" id="{9D0CBF42-8490-D149-89B6-321E7D94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55017-CAA4-CA4F-AAB0-2F1708B2B03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63245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8DB2-0B37-714F-A6C1-8FF0B4072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E22D4A-9DD7-BE45-92E3-6C76379C6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CFCC0-46BC-7F47-BCCD-F51602DED2E0}"/>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5" name="Footer Placeholder 4">
            <a:extLst>
              <a:ext uri="{FF2B5EF4-FFF2-40B4-BE49-F238E27FC236}">
                <a16:creationId xmlns:a16="http://schemas.microsoft.com/office/drawing/2014/main" id="{AEEAB486-8EF8-E644-8BF3-EC437608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2C64D-1774-6549-8E7C-EEE8DCB1F976}"/>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2773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979-292B-9D4B-8378-6FFAF1582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C3A51E-AD65-0D46-A724-795655BDDD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F61D24-23E9-D74A-9E08-31A6BFC1F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4A5141-0C4F-9040-809A-DF0129B13F0C}"/>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6" name="Footer Placeholder 5">
            <a:extLst>
              <a:ext uri="{FF2B5EF4-FFF2-40B4-BE49-F238E27FC236}">
                <a16:creationId xmlns:a16="http://schemas.microsoft.com/office/drawing/2014/main" id="{AF6AB350-3918-8B40-B5F8-F2BDEF923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B17E2-3A06-C444-8F7B-DF7ABD1A63A0}"/>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42024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914-639C-E749-85CB-882FBDFFF6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4E627B-A36A-2C41-9BE7-298E64397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BE8343-DDC8-144D-9D99-E1DA4A9C67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5279ED-2F0D-D542-85B3-C19CA6B6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BAFCBB-A7AF-4A44-B932-8DC8310F9F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291E46-19B7-6047-86E5-6A7B86AF3BCA}"/>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8" name="Footer Placeholder 7">
            <a:extLst>
              <a:ext uri="{FF2B5EF4-FFF2-40B4-BE49-F238E27FC236}">
                <a16:creationId xmlns:a16="http://schemas.microsoft.com/office/drawing/2014/main" id="{3ACD6C4B-01FC-A546-9A52-165BC90BB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52828-9E84-374A-B27B-309001E99F2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5334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FE-FBCE-9A45-ADE0-6B9632AEEB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5D916A-A1E9-AA4D-8B72-93826B24E7B8}"/>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4" name="Footer Placeholder 3">
            <a:extLst>
              <a:ext uri="{FF2B5EF4-FFF2-40B4-BE49-F238E27FC236}">
                <a16:creationId xmlns:a16="http://schemas.microsoft.com/office/drawing/2014/main" id="{5E30DC57-DA5E-6F49-93D3-9C13CDC13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4AE48-A755-1A45-8756-44DE8220581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00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3EFE7-CF3E-294A-829D-0CB1EE7F0E00}"/>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3" name="Footer Placeholder 2">
            <a:extLst>
              <a:ext uri="{FF2B5EF4-FFF2-40B4-BE49-F238E27FC236}">
                <a16:creationId xmlns:a16="http://schemas.microsoft.com/office/drawing/2014/main" id="{575A04FD-CF3C-DC42-AE3C-02B41A556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F4641-F236-0E44-BBFF-0CC20B06CB0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58384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DF47-9346-B749-983F-8A3572D64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521BD8-1AD8-9147-94AD-352B7A3B9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E8DFA2-F00C-4344-9105-468B2187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2EC41-8C90-7F4B-94C0-D14DFAB9C0FC}"/>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6" name="Footer Placeholder 5">
            <a:extLst>
              <a:ext uri="{FF2B5EF4-FFF2-40B4-BE49-F238E27FC236}">
                <a16:creationId xmlns:a16="http://schemas.microsoft.com/office/drawing/2014/main" id="{63806714-089C-CB4F-B2CD-163942FF5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143C3-D3F2-CA44-BE55-ED9101DA6D09}"/>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452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A16-538E-234E-BC45-76A86C3298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47B252-21F4-6341-97BB-B65F140D0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A6AE5-E538-854B-92E3-0D435194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EF6F26-139A-F147-84A3-549D79EFDE50}"/>
              </a:ext>
            </a:extLst>
          </p:cNvPr>
          <p:cNvSpPr>
            <a:spLocks noGrp="1"/>
          </p:cNvSpPr>
          <p:nvPr>
            <p:ph type="dt" sz="half" idx="10"/>
          </p:nvPr>
        </p:nvSpPr>
        <p:spPr/>
        <p:txBody>
          <a:bodyPr/>
          <a:lstStyle/>
          <a:p>
            <a:fld id="{D8052FB6-3A6A-9C4B-8739-15C0A3C5E0DA}" type="datetimeFigureOut">
              <a:rPr lang="en-US" smtClean="0"/>
              <a:t>3/23/2022</a:t>
            </a:fld>
            <a:endParaRPr lang="en-US"/>
          </a:p>
        </p:txBody>
      </p:sp>
      <p:sp>
        <p:nvSpPr>
          <p:cNvPr id="6" name="Footer Placeholder 5">
            <a:extLst>
              <a:ext uri="{FF2B5EF4-FFF2-40B4-BE49-F238E27FC236}">
                <a16:creationId xmlns:a16="http://schemas.microsoft.com/office/drawing/2014/main" id="{527D99AF-52BA-9C47-AEAF-A1C3595AA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37157-7199-C842-B98C-1F70C9CD7C62}"/>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7729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C7F64-1232-FA4A-8F7B-E0DBC29B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51398-B5A9-2F4B-97E4-A918F9C02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4F96E3-060B-7C48-ACA4-FD0138C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FB6-3A6A-9C4B-8739-15C0A3C5E0DA}" type="datetimeFigureOut">
              <a:rPr lang="en-US" smtClean="0"/>
              <a:t>3/23/2022</a:t>
            </a:fld>
            <a:endParaRPr lang="en-US"/>
          </a:p>
        </p:txBody>
      </p:sp>
      <p:sp>
        <p:nvSpPr>
          <p:cNvPr id="5" name="Footer Placeholder 4">
            <a:extLst>
              <a:ext uri="{FF2B5EF4-FFF2-40B4-BE49-F238E27FC236}">
                <a16:creationId xmlns:a16="http://schemas.microsoft.com/office/drawing/2014/main" id="{493E1CCA-A76F-414B-8F80-B5465B1BA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52F0F-211B-1A4C-80E4-82171F069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EF5E-1493-F14F-B4D1-20F135A8C3BE}" type="slidenum">
              <a:rPr lang="en-US" smtClean="0"/>
              <a:t>‹#›</a:t>
            </a:fld>
            <a:endParaRPr lang="en-US"/>
          </a:p>
        </p:txBody>
      </p:sp>
    </p:spTree>
    <p:extLst>
      <p:ext uri="{BB962C8B-B14F-4D97-AF65-F5344CB8AC3E}">
        <p14:creationId xmlns:p14="http://schemas.microsoft.com/office/powerpoint/2010/main" val="338221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A11B-14BF-6548-992A-91D5A345FF42}"/>
              </a:ext>
            </a:extLst>
          </p:cNvPr>
          <p:cNvSpPr>
            <a:spLocks noGrp="1"/>
          </p:cNvSpPr>
          <p:nvPr>
            <p:ph type="ctrTitle"/>
          </p:nvPr>
        </p:nvSpPr>
        <p:spPr>
          <a:xfrm>
            <a:off x="627854" y="2684345"/>
            <a:ext cx="4152868" cy="1698811"/>
          </a:xfrm>
        </p:spPr>
        <p:txBody>
          <a:bodyPr/>
          <a:lstStyle/>
          <a:p>
            <a:pPr algn="ctr"/>
            <a:r>
              <a:rPr lang="en-AU" spc="-5" dirty="0">
                <a:latin typeface="Times New Roman"/>
                <a:cs typeface="Times New Roman"/>
              </a:rPr>
              <a:t>Introduction </a:t>
            </a:r>
            <a:r>
              <a:rPr lang="en-AU" dirty="0">
                <a:latin typeface="Times New Roman"/>
                <a:cs typeface="Times New Roman"/>
              </a:rPr>
              <a:t>to  Information </a:t>
            </a:r>
            <a:r>
              <a:rPr lang="en-AU" spc="-5" dirty="0">
                <a:latin typeface="Times New Roman"/>
                <a:cs typeface="Times New Roman"/>
              </a:rPr>
              <a:t>System </a:t>
            </a:r>
            <a:r>
              <a:rPr lang="en-AU" dirty="0">
                <a:latin typeface="Times New Roman"/>
                <a:cs typeface="Times New Roman"/>
              </a:rPr>
              <a:t>31266</a:t>
            </a:r>
            <a:br>
              <a:rPr lang="en-AU" dirty="0">
                <a:latin typeface="Times New Roman"/>
                <a:cs typeface="Times New Roman"/>
              </a:rPr>
            </a:br>
            <a:r>
              <a:rPr lang="en-AU" dirty="0">
                <a:latin typeface="Times New Roman"/>
                <a:cs typeface="Times New Roman"/>
              </a:rPr>
              <a:t>Week5</a:t>
            </a:r>
            <a:endParaRPr lang="en-US" dirty="0"/>
          </a:p>
        </p:txBody>
      </p:sp>
      <p:sp>
        <p:nvSpPr>
          <p:cNvPr id="4" name="TextBox 3">
            <a:extLst>
              <a:ext uri="{FF2B5EF4-FFF2-40B4-BE49-F238E27FC236}">
                <a16:creationId xmlns:a16="http://schemas.microsoft.com/office/drawing/2014/main" id="{DB6468E6-B1F6-3E45-B41A-23AE5F598A57}"/>
              </a:ext>
            </a:extLst>
          </p:cNvPr>
          <p:cNvSpPr txBox="1"/>
          <p:nvPr/>
        </p:nvSpPr>
        <p:spPr>
          <a:xfrm>
            <a:off x="627854" y="6362081"/>
            <a:ext cx="1513840" cy="246221"/>
          </a:xfrm>
          <a:prstGeom prst="rect">
            <a:avLst/>
          </a:prstGeom>
          <a:noFill/>
        </p:spPr>
        <p:txBody>
          <a:bodyPr wrap="square" rtlCol="0">
            <a:spAutoFit/>
          </a:bodyPr>
          <a:lstStyle/>
          <a:p>
            <a:r>
              <a:rPr lang="en-US" sz="1000" dirty="0">
                <a:solidFill>
                  <a:schemeClr val="bg1"/>
                </a:solidFill>
              </a:rPr>
              <a:t>UTS CRICOS 00099F</a:t>
            </a:r>
          </a:p>
        </p:txBody>
      </p:sp>
    </p:spTree>
    <p:extLst>
      <p:ext uri="{BB962C8B-B14F-4D97-AF65-F5344CB8AC3E}">
        <p14:creationId xmlns:p14="http://schemas.microsoft.com/office/powerpoint/2010/main" val="230603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Strategies for Acquiring IT Applications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C114E8-92E8-F44C-B64A-97B5BF6C4F20}"/>
              </a:ext>
            </a:extLst>
          </p:cNvPr>
          <p:cNvSpPr txBox="1"/>
          <p:nvPr/>
        </p:nvSpPr>
        <p:spPr>
          <a:xfrm>
            <a:off x="572493" y="1827450"/>
            <a:ext cx="11162308" cy="3046988"/>
          </a:xfrm>
          <a:prstGeom prst="rect">
            <a:avLst/>
          </a:prstGeom>
          <a:noFill/>
        </p:spPr>
        <p:txBody>
          <a:bodyPr wrap="square">
            <a:spAutoFit/>
          </a:bodyPr>
          <a:lstStyle/>
          <a:p>
            <a:pPr marL="457200" indent="-4572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Purchase a prewritten application.</a:t>
            </a:r>
          </a:p>
          <a:p>
            <a:pPr marL="457200" indent="-4572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Customise a prewritten application.</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Custom-write an entire application (write all new computer code).</a:t>
            </a:r>
          </a:p>
          <a:p>
            <a:pPr marL="457200" indent="-4572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Lease the application (use application service providers and software-as-a-service vendors).</a:t>
            </a:r>
          </a:p>
          <a:p>
            <a:pPr marL="457200" indent="-4572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Employ custom development.</a:t>
            </a:r>
            <a:r>
              <a:rPr lang="en-AU" sz="2400" dirty="0">
                <a:solidFill>
                  <a:srgbClr val="FF0000"/>
                </a:solidFill>
                <a:latin typeface="Times New Roman" panose="02020603050405020304" pitchFamily="18" charset="0"/>
                <a:cs typeface="Times New Roman" panose="02020603050405020304" pitchFamily="18" charset="0"/>
              </a:rPr>
              <a:t> </a:t>
            </a:r>
            <a:r>
              <a:rPr lang="en-AU" sz="2400" dirty="0">
                <a:solidFill>
                  <a:srgbClr val="C00000"/>
                </a:solidFill>
                <a:latin typeface="Times New Roman" panose="02020603050405020304" pitchFamily="18" charset="0"/>
                <a:cs typeface="Times New Roman" panose="02020603050405020304" pitchFamily="18" charset="0"/>
              </a:rPr>
              <a:t>(The basic, backbone methodology for custom development is the systems development life cycle (SDLC)</a:t>
            </a:r>
            <a:endParaRPr lang="en-AU"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78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17375" y="323985"/>
            <a:ext cx="11018520" cy="980081"/>
          </a:xfrm>
        </p:spPr>
        <p:txBody>
          <a:bodyPr vert="horz" lIns="91440" tIns="45720" rIns="91440" bIns="45720" rtlCol="0" anchor="ctr">
            <a:normAutofit/>
          </a:bodyPr>
          <a:lstStyle/>
          <a:p>
            <a:r>
              <a:rPr lang="en-AU" sz="5000" dirty="0">
                <a:latin typeface="Times New Roman"/>
                <a:cs typeface="Times New Roman"/>
              </a:rPr>
              <a:t>Subscribe vs. Buy vs. Build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BACC42B-AFC9-A341-A8B0-42B60A5E2575}"/>
              </a:ext>
            </a:extLst>
          </p:cNvPr>
          <p:cNvPicPr>
            <a:picLocks noChangeAspect="1"/>
          </p:cNvPicPr>
          <p:nvPr/>
        </p:nvPicPr>
        <p:blipFill rotWithShape="1">
          <a:blip r:embed="rId2"/>
          <a:srcRect b="7267"/>
          <a:stretch/>
        </p:blipFill>
        <p:spPr>
          <a:xfrm>
            <a:off x="249383" y="1699831"/>
            <a:ext cx="11868404" cy="5030551"/>
          </a:xfrm>
          <a:prstGeom prst="rect">
            <a:avLst/>
          </a:prstGeom>
        </p:spPr>
      </p:pic>
    </p:spTree>
    <p:extLst>
      <p:ext uri="{BB962C8B-B14F-4D97-AF65-F5344CB8AC3E}">
        <p14:creationId xmlns:p14="http://schemas.microsoft.com/office/powerpoint/2010/main" val="235150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17375" y="323985"/>
            <a:ext cx="11018520" cy="980081"/>
          </a:xfrm>
        </p:spPr>
        <p:txBody>
          <a:bodyPr vert="horz" lIns="91440" tIns="45720" rIns="91440" bIns="45720" rtlCol="0" anchor="ctr">
            <a:normAutofit/>
          </a:bodyPr>
          <a:lstStyle/>
          <a:p>
            <a:r>
              <a:rPr lang="en-AU" sz="5000" dirty="0">
                <a:latin typeface="Times New Roman"/>
                <a:cs typeface="Times New Roman"/>
              </a:rPr>
              <a:t>Buying Off-The-Shelf-Software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F2B913F-9D1E-1848-AD8A-B1A82A962A6B}"/>
              </a:ext>
            </a:extLst>
          </p:cNvPr>
          <p:cNvPicPr>
            <a:picLocks noChangeAspect="1"/>
          </p:cNvPicPr>
          <p:nvPr/>
        </p:nvPicPr>
        <p:blipFill>
          <a:blip r:embed="rId3"/>
          <a:stretch>
            <a:fillRect/>
          </a:stretch>
        </p:blipFill>
        <p:spPr>
          <a:xfrm>
            <a:off x="572493" y="1740294"/>
            <a:ext cx="10972800" cy="4730607"/>
          </a:xfrm>
          <a:prstGeom prst="rect">
            <a:avLst/>
          </a:prstGeom>
        </p:spPr>
      </p:pic>
    </p:spTree>
    <p:extLst>
      <p:ext uri="{BB962C8B-B14F-4D97-AF65-F5344CB8AC3E}">
        <p14:creationId xmlns:p14="http://schemas.microsoft.com/office/powerpoint/2010/main" val="83292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Software as a Service (SaaS)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EB5191-08F1-7D4C-96F5-9F6F509CEA38}"/>
              </a:ext>
            </a:extLst>
          </p:cNvPr>
          <p:cNvSpPr txBox="1"/>
          <p:nvPr/>
        </p:nvSpPr>
        <p:spPr>
          <a:xfrm>
            <a:off x="572493" y="1703831"/>
            <a:ext cx="4659083" cy="4893647"/>
          </a:xfrm>
          <a:prstGeom prst="rect">
            <a:avLst/>
          </a:prstGeom>
          <a:noFill/>
        </p:spPr>
        <p:txBody>
          <a:bodyPr wrap="square">
            <a:spAutoFit/>
          </a:bodyPr>
          <a:lstStyle/>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SaaS</a:t>
            </a:r>
            <a:r>
              <a:rPr lang="en-US" sz="2400" dirty="0">
                <a:latin typeface="Times New Roman" panose="02020603050405020304" pitchFamily="18" charset="0"/>
                <a:cs typeface="Times New Roman" panose="02020603050405020304" pitchFamily="18" charset="0"/>
              </a:rPr>
              <a:t> is a method of delivering software in which a </a:t>
            </a:r>
            <a:r>
              <a:rPr lang="en-US" sz="2400" b="1" dirty="0">
                <a:latin typeface="Times New Roman" panose="02020603050405020304" pitchFamily="18" charset="0"/>
                <a:cs typeface="Times New Roman" panose="02020603050405020304" pitchFamily="18" charset="0"/>
              </a:rPr>
              <a:t>vendor hosts the applications</a:t>
            </a:r>
            <a:r>
              <a:rPr lang="en-US" sz="2400" dirty="0">
                <a:latin typeface="Times New Roman" panose="02020603050405020304" pitchFamily="18" charset="0"/>
                <a:cs typeface="Times New Roman" panose="02020603050405020304" pitchFamily="18" charset="0"/>
              </a:rPr>
              <a:t> and provides them as a service to customers over a network, typically the internet.</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Customers </a:t>
            </a:r>
            <a:r>
              <a:rPr lang="en-US" sz="2400" b="1" dirty="0">
                <a:latin typeface="Times New Roman" panose="02020603050405020304" pitchFamily="18" charset="0"/>
                <a:cs typeface="Times New Roman" panose="02020603050405020304" pitchFamily="18" charset="0"/>
              </a:rPr>
              <a:t>do not own </a:t>
            </a:r>
            <a:r>
              <a:rPr lang="en-US" sz="2400" dirty="0">
                <a:latin typeface="Times New Roman" panose="02020603050405020304" pitchFamily="18" charset="0"/>
                <a:cs typeface="Times New Roman" panose="02020603050405020304" pitchFamily="18" charset="0"/>
              </a:rPr>
              <a:t>the software; rather, they </a:t>
            </a:r>
            <a:r>
              <a:rPr lang="en-US" sz="2400" b="1" dirty="0">
                <a:latin typeface="Times New Roman" panose="02020603050405020304" pitchFamily="18" charset="0"/>
                <a:cs typeface="Times New Roman" panose="02020603050405020304" pitchFamily="18" charset="0"/>
              </a:rPr>
              <a:t>pay</a:t>
            </a:r>
            <a:r>
              <a:rPr lang="en-US" sz="2400" dirty="0">
                <a:latin typeface="Times New Roman" panose="02020603050405020304" pitchFamily="18" charset="0"/>
                <a:cs typeface="Times New Roman" panose="02020603050405020304" pitchFamily="18" charset="0"/>
              </a:rPr>
              <a:t> for using it. SaaS eliminates the need for customers to install and run the application on their own computers.</a:t>
            </a:r>
          </a:p>
        </p:txBody>
      </p:sp>
      <p:pic>
        <p:nvPicPr>
          <p:cNvPr id="3074" name="Picture 2" descr="Software as a Service – SaaS Explained">
            <a:extLst>
              <a:ext uri="{FF2B5EF4-FFF2-40B4-BE49-F238E27FC236}">
                <a16:creationId xmlns:a16="http://schemas.microsoft.com/office/drawing/2014/main" id="{B8DAF282-B381-4141-9D65-7CAA115AC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66" y="2002935"/>
            <a:ext cx="6158547" cy="345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30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Software as a Service (SaaS)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C025F871-E039-384F-AC1F-B25BF3D34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049" y="1708422"/>
            <a:ext cx="6505901" cy="467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2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5000" dirty="0">
                <a:latin typeface="Times New Roman"/>
                <a:cs typeface="Times New Roman"/>
              </a:rPr>
              <a:t>Software as a Service (SaaS)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66350B9A-8CE7-954D-8C08-AD781B7946DF}"/>
              </a:ext>
            </a:extLst>
          </p:cNvPr>
          <p:cNvGraphicFramePr>
            <a:graphicFrameLocks noGrp="1"/>
          </p:cNvGraphicFramePr>
          <p:nvPr>
            <p:extLst>
              <p:ext uri="{D42A27DB-BD31-4B8C-83A1-F6EECF244321}">
                <p14:modId xmlns:p14="http://schemas.microsoft.com/office/powerpoint/2010/main" val="1600882030"/>
              </p:ext>
            </p:extLst>
          </p:nvPr>
        </p:nvGraphicFramePr>
        <p:xfrm>
          <a:off x="796244" y="2150116"/>
          <a:ext cx="10571018" cy="3347127"/>
        </p:xfrm>
        <a:graphic>
          <a:graphicData uri="http://schemas.openxmlformats.org/drawingml/2006/table">
            <a:tbl>
              <a:tblPr firstRow="1" bandRow="1">
                <a:tableStyleId>{7DF18680-E054-41AD-8BC1-D1AEF772440D}</a:tableStyleId>
              </a:tblPr>
              <a:tblGrid>
                <a:gridCol w="6262254">
                  <a:extLst>
                    <a:ext uri="{9D8B030D-6E8A-4147-A177-3AD203B41FA5}">
                      <a16:colId xmlns:a16="http://schemas.microsoft.com/office/drawing/2014/main" val="2187389643"/>
                    </a:ext>
                  </a:extLst>
                </a:gridCol>
                <a:gridCol w="4308764">
                  <a:extLst>
                    <a:ext uri="{9D8B030D-6E8A-4147-A177-3AD203B41FA5}">
                      <a16:colId xmlns:a16="http://schemas.microsoft.com/office/drawing/2014/main" val="2757535827"/>
                    </a:ext>
                  </a:extLst>
                </a:gridCol>
              </a:tblGrid>
              <a:tr h="878247">
                <a:tc>
                  <a:txBody>
                    <a:bodyPr/>
                    <a:lstStyle/>
                    <a:p>
                      <a:r>
                        <a:rPr lang="en-US" sz="2400" dirty="0"/>
                        <a:t>Advantages</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Disadvantages </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4469080"/>
                  </a:ext>
                </a:extLst>
              </a:tr>
              <a:tr h="548008">
                <a:tc>
                  <a:txBody>
                    <a:bodyPr/>
                    <a:lstStyle/>
                    <a:p>
                      <a:r>
                        <a:rPr lang="en-US" sz="2400" dirty="0"/>
                        <a:t>company can benefit from the software quickly</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Must meet needs</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138877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Technical support typically offered</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Requires stable Internet </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0261164"/>
                  </a:ext>
                </a:extLst>
              </a:tr>
              <a:tr h="190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 implementation costs</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Security and privacy concerns</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8749506"/>
                  </a:ext>
                </a:extLst>
              </a:tr>
            </a:tbl>
          </a:graphicData>
        </a:graphic>
      </p:graphicFrame>
    </p:spTree>
    <p:extLst>
      <p:ext uri="{BB962C8B-B14F-4D97-AF65-F5344CB8AC3E}">
        <p14:creationId xmlns:p14="http://schemas.microsoft.com/office/powerpoint/2010/main" val="302208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Employ custom development Systems Development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EA8317-5050-F345-8C04-F07EA1345587}"/>
              </a:ext>
            </a:extLst>
          </p:cNvPr>
          <p:cNvSpPr txBox="1"/>
          <p:nvPr/>
        </p:nvSpPr>
        <p:spPr>
          <a:xfrm>
            <a:off x="692727" y="2250226"/>
            <a:ext cx="10972800" cy="3416320"/>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Systems development requires more than programming and technical expertise. </a:t>
            </a:r>
          </a:p>
          <a:p>
            <a:pPr marL="342900" indent="-3429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Systems development requires:</a:t>
            </a:r>
          </a:p>
          <a:p>
            <a:endParaRPr lang="en-US" altLang="en-US" sz="2400" dirty="0">
              <a:latin typeface="Times New Roman" panose="02020603050405020304" pitchFamily="18" charset="0"/>
              <a:cs typeface="Times New Roman" panose="02020603050405020304" pitchFamily="18" charset="0"/>
            </a:endParaRPr>
          </a:p>
          <a:p>
            <a:pPr marL="742950" lvl="1" indent="-342900">
              <a:buFont typeface="Courier New" panose="02070309020205020404" pitchFamily="49" charset="0"/>
              <a:buChar char="o"/>
            </a:pPr>
            <a:r>
              <a:rPr lang="en-US" altLang="en-US" sz="2400" b="1" dirty="0">
                <a:latin typeface="Times New Roman" panose="02020603050405020304" pitchFamily="18" charset="0"/>
                <a:cs typeface="Times New Roman" panose="02020603050405020304" pitchFamily="18" charset="0"/>
              </a:rPr>
              <a:t>Business knowledge </a:t>
            </a:r>
            <a:r>
              <a:rPr lang="en-US" altLang="en-US" sz="2400" dirty="0">
                <a:latin typeface="Times New Roman" panose="02020603050405020304" pitchFamily="18" charset="0"/>
                <a:cs typeface="Times New Roman" panose="02020603050405020304" pitchFamily="18" charset="0"/>
              </a:rPr>
              <a:t>(Knowledge of business activities)</a:t>
            </a:r>
          </a:p>
          <a:p>
            <a:pPr marL="742950" lvl="1" indent="-342900">
              <a:buFont typeface="Courier New" panose="02070309020205020404" pitchFamily="49" charset="0"/>
              <a:buChar char="o"/>
            </a:pPr>
            <a:r>
              <a:rPr lang="en-US" altLang="en-US" sz="2400" b="1" dirty="0">
                <a:latin typeface="Times New Roman" panose="02020603050405020304" pitchFamily="18" charset="0"/>
                <a:cs typeface="Times New Roman" panose="02020603050405020304" pitchFamily="18" charset="0"/>
              </a:rPr>
              <a:t>Technical skills</a:t>
            </a:r>
          </a:p>
          <a:p>
            <a:pPr marL="742950" lvl="1" indent="-342900">
              <a:buFont typeface="Courier New" panose="02070309020205020404" pitchFamily="49" charset="0"/>
              <a:buChar char="o"/>
            </a:pPr>
            <a:r>
              <a:rPr lang="en-US" altLang="en-US" sz="2400" b="1" dirty="0">
                <a:latin typeface="Times New Roman" panose="02020603050405020304" pitchFamily="18" charset="0"/>
                <a:cs typeface="Times New Roman" panose="02020603050405020304" pitchFamily="18" charset="0"/>
              </a:rPr>
              <a:t>Non-technical human relations skills</a:t>
            </a:r>
          </a:p>
          <a:p>
            <a:pPr marL="1600200" lvl="3" indent="-342900">
              <a:buFont typeface="Wingdings" pitchFamily="2" charset="2"/>
              <a:buChar char="§"/>
            </a:pPr>
            <a:r>
              <a:rPr lang="en-US" altLang="en-US" sz="2400" dirty="0">
                <a:latin typeface="Times New Roman" panose="02020603050405020304" pitchFamily="18" charset="0"/>
                <a:cs typeface="Times New Roman" panose="02020603050405020304" pitchFamily="18" charset="0"/>
              </a:rPr>
              <a:t>Interview skills, group dynamics skills (to identify requirements)</a:t>
            </a:r>
          </a:p>
          <a:p>
            <a:pPr marL="1600200" lvl="3" indent="-342900">
              <a:buFont typeface="Wingdings" pitchFamily="2" charset="2"/>
              <a:buChar char="§"/>
            </a:pPr>
            <a:r>
              <a:rPr lang="en-US" altLang="en-US" sz="2400" dirty="0">
                <a:latin typeface="Times New Roman" panose="02020603050405020304" pitchFamily="18" charset="0"/>
                <a:cs typeface="Times New Roman" panose="02020603050405020304" pitchFamily="18" charset="0"/>
              </a:rPr>
              <a:t>Skills to develop job descriptions and to train staff</a:t>
            </a:r>
            <a:endParaRPr lang="en-AU" altLang="en-US"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27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Why is Systems Development Difficult and Risky?</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45789A-05AA-8F4E-B720-3CB92F5F0AE6}"/>
              </a:ext>
            </a:extLst>
          </p:cNvPr>
          <p:cNvPicPr>
            <a:picLocks noChangeAspect="1"/>
          </p:cNvPicPr>
          <p:nvPr/>
        </p:nvPicPr>
        <p:blipFill>
          <a:blip r:embed="rId3"/>
          <a:stretch>
            <a:fillRect/>
          </a:stretch>
        </p:blipFill>
        <p:spPr>
          <a:xfrm>
            <a:off x="2170698" y="2103998"/>
            <a:ext cx="7159649" cy="4417118"/>
          </a:xfrm>
          <a:prstGeom prst="rect">
            <a:avLst/>
          </a:prstGeom>
        </p:spPr>
      </p:pic>
    </p:spTree>
    <p:extLst>
      <p:ext uri="{BB962C8B-B14F-4D97-AF65-F5344CB8AC3E}">
        <p14:creationId xmlns:p14="http://schemas.microsoft.com/office/powerpoint/2010/main" val="115055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ctr">
            <a:normAutofit/>
          </a:bodyPr>
          <a:lstStyle/>
          <a:p>
            <a:r>
              <a:rPr lang="en-AU" sz="4000" dirty="0">
                <a:latin typeface="Times New Roman"/>
                <a:cs typeface="Times New Roman"/>
              </a:rPr>
              <a:t>Why is Systems Development Difficult and Risky?</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A51FF0-54EE-F041-A9E4-963E5A08544E}"/>
              </a:ext>
            </a:extLst>
          </p:cNvPr>
          <p:cNvSpPr txBox="1"/>
          <p:nvPr/>
        </p:nvSpPr>
        <p:spPr>
          <a:xfrm>
            <a:off x="1246909" y="2573231"/>
            <a:ext cx="9975273" cy="2677656"/>
          </a:xfrm>
          <a:prstGeom prst="rect">
            <a:avLst/>
          </a:prstGeom>
          <a:noFill/>
        </p:spPr>
        <p:txBody>
          <a:bodyPr wrap="square">
            <a:spAutoFit/>
          </a:bodyPr>
          <a:lstStyle/>
          <a:p>
            <a:pPr marL="57150" indent="0" algn="just">
              <a:buNone/>
            </a:pPr>
            <a:r>
              <a:rPr lang="en-US" altLang="en-US" sz="2800" dirty="0">
                <a:latin typeface="Times New Roman" panose="02020603050405020304" pitchFamily="18" charset="0"/>
                <a:cs typeface="Times New Roman" panose="02020603050405020304" pitchFamily="18" charset="0"/>
              </a:rPr>
              <a:t>Systems Development is Difficult and Risky, </a:t>
            </a:r>
            <a:r>
              <a:rPr lang="en-AU" altLang="en-US" sz="2800" dirty="0">
                <a:latin typeface="Times New Roman" panose="02020603050405020304" pitchFamily="18" charset="0"/>
                <a:cs typeface="Times New Roman" panose="02020603050405020304" pitchFamily="18" charset="0"/>
              </a:rPr>
              <a:t>hence development methodologies have emerged to facilitate the process</a:t>
            </a:r>
          </a:p>
          <a:p>
            <a:pPr marL="457200" lvl="1" indent="0" algn="just">
              <a:buNone/>
            </a:pPr>
            <a:endParaRPr lang="en-AU" altLang="en-US" sz="2800" dirty="0">
              <a:latin typeface="Times New Roman" panose="02020603050405020304" pitchFamily="18" charset="0"/>
              <a:cs typeface="Times New Roman" panose="02020603050405020304" pitchFamily="18" charset="0"/>
            </a:endParaRPr>
          </a:p>
          <a:p>
            <a:pPr algn="just"/>
            <a:r>
              <a:rPr lang="en-AU" altLang="en-US" sz="2800" dirty="0">
                <a:solidFill>
                  <a:srgbClr val="C00000"/>
                </a:solidFill>
                <a:latin typeface="Times New Roman" panose="02020603050405020304" pitchFamily="18" charset="0"/>
                <a:cs typeface="Times New Roman" panose="02020603050405020304" pitchFamily="18" charset="0"/>
              </a:rPr>
              <a:t>Systems Development Life Cycle (SDLC) is one of the most common methods</a:t>
            </a:r>
          </a:p>
          <a:p>
            <a:pPr algn="ctr"/>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25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The Traditional Systems Development Life Cycle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71109" y="1911492"/>
            <a:ext cx="11506526" cy="41577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Systems Development Life Cycle (SDLC): </a:t>
            </a:r>
            <a:r>
              <a:rPr lang="en-US" sz="2400" dirty="0"/>
              <a:t>the traditional systems development method that organizations use for large-scale IS projects. The SDLC is a </a:t>
            </a:r>
            <a:r>
              <a:rPr lang="en-US" sz="2400" b="1" dirty="0"/>
              <a:t>structured</a:t>
            </a:r>
            <a:r>
              <a:rPr lang="en-US" sz="2400" dirty="0"/>
              <a:t> framework that consists of sequential processes by which information systems are developed :</a:t>
            </a:r>
            <a:endParaRPr lang="en-US" sz="2400" dirty="0">
              <a:cs typeface="Times New Roman" panose="02020603050405020304" pitchFamily="18" charset="0"/>
            </a:endParaRPr>
          </a:p>
          <a:p>
            <a:pPr lvl="1"/>
            <a:r>
              <a:rPr lang="en-US" sz="2400" dirty="0">
                <a:cs typeface="Times New Roman" panose="02020603050405020304" pitchFamily="18" charset="0"/>
              </a:rPr>
              <a:t>Systems Investigation</a:t>
            </a:r>
          </a:p>
          <a:p>
            <a:pPr lvl="1"/>
            <a:r>
              <a:rPr lang="en-US" sz="2400" dirty="0">
                <a:cs typeface="Times New Roman" panose="02020603050405020304" pitchFamily="18" charset="0"/>
              </a:rPr>
              <a:t>Systems Analysis</a:t>
            </a:r>
          </a:p>
          <a:p>
            <a:pPr lvl="1"/>
            <a:r>
              <a:rPr lang="en-US" sz="2400" dirty="0">
                <a:cs typeface="Times New Roman" panose="02020603050405020304" pitchFamily="18" charset="0"/>
              </a:rPr>
              <a:t>Systems Design</a:t>
            </a:r>
          </a:p>
          <a:p>
            <a:pPr lvl="1"/>
            <a:r>
              <a:rPr lang="en-US" sz="2400" dirty="0">
                <a:cs typeface="Times New Roman" panose="02020603050405020304" pitchFamily="18" charset="0"/>
              </a:rPr>
              <a:t>Programming and Testing</a:t>
            </a:r>
          </a:p>
          <a:p>
            <a:pPr lvl="1"/>
            <a:r>
              <a:rPr lang="en-US" sz="2400" dirty="0">
                <a:cs typeface="Times New Roman" panose="02020603050405020304" pitchFamily="18" charset="0"/>
              </a:rPr>
              <a:t>Implementation</a:t>
            </a:r>
          </a:p>
          <a:p>
            <a:pPr lvl="1"/>
            <a:r>
              <a:rPr lang="en-US" sz="2400" dirty="0">
                <a:cs typeface="Times New Roman" panose="02020603050405020304" pitchFamily="18" charset="0"/>
              </a:rPr>
              <a:t>Operation and Maintenance</a:t>
            </a:r>
          </a:p>
        </p:txBody>
      </p:sp>
    </p:spTree>
    <p:extLst>
      <p:ext uri="{BB962C8B-B14F-4D97-AF65-F5344CB8AC3E}">
        <p14:creationId xmlns:p14="http://schemas.microsoft.com/office/powerpoint/2010/main" val="192118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4000" dirty="0">
                <a:latin typeface="Times New Roman"/>
                <a:cs typeface="Times New Roman"/>
              </a:rPr>
              <a:t>Acquiring </a:t>
            </a:r>
            <a:br>
              <a:rPr lang="en-AU" sz="4000" dirty="0">
                <a:latin typeface="Times New Roman"/>
                <a:cs typeface="Times New Roman"/>
              </a:rPr>
            </a:br>
            <a:r>
              <a:rPr lang="en-AU" sz="4000" dirty="0">
                <a:latin typeface="Times New Roman"/>
                <a:cs typeface="Times New Roman"/>
              </a:rPr>
              <a:t>Information Systems and Applications</a:t>
            </a:r>
            <a:br>
              <a:rPr lang="en-AU" sz="4000" dirty="0">
                <a:latin typeface="Times New Roman"/>
                <a:cs typeface="Times New Roman"/>
              </a:rPr>
            </a:br>
            <a:endParaRPr lang="en-AU" sz="40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7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387684" y="238539"/>
            <a:ext cx="11801267" cy="1434415"/>
          </a:xfrm>
        </p:spPr>
        <p:txBody>
          <a:bodyPr vert="horz" lIns="91440" tIns="45720" rIns="91440" bIns="45720" rtlCol="0" anchor="ctr">
            <a:normAutofit/>
          </a:bodyPr>
          <a:lstStyle/>
          <a:p>
            <a:r>
              <a:rPr lang="en-AU" sz="4000" dirty="0">
                <a:latin typeface="Times New Roman"/>
                <a:cs typeface="Times New Roman"/>
              </a:rPr>
              <a:t>Waterfall approach: Software package implementation process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The steps in the software package implementation process are investigation, systems analysis, package evaluation, integration and testing, and implementation.">
            <a:extLst>
              <a:ext uri="{FF2B5EF4-FFF2-40B4-BE49-F238E27FC236}">
                <a16:creationId xmlns:a16="http://schemas.microsoft.com/office/drawing/2014/main" id="{94625C79-0D39-5B46-B1B3-E09AF32FD8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79" t="-4913" r="-3019" b="-3763"/>
          <a:stretch/>
        </p:blipFill>
        <p:spPr>
          <a:xfrm>
            <a:off x="2033868" y="1631434"/>
            <a:ext cx="8615081" cy="5006315"/>
          </a:xfrm>
          <a:prstGeom prst="rect">
            <a:avLst/>
          </a:prstGeom>
        </p:spPr>
      </p:pic>
    </p:spTree>
    <p:extLst>
      <p:ext uri="{BB962C8B-B14F-4D97-AF65-F5344CB8AC3E}">
        <p14:creationId xmlns:p14="http://schemas.microsoft.com/office/powerpoint/2010/main" val="3856179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Systems Investigation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71109" y="1911492"/>
            <a:ext cx="11506526" cy="41577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Understanding the needs of business that can be addressed by new system</a:t>
            </a:r>
          </a:p>
          <a:p>
            <a:r>
              <a:rPr lang="en-AU" sz="2400" dirty="0">
                <a:latin typeface="Times New Roman" panose="02020603050405020304" pitchFamily="18" charset="0"/>
                <a:cs typeface="Times New Roman" panose="02020603050405020304" pitchFamily="18" charset="0"/>
              </a:rPr>
              <a:t>Define goals of the new system</a:t>
            </a:r>
          </a:p>
          <a:p>
            <a:r>
              <a:rPr lang="en-US" altLang="en-US" sz="2400" dirty="0">
                <a:latin typeface="Times New Roman" panose="02020603050405020304" pitchFamily="18" charset="0"/>
                <a:cs typeface="Times New Roman" panose="02020603050405020304" pitchFamily="18" charset="0"/>
              </a:rPr>
              <a:t>Ensuring  feasibility</a:t>
            </a:r>
          </a:p>
          <a:p>
            <a:pPr marL="857250" lvl="1" indent="-457200"/>
            <a:r>
              <a:rPr lang="en-US" altLang="en-US" sz="2400" dirty="0">
                <a:latin typeface="Times New Roman" panose="02020603050405020304" pitchFamily="18" charset="0"/>
                <a:cs typeface="Times New Roman" panose="02020603050405020304" pitchFamily="18" charset="0"/>
              </a:rPr>
              <a:t>Technical, Economic, Behavioral</a:t>
            </a:r>
          </a:p>
          <a:p>
            <a:pPr marL="342900" lvl="1" indent="-342900">
              <a:buFont typeface="Arial" pitchFamily="34" charset="0"/>
              <a:buChar char="•"/>
            </a:pPr>
            <a:r>
              <a:rPr lang="en-AU" altLang="en-US" sz="2400" dirty="0">
                <a:latin typeface="Times New Roman" panose="02020603050405020304" pitchFamily="18" charset="0"/>
                <a:cs typeface="Times New Roman" panose="02020603050405020304" pitchFamily="18" charset="0"/>
              </a:rPr>
              <a:t>Forming  a project team</a:t>
            </a:r>
          </a:p>
          <a:p>
            <a:pPr marL="400050" lvl="1" indent="0">
              <a:buNone/>
            </a:pPr>
            <a:endParaRPr lang="en-US" altLang="en-US" sz="2400" dirty="0">
              <a:latin typeface="Times New Roman" panose="02020603050405020304" pitchFamily="18" charset="0"/>
              <a:cs typeface="Times New Roman" panose="02020603050405020304" pitchFamily="18" charset="0"/>
            </a:endParaRPr>
          </a:p>
          <a:p>
            <a:pPr marL="0" indent="0">
              <a:buNone/>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Systems Investigation/ feasibility</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71109" y="1911492"/>
            <a:ext cx="11506526" cy="41577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en-US" sz="2400" dirty="0">
                <a:solidFill>
                  <a:schemeClr val="accent6">
                    <a:lumMod val="75000"/>
                  </a:schemeClr>
                </a:solidFill>
                <a:latin typeface="Times New Roman" panose="02020603050405020304" pitchFamily="18" charset="0"/>
                <a:cs typeface="Times New Roman" panose="02020603050405020304" pitchFamily="18" charset="0"/>
              </a:rPr>
              <a:t>Technical feasibility </a:t>
            </a:r>
          </a:p>
          <a:p>
            <a:pPr lvl="2"/>
            <a:r>
              <a:rPr lang="en-AU" dirty="0">
                <a:latin typeface="Times New Roman" panose="02020603050405020304" pitchFamily="18" charset="0"/>
                <a:cs typeface="Times New Roman" panose="02020603050405020304" pitchFamily="18" charset="0"/>
              </a:rPr>
              <a:t>It checks whether the existing technical resources can support the candidate system or not or up to what extent it supports </a:t>
            </a:r>
          </a:p>
          <a:p>
            <a:pPr lvl="1"/>
            <a:r>
              <a:rPr lang="en-US" altLang="en-US" sz="2400" dirty="0">
                <a:solidFill>
                  <a:schemeClr val="accent6">
                    <a:lumMod val="75000"/>
                  </a:schemeClr>
                </a:solidFill>
                <a:latin typeface="Times New Roman" panose="02020603050405020304" pitchFamily="18" charset="0"/>
                <a:cs typeface="Times New Roman" panose="02020603050405020304" pitchFamily="18" charset="0"/>
              </a:rPr>
              <a:t>Economic feasibility </a:t>
            </a:r>
          </a:p>
          <a:p>
            <a:pPr lvl="2"/>
            <a:r>
              <a:rPr lang="en-AU" dirty="0">
                <a:latin typeface="Times New Roman" panose="02020603050405020304" pitchFamily="18" charset="0"/>
                <a:cs typeface="Times New Roman" panose="02020603050405020304" pitchFamily="18" charset="0"/>
              </a:rPr>
              <a:t>to determine the benefits and savings that are expected from a candidate system and compare them with costs. </a:t>
            </a:r>
          </a:p>
          <a:p>
            <a:pPr lvl="1"/>
            <a:r>
              <a:rPr lang="en-US" altLang="en-US" sz="2400" dirty="0" err="1">
                <a:solidFill>
                  <a:schemeClr val="accent6">
                    <a:lumMod val="75000"/>
                  </a:schemeClr>
                </a:solidFill>
                <a:latin typeface="Times New Roman" panose="02020603050405020304" pitchFamily="18" charset="0"/>
                <a:cs typeface="Times New Roman" panose="02020603050405020304" pitchFamily="18" charset="0"/>
              </a:rPr>
              <a:t>Behavioural</a:t>
            </a:r>
            <a:r>
              <a:rPr lang="en-US" altLang="en-US" sz="2400" dirty="0">
                <a:solidFill>
                  <a:schemeClr val="accent6">
                    <a:lumMod val="75000"/>
                  </a:schemeClr>
                </a:solidFill>
                <a:latin typeface="Times New Roman" panose="02020603050405020304" pitchFamily="18" charset="0"/>
                <a:cs typeface="Times New Roman" panose="02020603050405020304" pitchFamily="18" charset="0"/>
              </a:rPr>
              <a:t> feasibility</a:t>
            </a:r>
          </a:p>
          <a:p>
            <a:pPr lvl="2"/>
            <a:r>
              <a:rPr lang="en-US" altLang="en-US"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addresses the human issues of the systems development project(e.g. would it be easily acceptable by the employees?)</a:t>
            </a:r>
          </a:p>
          <a:p>
            <a:pPr marL="0" indent="0" algn="ctr">
              <a:buNone/>
            </a:pPr>
            <a:r>
              <a:rPr lang="en-US" sz="2400" b="1" dirty="0">
                <a:solidFill>
                  <a:srgbClr val="C00000"/>
                </a:solidFill>
                <a:latin typeface="Times New Roman" panose="02020603050405020304" pitchFamily="18" charset="0"/>
                <a:cs typeface="Times New Roman" panose="02020603050405020304" pitchFamily="18" charset="0"/>
              </a:rPr>
              <a:t>Go/No Go Decision</a:t>
            </a:r>
          </a:p>
        </p:txBody>
      </p:sp>
    </p:spTree>
    <p:extLst>
      <p:ext uri="{BB962C8B-B14F-4D97-AF65-F5344CB8AC3E}">
        <p14:creationId xmlns:p14="http://schemas.microsoft.com/office/powerpoint/2010/main" val="3626838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Evaluating and justifying IT investment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71109" y="1911492"/>
            <a:ext cx="5818855" cy="37782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b="1" dirty="0">
                <a:latin typeface="Times New Roman" panose="02020603050405020304" pitchFamily="18" charset="0"/>
                <a:cs typeface="Times New Roman" panose="02020603050405020304" pitchFamily="18" charset="0"/>
              </a:rPr>
              <a:t>Assessing the costs:</a:t>
            </a:r>
          </a:p>
          <a:p>
            <a:pPr lvl="1"/>
            <a:r>
              <a:rPr lang="en-US" altLang="en-US" sz="2400" dirty="0">
                <a:latin typeface="Times New Roman" panose="02020603050405020304" pitchFamily="18" charset="0"/>
                <a:cs typeface="Times New Roman" panose="02020603050405020304" pitchFamily="18" charset="0"/>
              </a:rPr>
              <a:t>fixed costs among different IT projects</a:t>
            </a:r>
          </a:p>
          <a:p>
            <a:pPr lvl="1"/>
            <a:r>
              <a:rPr lang="en-AU" altLang="en-US" sz="2400" dirty="0">
                <a:latin typeface="Times New Roman" panose="02020603050405020304" pitchFamily="18" charset="0"/>
                <a:cs typeface="Times New Roman" panose="02020603050405020304" pitchFamily="18" charset="0"/>
              </a:rPr>
              <a:t>costs for maintaining, debugging and improving the system </a:t>
            </a:r>
          </a:p>
          <a:p>
            <a:pPr marL="342900" lvl="1" indent="-342900">
              <a:buFont typeface="Arial" pitchFamily="34" charset="0"/>
              <a:buChar char="•"/>
            </a:pP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Assessing the benefits:</a:t>
            </a:r>
          </a:p>
          <a:p>
            <a:pPr lvl="1"/>
            <a:r>
              <a:rPr lang="en-US" altLang="en-US" sz="2400" dirty="0">
                <a:latin typeface="Times New Roman" panose="02020603050405020304" pitchFamily="18" charset="0"/>
                <a:cs typeface="Times New Roman" panose="02020603050405020304" pitchFamily="18" charset="0"/>
              </a:rPr>
              <a:t>Tangible (</a:t>
            </a:r>
            <a:r>
              <a:rPr lang="en-US" altLang="en-US" sz="2400" dirty="0"/>
              <a:t>refers to items that can be measured </a:t>
            </a:r>
            <a:r>
              <a:rPr lang="en-US" altLang="en-US" sz="2400" b="1" dirty="0"/>
              <a:t>in dollars ) </a:t>
            </a:r>
            <a:r>
              <a:rPr lang="en-US" altLang="en-US" sz="2400" dirty="0">
                <a:latin typeface="Times New Roman" panose="02020603050405020304" pitchFamily="18" charset="0"/>
                <a:cs typeface="Times New Roman" panose="02020603050405020304" pitchFamily="18" charset="0"/>
              </a:rPr>
              <a:t>and Intangible (</a:t>
            </a:r>
            <a:r>
              <a:rPr lang="en-US" altLang="en-US" sz="2400" dirty="0" err="1">
                <a:latin typeface="Times New Roman" panose="02020603050405020304" pitchFamily="18" charset="0"/>
                <a:cs typeface="Times New Roman" panose="02020603050405020304" pitchFamily="18" charset="0"/>
              </a:rPr>
              <a:t>e.g</a:t>
            </a:r>
            <a:r>
              <a:rPr lang="en-US" altLang="en-US" sz="2400" dirty="0">
                <a:latin typeface="Times New Roman" panose="02020603050405020304" pitchFamily="18" charset="0"/>
                <a:cs typeface="Times New Roman" panose="02020603050405020304" pitchFamily="18" charset="0"/>
              </a:rPr>
              <a:t> </a:t>
            </a:r>
            <a:r>
              <a:rPr lang="en-US" altLang="en-US" sz="2400" dirty="0"/>
              <a:t>improvement of employee morale, employees' job satisfaction</a:t>
            </a:r>
            <a:r>
              <a:rPr lang="en-US" altLang="en-US" sz="2400" dirty="0">
                <a:latin typeface="Times New Roman" panose="02020603050405020304" pitchFamily="18" charset="0"/>
                <a:cs typeface="Times New Roman" panose="02020603050405020304" pitchFamily="18" charset="0"/>
              </a:rPr>
              <a:t>) benefits</a:t>
            </a:r>
          </a:p>
          <a:p>
            <a:pPr marL="457200" lvl="1" indent="0">
              <a:buNone/>
            </a:pPr>
            <a:endParaRPr lang="en-US" altLang="en-US" sz="2400" dirty="0">
              <a:latin typeface="Times New Roman" panose="02020603050405020304" pitchFamily="18" charset="0"/>
              <a:cs typeface="Times New Roman" panose="02020603050405020304" pitchFamily="18" charset="0"/>
            </a:endParaRPr>
          </a:p>
          <a:p>
            <a:pPr marL="457200" lvl="1" indent="0">
              <a:buNone/>
            </a:pPr>
            <a:endParaRPr lang="en-US" altLang="en-US" sz="2400" dirty="0">
              <a:latin typeface="Times New Roman" panose="02020603050405020304" pitchFamily="18" charset="0"/>
              <a:cs typeface="Times New Roman" panose="02020603050405020304" pitchFamily="18" charset="0"/>
            </a:endParaRPr>
          </a:p>
          <a:p>
            <a:pPr marL="457200" lvl="1" indent="0">
              <a:buNone/>
            </a:pPr>
            <a:endParaRPr lang="en-US" altLang="en-US" sz="2400" dirty="0">
              <a:latin typeface="Times New Roman" panose="02020603050405020304" pitchFamily="18" charset="0"/>
              <a:cs typeface="Times New Roman" panose="02020603050405020304" pitchFamily="18" charset="0"/>
            </a:endParaRPr>
          </a:p>
          <a:p>
            <a:pPr marL="457200" lvl="1" indent="0">
              <a:buNone/>
            </a:pPr>
            <a:endParaRPr lang="en-US" altLang="en-US" sz="2400" dirty="0">
              <a:latin typeface="Times New Roman" panose="02020603050405020304" pitchFamily="18" charset="0"/>
              <a:cs typeface="Times New Roman" panose="02020603050405020304" pitchFamily="18" charset="0"/>
            </a:endParaRPr>
          </a:p>
          <a:p>
            <a:pPr marL="457200" lvl="1" indent="0" algn="ctr">
              <a:buNone/>
            </a:pPr>
            <a:endParaRPr lang="en-AU"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3174A65-65C3-AB4F-955A-14BBF5BACE52}"/>
              </a:ext>
            </a:extLst>
          </p:cNvPr>
          <p:cNvPicPr>
            <a:picLocks noChangeAspect="1"/>
          </p:cNvPicPr>
          <p:nvPr/>
        </p:nvPicPr>
        <p:blipFill>
          <a:blip r:embed="rId3"/>
          <a:stretch>
            <a:fillRect/>
          </a:stretch>
        </p:blipFill>
        <p:spPr>
          <a:xfrm>
            <a:off x="6481849" y="2023435"/>
            <a:ext cx="5199894" cy="2915277"/>
          </a:xfrm>
          <a:prstGeom prst="rect">
            <a:avLst/>
          </a:prstGeom>
        </p:spPr>
      </p:pic>
      <p:sp>
        <p:nvSpPr>
          <p:cNvPr id="10" name="TextBox 9">
            <a:extLst>
              <a:ext uri="{FF2B5EF4-FFF2-40B4-BE49-F238E27FC236}">
                <a16:creationId xmlns:a16="http://schemas.microsoft.com/office/drawing/2014/main" id="{9990D7D5-9F65-4842-9EC8-034962E7FD72}"/>
              </a:ext>
            </a:extLst>
          </p:cNvPr>
          <p:cNvSpPr txBox="1"/>
          <p:nvPr/>
        </p:nvSpPr>
        <p:spPr>
          <a:xfrm>
            <a:off x="5700765" y="5176456"/>
            <a:ext cx="6096000" cy="646331"/>
          </a:xfrm>
          <a:prstGeom prst="rect">
            <a:avLst/>
          </a:prstGeom>
          <a:noFill/>
        </p:spPr>
        <p:txBody>
          <a:bodyPr wrap="square">
            <a:spAutoFit/>
          </a:bodyPr>
          <a:lstStyle/>
          <a:p>
            <a:pPr marL="457200" lvl="1" indent="0" algn="ctr">
              <a:buNone/>
            </a:pPr>
            <a:r>
              <a:rPr lang="en-AU" sz="1800" dirty="0">
                <a:latin typeface="Times New Roman" panose="02020603050405020304" pitchFamily="18" charset="0"/>
                <a:cs typeface="Times New Roman" panose="02020603050405020304" pitchFamily="18" charset="0"/>
              </a:rPr>
              <a:t>Calculating the costs, assessing the benefits (values) and comparing the two.</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94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b="1" dirty="0">
                <a:latin typeface="Times New Roman"/>
                <a:cs typeface="Times New Roman"/>
              </a:rPr>
              <a:t>SDLC</a:t>
            </a:r>
            <a:r>
              <a:rPr lang="en-AU" sz="3600" dirty="0">
                <a:latin typeface="Times New Roman"/>
                <a:cs typeface="Times New Roman"/>
              </a:rPr>
              <a:t>: Systems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49626" y="2045894"/>
            <a:ext cx="5336687" cy="30771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None/>
              <a:defRPr/>
            </a:pPr>
            <a:r>
              <a:rPr lang="en-US" sz="2800" dirty="0">
                <a:latin typeface="Times New Roman" panose="02020603050405020304" pitchFamily="18" charset="0"/>
                <a:cs typeface="Times New Roman" panose="02020603050405020304" pitchFamily="18" charset="0"/>
              </a:rPr>
              <a:t>Analyzing end-users’ needs/identifying </a:t>
            </a:r>
            <a:r>
              <a:rPr lang="en-AU" sz="2800" dirty="0">
                <a:latin typeface="Times New Roman" panose="02020603050405020304" pitchFamily="18" charset="0"/>
                <a:cs typeface="Times New Roman" panose="02020603050405020304" pitchFamily="18" charset="0"/>
              </a:rPr>
              <a:t>user requirements</a:t>
            </a:r>
          </a:p>
          <a:p>
            <a:pPr marL="0" lvl="0" indent="0" algn="ctr">
              <a:spcBef>
                <a:spcPts val="0"/>
              </a:spcBef>
              <a:buNone/>
              <a:defRPr/>
            </a:pPr>
            <a:r>
              <a:rPr lang="en-US" sz="2800" dirty="0">
                <a:latin typeface="Times New Roman" panose="02020603050405020304" pitchFamily="18" charset="0"/>
                <a:cs typeface="Times New Roman" panose="02020603050405020304" pitchFamily="18" charset="0"/>
              </a:rPr>
              <a:t>that the system must satisfy</a:t>
            </a:r>
          </a:p>
          <a:p>
            <a:pPr marL="0" lvl="0" indent="0">
              <a:spcBef>
                <a:spcPts val="0"/>
              </a:spcBef>
              <a:buNone/>
              <a:defRPr/>
            </a:pPr>
            <a:endParaRPr lang="en-AU" altLang="en-US" sz="2800" dirty="0">
              <a:latin typeface="Times New Roman" panose="02020603050405020304" pitchFamily="18" charset="0"/>
              <a:cs typeface="Times New Roman" panose="02020603050405020304" pitchFamily="18" charset="0"/>
            </a:endParaRPr>
          </a:p>
          <a:p>
            <a:pPr marL="0" indent="0" algn="ctr">
              <a:spcBef>
                <a:spcPts val="0"/>
              </a:spcBef>
              <a:buNone/>
              <a:defRPr/>
            </a:pPr>
            <a:r>
              <a:rPr lang="en-US" sz="2800" dirty="0">
                <a:latin typeface="Times New Roman" panose="02020603050405020304" pitchFamily="18" charset="0"/>
                <a:cs typeface="Times New Roman" panose="02020603050405020304" pitchFamily="18" charset="0"/>
              </a:rPr>
              <a:t>(This can be done </a:t>
            </a:r>
            <a:r>
              <a:rPr lang="en-AU" altLang="en-US" sz="2800" dirty="0">
                <a:latin typeface="Times New Roman" panose="02020603050405020304" pitchFamily="18" charset="0"/>
                <a:cs typeface="Times New Roman" panose="02020603050405020304" pitchFamily="18" charset="0"/>
              </a:rPr>
              <a:t>through : Interview users)</a:t>
            </a:r>
          </a:p>
          <a:p>
            <a:pPr marL="0" lvl="0" indent="0">
              <a:spcBef>
                <a:spcPts val="0"/>
              </a:spcBef>
              <a:buNone/>
              <a:defRPr/>
            </a:pPr>
            <a:endParaRPr lang="en-AU" altLang="en-US" sz="2800" dirty="0">
              <a:latin typeface="Times New Roman" panose="02020603050405020304" pitchFamily="18" charset="0"/>
              <a:cs typeface="Times New Roman" panose="02020603050405020304" pitchFamily="18" charset="0"/>
            </a:endParaRPr>
          </a:p>
        </p:txBody>
      </p:sp>
      <p:pic>
        <p:nvPicPr>
          <p:cNvPr id="7170" name="Picture 2" descr="System analysis. Data collection methods - Stages of SDLC - SDLC - Каталог  статей - BZFAR">
            <a:extLst>
              <a:ext uri="{FF2B5EF4-FFF2-40B4-BE49-F238E27FC236}">
                <a16:creationId xmlns:a16="http://schemas.microsoft.com/office/drawing/2014/main" id="{64317BB3-4C9C-E34C-91C9-BBABE3F9F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687" y="1911493"/>
            <a:ext cx="6535250" cy="47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98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b="1" dirty="0">
                <a:latin typeface="Times New Roman"/>
                <a:cs typeface="Times New Roman"/>
              </a:rPr>
              <a:t>SDLC</a:t>
            </a:r>
            <a:r>
              <a:rPr lang="en-AU" sz="3600" dirty="0">
                <a:latin typeface="Times New Roman"/>
                <a:cs typeface="Times New Roman"/>
              </a:rPr>
              <a:t>: Systems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360382" y="1708948"/>
            <a:ext cx="11184911" cy="39097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Systems Analysts: </a:t>
            </a:r>
            <a:r>
              <a:rPr lang="en-US" sz="2400" dirty="0"/>
              <a:t>IS professionals who specialize in analyzing and designing information systems. </a:t>
            </a:r>
          </a:p>
          <a:p>
            <a:r>
              <a:rPr lang="en-AU" sz="2400" b="1" dirty="0"/>
              <a:t>User Requirements</a:t>
            </a:r>
            <a:r>
              <a:rPr lang="en-AU" sz="2400" dirty="0"/>
              <a:t>: identifying business requirements the system must satisfy which is provided by users. Determine and document features and functions</a:t>
            </a:r>
            <a:endParaRPr lang="en-US" sz="2400" dirty="0"/>
          </a:p>
          <a:p>
            <a:pPr lvl="1"/>
            <a:r>
              <a:rPr lang="en-AU" altLang="en-US" sz="2400" dirty="0"/>
              <a:t>Interview users </a:t>
            </a:r>
          </a:p>
          <a:p>
            <a:pPr lvl="1"/>
            <a:r>
              <a:rPr lang="en-AU" altLang="en-US" sz="2400" dirty="0"/>
              <a:t>Document requirements</a:t>
            </a:r>
          </a:p>
          <a:p>
            <a:pPr lvl="3">
              <a:spcBef>
                <a:spcPts val="400"/>
              </a:spcBef>
              <a:spcAft>
                <a:spcPts val="400"/>
              </a:spcAft>
            </a:pPr>
            <a:r>
              <a:rPr lang="en-AU" altLang="en-US" sz="2400" dirty="0"/>
              <a:t>Examine existing system</a:t>
            </a:r>
          </a:p>
          <a:p>
            <a:pPr lvl="3">
              <a:spcBef>
                <a:spcPts val="400"/>
              </a:spcBef>
              <a:spcAft>
                <a:spcPts val="400"/>
              </a:spcAft>
            </a:pPr>
            <a:r>
              <a:rPr lang="en-AU" altLang="en-US" sz="2400" dirty="0"/>
              <a:t>Review reports, forms, queries, application features</a:t>
            </a:r>
          </a:p>
          <a:p>
            <a:pPr lvl="3">
              <a:spcBef>
                <a:spcPts val="400"/>
              </a:spcBef>
              <a:spcAft>
                <a:spcPts val="400"/>
              </a:spcAft>
            </a:pPr>
            <a:r>
              <a:rPr lang="en-AU" altLang="en-US" sz="2400" dirty="0"/>
              <a:t>Identify security and control issues</a:t>
            </a:r>
            <a:endParaRPr lang="en-US" sz="2400" dirty="0"/>
          </a:p>
          <a:p>
            <a:endParaRPr lang="en-US" sz="2400" dirty="0"/>
          </a:p>
          <a:p>
            <a:pPr marL="0" lvl="0" indent="0">
              <a:spcBef>
                <a:spcPts val="0"/>
              </a:spcBef>
              <a:buNone/>
              <a:defRPr/>
            </a:pPr>
            <a:endParaRPr lang="en-AU"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72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What Are Requirements?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49626" y="2045894"/>
            <a:ext cx="11095667" cy="30771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800" dirty="0">
                <a:latin typeface="Times New Roman" panose="02020603050405020304" pitchFamily="18" charset="0"/>
                <a:cs typeface="Times New Roman" panose="02020603050405020304" pitchFamily="18" charset="0"/>
              </a:rPr>
              <a:t>System Requirements =</a:t>
            </a:r>
          </a:p>
          <a:p>
            <a:pPr lvl="1">
              <a:lnSpc>
                <a:spcPct val="90000"/>
              </a:lnSpc>
            </a:pPr>
            <a:r>
              <a:rPr lang="en-US" altLang="en-US" sz="2400" dirty="0">
                <a:latin typeface="Times New Roman" panose="02020603050405020304" pitchFamily="18" charset="0"/>
                <a:cs typeface="Times New Roman" panose="02020603050405020304" pitchFamily="18" charset="0"/>
              </a:rPr>
              <a:t>Functional requirements</a:t>
            </a:r>
          </a:p>
          <a:p>
            <a:pPr lvl="1">
              <a:lnSpc>
                <a:spcPct val="90000"/>
              </a:lnSpc>
            </a:pPr>
            <a:r>
              <a:rPr lang="en-US" altLang="en-US" sz="2400" dirty="0">
                <a:latin typeface="Times New Roman" panose="02020603050405020304" pitchFamily="18" charset="0"/>
                <a:cs typeface="Times New Roman" panose="02020603050405020304" pitchFamily="18" charset="0"/>
              </a:rPr>
              <a:t>Non-functional requirements</a:t>
            </a:r>
          </a:p>
          <a:p>
            <a:pPr>
              <a:lnSpc>
                <a:spcPct val="90000"/>
              </a:lnSpc>
            </a:pPr>
            <a:r>
              <a:rPr lang="en-US" altLang="en-US" sz="2800" dirty="0">
                <a:latin typeface="Times New Roman" panose="02020603050405020304" pitchFamily="18" charset="0"/>
                <a:cs typeface="Times New Roman" panose="02020603050405020304" pitchFamily="18" charset="0"/>
              </a:rPr>
              <a:t>Functional Requirements– the activities the system must perform</a:t>
            </a:r>
          </a:p>
          <a:p>
            <a:pPr lvl="1">
              <a:lnSpc>
                <a:spcPct val="90000"/>
              </a:lnSpc>
            </a:pPr>
            <a:r>
              <a:rPr lang="en-US" altLang="en-US" sz="2400" dirty="0">
                <a:latin typeface="Times New Roman" panose="02020603050405020304" pitchFamily="18" charset="0"/>
                <a:cs typeface="Times New Roman" panose="02020603050405020304" pitchFamily="18" charset="0"/>
              </a:rPr>
              <a:t>Business uses, functions the users carry out</a:t>
            </a:r>
          </a:p>
          <a:p>
            <a:pPr>
              <a:lnSpc>
                <a:spcPct val="90000"/>
              </a:lnSpc>
            </a:pPr>
            <a:r>
              <a:rPr lang="en-US" altLang="en-US" sz="2800" dirty="0">
                <a:latin typeface="Times New Roman" panose="02020603050405020304" pitchFamily="18" charset="0"/>
                <a:cs typeface="Times New Roman" panose="02020603050405020304" pitchFamily="18" charset="0"/>
              </a:rPr>
              <a:t>Non-Functional Requirements– other system characteristics</a:t>
            </a:r>
          </a:p>
          <a:p>
            <a:pPr lvl="1">
              <a:lnSpc>
                <a:spcPct val="90000"/>
              </a:lnSpc>
            </a:pPr>
            <a:r>
              <a:rPr lang="en-US" altLang="en-US" sz="2400" dirty="0">
                <a:latin typeface="Times New Roman" panose="02020603050405020304" pitchFamily="18" charset="0"/>
                <a:cs typeface="Times New Roman" panose="02020603050405020304" pitchFamily="18" charset="0"/>
              </a:rPr>
              <a:t>Constraints and performance goals</a:t>
            </a:r>
          </a:p>
        </p:txBody>
      </p:sp>
    </p:spTree>
    <p:extLst>
      <p:ext uri="{BB962C8B-B14F-4D97-AF65-F5344CB8AC3E}">
        <p14:creationId xmlns:p14="http://schemas.microsoft.com/office/powerpoint/2010/main" val="1703896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FURPS+ Requirements Acronym</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546642" y="1708422"/>
            <a:ext cx="11095667" cy="30771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latin typeface="Times New Roman" panose="02020603050405020304" pitchFamily="18" charset="0"/>
                <a:cs typeface="Times New Roman" panose="02020603050405020304" pitchFamily="18" charset="0"/>
              </a:rPr>
              <a:t>Functional requirements</a:t>
            </a:r>
          </a:p>
          <a:p>
            <a:r>
              <a:rPr lang="en-US" altLang="en-US" sz="2400" dirty="0">
                <a:latin typeface="Times New Roman" panose="02020603050405020304" pitchFamily="18" charset="0"/>
                <a:cs typeface="Times New Roman" panose="02020603050405020304" pitchFamily="18" charset="0"/>
              </a:rPr>
              <a:t>Usability requirements</a:t>
            </a:r>
          </a:p>
          <a:p>
            <a:r>
              <a:rPr lang="en-US" altLang="en-US" sz="2400" dirty="0">
                <a:latin typeface="Times New Roman" panose="02020603050405020304" pitchFamily="18" charset="0"/>
                <a:cs typeface="Times New Roman" panose="02020603050405020304" pitchFamily="18" charset="0"/>
              </a:rPr>
              <a:t>Reliability requirements</a:t>
            </a:r>
          </a:p>
          <a:p>
            <a:r>
              <a:rPr lang="en-US" altLang="en-US" sz="2400" dirty="0">
                <a:latin typeface="Times New Roman" panose="02020603050405020304" pitchFamily="18" charset="0"/>
                <a:cs typeface="Times New Roman" panose="02020603050405020304" pitchFamily="18" charset="0"/>
              </a:rPr>
              <a:t>Performance requirements</a:t>
            </a:r>
          </a:p>
          <a:p>
            <a:r>
              <a:rPr lang="en-US" altLang="en-US" sz="2400" dirty="0">
                <a:latin typeface="Times New Roman" panose="02020603050405020304" pitchFamily="18" charset="0"/>
                <a:cs typeface="Times New Roman" panose="02020603050405020304" pitchFamily="18" charset="0"/>
              </a:rPr>
              <a:t>Security requirements</a:t>
            </a:r>
          </a:p>
          <a:p>
            <a:r>
              <a:rPr lang="en-US" altLang="en-US" sz="2400" dirty="0">
                <a:latin typeface="Times New Roman" panose="02020603050405020304" pitchFamily="18" charset="0"/>
                <a:cs typeface="Times New Roman" panose="02020603050405020304" pitchFamily="18" charset="0"/>
              </a:rPr>
              <a:t>+ even more categories…</a:t>
            </a:r>
          </a:p>
        </p:txBody>
      </p:sp>
      <p:pic>
        <p:nvPicPr>
          <p:cNvPr id="1026" name="Picture 2" descr="FURPS+ | QualidadeBR">
            <a:extLst>
              <a:ext uri="{FF2B5EF4-FFF2-40B4-BE49-F238E27FC236}">
                <a16:creationId xmlns:a16="http://schemas.microsoft.com/office/drawing/2014/main" id="{823F6193-B4EC-8E42-BA39-406AA8E82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361" y="1911493"/>
            <a:ext cx="4326189"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50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What Are Requirements?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AC0F48-0AB1-FA45-9093-CA504DD6E8D7}"/>
              </a:ext>
            </a:extLst>
          </p:cNvPr>
          <p:cNvPicPr>
            <a:picLocks noChangeAspect="1"/>
          </p:cNvPicPr>
          <p:nvPr/>
        </p:nvPicPr>
        <p:blipFill>
          <a:blip r:embed="rId3" cstate="print"/>
          <a:stretch>
            <a:fillRect/>
          </a:stretch>
        </p:blipFill>
        <p:spPr>
          <a:xfrm>
            <a:off x="867229" y="2667000"/>
            <a:ext cx="9782823" cy="2331796"/>
          </a:xfrm>
          <a:prstGeom prst="rect">
            <a:avLst/>
          </a:prstGeom>
        </p:spPr>
      </p:pic>
    </p:spTree>
    <p:extLst>
      <p:ext uri="{BB962C8B-B14F-4D97-AF65-F5344CB8AC3E}">
        <p14:creationId xmlns:p14="http://schemas.microsoft.com/office/powerpoint/2010/main" val="2280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Systems Design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449625" y="2045894"/>
            <a:ext cx="11095667" cy="34454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Describes </a:t>
            </a:r>
            <a:r>
              <a:rPr lang="en-AU" sz="2800" dirty="0">
                <a:latin typeface="Times New Roman" panose="02020603050405020304" pitchFamily="18" charset="0"/>
                <a:cs typeface="Times New Roman" panose="02020603050405020304" pitchFamily="18" charset="0"/>
              </a:rPr>
              <a:t>technical system’s specifications based on approved user requirements</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Deliverable: </a:t>
            </a:r>
          </a:p>
          <a:p>
            <a:pPr lvl="1"/>
            <a:r>
              <a:rPr lang="en-US" dirty="0">
                <a:latin typeface="Times New Roman" panose="02020603050405020304" pitchFamily="18" charset="0"/>
                <a:cs typeface="Times New Roman" panose="02020603050405020304" pitchFamily="18" charset="0"/>
              </a:rPr>
              <a:t>a set of technical system specifications(Hardware, software..)</a:t>
            </a:r>
          </a:p>
          <a:p>
            <a:r>
              <a:rPr lang="en-US" sz="2400" dirty="0"/>
              <a:t>Technical Specifications include following:</a:t>
            </a:r>
          </a:p>
          <a:p>
            <a:pPr marL="400050" lvl="1" indent="0">
              <a:buNone/>
            </a:pPr>
            <a:r>
              <a:rPr lang="en-US" sz="2000" dirty="0"/>
              <a:t>• System outputs, inputs, and user interfaces</a:t>
            </a:r>
          </a:p>
          <a:p>
            <a:pPr marL="400050" lvl="1" indent="0">
              <a:buNone/>
            </a:pPr>
            <a:r>
              <a:rPr lang="en-US" sz="2000" dirty="0"/>
              <a:t>• Hardware, soft ware, databases, telecommunications, personnel, and procedures</a:t>
            </a:r>
          </a:p>
          <a:p>
            <a:pPr marL="400050" lvl="1" indent="0">
              <a:buNone/>
            </a:pPr>
            <a:r>
              <a:rPr lang="en-US" sz="2000" dirty="0"/>
              <a:t>• A blueprint of how these components are integrated</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28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572493" y="238539"/>
            <a:ext cx="11018520" cy="1434415"/>
          </a:xfrm>
        </p:spPr>
        <p:txBody>
          <a:bodyPr anchor="b">
            <a:normAutofit/>
          </a:bodyPr>
          <a:lstStyle/>
          <a:p>
            <a:r>
              <a:rPr lang="en-US" altLang="en-US" sz="5400">
                <a:latin typeface="Arial" panose="020B0604020202020204" pitchFamily="34" charset="0"/>
                <a:cs typeface="Arial" panose="020B0604020202020204" pitchFamily="34" charset="0"/>
              </a:rPr>
              <a:t>Objectives</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4 Key Objectives to Improve Productivity and Customer Experience">
            <a:extLst>
              <a:ext uri="{FF2B5EF4-FFF2-40B4-BE49-F238E27FC236}">
                <a16:creationId xmlns:a16="http://schemas.microsoft.com/office/drawing/2014/main" id="{10611209-EE24-4F88-9851-BB4591ADC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02"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3F7312-8887-6747-9F80-72C7F1B97526}"/>
              </a:ext>
            </a:extLst>
          </p:cNvPr>
          <p:cNvSpPr>
            <a:spLocks noGrp="1"/>
          </p:cNvSpPr>
          <p:nvPr>
            <p:ph idx="1"/>
          </p:nvPr>
        </p:nvSpPr>
        <p:spPr>
          <a:xfrm>
            <a:off x="173302" y="2969153"/>
            <a:ext cx="7329055" cy="2346158"/>
          </a:xfrm>
        </p:spPr>
        <p:txBody>
          <a:bodyPr>
            <a:normAutofit/>
          </a:bodyPr>
          <a:lstStyle/>
          <a:p>
            <a:pPr marL="457200" indent="-457200"/>
            <a:r>
              <a:rPr lang="en-US" sz="2400" dirty="0">
                <a:latin typeface="Times New Roman" panose="02020603050405020304" pitchFamily="18" charset="0"/>
                <a:cs typeface="Times New Roman" panose="02020603050405020304" pitchFamily="18" charset="0"/>
              </a:rPr>
              <a:t>Planning for developing information system</a:t>
            </a:r>
          </a:p>
          <a:p>
            <a:pPr marL="457200" indent="-457200"/>
            <a:r>
              <a:rPr lang="en-US" sz="2400" dirty="0">
                <a:latin typeface="Times New Roman" panose="02020603050405020304" pitchFamily="18" charset="0"/>
                <a:cs typeface="Times New Roman" panose="02020603050405020304" pitchFamily="18" charset="0"/>
              </a:rPr>
              <a:t>Exploring strategies for acquiring information systems</a:t>
            </a:r>
          </a:p>
          <a:p>
            <a:pPr marL="457200" indent="-457200"/>
            <a:r>
              <a:rPr lang="en-US" sz="2400" dirty="0">
                <a:latin typeface="Times New Roman" panose="02020603050405020304" pitchFamily="18" charset="0"/>
                <a:cs typeface="Times New Roman" panose="02020603050405020304" pitchFamily="18" charset="0"/>
              </a:rPr>
              <a:t>Exploring systems Development Life Cycle (SDLC)</a:t>
            </a:r>
          </a:p>
          <a:p>
            <a:pPr marL="457200" indent="-457200"/>
            <a:endParaRPr lang="en-US" sz="2400" dirty="0">
              <a:latin typeface="Times New Roman" panose="02020603050405020304" pitchFamily="18" charset="0"/>
              <a:cs typeface="Times New Roman" panose="02020603050405020304" pitchFamily="18" charset="0"/>
            </a:endParaRPr>
          </a:p>
          <a:p>
            <a:pPr marL="457200" indent="-457200"/>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940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Programming &amp;Testing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99527E93-CBD2-D546-B1A2-2CD3365A3752}"/>
              </a:ext>
            </a:extLst>
          </p:cNvPr>
          <p:cNvSpPr txBox="1">
            <a:spLocks/>
          </p:cNvSpPr>
          <p:nvPr/>
        </p:nvSpPr>
        <p:spPr>
          <a:xfrm>
            <a:off x="195354" y="2298185"/>
            <a:ext cx="7024596" cy="37452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altLang="en-US" sz="2400" dirty="0">
                <a:latin typeface="Times New Roman" panose="02020603050405020304" pitchFamily="18" charset="0"/>
                <a:cs typeface="Times New Roman" panose="02020603050405020304" pitchFamily="18" charset="0"/>
              </a:rPr>
              <a:t>Translating the design specifications into computer code.</a:t>
            </a:r>
            <a:r>
              <a:rPr lang="en-AU" altLang="en-US" sz="2400" dirty="0">
                <a:latin typeface="Times New Roman" panose="02020603050405020304" pitchFamily="18" charset="0"/>
                <a:cs typeface="Times New Roman" panose="02020603050405020304" pitchFamily="18" charset="0"/>
              </a:rPr>
              <a:t> </a:t>
            </a:r>
          </a:p>
          <a:p>
            <a:pPr marL="0" lvl="1" indent="0" algn="ctr">
              <a:buNone/>
            </a:pPr>
            <a:endParaRPr lang="en-US" altLang="en-US" sz="2400" dirty="0">
              <a:solidFill>
                <a:schemeClr val="accent6">
                  <a:lumMod val="75000"/>
                </a:schemeClr>
              </a:solidFill>
              <a:latin typeface="Times New Roman" panose="02020603050405020304" pitchFamily="18" charset="0"/>
              <a:cs typeface="Times New Roman" panose="02020603050405020304" pitchFamily="18" charset="0"/>
            </a:endParaRPr>
          </a:p>
          <a:p>
            <a:pPr marL="0" lvl="1" indent="0" algn="ctr">
              <a:buNone/>
            </a:pPr>
            <a:r>
              <a:rPr lang="en-US" altLang="en-US" sz="2400" dirty="0">
                <a:solidFill>
                  <a:schemeClr val="accent6">
                    <a:lumMod val="75000"/>
                  </a:schemeClr>
                </a:solidFill>
                <a:latin typeface="Times New Roman" panose="02020603050405020304" pitchFamily="18" charset="0"/>
                <a:cs typeface="Times New Roman" panose="02020603050405020304" pitchFamily="18" charset="0"/>
              </a:rPr>
              <a:t>Checking to see if the proposed design will produce the expected and desired results</a:t>
            </a:r>
          </a:p>
          <a:p>
            <a:pPr marL="0" lvl="1" indent="0" algn="ctr">
              <a:buNone/>
            </a:pPr>
            <a:endParaRPr lang="en-AU" altLang="en-US" sz="2400" dirty="0"/>
          </a:p>
          <a:p>
            <a:pPr marL="0" lvl="1" indent="0" algn="ctr">
              <a:buNone/>
            </a:pPr>
            <a:r>
              <a:rPr lang="en-AU" altLang="en-US" sz="2400" dirty="0"/>
              <a:t>Quality assurance professional constructs test plan</a:t>
            </a:r>
            <a:endParaRPr lang="en-US" sz="2400" dirty="0"/>
          </a:p>
          <a:p>
            <a:pPr marL="0" lvl="1" indent="0" algn="ctr">
              <a:buNone/>
            </a:pPr>
            <a:endParaRPr lang="en-US" alt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220" name="Picture 4" descr="The Different Software Testing Types Explained">
            <a:extLst>
              <a:ext uri="{FF2B5EF4-FFF2-40B4-BE49-F238E27FC236}">
                <a16:creationId xmlns:a16="http://schemas.microsoft.com/office/drawing/2014/main" id="{242042C2-6397-6146-9D68-6CC24E8F43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07"/>
          <a:stretch/>
        </p:blipFill>
        <p:spPr bwMode="auto">
          <a:xfrm>
            <a:off x="7219950" y="1708422"/>
            <a:ext cx="4123666" cy="459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34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Implementation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63C073-CCFE-4B4B-8F13-C41FB8BB877C}"/>
              </a:ext>
            </a:extLst>
          </p:cNvPr>
          <p:cNvSpPr txBox="1"/>
          <p:nvPr/>
        </p:nvSpPr>
        <p:spPr>
          <a:xfrm>
            <a:off x="845126" y="1911493"/>
            <a:ext cx="10487892"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Implementation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process of converting from an old computer system to a new one</a:t>
            </a:r>
          </a:p>
          <a:p>
            <a:pPr lvl="1"/>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Major Conversion Strategies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Direct conversion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Pilot conversion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Phased conversion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Parallel conversion</a:t>
            </a:r>
          </a:p>
        </p:txBody>
      </p:sp>
    </p:spTree>
    <p:extLst>
      <p:ext uri="{BB962C8B-B14F-4D97-AF65-F5344CB8AC3E}">
        <p14:creationId xmlns:p14="http://schemas.microsoft.com/office/powerpoint/2010/main" val="232296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SDLC: Implementation</a:t>
            </a:r>
          </a:p>
        </p:txBody>
      </p:sp>
      <p:sp>
        <p:nvSpPr>
          <p:cNvPr id="7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Developing Business/IT Solutions - ppt download">
            <a:extLst>
              <a:ext uri="{FF2B5EF4-FFF2-40B4-BE49-F238E27FC236}">
                <a16:creationId xmlns:a16="http://schemas.microsoft.com/office/drawing/2014/main" id="{4DB671A2-6C90-E648-B89E-BDE2E0040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4" t="12934" r="4438"/>
          <a:stretch/>
        </p:blipFill>
        <p:spPr bwMode="auto">
          <a:xfrm>
            <a:off x="4231377" y="639193"/>
            <a:ext cx="7491072" cy="573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3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Implementation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63C073-CCFE-4B4B-8F13-C41FB8BB877C}"/>
              </a:ext>
            </a:extLst>
          </p:cNvPr>
          <p:cNvSpPr txBox="1"/>
          <p:nvPr/>
        </p:nvSpPr>
        <p:spPr>
          <a:xfrm>
            <a:off x="773460" y="1823611"/>
            <a:ext cx="10771833" cy="2677656"/>
          </a:xfrm>
          <a:prstGeom prst="rect">
            <a:avLst/>
          </a:prstGeom>
          <a:noFill/>
        </p:spPr>
        <p:txBody>
          <a:bodyPr wrap="square">
            <a:spAutoFit/>
          </a:bodyPr>
          <a:lstStyle/>
          <a:p>
            <a:pPr>
              <a:buFont typeface="Arial" charset="0"/>
              <a:buChar char="•"/>
              <a:defRPr/>
            </a:pPr>
            <a:r>
              <a:rPr lang="en-US" sz="2400" b="1" dirty="0">
                <a:solidFill>
                  <a:srgbClr val="C00000"/>
                </a:solidFill>
                <a:latin typeface="Times New Roman" panose="02020603050405020304" pitchFamily="18" charset="0"/>
                <a:cs typeface="Times New Roman" panose="02020603050405020304" pitchFamily="18" charset="0"/>
              </a:rPr>
              <a:t>Direct conversion</a:t>
            </a:r>
          </a:p>
          <a:p>
            <a:pPr lvl="1">
              <a:defRPr/>
            </a:pPr>
            <a:r>
              <a:rPr lang="en-US" sz="2400" dirty="0">
                <a:latin typeface="Times New Roman" panose="02020603050405020304" pitchFamily="18" charset="0"/>
                <a:cs typeface="Times New Roman" panose="02020603050405020304" pitchFamily="18" charset="0"/>
              </a:rPr>
              <a:t>The old system is cut off and the new system is turned on at a certain time is the least expensive and the most risky.</a:t>
            </a:r>
          </a:p>
          <a:p>
            <a:pPr>
              <a:buFont typeface="Arial" charset="0"/>
              <a:buChar char="•"/>
              <a:defRPr/>
            </a:pPr>
            <a:r>
              <a:rPr lang="en-US" sz="2400" b="1" dirty="0">
                <a:solidFill>
                  <a:srgbClr val="C00000"/>
                </a:solidFill>
                <a:latin typeface="Times New Roman" panose="02020603050405020304" pitchFamily="18" charset="0"/>
                <a:cs typeface="Times New Roman" panose="02020603050405020304" pitchFamily="18" charset="0"/>
              </a:rPr>
              <a:t>Pilot conversion</a:t>
            </a:r>
          </a:p>
          <a:p>
            <a:pPr lvl="1">
              <a:defRPr/>
            </a:pPr>
            <a:r>
              <a:rPr lang="en-US" sz="2400" dirty="0">
                <a:solidFill>
                  <a:prstClr val="black"/>
                </a:solidFill>
                <a:latin typeface="Times New Roman" panose="02020603050405020304" pitchFamily="18" charset="0"/>
                <a:cs typeface="Times New Roman" panose="02020603050405020304" pitchFamily="18" charset="0"/>
              </a:rPr>
              <a:t>Introduces the new system in one part of the organization. If  the system works properly, the system is implemented in other parts of the organization.</a:t>
            </a: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80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Implementation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63C073-CCFE-4B4B-8F13-C41FB8BB877C}"/>
              </a:ext>
            </a:extLst>
          </p:cNvPr>
          <p:cNvSpPr txBox="1"/>
          <p:nvPr/>
        </p:nvSpPr>
        <p:spPr>
          <a:xfrm>
            <a:off x="572493" y="1911493"/>
            <a:ext cx="10972800" cy="3836948"/>
          </a:xfrm>
          <a:prstGeom prst="rect">
            <a:avLst/>
          </a:prstGeom>
          <a:noFill/>
        </p:spPr>
        <p:txBody>
          <a:bodyPr wrap="square">
            <a:spAutoFit/>
          </a:bodyPr>
          <a:lstStyle/>
          <a:p>
            <a:pPr marL="342900" indent="-342900">
              <a:buFont typeface="Arial" panose="020B0604020202020204" pitchFamily="34" charset="0"/>
              <a:buChar char="•"/>
              <a:defRPr/>
            </a:pPr>
            <a:r>
              <a:rPr lang="en-US" sz="2400" b="1" dirty="0">
                <a:solidFill>
                  <a:srgbClr val="C00000"/>
                </a:solidFill>
                <a:latin typeface="Times New Roman" panose="02020603050405020304" pitchFamily="18" charset="0"/>
                <a:cs typeface="Times New Roman" panose="02020603050405020304" pitchFamily="18" charset="0"/>
              </a:rPr>
              <a:t>Phased Conversion</a:t>
            </a:r>
          </a:p>
          <a:p>
            <a:pPr marL="857250" lvl="2" indent="0">
              <a:buNone/>
              <a:defRPr/>
            </a:pPr>
            <a:r>
              <a:rPr lang="en-US" sz="2400" dirty="0">
                <a:latin typeface="Times New Roman" panose="02020603050405020304" pitchFamily="18" charset="0"/>
                <a:cs typeface="Times New Roman" panose="02020603050405020304" pitchFamily="18" charset="0"/>
              </a:rPr>
              <a:t>Introduces components of the new system, such as individual modules, in stages. Each module is assessed. If it works properly, then other modules are introduced, until the entire new system is operational.</a:t>
            </a:r>
          </a:p>
          <a:p>
            <a:pPr marL="857250" lvl="2" indent="0">
              <a:buNone/>
              <a:defRP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b="1" dirty="0">
                <a:solidFill>
                  <a:srgbClr val="C00000"/>
                </a:solidFill>
                <a:latin typeface="Times New Roman" panose="02020603050405020304" pitchFamily="18" charset="0"/>
                <a:cs typeface="Times New Roman" panose="02020603050405020304" pitchFamily="18" charset="0"/>
              </a:rPr>
              <a:t>Parallel Conversion</a:t>
            </a:r>
          </a:p>
          <a:p>
            <a:pPr lvl="1">
              <a:spcAft>
                <a:spcPts val="400"/>
              </a:spcAft>
            </a:pPr>
            <a:r>
              <a:rPr lang="en-US" sz="2400" dirty="0">
                <a:latin typeface="Times New Roman" panose="02020603050405020304" pitchFamily="18" charset="0"/>
                <a:cs typeface="Times New Roman" panose="02020603050405020304" pitchFamily="18" charset="0"/>
              </a:rPr>
              <a:t>Old and new systems operate simultaneously for a time, but this strategy is seldom used today(</a:t>
            </a:r>
            <a:r>
              <a:rPr lang="en-AU" altLang="en-US" sz="2400" dirty="0">
                <a:latin typeface="Times New Roman" panose="02020603050405020304" pitchFamily="18" charset="0"/>
                <a:cs typeface="Times New Roman" panose="02020603050405020304" pitchFamily="18" charset="0"/>
              </a:rPr>
              <a:t>Expensive and time consuming, Data must be entered twice)</a:t>
            </a:r>
          </a:p>
          <a:p>
            <a:pPr lvl="1">
              <a:buFont typeface="Arial" charset="0"/>
              <a:buChar char="–"/>
              <a:defRPr/>
            </a:pPr>
            <a:endParaRPr lang="en-US"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634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SDLC: Operations &amp; Maintenance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63C073-CCFE-4B4B-8F13-C41FB8BB877C}"/>
              </a:ext>
            </a:extLst>
          </p:cNvPr>
          <p:cNvSpPr txBox="1"/>
          <p:nvPr/>
        </p:nvSpPr>
        <p:spPr>
          <a:xfrm>
            <a:off x="845126" y="1911493"/>
            <a:ext cx="10972800" cy="3416320"/>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After the new system is implemented, it will operate for a period of time, until it no longer meets its objectives</a:t>
            </a:r>
          </a:p>
          <a:p>
            <a:pPr>
              <a:defRP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Systems require several types of maintenance</a:t>
            </a:r>
          </a:p>
          <a:p>
            <a:pPr lvl="1">
              <a:buFont typeface="Arial" charset="0"/>
              <a:buChar char="–"/>
              <a:defRPr/>
            </a:pPr>
            <a:r>
              <a:rPr lang="en-US" sz="2400" b="1" dirty="0">
                <a:solidFill>
                  <a:srgbClr val="C00000"/>
                </a:solidFill>
                <a:latin typeface="Times New Roman" panose="02020603050405020304" pitchFamily="18" charset="0"/>
                <a:cs typeface="Times New Roman" panose="02020603050405020304" pitchFamily="18" charset="0"/>
              </a:rPr>
              <a:t>Debugging the program</a:t>
            </a:r>
          </a:p>
          <a:p>
            <a:pPr marL="1257300" lvl="2" indent="-342900">
              <a:buFont typeface="Courier New" panose="02070309020205020404" pitchFamily="49" charset="0"/>
              <a:buChar char="o"/>
              <a:defRPr/>
            </a:pPr>
            <a:r>
              <a:rPr lang="en-US" sz="2400" dirty="0">
                <a:latin typeface="Times New Roman" panose="02020603050405020304" pitchFamily="18" charset="0"/>
                <a:cs typeface="Times New Roman" panose="02020603050405020304" pitchFamily="18" charset="0"/>
              </a:rPr>
              <a:t>Finding errors and removing</a:t>
            </a:r>
          </a:p>
          <a:p>
            <a:pPr lvl="1">
              <a:buFont typeface="Arial" charset="0"/>
              <a:buChar char="–"/>
              <a:defRPr/>
            </a:pPr>
            <a:r>
              <a:rPr lang="en-US" sz="2400" b="1" dirty="0">
                <a:solidFill>
                  <a:srgbClr val="C00000"/>
                </a:solidFill>
                <a:latin typeface="Times New Roman" panose="02020603050405020304" pitchFamily="18" charset="0"/>
                <a:cs typeface="Times New Roman" panose="02020603050405020304" pitchFamily="18" charset="0"/>
              </a:rPr>
              <a:t>Updating</a:t>
            </a:r>
          </a:p>
          <a:p>
            <a:pPr marL="1257300" lvl="2" indent="-342900">
              <a:buFont typeface="Courier New" panose="02070309020205020404" pitchFamily="49" charset="0"/>
              <a:buChar char="o"/>
              <a:defRPr/>
            </a:pPr>
            <a:r>
              <a:rPr lang="en-US" sz="2400" dirty="0">
                <a:latin typeface="Times New Roman" panose="02020603050405020304" pitchFamily="18" charset="0"/>
                <a:cs typeface="Times New Roman" panose="02020603050405020304" pitchFamily="18" charset="0"/>
              </a:rPr>
              <a:t>Modify the system to accommodate changes in business conditions</a:t>
            </a: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405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p:cNvSpPr>
            <a:spLocks noGrp="1" noChangeArrowheads="1"/>
          </p:cNvSpPr>
          <p:nvPr>
            <p:ph type="title"/>
          </p:nvPr>
        </p:nvSpPr>
        <p:spPr>
          <a:xfrm>
            <a:off x="630936" y="639520"/>
            <a:ext cx="3429000" cy="1719072"/>
          </a:xfrm>
        </p:spPr>
        <p:txBody>
          <a:bodyPr anchor="b">
            <a:normAutofit/>
          </a:bodyPr>
          <a:lstStyle/>
          <a:p>
            <a:r>
              <a:rPr lang="en-US" altLang="en-US" sz="5000">
                <a:latin typeface="Arial" panose="020B0604020202020204" pitchFamily="34" charset="0"/>
                <a:cs typeface="Arial" panose="020B0604020202020204" pitchFamily="34" charset="0"/>
              </a:rPr>
              <a:t>References</a:t>
            </a:r>
          </a:p>
        </p:txBody>
      </p:sp>
      <p:sp>
        <p:nvSpPr>
          <p:cNvPr id="7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p:cNvSpPr>
            <a:spLocks noGrp="1" noChangeArrowheads="1"/>
          </p:cNvSpPr>
          <p:nvPr>
            <p:ph type="body" idx="1"/>
          </p:nvPr>
        </p:nvSpPr>
        <p:spPr>
          <a:xfrm>
            <a:off x="630935" y="2807208"/>
            <a:ext cx="6054619" cy="3411272"/>
          </a:xfrm>
        </p:spPr>
        <p:txBody>
          <a:bodyPr anchor="t">
            <a:normAutofit/>
          </a:bodyPr>
          <a:lstStyle/>
          <a:p>
            <a:endParaRPr lang="en-US" altLang="en-US" sz="2200" dirty="0">
              <a:latin typeface="Times New Roman" panose="02020603050405020304" pitchFamily="18" charset="0"/>
              <a:cs typeface="Times New Roman" panose="02020603050405020304" pitchFamily="18" charset="0"/>
            </a:endParaRPr>
          </a:p>
          <a:p>
            <a:r>
              <a:rPr lang="en-AU" sz="2200" dirty="0">
                <a:latin typeface="Times New Roman" panose="02020603050405020304" pitchFamily="18" charset="0"/>
                <a:cs typeface="Times New Roman" panose="02020603050405020304" pitchFamily="18" charset="0"/>
              </a:rPr>
              <a:t>Rainer, R. Kelly, et al. </a:t>
            </a:r>
            <a:r>
              <a:rPr lang="en-AU" sz="2200" i="1" dirty="0">
                <a:latin typeface="Times New Roman" panose="02020603050405020304" pitchFamily="18" charset="0"/>
                <a:cs typeface="Times New Roman" panose="02020603050405020304" pitchFamily="18" charset="0"/>
              </a:rPr>
              <a:t>Management Information Systems</a:t>
            </a:r>
            <a:r>
              <a:rPr lang="en-AU" sz="2200" dirty="0">
                <a:latin typeface="Times New Roman" panose="02020603050405020304" pitchFamily="18" charset="0"/>
                <a:cs typeface="Times New Roman" panose="02020603050405020304" pitchFamily="18" charset="0"/>
              </a:rPr>
              <a:t>, Wiley, 2014, Chapter14.</a:t>
            </a:r>
          </a:p>
          <a:p>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E33C0-8C76-4A8D-B0B1-DB030DDC11C0}"/>
              </a:ext>
            </a:extLst>
          </p:cNvPr>
          <p:cNvPicPr>
            <a:picLocks noChangeAspect="1"/>
          </p:cNvPicPr>
          <p:nvPr/>
        </p:nvPicPr>
        <p:blipFill>
          <a:blip r:embed="rId4"/>
          <a:stretch>
            <a:fillRect/>
          </a:stretch>
        </p:blipFill>
        <p:spPr>
          <a:xfrm>
            <a:off x="6685554" y="2573756"/>
            <a:ext cx="5500347" cy="2296395"/>
          </a:xfrm>
          <a:prstGeom prst="rect">
            <a:avLst/>
          </a:prstGeom>
        </p:spPr>
      </p:pic>
    </p:spTree>
    <p:custDataLst>
      <p:tags r:id="rId1"/>
    </p:custDataLst>
    <p:extLst>
      <p:ext uri="{BB962C8B-B14F-4D97-AF65-F5344CB8AC3E}">
        <p14:creationId xmlns:p14="http://schemas.microsoft.com/office/powerpoint/2010/main" val="1638947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47808" y="2716246"/>
            <a:ext cx="7318942" cy="120185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altLang="ko-KR" sz="3400" b="1" dirty="0">
                <a:solidFill>
                  <a:schemeClr val="bg1"/>
                </a:solidFill>
                <a:ea typeface="+mj-ea"/>
                <a:cs typeface="Arial" panose="020B0604020202020204" pitchFamily="34" charset="0"/>
              </a:rPr>
              <a:t>See you next week!</a:t>
            </a:r>
          </a:p>
        </p:txBody>
      </p:sp>
    </p:spTree>
    <p:extLst>
      <p:ext uri="{BB962C8B-B14F-4D97-AF65-F5344CB8AC3E}">
        <p14:creationId xmlns:p14="http://schemas.microsoft.com/office/powerpoint/2010/main" val="320696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fontScale="90000"/>
          </a:bodyPr>
          <a:lstStyle/>
          <a:p>
            <a:r>
              <a:rPr lang="en-AU" sz="5000" dirty="0">
                <a:latin typeface="Times New Roman"/>
                <a:cs typeface="Times New Roman"/>
              </a:rPr>
              <a:t>Why System Acquisition and Development?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704DC026-4D42-3049-B180-85E9F28C713C}"/>
              </a:ext>
            </a:extLst>
          </p:cNvPr>
          <p:cNvSpPr txBox="1"/>
          <p:nvPr/>
        </p:nvSpPr>
        <p:spPr>
          <a:xfrm>
            <a:off x="572493" y="2071317"/>
            <a:ext cx="5717472" cy="3512066"/>
          </a:xfrm>
          <a:prstGeom prst="rect">
            <a:avLst/>
          </a:prstGeom>
        </p:spPr>
        <p:txBody>
          <a:bodyPr vert="horz" lIns="91440" tIns="45720" rIns="91440" bIns="45720" rtlCol="0" anchor="t">
            <a:noAutofit/>
          </a:bodyPr>
          <a:lstStyle/>
          <a:p>
            <a:pPr marL="355600" marR="356870" indent="-342900" algn="just">
              <a:lnSpc>
                <a:spcPct val="100000"/>
              </a:lnSpc>
              <a:spcBef>
                <a:spcPts val="105"/>
              </a:spcBef>
              <a:buFont typeface="Arial"/>
              <a:buChar char="•"/>
              <a:tabLst>
                <a:tab pos="355600" algn="l"/>
                <a:tab pos="356235" algn="l"/>
              </a:tabLst>
            </a:pPr>
            <a:r>
              <a:rPr lang="en-AU" sz="2400" dirty="0">
                <a:latin typeface="Times New Roman" panose="02020603050405020304" pitchFamily="18" charset="0"/>
                <a:cs typeface="Times New Roman" panose="02020603050405020304" pitchFamily="18" charset="0"/>
              </a:rPr>
              <a:t>Where does an organization start when looking to acquire or develop supporting information systems?</a:t>
            </a:r>
          </a:p>
          <a:p>
            <a:pPr marL="12700" marR="356870" algn="just">
              <a:lnSpc>
                <a:spcPct val="100000"/>
              </a:lnSpc>
              <a:spcBef>
                <a:spcPts val="105"/>
              </a:spcBef>
              <a:tabLst>
                <a:tab pos="355600" algn="l"/>
                <a:tab pos="356235" algn="l"/>
              </a:tabLst>
            </a:pPr>
            <a:endParaRPr lang="en-AU" sz="2400" dirty="0">
              <a:latin typeface="Times New Roman" panose="02020603050405020304" pitchFamily="18" charset="0"/>
              <a:cs typeface="Times New Roman" panose="02020603050405020304" pitchFamily="18" charset="0"/>
            </a:endParaRPr>
          </a:p>
          <a:p>
            <a:pPr marL="355600" marR="356870" indent="-342900" algn="just">
              <a:lnSpc>
                <a:spcPct val="100000"/>
              </a:lnSpc>
              <a:spcBef>
                <a:spcPts val="105"/>
              </a:spcBef>
              <a:buFont typeface="Arial"/>
              <a:buChar char="•"/>
              <a:tabLst>
                <a:tab pos="355600" algn="l"/>
                <a:tab pos="356235" algn="l"/>
              </a:tabLst>
            </a:pPr>
            <a:r>
              <a:rPr lang="en-AU" sz="2400" dirty="0">
                <a:latin typeface="Times New Roman" panose="02020603050405020304" pitchFamily="18" charset="0"/>
                <a:cs typeface="Times New Roman" panose="02020603050405020304" pitchFamily="18" charset="0"/>
              </a:rPr>
              <a:t>How can you work with IS personnel to get the information systems you need to succeed on the job or in your own business?</a:t>
            </a:r>
          </a:p>
          <a:p>
            <a:pPr algn="just">
              <a:spcBef>
                <a:spcPts val="0"/>
              </a:spcBef>
              <a:defRPr/>
            </a:pPr>
            <a:endParaRPr lang="en-US" sz="2400" dirty="0">
              <a:latin typeface="Times New Roman" panose="02020603050405020304" pitchFamily="18" charset="0"/>
              <a:cs typeface="Times New Roman" panose="02020603050405020304" pitchFamily="18" charset="0"/>
            </a:endParaRPr>
          </a:p>
          <a:p>
            <a:pPr marL="400050" lvl="2" indent="0">
              <a:spcAft>
                <a:spcPts val="1200"/>
              </a:spcAft>
              <a:buClr>
                <a:schemeClr val="tx1"/>
              </a:buClr>
              <a:buSzPct val="150000"/>
              <a:buNone/>
              <a:defRPr/>
            </a:pPr>
            <a:endParaRPr lang="en-US" sz="2400" dirty="0">
              <a:solidFill>
                <a:srgbClr val="00B050"/>
              </a:solidFill>
              <a:latin typeface="Times New Roman" panose="02020603050405020304" pitchFamily="18" charset="0"/>
              <a:cs typeface="Times New Roman" panose="02020603050405020304" pitchFamily="18" charset="0"/>
            </a:endParaRPr>
          </a:p>
          <a:p>
            <a:pPr marL="400050" lvl="2" indent="0">
              <a:spcAft>
                <a:spcPts val="1200"/>
              </a:spcAft>
              <a:buClr>
                <a:schemeClr val="tx1"/>
              </a:buClr>
              <a:buSzPct val="150000"/>
              <a:buNone/>
              <a:defRPr/>
            </a:pPr>
            <a:endParaRPr lang="en-US" sz="2400" dirty="0">
              <a:solidFill>
                <a:srgbClr val="00B050"/>
              </a:solidFill>
              <a:latin typeface="Times New Roman" panose="02020603050405020304" pitchFamily="18" charset="0"/>
              <a:cs typeface="Times New Roman" panose="02020603050405020304" pitchFamily="18" charset="0"/>
            </a:endParaRPr>
          </a:p>
          <a:p>
            <a:pPr marL="400050" lvl="2" indent="0" algn="ctr">
              <a:spcAft>
                <a:spcPts val="1200"/>
              </a:spcAft>
              <a:buClr>
                <a:schemeClr val="tx1"/>
              </a:buClr>
              <a:buSzPct val="150000"/>
              <a:buNone/>
              <a:defRPr/>
            </a:pPr>
            <a:endParaRPr lang="en-AU" sz="2400" b="1" u="sng" dirty="0">
              <a:solidFill>
                <a:srgbClr val="FF0000"/>
              </a:solidFill>
              <a:latin typeface="Times New Roman" panose="02020603050405020304" pitchFamily="18" charset="0"/>
              <a:cs typeface="Times New Roman" panose="02020603050405020304" pitchFamily="18" charset="0"/>
            </a:endParaRPr>
          </a:p>
          <a:p>
            <a:pPr marL="400050" lvl="2" indent="0" algn="ctr">
              <a:spcAft>
                <a:spcPts val="1200"/>
              </a:spcAft>
              <a:buClr>
                <a:schemeClr val="tx1"/>
              </a:buClr>
              <a:buSzPct val="150000"/>
              <a:buNone/>
              <a:defRPr/>
            </a:pPr>
            <a:endParaRPr lang="en-AU" sz="2400" dirty="0">
              <a:solidFill>
                <a:schemeClr val="accent6">
                  <a:lumMod val="75000"/>
                </a:schemeClr>
              </a:solidFill>
              <a:latin typeface="Times New Roman" panose="02020603050405020304" pitchFamily="18" charset="0"/>
              <a:cs typeface="Times New Roman" panose="02020603050405020304" pitchFamily="18" charset="0"/>
            </a:endParaRPr>
          </a:p>
          <a:p>
            <a:pPr lvl="1" indent="-457200">
              <a:spcAft>
                <a:spcPts val="1200"/>
              </a:spcAft>
              <a:buClr>
                <a:schemeClr val="tx1"/>
              </a:buClr>
              <a:buSzPct val="150000"/>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lvl="1" indent="-457200">
              <a:spcAft>
                <a:spcPts val="1200"/>
              </a:spcAft>
              <a:buClr>
                <a:schemeClr val="tx1"/>
              </a:buClr>
              <a:buSzPct val="150000"/>
              <a:buFont typeface="Arial" panose="020B0604020202020204" pitchFamily="34" charset="0"/>
              <a:buChar char="•"/>
              <a:defRPr/>
            </a:pPr>
            <a:endParaRPr lang="en-US" altLang="ja-JP"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pic>
        <p:nvPicPr>
          <p:cNvPr id="1026" name="Picture 2" descr="Systems Development, Acquisition, and Logistics - Spartan Business &amp;amp;  Technology">
            <a:extLst>
              <a:ext uri="{FF2B5EF4-FFF2-40B4-BE49-F238E27FC236}">
                <a16:creationId xmlns:a16="http://schemas.microsoft.com/office/drawing/2014/main" id="{2F5E3F72-73C1-AA44-861F-BF67558EF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965" y="1919579"/>
            <a:ext cx="5551218" cy="366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7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System development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C114E8-92E8-F44C-B64A-97B5BF6C4F20}"/>
              </a:ext>
            </a:extLst>
          </p:cNvPr>
          <p:cNvSpPr txBox="1"/>
          <p:nvPr/>
        </p:nvSpPr>
        <p:spPr>
          <a:xfrm>
            <a:off x="549632" y="1947371"/>
            <a:ext cx="4984983"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System development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Set of activities involved in building information systems to meet users’ needs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Projects can range from small to very large and are conducted in fields as diverse as nuclear science research and video game development</a:t>
            </a:r>
          </a:p>
        </p:txBody>
      </p:sp>
      <p:pic>
        <p:nvPicPr>
          <p:cNvPr id="2050" name="Picture 2" descr="Buy vs. Build vs. Subscribe: How to Choose an SCM Software Solution –  Suuchi Inc">
            <a:extLst>
              <a:ext uri="{FF2B5EF4-FFF2-40B4-BE49-F238E27FC236}">
                <a16:creationId xmlns:a16="http://schemas.microsoft.com/office/drawing/2014/main" id="{DEFA5BE3-B40C-4842-A8A4-9B451FBFE8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60"/>
          <a:stretch/>
        </p:blipFill>
        <p:spPr bwMode="auto">
          <a:xfrm>
            <a:off x="5769334" y="2006904"/>
            <a:ext cx="6184900" cy="293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13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2" y="573845"/>
            <a:ext cx="11642368" cy="980081"/>
          </a:xfrm>
        </p:spPr>
        <p:txBody>
          <a:bodyPr vert="horz" lIns="91440" tIns="45720" rIns="91440" bIns="45720" rtlCol="0" anchor="ctr">
            <a:normAutofit/>
          </a:bodyPr>
          <a:lstStyle/>
          <a:p>
            <a:r>
              <a:rPr lang="en-AU" sz="4000" dirty="0">
                <a:latin typeface="Times New Roman"/>
                <a:cs typeface="Times New Roman"/>
              </a:rPr>
              <a:t>Opening case: One of the most disastrous IT projects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11A2F60-1388-DF4B-A65C-F55A4D21C972}"/>
              </a:ext>
            </a:extLst>
          </p:cNvPr>
          <p:cNvSpPr txBox="1">
            <a:spLocks/>
          </p:cNvSpPr>
          <p:nvPr/>
        </p:nvSpPr>
        <p:spPr>
          <a:xfrm>
            <a:off x="1397172" y="1842055"/>
            <a:ext cx="4823879" cy="4574150"/>
          </a:xfrm>
          <a:prstGeom prst="rect">
            <a:avLst/>
          </a:prstGeom>
          <a:ln>
            <a:solidFill>
              <a:srgbClr val="002060"/>
            </a:solidFill>
          </a:ln>
        </p:spPr>
        <p:txBody>
          <a:bodyPr vert="horz" lIns="91440" tIns="45720" rIns="91440" bIns="45720" rtlCol="0">
            <a:normAutofit/>
          </a:bodyPr>
          <a:lstStyle>
            <a:lvl1pPr marL="0" indent="0" algn="l" defTabSz="914400" rtl="0" eaLnBrk="1" latinLnBrk="0" hangingPunct="1">
              <a:spcBef>
                <a:spcPts val="600"/>
              </a:spcBef>
              <a:spcAft>
                <a:spcPts val="600"/>
              </a:spcAft>
              <a:buFont typeface="Arial" pitchFamily="34" charset="0"/>
              <a:buNone/>
              <a:defRPr sz="4800" kern="1200" baseline="0">
                <a:solidFill>
                  <a:srgbClr val="F17901"/>
                </a:solidFill>
                <a:latin typeface="Rockwell"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AU" sz="2400" dirty="0">
                <a:solidFill>
                  <a:schemeClr val="tx1"/>
                </a:solidFill>
                <a:latin typeface="Times New Roman" panose="02020603050405020304" pitchFamily="18" charset="0"/>
              </a:rPr>
              <a:t>Implementation of Queensland Health’s payroll system</a:t>
            </a:r>
            <a:br>
              <a:rPr lang="en-AU" sz="2400" dirty="0">
                <a:solidFill>
                  <a:schemeClr val="tx1"/>
                </a:solidFill>
                <a:latin typeface="Times New Roman" panose="02020603050405020304" pitchFamily="18" charset="0"/>
              </a:rPr>
            </a:br>
            <a:r>
              <a:rPr lang="en-AU" sz="2400" dirty="0">
                <a:solidFill>
                  <a:schemeClr val="tx1"/>
                </a:solidFill>
                <a:latin typeface="Times New Roman" panose="02020603050405020304" pitchFamily="18" charset="0"/>
              </a:rPr>
              <a:t>A contract began as a</a:t>
            </a:r>
            <a:r>
              <a:rPr lang="en-AU" sz="2400" b="1" dirty="0">
                <a:solidFill>
                  <a:schemeClr val="tx1"/>
                </a:solidFill>
                <a:latin typeface="Times New Roman" panose="02020603050405020304" pitchFamily="18" charset="0"/>
              </a:rPr>
              <a:t> </a:t>
            </a:r>
          </a:p>
          <a:p>
            <a:pPr algn="ctr"/>
            <a:r>
              <a:rPr lang="en-AU" sz="2400" b="1" dirty="0">
                <a:solidFill>
                  <a:srgbClr val="C00000"/>
                </a:solidFill>
                <a:latin typeface="Times New Roman" panose="02020603050405020304" pitchFamily="18" charset="0"/>
              </a:rPr>
              <a:t>$6.19 million </a:t>
            </a:r>
          </a:p>
          <a:p>
            <a:pPr algn="ctr"/>
            <a:r>
              <a:rPr lang="en-AU" sz="2400" dirty="0">
                <a:solidFill>
                  <a:schemeClr val="tx1"/>
                </a:solidFill>
                <a:latin typeface="Times New Roman" panose="02020603050405020304" pitchFamily="18" charset="0"/>
              </a:rPr>
              <a:t>between the state of Queensland and IBM Australia to replace Queensland Health’s ageing payroll system eventually cost taxpayers</a:t>
            </a:r>
          </a:p>
          <a:p>
            <a:pPr algn="ctr"/>
            <a:r>
              <a:rPr lang="en-AU" sz="2400" dirty="0">
                <a:solidFill>
                  <a:srgbClr val="C00000"/>
                </a:solidFill>
                <a:latin typeface="Times New Roman" panose="02020603050405020304" pitchFamily="18" charset="0"/>
              </a:rPr>
              <a:t> </a:t>
            </a:r>
            <a:r>
              <a:rPr lang="en-AU" sz="2400" b="1" dirty="0">
                <a:solidFill>
                  <a:srgbClr val="C00000"/>
                </a:solidFill>
                <a:latin typeface="Times New Roman" panose="02020603050405020304" pitchFamily="18" charset="0"/>
              </a:rPr>
              <a:t>$1.25 billion</a:t>
            </a:r>
            <a:r>
              <a:rPr lang="en-AU" sz="2400" dirty="0">
                <a:solidFill>
                  <a:srgbClr val="C00000"/>
                </a:solidFill>
                <a:latin typeface="Times New Roman" panose="02020603050405020304" pitchFamily="18" charset="0"/>
              </a:rPr>
              <a:t>.</a:t>
            </a:r>
          </a:p>
          <a:p>
            <a:pPr algn="ctr"/>
            <a:endParaRPr lang="en-AU" sz="2400" dirty="0">
              <a:latin typeface="Times New Roman" panose="02020603050405020304" pitchFamily="18" charset="0"/>
            </a:endParaRPr>
          </a:p>
        </p:txBody>
      </p:sp>
      <p:sp>
        <p:nvSpPr>
          <p:cNvPr id="8" name="Content Placeholder 2">
            <a:extLst>
              <a:ext uri="{FF2B5EF4-FFF2-40B4-BE49-F238E27FC236}">
                <a16:creationId xmlns:a16="http://schemas.microsoft.com/office/drawing/2014/main" id="{07A178DF-FB78-6D43-96CC-C5B67ED94A64}"/>
              </a:ext>
            </a:extLst>
          </p:cNvPr>
          <p:cNvSpPr txBox="1">
            <a:spLocks/>
          </p:cNvSpPr>
          <p:nvPr/>
        </p:nvSpPr>
        <p:spPr bwMode="auto">
          <a:xfrm>
            <a:off x="6221051" y="1827450"/>
            <a:ext cx="4823879" cy="4574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Font typeface="Arial" panose="020B0604020202020204" pitchFamily="34" charset="0"/>
              <a:buNone/>
            </a:pPr>
            <a:r>
              <a:rPr lang="en-AU" sz="2400" b="1" dirty="0">
                <a:solidFill>
                  <a:srgbClr val="C00000"/>
                </a:solidFill>
                <a:latin typeface="Times New Roman" panose="02020603050405020304" pitchFamily="18" charset="0"/>
                <a:cs typeface="Times New Roman" panose="02020603050405020304" pitchFamily="18" charset="0"/>
              </a:rPr>
              <a:t>Two weeks </a:t>
            </a:r>
          </a:p>
          <a:p>
            <a:pPr marL="0" indent="0" algn="ctr" defTabSz="914400">
              <a:buFont typeface="Arial" panose="020B0604020202020204" pitchFamily="34" charset="0"/>
              <a:buNone/>
            </a:pPr>
            <a:r>
              <a:rPr lang="en-AU" sz="2400" dirty="0">
                <a:latin typeface="Times New Roman" panose="02020603050405020304" pitchFamily="18" charset="0"/>
                <a:cs typeface="Times New Roman" panose="02020603050405020304" pitchFamily="18" charset="0"/>
              </a:rPr>
              <a:t>was allocated to determine</a:t>
            </a:r>
          </a:p>
          <a:p>
            <a:pPr marL="0" indent="0" algn="ctr" defTabSz="914400">
              <a:buFont typeface="Arial" panose="020B0604020202020204" pitchFamily="34" charset="0"/>
              <a:buNone/>
            </a:pPr>
            <a:r>
              <a:rPr lang="en-AU" sz="2400" dirty="0">
                <a:latin typeface="Times New Roman" panose="02020603050405020304" pitchFamily="18" charset="0"/>
                <a:cs typeface="Times New Roman" panose="02020603050405020304" pitchFamily="18" charset="0"/>
              </a:rPr>
              <a:t> </a:t>
            </a:r>
            <a:r>
              <a:rPr lang="en-AU" sz="2400" b="1" dirty="0">
                <a:latin typeface="Times New Roman" panose="02020603050405020304" pitchFamily="18" charset="0"/>
                <a:cs typeface="Times New Roman" panose="02020603050405020304" pitchFamily="18" charset="0"/>
              </a:rPr>
              <a:t>the business requirements </a:t>
            </a:r>
            <a:r>
              <a:rPr lang="en-AU" sz="2400" dirty="0">
                <a:latin typeface="Times New Roman" panose="02020603050405020304" pitchFamily="18" charset="0"/>
                <a:cs typeface="Times New Roman" panose="02020603050405020304" pitchFamily="18" charset="0"/>
              </a:rPr>
              <a:t>and </a:t>
            </a:r>
            <a:r>
              <a:rPr lang="en-AU" sz="2400" b="1" dirty="0">
                <a:latin typeface="Times New Roman" panose="02020603050405020304" pitchFamily="18" charset="0"/>
                <a:cs typeface="Times New Roman" panose="02020603050405020304" pitchFamily="18" charset="0"/>
              </a:rPr>
              <a:t>solution scope </a:t>
            </a:r>
          </a:p>
          <a:p>
            <a:pPr marL="0" indent="0" algn="ctr" defTabSz="914400">
              <a:buFont typeface="Arial" panose="020B0604020202020204" pitchFamily="34" charset="0"/>
              <a:buNone/>
            </a:pPr>
            <a:r>
              <a:rPr lang="en-AU" sz="2400" dirty="0">
                <a:latin typeface="Times New Roman" panose="02020603050405020304" pitchFamily="18" charset="0"/>
                <a:cs typeface="Times New Roman" panose="02020603050405020304" pitchFamily="18" charset="0"/>
              </a:rPr>
              <a:t>of the complex payroll project.</a:t>
            </a:r>
          </a:p>
          <a:p>
            <a:pPr marL="0" indent="0" algn="ctr" defTabSz="914400">
              <a:buFont typeface="Arial" panose="020B0604020202020204" pitchFamily="34" charset="0"/>
              <a:buNone/>
            </a:pPr>
            <a:r>
              <a:rPr lang="en-AU" sz="2400" dirty="0">
                <a:latin typeface="Times New Roman" panose="02020603050405020304" pitchFamily="18" charset="0"/>
                <a:cs typeface="Times New Roman" panose="02020603050405020304" pitchFamily="18" charset="0"/>
              </a:rPr>
              <a:t>---------------------------------</a:t>
            </a:r>
          </a:p>
          <a:p>
            <a:pPr marL="0" indent="0" algn="ctr" defTabSz="914400">
              <a:buFont typeface="Arial" panose="020B0604020202020204" pitchFamily="34" charset="0"/>
              <a:buNone/>
            </a:pPr>
            <a:r>
              <a:rPr lang="en-AU" sz="2400" dirty="0">
                <a:latin typeface="Times New Roman" panose="02020603050405020304" pitchFamily="18" charset="0"/>
                <a:cs typeface="Times New Roman" panose="02020603050405020304" pitchFamily="18" charset="0"/>
              </a:rPr>
              <a:t>Queensland Health, </a:t>
            </a:r>
            <a:r>
              <a:rPr lang="en-AU" sz="2400" dirty="0" err="1">
                <a:latin typeface="Times New Roman" panose="02020603050405020304" pitchFamily="18" charset="0"/>
                <a:cs typeface="Times New Roman" panose="02020603050405020304" pitchFamily="18" charset="0"/>
              </a:rPr>
              <a:t>CorpTech</a:t>
            </a:r>
            <a:r>
              <a:rPr lang="en-AU" sz="2400" dirty="0">
                <a:latin typeface="Times New Roman" panose="02020603050405020304" pitchFamily="18" charset="0"/>
                <a:cs typeface="Times New Roman" panose="02020603050405020304" pitchFamily="18" charset="0"/>
              </a:rPr>
              <a:t> and IBM agreed to a </a:t>
            </a:r>
            <a:r>
              <a:rPr lang="en-AU" sz="2400" b="1" dirty="0">
                <a:solidFill>
                  <a:srgbClr val="C00000"/>
                </a:solidFill>
                <a:latin typeface="Times New Roman" panose="02020603050405020304" pitchFamily="18" charset="0"/>
                <a:cs typeface="Times New Roman" panose="02020603050405020304" pitchFamily="18" charset="0"/>
              </a:rPr>
              <a:t>seven month timeframe </a:t>
            </a:r>
          </a:p>
          <a:p>
            <a:pPr marL="0" indent="0" algn="ctr" defTabSz="914400">
              <a:buFont typeface="Arial" panose="020B0604020202020204" pitchFamily="34" charset="0"/>
              <a:buNone/>
            </a:pPr>
            <a:r>
              <a:rPr lang="en-AU" sz="2400" dirty="0">
                <a:latin typeface="Times New Roman" panose="02020603050405020304" pitchFamily="18" charset="0"/>
                <a:cs typeface="Times New Roman" panose="02020603050405020304" pitchFamily="18" charset="0"/>
              </a:rPr>
              <a:t>to deliver a payroll system with complex award structures</a:t>
            </a:r>
          </a:p>
        </p:txBody>
      </p:sp>
    </p:spTree>
    <p:extLst>
      <p:ext uri="{BB962C8B-B14F-4D97-AF65-F5344CB8AC3E}">
        <p14:creationId xmlns:p14="http://schemas.microsoft.com/office/powerpoint/2010/main" val="255963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2" y="573845"/>
            <a:ext cx="11642368" cy="980081"/>
          </a:xfrm>
        </p:spPr>
        <p:txBody>
          <a:bodyPr vert="horz" lIns="91440" tIns="45720" rIns="91440" bIns="45720" rtlCol="0" anchor="ctr">
            <a:normAutofit/>
          </a:bodyPr>
          <a:lstStyle/>
          <a:p>
            <a:r>
              <a:rPr lang="en-AU" sz="4000" dirty="0">
                <a:latin typeface="Times New Roman"/>
                <a:cs typeface="Times New Roman"/>
              </a:rPr>
              <a:t>Opening case: One of the most disastrous IT projects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8D138E-E452-9547-839B-BB7AD8137430}"/>
              </a:ext>
            </a:extLst>
          </p:cNvPr>
          <p:cNvSpPr txBox="1"/>
          <p:nvPr/>
        </p:nvSpPr>
        <p:spPr>
          <a:xfrm>
            <a:off x="608076" y="2007091"/>
            <a:ext cx="10972800" cy="3785652"/>
          </a:xfrm>
          <a:prstGeom prst="rect">
            <a:avLst/>
          </a:prstGeom>
          <a:noFill/>
        </p:spPr>
        <p:txBody>
          <a:bodyPr wrap="square">
            <a:spAutoFit/>
          </a:bodyPr>
          <a:lstStyle/>
          <a:p>
            <a:pPr marL="0" indent="0">
              <a:buNone/>
            </a:pPr>
            <a:r>
              <a:rPr lang="en-AU" sz="2400" b="1" dirty="0">
                <a:solidFill>
                  <a:schemeClr val="accent6">
                    <a:lumMod val="75000"/>
                  </a:schemeClr>
                </a:solidFill>
                <a:latin typeface="Times New Roman" panose="02020603050405020304" pitchFamily="18" charset="0"/>
                <a:cs typeface="Times New Roman" panose="02020603050405020304" pitchFamily="18" charset="0"/>
              </a:rPr>
              <a:t>LESSONS LEARNT?</a:t>
            </a:r>
          </a:p>
          <a:p>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err="1">
                <a:latin typeface="Times New Roman" panose="02020603050405020304" pitchFamily="18" charset="0"/>
                <a:cs typeface="Times New Roman" panose="02020603050405020304" pitchFamily="18" charset="0"/>
              </a:rPr>
              <a:t>Organisations</a:t>
            </a:r>
            <a:r>
              <a:rPr lang="en-US" altLang="en-US" sz="2400" dirty="0">
                <a:latin typeface="Times New Roman" panose="02020603050405020304" pitchFamily="18" charset="0"/>
                <a:cs typeface="Times New Roman" panose="02020603050405020304" pitchFamily="18" charset="0"/>
              </a:rPr>
              <a:t> must consider appropriate planning for IS acquisition/IS modification</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AU" sz="3200" dirty="0">
                <a:solidFill>
                  <a:srgbClr val="C00000"/>
                </a:solidFill>
                <a:latin typeface="Times New Roman" panose="02020603050405020304" pitchFamily="18" charset="0"/>
                <a:cs typeface="Times New Roman" panose="02020603050405020304" pitchFamily="18" charset="0"/>
              </a:rPr>
              <a:t>Developing an IS plan is the first step in the acquisition process</a:t>
            </a:r>
          </a:p>
          <a:p>
            <a:pPr marL="0" indent="0" algn="ctr">
              <a:buNone/>
            </a:pPr>
            <a:endParaRPr lang="en-AU" sz="3200" dirty="0">
              <a:solidFill>
                <a:srgbClr val="C00000"/>
              </a:solidFill>
              <a:latin typeface="Times New Roman" panose="02020603050405020304" pitchFamily="18" charset="0"/>
              <a:cs typeface="Times New Roman" panose="02020603050405020304" pitchFamily="18" charset="0"/>
            </a:endParaRPr>
          </a:p>
          <a:p>
            <a:pPr algn="ctr"/>
            <a:r>
              <a:rPr lang="en-AU" sz="2000" i="1" dirty="0">
                <a:latin typeface="Times New Roman" panose="02020603050405020304" pitchFamily="18" charset="0"/>
                <a:cs typeface="Times New Roman" panose="02020603050405020304" pitchFamily="18" charset="0"/>
              </a:rPr>
              <a:t>When a company examines its needs and performance, it generates a prioritised list of both existing and potential IT applications, called the application portfolio. </a:t>
            </a:r>
          </a:p>
          <a:p>
            <a:pPr marL="0" indent="0" algn="ctr">
              <a:buNone/>
            </a:pP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68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Information Systems planning process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C114E8-92E8-F44C-B64A-97B5BF6C4F20}"/>
              </a:ext>
            </a:extLst>
          </p:cNvPr>
          <p:cNvSpPr txBox="1"/>
          <p:nvPr/>
        </p:nvSpPr>
        <p:spPr>
          <a:xfrm>
            <a:off x="572492" y="1730850"/>
            <a:ext cx="6361707" cy="4478149"/>
          </a:xfrm>
          <a:prstGeom prst="rect">
            <a:avLst/>
          </a:prstGeom>
          <a:noFill/>
        </p:spPr>
        <p:txBody>
          <a:bodyPr wrap="square">
            <a:spAutoFit/>
          </a:bodyPr>
          <a:lstStyle/>
          <a:p>
            <a:pPr marL="342900" indent="-342900">
              <a:buFont typeface="Arial" panose="020B0604020202020204" pitchFamily="34" charset="0"/>
              <a:buChar char="•"/>
            </a:pPr>
            <a:r>
              <a:rPr lang="en-US" altLang="en-US" sz="2200" dirty="0" err="1">
                <a:solidFill>
                  <a:srgbClr val="C00000"/>
                </a:solidFill>
                <a:latin typeface="Times New Roman" panose="02020603050405020304" pitchFamily="18" charset="0"/>
                <a:cs typeface="Times New Roman" panose="02020603050405020304" pitchFamily="18" charset="0"/>
              </a:rPr>
              <a:t>Analyse</a:t>
            </a:r>
            <a:r>
              <a:rPr lang="en-US" altLang="en-US" sz="2200" dirty="0">
                <a:solidFill>
                  <a:srgbClr val="C00000"/>
                </a:solidFill>
                <a:latin typeface="Times New Roman" panose="02020603050405020304" pitchFamily="18" charset="0"/>
                <a:cs typeface="Times New Roman" panose="02020603050405020304" pitchFamily="18" charset="0"/>
              </a:rPr>
              <a:t> the </a:t>
            </a:r>
            <a:r>
              <a:rPr lang="en-US" altLang="en-US" sz="2200" dirty="0" err="1">
                <a:solidFill>
                  <a:srgbClr val="C00000"/>
                </a:solidFill>
                <a:latin typeface="Times New Roman" panose="02020603050405020304" pitchFamily="18" charset="0"/>
                <a:cs typeface="Times New Roman" panose="02020603050405020304" pitchFamily="18" charset="0"/>
              </a:rPr>
              <a:t>organisation’s</a:t>
            </a:r>
            <a:r>
              <a:rPr lang="en-US" altLang="en-US" sz="2200" dirty="0">
                <a:solidFill>
                  <a:srgbClr val="C00000"/>
                </a:solidFill>
                <a:latin typeface="Times New Roman" panose="02020603050405020304" pitchFamily="18" charset="0"/>
                <a:cs typeface="Times New Roman" panose="02020603050405020304" pitchFamily="18" charset="0"/>
              </a:rPr>
              <a:t> strategic plan</a:t>
            </a:r>
          </a:p>
          <a:p>
            <a:pPr lvl="1" algn="just"/>
            <a:r>
              <a:rPr lang="en-US" altLang="en-US" sz="2200" dirty="0">
                <a:latin typeface="Times New Roman" panose="02020603050405020304" pitchFamily="18" charset="0"/>
                <a:cs typeface="Times New Roman" panose="02020603050405020304" pitchFamily="18" charset="0"/>
              </a:rPr>
              <a:t>Identify the firm’s mission, goals, and steps required to reach these goals</a:t>
            </a:r>
          </a:p>
          <a:p>
            <a:pPr lvl="1"/>
            <a:endParaRPr lang="en-US" alt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200" dirty="0">
                <a:solidFill>
                  <a:srgbClr val="C00000"/>
                </a:solidFill>
                <a:latin typeface="Times New Roman" panose="02020603050405020304" pitchFamily="18" charset="0"/>
                <a:cs typeface="Times New Roman" panose="02020603050405020304" pitchFamily="18" charset="0"/>
              </a:rPr>
              <a:t>Develop the IS strategic plan</a:t>
            </a:r>
          </a:p>
          <a:p>
            <a:pPr lvl="1"/>
            <a:r>
              <a:rPr lang="en-US" altLang="en-US" sz="2200" dirty="0">
                <a:latin typeface="Times New Roman" panose="02020603050405020304" pitchFamily="18" charset="0"/>
                <a:cs typeface="Times New Roman" panose="02020603050405020304" pitchFamily="18" charset="0"/>
              </a:rPr>
              <a:t>Develop a </a:t>
            </a:r>
            <a:r>
              <a:rPr lang="en-AU" sz="2200" dirty="0">
                <a:latin typeface="Times New Roman" panose="02020603050405020304" pitchFamily="18" charset="0"/>
                <a:cs typeface="Times New Roman" panose="02020603050405020304" pitchFamily="18" charset="0"/>
              </a:rPr>
              <a:t>set of goals that describe </a:t>
            </a:r>
            <a:r>
              <a:rPr lang="en-US" altLang="en-US" sz="2200" dirty="0">
                <a:latin typeface="Times New Roman" panose="02020603050405020304" pitchFamily="18" charset="0"/>
                <a:cs typeface="Times New Roman" panose="02020603050405020304" pitchFamily="18" charset="0"/>
              </a:rPr>
              <a:t>IT infrastructure, and resources needed to reach  the organization  goals.  </a:t>
            </a:r>
          </a:p>
          <a:p>
            <a:pPr lvl="2"/>
            <a:endParaRPr lang="en-US" alt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200" dirty="0">
                <a:solidFill>
                  <a:srgbClr val="C00000"/>
                </a:solidFill>
                <a:latin typeface="Times New Roman" panose="02020603050405020304" pitchFamily="18" charset="0"/>
                <a:cs typeface="Times New Roman" panose="02020603050405020304" pitchFamily="18" charset="0"/>
              </a:rPr>
              <a:t>Develop IS operational plan</a:t>
            </a:r>
          </a:p>
          <a:p>
            <a:pPr lvl="1"/>
            <a:r>
              <a:rPr lang="en-US" altLang="en-US" sz="2200" dirty="0">
                <a:latin typeface="Times New Roman" panose="02020603050405020304" pitchFamily="18" charset="0"/>
                <a:cs typeface="Times New Roman" panose="02020603050405020304" pitchFamily="18" charset="0"/>
              </a:rPr>
              <a:t>Develop a set of IS projects that will be executed to support the IS strategic plan</a:t>
            </a:r>
          </a:p>
          <a:p>
            <a:pPr lvl="2" algn="just"/>
            <a:endParaRPr lang="en-US" altLang="en-US" sz="2100"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BA71C978-B4A9-4C40-800B-63D9D7470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264" y="1926831"/>
            <a:ext cx="4138921" cy="40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64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IT steering committee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C114E8-92E8-F44C-B64A-97B5BF6C4F20}"/>
              </a:ext>
            </a:extLst>
          </p:cNvPr>
          <p:cNvSpPr txBox="1"/>
          <p:nvPr/>
        </p:nvSpPr>
        <p:spPr>
          <a:xfrm>
            <a:off x="813123" y="3285855"/>
            <a:ext cx="11162308" cy="1569660"/>
          </a:xfrm>
          <a:prstGeom prst="rect">
            <a:avLst/>
          </a:prstGeom>
          <a:noFill/>
        </p:spPr>
        <p:txBody>
          <a:bodyPr wrap="square">
            <a:spAutoFit/>
          </a:bodyPr>
          <a:lstStyle/>
          <a:p>
            <a:r>
              <a:rPr lang="en-AU" sz="2400" b="1" dirty="0">
                <a:solidFill>
                  <a:srgbClr val="C00000"/>
                </a:solidFill>
                <a:latin typeface="Times New Roman" panose="02020603050405020304" pitchFamily="18" charset="0"/>
                <a:cs typeface="Times New Roman" panose="02020603050405020304" pitchFamily="18" charset="0"/>
              </a:rPr>
              <a:t>Critical component in developing and implementing the IS strategic plan</a:t>
            </a:r>
            <a:endParaRPr lang="en-AU" sz="2400" dirty="0">
              <a:solidFill>
                <a:srgbClr val="C00000"/>
              </a:solidFill>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Group of managers and staff  establish IT priorities </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to approve the allocation of resources</a:t>
            </a:r>
          </a:p>
          <a:p>
            <a:pPr marL="342900" indent="-342900">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to ensure that the IS function is meeting the organization’s needs.</a:t>
            </a:r>
          </a:p>
        </p:txBody>
      </p:sp>
      <p:sp>
        <p:nvSpPr>
          <p:cNvPr id="2" name="Rectangle 1"/>
          <p:cNvSpPr/>
          <p:nvPr/>
        </p:nvSpPr>
        <p:spPr>
          <a:xfrm>
            <a:off x="813123" y="2022034"/>
            <a:ext cx="10732170" cy="830997"/>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IT Steering Committee: </a:t>
            </a:r>
            <a:r>
              <a:rPr lang="en-US" sz="2400" dirty="0">
                <a:latin typeface="Times New Roman" panose="02020603050405020304" pitchFamily="18" charset="0"/>
                <a:cs typeface="Times New Roman" panose="02020603050405020304" pitchFamily="18" charset="0"/>
              </a:rPr>
              <a:t>comprised of a group of managers and staff who represent the various organizational units.</a:t>
            </a:r>
          </a:p>
        </p:txBody>
      </p:sp>
    </p:spTree>
    <p:extLst>
      <p:ext uri="{BB962C8B-B14F-4D97-AF65-F5344CB8AC3E}">
        <p14:creationId xmlns:p14="http://schemas.microsoft.com/office/powerpoint/2010/main" val="746512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ADA34528E92419DD5E7C23F3E3713" ma:contentTypeVersion="14" ma:contentTypeDescription="Create a new document." ma:contentTypeScope="" ma:versionID="3fd47a530361d466d32cc84677508f15">
  <xsd:schema xmlns:xsd="http://www.w3.org/2001/XMLSchema" xmlns:xs="http://www.w3.org/2001/XMLSchema" xmlns:p="http://schemas.microsoft.com/office/2006/metadata/properties" xmlns:ns3="adc57ce0-2e33-49b4-ae55-982efe38544a" xmlns:ns4="5d957f96-87e2-4724-8cea-857228ab6030" targetNamespace="http://schemas.microsoft.com/office/2006/metadata/properties" ma:root="true" ma:fieldsID="4683b5470cbe18b06e28e73599c5d8d8" ns3:_="" ns4:_="">
    <xsd:import namespace="adc57ce0-2e33-49b4-ae55-982efe38544a"/>
    <xsd:import namespace="5d957f96-87e2-4724-8cea-857228ab60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57ce0-2e33-49b4-ae55-982efe385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957f96-87e2-4724-8cea-857228ab603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9C9257-B914-4E32-AC10-8CD0F46FB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57ce0-2e33-49b4-ae55-982efe38544a"/>
    <ds:schemaRef ds:uri="5d957f96-87e2-4724-8cea-857228ab6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652AA-0C98-43F0-9776-2F587D14CE6C}">
  <ds:schemaRefs>
    <ds:schemaRef ds:uri="http://schemas.microsoft.com/sharepoint/v3/contenttype/forms"/>
  </ds:schemaRefs>
</ds:datastoreItem>
</file>

<file path=customXml/itemProps3.xml><?xml version="1.0" encoding="utf-8"?>
<ds:datastoreItem xmlns:ds="http://schemas.openxmlformats.org/officeDocument/2006/customXml" ds:itemID="{B24634BA-572C-4158-99C9-E121B12C19AE}">
  <ds:schemaRefs>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5d957f96-87e2-4724-8cea-857228ab6030"/>
    <ds:schemaRef ds:uri="adc57ce0-2e33-49b4-ae55-982efe38544a"/>
  </ds:schemaRefs>
</ds:datastoreItem>
</file>

<file path=docProps/app.xml><?xml version="1.0" encoding="utf-8"?>
<Properties xmlns="http://schemas.openxmlformats.org/officeDocument/2006/extended-properties" xmlns:vt="http://schemas.openxmlformats.org/officeDocument/2006/docPropsVTypes">
  <Template>{0D898B27-39BA-CF4B-ACEA-161D710C75A1}tf10001120</Template>
  <TotalTime>3297</TotalTime>
  <Words>1784</Words>
  <Application>Microsoft Office PowerPoint</Application>
  <PresentationFormat>Widescreen</PresentationFormat>
  <Paragraphs>276</Paragraphs>
  <Slides>37</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맑은 고딕</vt:lpstr>
      <vt:lpstr>游ゴシック</vt:lpstr>
      <vt:lpstr>Arial</vt:lpstr>
      <vt:lpstr>Calibri</vt:lpstr>
      <vt:lpstr>Calibri Light</vt:lpstr>
      <vt:lpstr>Courier New</vt:lpstr>
      <vt:lpstr>Helvetica</vt:lpstr>
      <vt:lpstr>Times New Roman</vt:lpstr>
      <vt:lpstr>Wingdings</vt:lpstr>
      <vt:lpstr>Office Theme</vt:lpstr>
      <vt:lpstr>Introduction to  Information System 31266 Week5</vt:lpstr>
      <vt:lpstr>Acquiring  Information Systems and Applications </vt:lpstr>
      <vt:lpstr>Objectives</vt:lpstr>
      <vt:lpstr>Why System Acquisition and Development?</vt:lpstr>
      <vt:lpstr>System development</vt:lpstr>
      <vt:lpstr>Opening case: One of the most disastrous IT projects</vt:lpstr>
      <vt:lpstr>Opening case: One of the most disastrous IT projects</vt:lpstr>
      <vt:lpstr>Information Systems planning process</vt:lpstr>
      <vt:lpstr>IT steering committee</vt:lpstr>
      <vt:lpstr>Strategies for Acquiring IT Applications</vt:lpstr>
      <vt:lpstr>Subscribe vs. Buy vs. Build </vt:lpstr>
      <vt:lpstr>Buying Off-The-Shelf-Software </vt:lpstr>
      <vt:lpstr>Software as a Service (SaaS)</vt:lpstr>
      <vt:lpstr>Software as a Service (SaaS)</vt:lpstr>
      <vt:lpstr>Software as a Service (SaaS)</vt:lpstr>
      <vt:lpstr>Employ custom development Systems Development</vt:lpstr>
      <vt:lpstr>Why is Systems Development Difficult and Risky?</vt:lpstr>
      <vt:lpstr>Why is Systems Development Difficult and Risky?</vt:lpstr>
      <vt:lpstr>The Traditional Systems Development Life Cycle</vt:lpstr>
      <vt:lpstr>Waterfall approach: Software package implementation process</vt:lpstr>
      <vt:lpstr>SDLC: Systems Investigation</vt:lpstr>
      <vt:lpstr>SDLC: Systems Investigation/ feasibility</vt:lpstr>
      <vt:lpstr>Evaluating and justifying IT investment</vt:lpstr>
      <vt:lpstr>SDLC: Systems Analysis</vt:lpstr>
      <vt:lpstr>SDLC: Systems Analysis</vt:lpstr>
      <vt:lpstr>What Are Requirements?</vt:lpstr>
      <vt:lpstr>FURPS+ Requirements Acronym</vt:lpstr>
      <vt:lpstr>What Are Requirements?</vt:lpstr>
      <vt:lpstr>SDLC: Systems Design</vt:lpstr>
      <vt:lpstr>SDLC: Programming &amp;Testing</vt:lpstr>
      <vt:lpstr>SDLC: Implementation</vt:lpstr>
      <vt:lpstr>SDLC: Implementation</vt:lpstr>
      <vt:lpstr>SDLC: Implementation</vt:lpstr>
      <vt:lpstr>SDLC: Implementation</vt:lpstr>
      <vt:lpstr>SDLC: Operations &amp; Maintenance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 31266 Week2</dc:title>
  <dc:creator>Bahareh B./Reza F. Azar/Aghdam</dc:creator>
  <cp:lastModifiedBy>Morteza Saberi</cp:lastModifiedBy>
  <cp:revision>84</cp:revision>
  <dcterms:created xsi:type="dcterms:W3CDTF">2022-02-10T14:22:55Z</dcterms:created>
  <dcterms:modified xsi:type="dcterms:W3CDTF">2022-03-23T02:05:57Z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2022-02-27T21:46:02Z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a1dc68df-a767-4f58-9f29-4e525b41531a</vt:lpwstr>
  </property>
  <property fmtid="{D5CDD505-2E9C-101B-9397-08002B2CF9AE}" pid="8" name="MSIP_Label_51a6c3db-1667-4f49-995a-8b9973972958_ContentBits">
    <vt:lpwstr>0</vt:lpwstr>
  </property>
  <property fmtid="{D5CDD505-2E9C-101B-9397-08002B2CF9AE}" pid="9" name="ContentTypeId">
    <vt:lpwstr>0x010100038ADA34528E92419DD5E7C23F3E3713</vt:lpwstr>
  </property>
</Properties>
</file>