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D1_9D88FE5A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401" r:id="rId3"/>
    <p:sldId id="355" r:id="rId4"/>
    <p:sldId id="260" r:id="rId5"/>
    <p:sldId id="357" r:id="rId6"/>
    <p:sldId id="441" r:id="rId7"/>
    <p:sldId id="442" r:id="rId8"/>
    <p:sldId id="443" r:id="rId9"/>
    <p:sldId id="431" r:id="rId10"/>
    <p:sldId id="444" r:id="rId11"/>
    <p:sldId id="432" r:id="rId12"/>
    <p:sldId id="440" r:id="rId13"/>
    <p:sldId id="445" r:id="rId14"/>
    <p:sldId id="446" r:id="rId15"/>
    <p:sldId id="448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47" r:id="rId25"/>
    <p:sldId id="449" r:id="rId26"/>
    <p:sldId id="450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325" r:id="rId35"/>
    <p:sldId id="27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FEAC4-E133-2F77-416E-242BAAE55B29}" name="Bahareh B./Reza F. Azar/Aghdam" initials="BBFA" userId="574ba9868101d3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72"/>
    <p:restoredTop sz="82595"/>
  </p:normalViewPr>
  <p:slideViewPr>
    <p:cSldViewPr snapToGrid="0" snapToObjects="1">
      <p:cViewPr varScale="1">
        <p:scale>
          <a:sx n="53" d="100"/>
          <a:sy n="53" d="100"/>
        </p:scale>
        <p:origin x="5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za Saberi" userId="ad877a6d-3052-448e-ac48-2a38e0dc6553" providerId="ADAL" clId="{08E142B3-F9B0-4536-AEE0-949058CB568E}"/>
    <pc:docChg chg="undo custSel modSld">
      <pc:chgData name="Morteza Saberi" userId="ad877a6d-3052-448e-ac48-2a38e0dc6553" providerId="ADAL" clId="{08E142B3-F9B0-4536-AEE0-949058CB568E}" dt="2022-02-17T03:26:14.862" v="37" actId="14100"/>
      <pc:docMkLst>
        <pc:docMk/>
      </pc:docMkLst>
      <pc:sldChg chg="modSp">
        <pc:chgData name="Morteza Saberi" userId="ad877a6d-3052-448e-ac48-2a38e0dc6553" providerId="ADAL" clId="{08E142B3-F9B0-4536-AEE0-949058CB568E}" dt="2022-02-17T03:24:23.802" v="14" actId="20577"/>
        <pc:sldMkLst>
          <pc:docMk/>
          <pc:sldMk cId="2673298198" sldId="431"/>
        </pc:sldMkLst>
        <pc:spChg chg="mod">
          <ac:chgData name="Morteza Saberi" userId="ad877a6d-3052-448e-ac48-2a38e0dc6553" providerId="ADAL" clId="{08E142B3-F9B0-4536-AEE0-949058CB568E}" dt="2022-02-17T03:24:23.802" v="14" actId="20577"/>
          <ac:spMkLst>
            <pc:docMk/>
            <pc:sldMk cId="2673298198" sldId="431"/>
            <ac:spMk id="8" creationId="{EE61527A-D811-4040-A740-3F330930D1EE}"/>
          </ac:spMkLst>
        </pc:spChg>
      </pc:sldChg>
      <pc:sldChg chg="modSp">
        <pc:chgData name="Morteza Saberi" userId="ad877a6d-3052-448e-ac48-2a38e0dc6553" providerId="ADAL" clId="{08E142B3-F9B0-4536-AEE0-949058CB568E}" dt="2022-02-17T03:24:38.948" v="18" actId="1076"/>
        <pc:sldMkLst>
          <pc:docMk/>
          <pc:sldMk cId="3907280144" sldId="432"/>
        </pc:sldMkLst>
        <pc:picChg chg="mod">
          <ac:chgData name="Morteza Saberi" userId="ad877a6d-3052-448e-ac48-2a38e0dc6553" providerId="ADAL" clId="{08E142B3-F9B0-4536-AEE0-949058CB568E}" dt="2022-02-17T03:24:38.948" v="18" actId="1076"/>
          <ac:picMkLst>
            <pc:docMk/>
            <pc:sldMk cId="3907280144" sldId="432"/>
            <ac:picMk id="2" creationId="{71C8EB7C-43FB-A248-8E7B-A2566B2C1BB2}"/>
          </ac:picMkLst>
        </pc:picChg>
      </pc:sldChg>
      <pc:sldChg chg="modSp">
        <pc:chgData name="Morteza Saberi" userId="ad877a6d-3052-448e-ac48-2a38e0dc6553" providerId="ADAL" clId="{08E142B3-F9B0-4536-AEE0-949058CB568E}" dt="2022-02-17T03:24:49.371" v="23" actId="1076"/>
        <pc:sldMkLst>
          <pc:docMk/>
          <pc:sldMk cId="1538779931" sldId="440"/>
        </pc:sldMkLst>
        <pc:picChg chg="mod">
          <ac:chgData name="Morteza Saberi" userId="ad877a6d-3052-448e-ac48-2a38e0dc6553" providerId="ADAL" clId="{08E142B3-F9B0-4536-AEE0-949058CB568E}" dt="2022-02-17T03:24:49.371" v="23" actId="1076"/>
          <ac:picMkLst>
            <pc:docMk/>
            <pc:sldMk cId="1538779931" sldId="440"/>
            <ac:picMk id="6" creationId="{D76CF0EB-080A-B942-824A-AA8DD5EC42FC}"/>
          </ac:picMkLst>
        </pc:picChg>
      </pc:sldChg>
      <pc:sldChg chg="addSp delSp modSp">
        <pc:chgData name="Morteza Saberi" userId="ad877a6d-3052-448e-ac48-2a38e0dc6553" providerId="ADAL" clId="{08E142B3-F9B0-4536-AEE0-949058CB568E}" dt="2022-02-17T03:23:53.883" v="4" actId="1076"/>
        <pc:sldMkLst>
          <pc:docMk/>
          <pc:sldMk cId="1209962071" sldId="441"/>
        </pc:sldMkLst>
        <pc:picChg chg="add mod">
          <ac:chgData name="Morteza Saberi" userId="ad877a6d-3052-448e-ac48-2a38e0dc6553" providerId="ADAL" clId="{08E142B3-F9B0-4536-AEE0-949058CB568E}" dt="2022-02-17T03:23:53.883" v="4" actId="1076"/>
          <ac:picMkLst>
            <pc:docMk/>
            <pc:sldMk cId="1209962071" sldId="441"/>
            <ac:picMk id="2" creationId="{1C273E83-6D40-485B-AFE5-9799D731DA75}"/>
          </ac:picMkLst>
        </pc:picChg>
        <pc:picChg chg="del">
          <ac:chgData name="Morteza Saberi" userId="ad877a6d-3052-448e-ac48-2a38e0dc6553" providerId="ADAL" clId="{08E142B3-F9B0-4536-AEE0-949058CB568E}" dt="2022-02-17T03:23:39.616" v="0" actId="478"/>
          <ac:picMkLst>
            <pc:docMk/>
            <pc:sldMk cId="1209962071" sldId="441"/>
            <ac:picMk id="6" creationId="{B37F653B-FD3F-F441-90EE-25B41412326B}"/>
          </ac:picMkLst>
        </pc:picChg>
      </pc:sldChg>
      <pc:sldChg chg="modSp">
        <pc:chgData name="Morteza Saberi" userId="ad877a6d-3052-448e-ac48-2a38e0dc6553" providerId="ADAL" clId="{08E142B3-F9B0-4536-AEE0-949058CB568E}" dt="2022-02-17T03:25:13.782" v="28" actId="1076"/>
        <pc:sldMkLst>
          <pc:docMk/>
          <pc:sldMk cId="1559692921" sldId="446"/>
        </pc:sldMkLst>
        <pc:graphicFrameChg chg="mod modGraphic">
          <ac:chgData name="Morteza Saberi" userId="ad877a6d-3052-448e-ac48-2a38e0dc6553" providerId="ADAL" clId="{08E142B3-F9B0-4536-AEE0-949058CB568E}" dt="2022-02-17T03:25:13.782" v="28" actId="1076"/>
          <ac:graphicFrameMkLst>
            <pc:docMk/>
            <pc:sldMk cId="1559692921" sldId="446"/>
            <ac:graphicFrameMk id="3" creationId="{746C2F55-BD11-2E48-832B-88001976EBFE}"/>
          </ac:graphicFrameMkLst>
        </pc:graphicFrameChg>
      </pc:sldChg>
      <pc:sldChg chg="modSp">
        <pc:chgData name="Morteza Saberi" userId="ad877a6d-3052-448e-ac48-2a38e0dc6553" providerId="ADAL" clId="{08E142B3-F9B0-4536-AEE0-949058CB568E}" dt="2022-02-17T03:25:31.415" v="32" actId="113"/>
        <pc:sldMkLst>
          <pc:docMk/>
          <pc:sldMk cId="883005214" sldId="452"/>
        </pc:sldMkLst>
        <pc:spChg chg="mod">
          <ac:chgData name="Morteza Saberi" userId="ad877a6d-3052-448e-ac48-2a38e0dc6553" providerId="ADAL" clId="{08E142B3-F9B0-4536-AEE0-949058CB568E}" dt="2022-02-17T03:25:31.415" v="32" actId="113"/>
          <ac:spMkLst>
            <pc:docMk/>
            <pc:sldMk cId="883005214" sldId="452"/>
            <ac:spMk id="7" creationId="{0B13199E-8E74-5543-8EBE-D9F39E76C480}"/>
          </ac:spMkLst>
        </pc:spChg>
      </pc:sldChg>
      <pc:sldChg chg="modSp">
        <pc:chgData name="Morteza Saberi" userId="ad877a6d-3052-448e-ac48-2a38e0dc6553" providerId="ADAL" clId="{08E142B3-F9B0-4536-AEE0-949058CB568E}" dt="2022-02-17T03:25:44.854" v="34" actId="1076"/>
        <pc:sldMkLst>
          <pc:docMk/>
          <pc:sldMk cId="129856722" sldId="454"/>
        </pc:sldMkLst>
        <pc:picChg chg="mod">
          <ac:chgData name="Morteza Saberi" userId="ad877a6d-3052-448e-ac48-2a38e0dc6553" providerId="ADAL" clId="{08E142B3-F9B0-4536-AEE0-949058CB568E}" dt="2022-02-17T03:25:44.854" v="34" actId="1076"/>
          <ac:picMkLst>
            <pc:docMk/>
            <pc:sldMk cId="129856722" sldId="454"/>
            <ac:picMk id="6" creationId="{B9DE1868-BE6B-C24E-ACC0-E0DF1565F539}"/>
          </ac:picMkLst>
        </pc:picChg>
      </pc:sldChg>
      <pc:sldChg chg="modSp">
        <pc:chgData name="Morteza Saberi" userId="ad877a6d-3052-448e-ac48-2a38e0dc6553" providerId="ADAL" clId="{08E142B3-F9B0-4536-AEE0-949058CB568E}" dt="2022-02-17T03:26:14.862" v="37" actId="14100"/>
        <pc:sldMkLst>
          <pc:docMk/>
          <pc:sldMk cId="2275536789" sldId="460"/>
        </pc:sldMkLst>
        <pc:picChg chg="mod">
          <ac:chgData name="Morteza Saberi" userId="ad877a6d-3052-448e-ac48-2a38e0dc6553" providerId="ADAL" clId="{08E142B3-F9B0-4536-AEE0-949058CB568E}" dt="2022-02-17T03:26:14.862" v="37" actId="14100"/>
          <ac:picMkLst>
            <pc:docMk/>
            <pc:sldMk cId="2275536789" sldId="460"/>
            <ac:picMk id="6" creationId="{BE665FB1-4646-284D-82E0-45965254F712}"/>
          </ac:picMkLst>
        </pc:picChg>
      </pc:sldChg>
    </pc:docChg>
  </pc:docChgLst>
</pc:chgInfo>
</file>

<file path=ppt/comments/modernComment_1D1_9D88FE5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C2EE38-6FB7-5846-B860-9FEF837E00B0}" authorId="{620FEAC4-E133-2F77-416E-242BAAE55B29}" created="2022-02-16T15:49:23.3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43000922" sldId="465"/>
      <ac:spMk id="8" creationId="{CDED4031-309D-1E42-8526-B810D0DC00E3}"/>
      <ac:txMk cp="0" len="3">
        <ac:context len="180" hash="3677630335"/>
      </ac:txMk>
    </ac:txMkLst>
    <p188:pos x="1052945" y="729044"/>
    <p188:txBody>
      <a:bodyPr/>
      <a:lstStyle/>
      <a:p>
        <a:r>
          <a:rPr lang="en-US"/>
          <a:t>Is it KMS or KMC?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063A-11FF-0742-97B1-7742108EDC2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1255-1B06-0747-94E8-FC6423B9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A3A0-AD88-4012-BC68-F825754874D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56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21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9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2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7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0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24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84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4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0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93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23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7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5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5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A3A0-AD88-4012-BC68-F825754874DD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62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9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6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9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Agile Development: </a:t>
            </a:r>
            <a:r>
              <a:rPr lang="en-AU" dirty="0"/>
              <a:t>Agile methodology is based on iterative and incremental development, where requirements and solutions evolve through collaboration between self-organizing, cross-functional teams.</a:t>
            </a:r>
            <a:r>
              <a:rPr lang="en-US" dirty="0"/>
              <a:t>.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  <a:r>
              <a:rPr lang="en-US" dirty="0"/>
              <a:t> </a:t>
            </a:r>
            <a:r>
              <a:rPr lang="en-AU" altLang="en-US" dirty="0"/>
              <a:t>Emphasis collaboration and Team is open to changing requirements rather than resistant(team work for a while, revisit the plan, make changes they want and start again; thigh irritation), they have quick meetings, extremely collaborative.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0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5A1D-2C7E-FE40-AB3B-B17942A1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82E69-B75C-0B47-A783-A0ACF4899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1B053-2DE5-9746-9C3D-523A44E9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409F7-FC7E-FD4F-995A-EFF125AB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B7126-97EB-9A4F-B6AA-8817E659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D93D-6B63-A845-82BE-567EEA35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5BADB-BCA7-9F48-B774-8AA220B72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A7FBE-D7F6-9C4D-B0F1-44CE021E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B9EDE-7B39-3641-8159-75C8C1FE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14EAD-61EB-3A49-A2A5-FAA3E1A1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AB181-F70D-FA4D-A26E-F30EBD6C5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E7DE2-43D7-BC42-B6A5-B0C800B35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D84B6-BA27-664C-AFF7-69783117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4E2AB-4CB1-B249-92B5-E6E44117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6CE0D-3A3A-014F-A53A-B36F7C9F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4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854" y="2684346"/>
            <a:ext cx="7574314" cy="1201854"/>
          </a:xfrm>
        </p:spPr>
        <p:txBody>
          <a:bodyPr anchor="t">
            <a:noAutofit/>
          </a:bodyPr>
          <a:lstStyle>
            <a:lvl1pPr algn="l">
              <a:defRPr lang="en-AU" sz="34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Heading</a:t>
            </a:r>
            <a:endParaRPr lang="en-AU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854" y="3904488"/>
            <a:ext cx="7574314" cy="1483672"/>
          </a:xfrm>
        </p:spPr>
        <p:txBody>
          <a:bodyPr>
            <a:noAutofit/>
          </a:bodyPr>
          <a:lstStyle>
            <a:lvl1pPr marL="0" indent="0" algn="l">
              <a:lnSpc>
                <a:spcPts val="2050"/>
              </a:lnSpc>
              <a:spcBef>
                <a:spcPts val="0"/>
              </a:spcBef>
              <a:buNone/>
              <a:defRPr lang="en-AU" sz="16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3A36A-F66D-5949-851B-B40DF1CFF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794" y="719529"/>
            <a:ext cx="1013045" cy="431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9CB7F-C500-664A-85BC-40E980796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1"/>
          <a:stretch/>
        </p:blipFill>
        <p:spPr>
          <a:xfrm>
            <a:off x="6367137" y="-1"/>
            <a:ext cx="5824863" cy="6759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D4A17-CCAE-BD4B-887F-A1DBBA9FD3FB}"/>
              </a:ext>
            </a:extLst>
          </p:cNvPr>
          <p:cNvSpPr txBox="1"/>
          <p:nvPr userDrawn="1"/>
        </p:nvSpPr>
        <p:spPr>
          <a:xfrm>
            <a:off x="10018207" y="6420897"/>
            <a:ext cx="1748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39600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95B59D-032C-CD4A-B177-5223D666C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2E7B1-2CAA-0442-BF33-993CA9D00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876" y="707332"/>
            <a:ext cx="748146" cy="70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7429" y="2495810"/>
            <a:ext cx="7318942" cy="1201854"/>
          </a:xfrm>
        </p:spPr>
        <p:txBody>
          <a:bodyPr anchor="t">
            <a:noAutofit/>
          </a:bodyPr>
          <a:lstStyle>
            <a:lvl1pPr algn="l">
              <a:defRPr lang="en-AU" sz="34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Heading</a:t>
            </a:r>
            <a:endParaRPr lang="en-AU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7429" y="3715952"/>
            <a:ext cx="7318942" cy="1483672"/>
          </a:xfrm>
        </p:spPr>
        <p:txBody>
          <a:bodyPr>
            <a:noAutofit/>
          </a:bodyPr>
          <a:lstStyle>
            <a:lvl1pPr marL="0" indent="0" algn="l">
              <a:lnSpc>
                <a:spcPts val="2050"/>
              </a:lnSpc>
              <a:spcBef>
                <a:spcPts val="0"/>
              </a:spcBef>
              <a:buNone/>
              <a:defRPr lang="en-AU" sz="16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FE1C7-3397-A040-96F0-BC5CC70D1A62}"/>
              </a:ext>
            </a:extLst>
          </p:cNvPr>
          <p:cNvSpPr txBox="1"/>
          <p:nvPr userDrawn="1"/>
        </p:nvSpPr>
        <p:spPr>
          <a:xfrm>
            <a:off x="10018207" y="6420897"/>
            <a:ext cx="1748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33954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4F1F-DB76-314D-AA77-2441307D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97CB-1ED1-3D41-BCFB-0A36DD8D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5F5D-6026-FB47-9644-8EAB53F7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CBF42-8490-D149-89B6-321E7D94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017-CAA4-CA4F-AAB0-2F1708B2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5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8DB2-0B37-714F-A6C1-8FF0B407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22D4A-9DD7-BE45-92E3-6C76379C6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CFCC0-46BC-7F47-BCCD-F51602DE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AB486-8EF8-E644-8BF3-EC437608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2C64D-1774-6549-8E7C-EEE8DCB1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D979-292B-9D4B-8378-6FFAF158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3A51E-AD65-0D46-A724-795655BDD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1D24-23E9-D74A-9E08-31A6BFC1F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A5141-0C4F-9040-809A-DF0129B1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AB350-3918-8B40-B5F8-F2BDEF92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B17E2-3A06-C444-8F7B-DF7ABD1A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4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A914-639C-E749-85CB-882FBDFF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E627B-A36A-2C41-9BE7-298E6439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E8343-DDC8-144D-9D99-E1DA4A9C6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279ED-2F0D-D542-85B3-C19CA6B69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AFCBB-A7AF-4A44-B932-8DC8310F9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91E46-19B7-6047-86E5-6A7B86AF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D6C4B-01FC-A546-9A52-165BC90B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52828-9E84-374A-B27B-309001E9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7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89FE-FBCE-9A45-ADE0-6B9632AE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D916A-A1E9-AA4D-8B72-93826B24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0DC57-DA5E-6F49-93D3-9C13CDC1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4AE48-A755-1A45-8756-44DE8220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3EFE7-CF3E-294A-829D-0CB1EE7F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A04FD-CF3C-DC42-AE3C-02B41A55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F4641-F236-0E44-BBFF-0CC20B0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4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DF47-9346-B749-983F-8A3572D6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1BD8-1AD8-9147-94AD-352B7A3B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8DFA2-F00C-4344-9105-468B2187E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2EC41-8C90-7F4B-94C0-D14DFAB9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06714-089C-CB4F-B2CD-163942FF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143C3-D3F2-CA44-BE55-ED9101DA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4A16-538E-234E-BC45-76A86C32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7B252-21F4-6341-97BB-B65F140D0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A6AE5-E538-854B-92E3-0D4351944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F6F26-139A-F147-84A3-549D79EF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D99AF-52BA-9C47-AEAF-A1C3595A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37157-7199-C842-B98C-1F70C9CD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C7F64-1232-FA4A-8F7B-E0DBC29B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51398-B5A9-2F4B-97E4-A918F9C02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F96E3-060B-7C48-ACA4-FD0138CB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1CCA-A76F-414B-8F80-B5465B1BA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2F0F-211B-1A4C-80E4-82171F069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D1_9D88FE5A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A11B-14BF-6548-992A-91D5A345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54" y="2684345"/>
            <a:ext cx="4152868" cy="1698811"/>
          </a:xfrm>
        </p:spPr>
        <p:txBody>
          <a:bodyPr/>
          <a:lstStyle/>
          <a:p>
            <a:pPr algn="ctr"/>
            <a:r>
              <a:rPr lang="en-AU" spc="-5" dirty="0">
                <a:latin typeface="Times New Roman"/>
                <a:cs typeface="Times New Roman"/>
              </a:rPr>
              <a:t>Introduction </a:t>
            </a:r>
            <a:r>
              <a:rPr lang="en-AU" dirty="0">
                <a:latin typeface="Times New Roman"/>
                <a:cs typeface="Times New Roman"/>
              </a:rPr>
              <a:t>to  Information </a:t>
            </a:r>
            <a:r>
              <a:rPr lang="en-AU" spc="-5" dirty="0">
                <a:latin typeface="Times New Roman"/>
                <a:cs typeface="Times New Roman"/>
              </a:rPr>
              <a:t>System </a:t>
            </a:r>
            <a:r>
              <a:rPr lang="en-AU" dirty="0">
                <a:latin typeface="Times New Roman"/>
                <a:cs typeface="Times New Roman"/>
              </a:rPr>
              <a:t>31266</a:t>
            </a:r>
            <a:br>
              <a:rPr lang="en-AU" dirty="0">
                <a:latin typeface="Times New Roman"/>
                <a:cs typeface="Times New Roman"/>
              </a:rPr>
            </a:br>
            <a:r>
              <a:rPr lang="en-AU" dirty="0">
                <a:latin typeface="Times New Roman"/>
                <a:cs typeface="Times New Roman"/>
              </a:rPr>
              <a:t>Week6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468E6-B1F6-3E45-B41A-23AE5F598A57}"/>
              </a:ext>
            </a:extLst>
          </p:cNvPr>
          <p:cNvSpPr txBox="1"/>
          <p:nvPr/>
        </p:nvSpPr>
        <p:spPr>
          <a:xfrm>
            <a:off x="627854" y="6362081"/>
            <a:ext cx="1513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230603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>
                <a:latin typeface="Times New Roman"/>
                <a:cs typeface="Times New Roman"/>
              </a:rPr>
              <a:t>What is a Database?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1527A-D811-4040-A740-3F330930D1EE}"/>
              </a:ext>
            </a:extLst>
          </p:cNvPr>
          <p:cNvSpPr txBox="1"/>
          <p:nvPr/>
        </p:nvSpPr>
        <p:spPr>
          <a:xfrm>
            <a:off x="330038" y="1748291"/>
            <a:ext cx="112152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database is an organised collection of data, generally stored and accessed electronically</a:t>
            </a:r>
          </a:p>
          <a:p>
            <a:pPr lvl="1"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database refers to a self-describing collection of integrated records.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5618D-96AA-3340-A3F6-05E7707A4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r="-16174" b="-454"/>
          <a:stretch/>
        </p:blipFill>
        <p:spPr>
          <a:xfrm>
            <a:off x="2930992" y="3549336"/>
            <a:ext cx="6330015" cy="24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/>
              <a:t>Table or File</a:t>
            </a:r>
            <a:endParaRPr lang="en-AU" sz="4000" dirty="0">
              <a:latin typeface="Times New Roman"/>
              <a:cs typeface="Times New Roman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8EB7C-43FB-A248-8E7B-A2566B2C1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58" y="2181022"/>
            <a:ext cx="9212386" cy="37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8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Hierarchy of the Data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CF0EB-080A-B942-824A-AA8DD5EC42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4911" y="2065087"/>
            <a:ext cx="9890234" cy="40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7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0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Relationships Between Rows in the Database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7A3B9DA-08E5-8144-9FB4-E3CF503F101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1181" y="1104285"/>
            <a:ext cx="11134112" cy="56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5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Relationships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46C2F55-BD11-2E48-832B-88001976E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09745"/>
              </p:ext>
            </p:extLst>
          </p:nvPr>
        </p:nvGraphicFramePr>
        <p:xfrm>
          <a:off x="443733" y="2175641"/>
          <a:ext cx="11637818" cy="36552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32461">
                  <a:extLst>
                    <a:ext uri="{9D8B030D-6E8A-4147-A177-3AD203B41FA5}">
                      <a16:colId xmlns:a16="http://schemas.microsoft.com/office/drawing/2014/main" val="1625910988"/>
                    </a:ext>
                  </a:extLst>
                </a:gridCol>
                <a:gridCol w="6805357">
                  <a:extLst>
                    <a:ext uri="{9D8B030D-6E8A-4147-A177-3AD203B41FA5}">
                      <a16:colId xmlns:a16="http://schemas.microsoft.com/office/drawing/2014/main" val="2448898469"/>
                    </a:ext>
                  </a:extLst>
                </a:gridCol>
              </a:tblGrid>
              <a:tr h="189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lang="en-AU" sz="18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AU" sz="18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24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 data redundancy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single copy of data ensures that storage requirements are minimised.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68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data consistency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Eliminating redundancy greatly reduces the possibilities of inconsistency.</a:t>
                      </a:r>
                      <a:endParaRPr lang="en-AU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9903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security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centralised system makes it easier to enforce access restrictions.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49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data quality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Centralised control, minimised redundancy, and improved data consistency help to enhance the quality of data.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994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data accessibility and sharing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centralised system makes it easier to deploy and control access for personnel within or outside organisational boundaries.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519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Enforcement of standards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centralised system makes it much easier to enforce standards and rules for data creation, modification, naming, and deletion.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163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productivity of application development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standards make it easier to build and modify applications.</a:t>
                      </a:r>
                      <a:endParaRPr lang="en-A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952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69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Data Cube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922AE-8D74-9446-9E59-E54A5047F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365" y="1870549"/>
            <a:ext cx="6480031" cy="46470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DC8B51-EE13-4B4D-906F-81D29CE4A7A6}"/>
              </a:ext>
            </a:extLst>
          </p:cNvPr>
          <p:cNvSpPr/>
          <p:nvPr/>
        </p:nvSpPr>
        <p:spPr>
          <a:xfrm>
            <a:off x="373205" y="1922763"/>
            <a:ext cx="53487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are organized by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—for example, by customer, vendor, product, price level, and region.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arrangement differs from transactional systems, where data are organized by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order entry, inventory control, and accounts receivable.</a:t>
            </a:r>
          </a:p>
        </p:txBody>
      </p:sp>
    </p:spTree>
    <p:extLst>
      <p:ext uri="{BB962C8B-B14F-4D97-AF65-F5344CB8AC3E}">
        <p14:creationId xmlns:p14="http://schemas.microsoft.com/office/powerpoint/2010/main" val="357158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What is Big Data?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7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Big Data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3199E-8E74-5543-8EBE-D9F39E76C480}"/>
              </a:ext>
            </a:extLst>
          </p:cNvPr>
          <p:cNvSpPr txBox="1"/>
          <p:nvPr/>
        </p:nvSpPr>
        <p:spPr>
          <a:xfrm>
            <a:off x="347546" y="1894529"/>
            <a:ext cx="1164227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cs typeface="Arial" panose="020B0604020202020204" pitchFamily="34" charset="0"/>
              </a:rPr>
              <a:t>Big data is considered as an extremely large and complex data collections </a:t>
            </a:r>
          </a:p>
          <a:p>
            <a:r>
              <a:rPr lang="en-US" sz="2200" dirty="0">
                <a:cs typeface="Arial" panose="020B0604020202020204" pitchFamily="34" charset="0"/>
              </a:rPr>
              <a:t>Old software, hardware, and analysis processes are unable to deal  with them </a:t>
            </a:r>
          </a:p>
          <a:p>
            <a:r>
              <a:rPr lang="en-US" sz="2200" dirty="0">
                <a:cs typeface="Arial" panose="020B0604020202020204" pitchFamily="34" charset="0"/>
              </a:rPr>
              <a:t>There are four common characteristics of big data: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This relates to the huge amounts of data generated every second by IT systems.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This relates to the speed of transmission of data across the globe.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This relates to the many types of data that are being generated, such as numeric (e.g. financial data), text (social media feeds) and video.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Veracity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This relates to the messiness of the data being generated, such as speech patterns, Twitter posts with hashtags, and abbreviations and typos.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0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What are the benefits of making Big Data available 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65A47-7AC5-CC48-847E-47297BEFABBA}"/>
              </a:ext>
            </a:extLst>
          </p:cNvPr>
          <p:cNvSpPr txBox="1"/>
          <p:nvPr/>
        </p:nvSpPr>
        <p:spPr>
          <a:xfrm>
            <a:off x="556547" y="1851189"/>
            <a:ext cx="67879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Big Data available enables Organisations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gain value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performance </a:t>
            </a:r>
          </a:p>
          <a:p>
            <a:pPr lvl="2" algn="just"/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Banks are using big data to analyse the likelihood of a customer repaying a loan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9FE455-4138-7E4A-B34C-04576A39F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107" y="3948352"/>
            <a:ext cx="5617845" cy="26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Retailing example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E1868-BE6B-C24E-ACC0-E0DF1565F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6" y="1923392"/>
            <a:ext cx="10916506" cy="451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Data and Knowledge Management</a:t>
            </a:r>
            <a:br>
              <a:rPr lang="en-AU" sz="4000" dirty="0">
                <a:latin typeface="Times New Roman"/>
                <a:cs typeface="Times New Roman"/>
              </a:rPr>
            </a:br>
            <a:endParaRPr lang="en-AU" sz="4000" dirty="0">
              <a:latin typeface="Times New Roman"/>
              <a:cs typeface="Times New Roman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7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Retailing example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013B8-4FE7-B14D-A9DB-A0E8CDD45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73" y="1851189"/>
            <a:ext cx="10708640" cy="44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8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Retailing example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1879B-07E9-0041-94DD-2B168BB8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47" y="1869871"/>
            <a:ext cx="10696258" cy="48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53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Retailing example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AE30D-2353-714A-B929-C6B5DB41D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473199"/>
            <a:ext cx="10850880" cy="52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93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>
                <a:latin typeface="Times New Roman"/>
                <a:cs typeface="Times New Roman"/>
              </a:rPr>
              <a:t>Recommender systems- Retailing example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28C12-71F7-0840-9D16-2B033614B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264" y="1851189"/>
            <a:ext cx="6338555" cy="3448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565DD-A6F2-FD4D-929E-A0D7B36AE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391" y="1966243"/>
            <a:ext cx="3114675" cy="3333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EECF96-A60A-7A47-B107-1383F7FFEC31}"/>
              </a:ext>
            </a:extLst>
          </p:cNvPr>
          <p:cNvSpPr/>
          <p:nvPr/>
        </p:nvSpPr>
        <p:spPr>
          <a:xfrm>
            <a:off x="848091" y="5705459"/>
            <a:ext cx="4572085" cy="4616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Based Recommendation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BA9AEE-6D31-F540-A8D3-D5F4B3766A70}"/>
              </a:ext>
            </a:extLst>
          </p:cNvPr>
          <p:cNvSpPr/>
          <p:nvPr/>
        </p:nvSpPr>
        <p:spPr>
          <a:xfrm>
            <a:off x="7079672" y="5474627"/>
            <a:ext cx="3449784" cy="4616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Filtering </a:t>
            </a:r>
          </a:p>
        </p:txBody>
      </p:sp>
    </p:spTree>
    <p:extLst>
      <p:ext uri="{BB962C8B-B14F-4D97-AF65-F5344CB8AC3E}">
        <p14:creationId xmlns:p14="http://schemas.microsoft.com/office/powerpoint/2010/main" val="350547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Data Warehouses &amp; Data Marts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3199E-8E74-5543-8EBE-D9F39E76C480}"/>
              </a:ext>
            </a:extLst>
          </p:cNvPr>
          <p:cNvSpPr txBox="1"/>
          <p:nvPr/>
        </p:nvSpPr>
        <p:spPr>
          <a:xfrm>
            <a:off x="138546" y="2075525"/>
            <a:ext cx="638694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some decisions; analyses of data from various sources are needed.</a:t>
            </a:r>
          </a:p>
          <a:p>
            <a:pPr algn="just"/>
            <a:r>
              <a:rPr lang="en-A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Warehouse</a:t>
            </a:r>
          </a:p>
          <a:p>
            <a:pPr lvl="1" algn="just"/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repositories of integrated data from disparate sources. They contain both historic and (almost) current data for analysis and reporting.</a:t>
            </a:r>
          </a:p>
          <a:p>
            <a:pPr algn="just"/>
            <a:r>
              <a:rPr lang="en-A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Mart</a:t>
            </a:r>
          </a:p>
          <a:p>
            <a:pPr lvl="1" algn="just">
              <a:lnSpc>
                <a:spcPct val="100000"/>
              </a:lnSpc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low-cost, scaled-down version of a data warehouse designed for end-user’s needs in an individual department.</a:t>
            </a:r>
          </a:p>
          <a:p>
            <a:pPr lvl="1" algn="just"/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Data Warehouse vs Data Mart: What is the Difference?">
            <a:extLst>
              <a:ext uri="{FF2B5EF4-FFF2-40B4-BE49-F238E27FC236}">
                <a16:creationId xmlns:a16="http://schemas.microsoft.com/office/drawing/2014/main" id="{673E2E62-D6F8-7E44-AD59-2FD02986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56" y="2175275"/>
            <a:ext cx="5228298" cy="32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warehouse framework and views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4182D-B696-1647-A7A0-1241CFED5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92" y="1211532"/>
            <a:ext cx="9450156" cy="56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2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Data Warehouses &amp; Data Marts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3199E-8E74-5543-8EBE-D9F39E76C480}"/>
              </a:ext>
            </a:extLst>
          </p:cNvPr>
          <p:cNvSpPr txBox="1"/>
          <p:nvPr/>
        </p:nvSpPr>
        <p:spPr>
          <a:xfrm>
            <a:off x="556547" y="1681544"/>
            <a:ext cx="1140674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successfully implement and main a data warehouse, an organization must: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source systems that provide data to the warehouse or mart.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the necessary data for the data warehouse using data integration technology and processes.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on an appropriate architecture for storing data in the data warehouse or data mart.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tools and applications for the variety of organizational users.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that metadata, data quality, and governance processes are in place to ensure that the data warehouse or mart meets its purposes.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956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Knowledge Management (KM)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97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Two dimensions of knowledge in organisations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65FB1-4646-284D-82E0-45965254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68" y="2327410"/>
            <a:ext cx="10121463" cy="38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36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The role of IT in KM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74E8D-8326-F142-BC4E-539F92C7919D}"/>
              </a:ext>
            </a:extLst>
          </p:cNvPr>
          <p:cNvSpPr txBox="1"/>
          <p:nvPr/>
        </p:nvSpPr>
        <p:spPr>
          <a:xfrm>
            <a:off x="484042" y="1936381"/>
            <a:ext cx="47586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management steps include the processes of knowledge creation, capture, refine, storage, manage , and disseminate Knowledge to achieve coemptive advantage</a:t>
            </a:r>
          </a:p>
          <a:p>
            <a:endParaRPr lang="en-A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management is an organized approach of organizations to take advantage of both explicit and tacit knowledge</a:t>
            </a:r>
          </a:p>
          <a:p>
            <a:pPr lvl="1">
              <a:lnSpc>
                <a:spcPct val="100000"/>
              </a:lnSpc>
            </a:pPr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What is a knowledge Management System? - KPS">
            <a:extLst>
              <a:ext uri="{FF2B5EF4-FFF2-40B4-BE49-F238E27FC236}">
                <a16:creationId xmlns:a16="http://schemas.microsoft.com/office/drawing/2014/main" id="{99CC6888-6161-D24F-AE00-D384B0D1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71" y="1936381"/>
            <a:ext cx="636693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 Key Objectives to Improve Productivity and Customer Experience">
            <a:extLst>
              <a:ext uri="{FF2B5EF4-FFF2-40B4-BE49-F238E27FC236}">
                <a16:creationId xmlns:a16="http://schemas.microsoft.com/office/drawing/2014/main" id="{10611209-EE24-4F88-9851-BB4591ADC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2" r="-2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3F7312-8887-6747-9F80-72C7F1B9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7329055" cy="4005073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Data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Describing the Database Approach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Big Data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Data Warehouses and Data Marts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knowledge Management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402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KM benefits and challenges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74E8D-8326-F142-BC4E-539F92C7919D}"/>
              </a:ext>
            </a:extLst>
          </p:cNvPr>
          <p:cNvSpPr txBox="1"/>
          <p:nvPr/>
        </p:nvSpPr>
        <p:spPr>
          <a:xfrm>
            <a:off x="556546" y="1851189"/>
            <a:ext cx="112242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product development;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employee morale and retention.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practices are readily available to a wide range of employees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customer service</a:t>
            </a:r>
          </a:p>
          <a:p>
            <a:r>
              <a:rPr lang="en-A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must be willing to share their personal tacit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must create a knowledge management culture that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employees who add their expertise to the knowledge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knowledge base must be continually maintained and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must be willing to invest in the resources needed to carry out these operations.</a:t>
            </a:r>
          </a:p>
        </p:txBody>
      </p:sp>
    </p:spTree>
    <p:extLst>
      <p:ext uri="{BB962C8B-B14F-4D97-AF65-F5344CB8AC3E}">
        <p14:creationId xmlns:p14="http://schemas.microsoft.com/office/powerpoint/2010/main" val="2301938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KMS Cycle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4875E-737C-8842-94E8-EEE86FCBF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36" y="1866945"/>
            <a:ext cx="7869382" cy="47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19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Knowledge management cycles(Basic steps)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68854-09CC-BA4C-8EB0-D37D3BD6561C}"/>
              </a:ext>
            </a:extLst>
          </p:cNvPr>
          <p:cNvSpPr txBox="1"/>
          <p:nvPr/>
        </p:nvSpPr>
        <p:spPr>
          <a:xfrm>
            <a:off x="572493" y="2013228"/>
            <a:ext cx="10972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creation: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is created as people determine new ways of doing things or develop know-how.</a:t>
            </a:r>
          </a:p>
          <a:p>
            <a:pPr algn="just"/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knowledge: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knowledge must be identified as valuable and be represented in a reasonable way.</a:t>
            </a:r>
          </a:p>
          <a:p>
            <a:pPr algn="just"/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Refine knowledge: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knowledge must be placed in context so that it is actionable. This is where tacit qualities (human insights) must be captured along with explicit facts.</a:t>
            </a: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6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7" y="95772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Knowledge management cycles(Basic steps)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68854-09CC-BA4C-8EB0-D37D3BD6561C}"/>
              </a:ext>
            </a:extLst>
          </p:cNvPr>
          <p:cNvSpPr txBox="1"/>
          <p:nvPr/>
        </p:nvSpPr>
        <p:spPr>
          <a:xfrm>
            <a:off x="572493" y="2013228"/>
            <a:ext cx="10972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storage: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knowledge must then be stored in a reasonable format in a knowledge repository so that others in the organization can access it.</a:t>
            </a:r>
          </a:p>
          <a:p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knowledge: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a library, the knowledge must be kept current. It must be reviewed regularly to verify that it is relevant and accurate.</a:t>
            </a: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Disseminate knowledge: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Knowledge must be made available in a useful format to anyone in the organization who needs it, anywhere and anytime.</a:t>
            </a: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D4031-309D-1E42-8526-B810D0DC00E3}"/>
              </a:ext>
            </a:extLst>
          </p:cNvPr>
          <p:cNvSpPr txBox="1"/>
          <p:nvPr/>
        </p:nvSpPr>
        <p:spPr>
          <a:xfrm>
            <a:off x="1690255" y="5176456"/>
            <a:ext cx="8645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KMS refer to a class of information systems applied to support and enhance the organizational processes of knowledge creation, capture, refine, storage, manage , and disseminate. </a:t>
            </a:r>
          </a:p>
        </p:txBody>
      </p:sp>
    </p:spTree>
    <p:extLst>
      <p:ext uri="{BB962C8B-B14F-4D97-AF65-F5344CB8AC3E}">
        <p14:creationId xmlns:p14="http://schemas.microsoft.com/office/powerpoint/2010/main" val="2643000922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en-US" sz="500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35" y="2807208"/>
            <a:ext cx="6054619" cy="3411272"/>
          </a:xfrm>
        </p:spPr>
        <p:txBody>
          <a:bodyPr anchor="t">
            <a:normAutofit/>
          </a:bodyPr>
          <a:lstStyle/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Rainer, R. Kelly, et al. </a:t>
            </a:r>
            <a:r>
              <a:rPr lang="en-A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Information Systems</a:t>
            </a:r>
            <a:r>
              <a:rPr lang="en-A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Wiley, 2014</a:t>
            </a:r>
            <a:r>
              <a:rPr lang="en-A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Chapter3.</a:t>
            </a:r>
            <a:endParaRPr lang="en-A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33C0-8C76-4A8D-B0B1-DB030DDC1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554" y="2573756"/>
            <a:ext cx="5500347" cy="2296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947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7808" y="2716246"/>
            <a:ext cx="7318942" cy="1201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4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320696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Data and Knowledge Management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2114B-5789-8245-8B1B-8EE323E8D161}"/>
              </a:ext>
            </a:extLst>
          </p:cNvPr>
          <p:cNvSpPr txBox="1"/>
          <p:nvPr/>
        </p:nvSpPr>
        <p:spPr>
          <a:xfrm>
            <a:off x="284722" y="1905411"/>
            <a:ext cx="116195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stay ahead of the competition organisations need effective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organisation don’t have timely, accurate or relevant information because their data have been poorly organised and managed</a:t>
            </a:r>
          </a:p>
          <a:p>
            <a:pPr>
              <a:lnSpc>
                <a:spcPct val="100000"/>
              </a:lnSpc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A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information system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users with accurate, timely and relevant information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information is free of error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timely when it is available to decision makers when it is needed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relevant when it is useful and appropriate for the types of work and decision that require it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7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Why Managing data is very important?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BA4E3-0386-C447-B654-E05CFD0FD090}"/>
              </a:ext>
            </a:extLst>
          </p:cNvPr>
          <p:cNvSpPr txBox="1"/>
          <p:nvPr/>
        </p:nvSpPr>
        <p:spPr>
          <a:xfrm>
            <a:off x="549633" y="1827450"/>
            <a:ext cx="1068185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data is </a:t>
            </a:r>
            <a:r>
              <a:rPr lang="en-A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exponentially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 </a:t>
            </a: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scattered throughout organisations and collected by many individuals using various methods and devices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are subject to data rot (outdated, destroyed storage media)Inconsistent data due to non-integrated information systems</a:t>
            </a:r>
          </a:p>
          <a:p>
            <a:pPr lvl="1" algn="just">
              <a:lnSpc>
                <a:spcPct val="100000"/>
              </a:lnSpc>
            </a:pPr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3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Retailing example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273E83-6D40-485B-AFE5-9799D731D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29" y="2662513"/>
            <a:ext cx="93440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6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Retailing example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F9E95-B369-3849-A6A7-1BF174AE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9" y="1734609"/>
            <a:ext cx="10417493" cy="49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5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How do organisation ensure the availability, usability, integrity and security of company data 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>
                <a:latin typeface="Times New Roman"/>
                <a:cs typeface="Times New Roman"/>
              </a:rPr>
              <a:t>Establish Data Governance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1527A-D811-4040-A740-3F330930D1EE}"/>
              </a:ext>
            </a:extLst>
          </p:cNvPr>
          <p:cNvSpPr txBox="1"/>
          <p:nvPr/>
        </p:nvSpPr>
        <p:spPr>
          <a:xfrm>
            <a:off x="734291" y="2438473"/>
            <a:ext cx="110624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Governance is all about ensuring that data standards and policies are defined, and enforced across the entire organization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is to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available, transparent, and useful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people who are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authorized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access it, from the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 it enters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 until it is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outdated and deleted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98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{0D898B27-39BA-CF4B-ACEA-161D710C75A1}tf10001120</Template>
  <TotalTime>3013</TotalTime>
  <Words>1291</Words>
  <Application>Microsoft Office PowerPoint</Application>
  <PresentationFormat>Widescreen</PresentationFormat>
  <Paragraphs>171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맑은 고딕</vt:lpstr>
      <vt:lpstr>Arial</vt:lpstr>
      <vt:lpstr>Calibri</vt:lpstr>
      <vt:lpstr>Calibri Light</vt:lpstr>
      <vt:lpstr>Helvetica</vt:lpstr>
      <vt:lpstr>Times New Roman</vt:lpstr>
      <vt:lpstr>Office Theme</vt:lpstr>
      <vt:lpstr>Introduction to  Information System 31266 Week6</vt:lpstr>
      <vt:lpstr>Data and Knowledge Management </vt:lpstr>
      <vt:lpstr>Objectives</vt:lpstr>
      <vt:lpstr>Data and Knowledge Management</vt:lpstr>
      <vt:lpstr>Why Managing data is very important?</vt:lpstr>
      <vt:lpstr>Retailing example</vt:lpstr>
      <vt:lpstr>Retailing example</vt:lpstr>
      <vt:lpstr>How do organisation ensure the availability, usability, integrity and security of company data ?</vt:lpstr>
      <vt:lpstr>Establish Data Governance</vt:lpstr>
      <vt:lpstr>What is a Database?</vt:lpstr>
      <vt:lpstr>Table or File</vt:lpstr>
      <vt:lpstr>Hierarchy of the Data</vt:lpstr>
      <vt:lpstr>Relationships Between Rows in the Database</vt:lpstr>
      <vt:lpstr>Relationships</vt:lpstr>
      <vt:lpstr>Data Cube</vt:lpstr>
      <vt:lpstr>What is Big Data?</vt:lpstr>
      <vt:lpstr>Big Data</vt:lpstr>
      <vt:lpstr>What are the benefits of making Big Data available ?</vt:lpstr>
      <vt:lpstr>Retailing example</vt:lpstr>
      <vt:lpstr>Retailing example</vt:lpstr>
      <vt:lpstr>Retailing example</vt:lpstr>
      <vt:lpstr>Retailing example</vt:lpstr>
      <vt:lpstr>Recommender systems- Retailing example</vt:lpstr>
      <vt:lpstr>Data Warehouses &amp; Data Marts</vt:lpstr>
      <vt:lpstr>Data warehouse framework and views</vt:lpstr>
      <vt:lpstr>Data Warehouses &amp; Data Marts</vt:lpstr>
      <vt:lpstr>Knowledge Management (KM)</vt:lpstr>
      <vt:lpstr>Two dimensions of knowledge in organisations</vt:lpstr>
      <vt:lpstr>The role of IT in KM</vt:lpstr>
      <vt:lpstr>KM benefits and challenges</vt:lpstr>
      <vt:lpstr>KMS Cycle</vt:lpstr>
      <vt:lpstr>Knowledge management cycles(Basic steps)</vt:lpstr>
      <vt:lpstr>Knowledge management cycles(Basic steps)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Information System 31266 Week2</dc:title>
  <dc:creator>Bahareh B./Reza F. Azar/Aghdam</dc:creator>
  <cp:lastModifiedBy>Morteza Saberi</cp:lastModifiedBy>
  <cp:revision>69</cp:revision>
  <dcterms:created xsi:type="dcterms:W3CDTF">2022-02-10T14:22:55Z</dcterms:created>
  <dcterms:modified xsi:type="dcterms:W3CDTF">2022-03-28T22:17:28Z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2022-02-16T22:25:03Z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b3d3a6d4-b65c-4247-a57e-d5b0dbc18da7</vt:lpwstr>
  </property>
  <property fmtid="{D5CDD505-2E9C-101B-9397-08002B2CF9AE}" pid="8" name="MSIP_Label_51a6c3db-1667-4f49-995a-8b9973972958_ContentBits">
    <vt:lpwstr>0</vt:lpwstr>
  </property>
</Properties>
</file>