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65_AAD5C5E3.xml" ContentType="application/vnd.ms-powerpoint.comments+xml"/>
  <Override PartName="/ppt/comments/modernComment_1D1_9D88FE5A.xml" ContentType="application/vnd.ms-powerpoint.comments+xml"/>
  <Override PartName="/ppt/comments/modernComment_1DC_C1A71E35.xml" ContentType="application/vnd.ms-powerpoint.comments+xml"/>
  <Override PartName="/ppt/comments/modernComment_1DD_FCDD59B3.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7" r:id="rId2"/>
    <p:sldId id="401" r:id="rId3"/>
    <p:sldId id="355" r:id="rId4"/>
    <p:sldId id="472" r:id="rId5"/>
    <p:sldId id="260" r:id="rId6"/>
    <p:sldId id="470" r:id="rId7"/>
    <p:sldId id="357" r:id="rId8"/>
    <p:sldId id="466" r:id="rId9"/>
    <p:sldId id="431" r:id="rId10"/>
    <p:sldId id="467" r:id="rId11"/>
    <p:sldId id="468" r:id="rId12"/>
    <p:sldId id="469" r:id="rId13"/>
    <p:sldId id="444" r:id="rId14"/>
    <p:sldId id="432" r:id="rId15"/>
    <p:sldId id="471" r:id="rId16"/>
    <p:sldId id="440" r:id="rId17"/>
    <p:sldId id="451" r:id="rId18"/>
    <p:sldId id="452" r:id="rId19"/>
    <p:sldId id="453" r:id="rId20"/>
    <p:sldId id="454" r:id="rId21"/>
    <p:sldId id="473" r:id="rId22"/>
    <p:sldId id="455" r:id="rId23"/>
    <p:sldId id="459" r:id="rId24"/>
    <p:sldId id="461" r:id="rId25"/>
    <p:sldId id="474" r:id="rId26"/>
    <p:sldId id="462" r:id="rId27"/>
    <p:sldId id="475" r:id="rId28"/>
    <p:sldId id="464" r:id="rId29"/>
    <p:sldId id="465" r:id="rId30"/>
    <p:sldId id="476" r:id="rId31"/>
    <p:sldId id="477" r:id="rId32"/>
    <p:sldId id="478" r:id="rId33"/>
    <p:sldId id="479" r:id="rId34"/>
    <p:sldId id="480" r:id="rId35"/>
    <p:sldId id="481" r:id="rId36"/>
    <p:sldId id="325" r:id="rId37"/>
    <p:sldId id="27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0FEAC4-E133-2F77-416E-242BAAE55B29}" name="Bahareh B./Reza F. Azar/Aghdam" initials="BBFA" userId="574ba9868101d3c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41"/>
    <p:restoredTop sz="82569"/>
  </p:normalViewPr>
  <p:slideViewPr>
    <p:cSldViewPr snapToGrid="0" snapToObjects="1">
      <p:cViewPr varScale="1">
        <p:scale>
          <a:sx n="53" d="100"/>
          <a:sy n="53" d="100"/>
        </p:scale>
        <p:origin x="5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modernComment_165_AAD5C5E3.xml><?xml version="1.0" encoding="utf-8"?>
<p188:cmLst xmlns:a="http://schemas.openxmlformats.org/drawingml/2006/main" xmlns:r="http://schemas.openxmlformats.org/officeDocument/2006/relationships" xmlns:p188="http://schemas.microsoft.com/office/powerpoint/2018/8/main">
  <p188:cm id="{EE976369-1756-0845-8C07-2D02979D165F}" authorId="{620FEAC4-E133-2F77-416E-242BAAE55B29}" created="2022-02-19T03:09:46.044">
    <ac:deMkLst xmlns:ac="http://schemas.microsoft.com/office/drawing/2013/main/command">
      <pc:docMk xmlns:pc="http://schemas.microsoft.com/office/powerpoint/2013/main/command"/>
      <pc:sldMk xmlns:pc="http://schemas.microsoft.com/office/powerpoint/2013/main/command" cId="2866136547" sldId="357"/>
      <ac:picMk id="10" creationId="{6917D46E-0069-2E4B-B303-329974C2296D}"/>
    </ac:deMkLst>
    <p188:txBody>
      <a:bodyPr/>
      <a:lstStyle/>
      <a:p>
        <a:r>
          <a:rPr lang="en-US"/>
          <a:t>Please let us know which website you use?</a:t>
        </a:r>
      </a:p>
    </p188:txBody>
  </p188:cm>
</p188:cmLst>
</file>

<file path=ppt/comments/modernComment_1D1_9D88FE5A.xml><?xml version="1.0" encoding="utf-8"?>
<p188:cmLst xmlns:a="http://schemas.openxmlformats.org/drawingml/2006/main" xmlns:r="http://schemas.openxmlformats.org/officeDocument/2006/relationships" xmlns:p188="http://schemas.microsoft.com/office/powerpoint/2018/8/main">
  <p188:cm id="{8EC2EE38-6FB7-5846-B860-9FEF837E00B0}" authorId="{620FEAC4-E133-2F77-416E-242BAAE55B29}" created="2022-02-16T15:49:23.352">
    <ac:txMkLst xmlns:ac="http://schemas.microsoft.com/office/drawing/2013/main/command">
      <pc:docMk xmlns:pc="http://schemas.microsoft.com/office/powerpoint/2013/main/command"/>
      <pc:sldMk xmlns:pc="http://schemas.microsoft.com/office/powerpoint/2013/main/command" cId="2643000922" sldId="465"/>
      <ac:spMk id="8" creationId="{CDED4031-309D-1E42-8526-B810D0DC00E3}"/>
      <ac:txMk cp="0" len="3">
        <ac:context len="180" hash="3677630335"/>
      </ac:txMk>
    </ac:txMkLst>
    <p188:txBody>
      <a:bodyPr/>
      <a:lstStyle/>
      <a:p>
        <a:r>
          <a:rPr lang="en-US"/>
          <a:t>Is it KMS or KMC?</a:t>
        </a:r>
      </a:p>
    </p188:txBody>
  </p188:cm>
</p188:cmLst>
</file>

<file path=ppt/comments/modernComment_1DC_C1A71E35.xml><?xml version="1.0" encoding="utf-8"?>
<p188:cmLst xmlns:a="http://schemas.openxmlformats.org/drawingml/2006/main" xmlns:r="http://schemas.openxmlformats.org/officeDocument/2006/relationships" xmlns:p188="http://schemas.microsoft.com/office/powerpoint/2018/8/main">
  <p188:cm id="{5EC4754F-06FD-0146-A7EA-F855902752C0}" authorId="{620FEAC4-E133-2F77-416E-242BAAE55B29}" created="2022-02-19T04:22:04.760">
    <ac:txMkLst xmlns:ac="http://schemas.microsoft.com/office/drawing/2013/main/command">
      <pc:docMk xmlns:pc="http://schemas.microsoft.com/office/powerpoint/2013/main/command"/>
      <pc:sldMk xmlns:pc="http://schemas.microsoft.com/office/powerpoint/2013/main/command" cId="3248954933" sldId="476"/>
      <ac:spMk id="9" creationId="{C6CEEB95-84E3-6A40-AD46-1C8794F1CAF9}"/>
      <ac:txMk cp="4" len="31">
        <ac:context len="36" hash="338745800"/>
      </ac:txMk>
    </ac:txMkLst>
    <p188:pos x="8035003" y="1123428"/>
    <p188:txBody>
      <a:bodyPr/>
      <a:lstStyle/>
      <a:p>
        <a:r>
          <a:rPr lang="en-US"/>
          <a:t>I am not sure for the title </a:t>
        </a:r>
      </a:p>
    </p188:txBody>
  </p188:cm>
</p188:cmLst>
</file>

<file path=ppt/comments/modernComment_1DD_FCDD59B3.xml><?xml version="1.0" encoding="utf-8"?>
<p188:cmLst xmlns:a="http://schemas.openxmlformats.org/drawingml/2006/main" xmlns:r="http://schemas.openxmlformats.org/officeDocument/2006/relationships" xmlns:p188="http://schemas.microsoft.com/office/powerpoint/2018/8/main">
  <p188:cm id="{BD416EEF-5491-874E-A8AC-A9E3B5B3618A}" authorId="{620FEAC4-E133-2F77-416E-242BAAE55B29}" created="2022-02-19T04:24:42.471">
    <ac:txMkLst xmlns:ac="http://schemas.microsoft.com/office/drawing/2013/main/command">
      <pc:docMk xmlns:pc="http://schemas.microsoft.com/office/powerpoint/2013/main/command"/>
      <pc:sldMk xmlns:pc="http://schemas.microsoft.com/office/powerpoint/2013/main/command" cId="4242364851" sldId="477"/>
      <ac:spMk id="7" creationId="{A192656D-E1AD-6746-A2DB-6B3FA20E1217}"/>
      <ac:txMk cp="0" len="25">
        <ac:context len="486" hash="2897212542"/>
      </ac:txMk>
    </ac:txMkLst>
    <p188:pos x="3820443" y="722258"/>
    <p188:txBody>
      <a:bodyPr/>
      <a:lstStyle/>
      <a:p>
        <a:r>
          <a:rPr lang="en-US"/>
          <a:t>We had the same concept in week3</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D063A-11FF-0742-97B1-7742108EDC2A}"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91255-1B06-0747-94E8-FC6423B976B4}" type="slidenum">
              <a:rPr lang="en-US" smtClean="0"/>
              <a:t>‹#›</a:t>
            </a:fld>
            <a:endParaRPr lang="en-US"/>
          </a:p>
        </p:txBody>
      </p:sp>
    </p:spTree>
    <p:extLst>
      <p:ext uri="{BB962C8B-B14F-4D97-AF65-F5344CB8AC3E}">
        <p14:creationId xmlns:p14="http://schemas.microsoft.com/office/powerpoint/2010/main" val="1950228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a:t>
            </a:fld>
            <a:endParaRPr lang="en-US"/>
          </a:p>
        </p:txBody>
      </p:sp>
    </p:spTree>
    <p:extLst>
      <p:ext uri="{BB962C8B-B14F-4D97-AF65-F5344CB8AC3E}">
        <p14:creationId xmlns:p14="http://schemas.microsoft.com/office/powerpoint/2010/main" val="1735121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12</a:t>
            </a:fld>
            <a:endParaRPr lang="en-US"/>
          </a:p>
        </p:txBody>
      </p:sp>
    </p:spTree>
    <p:extLst>
      <p:ext uri="{BB962C8B-B14F-4D97-AF65-F5344CB8AC3E}">
        <p14:creationId xmlns:p14="http://schemas.microsoft.com/office/powerpoint/2010/main" val="323828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13</a:t>
            </a:fld>
            <a:endParaRPr lang="en-US"/>
          </a:p>
        </p:txBody>
      </p:sp>
    </p:spTree>
    <p:extLst>
      <p:ext uri="{BB962C8B-B14F-4D97-AF65-F5344CB8AC3E}">
        <p14:creationId xmlns:p14="http://schemas.microsoft.com/office/powerpoint/2010/main" val="234415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14</a:t>
            </a:fld>
            <a:endParaRPr lang="en-US"/>
          </a:p>
        </p:txBody>
      </p:sp>
    </p:spTree>
    <p:extLst>
      <p:ext uri="{BB962C8B-B14F-4D97-AF65-F5344CB8AC3E}">
        <p14:creationId xmlns:p14="http://schemas.microsoft.com/office/powerpoint/2010/main" val="3706499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15</a:t>
            </a:fld>
            <a:endParaRPr lang="en-US"/>
          </a:p>
        </p:txBody>
      </p:sp>
    </p:spTree>
    <p:extLst>
      <p:ext uri="{BB962C8B-B14F-4D97-AF65-F5344CB8AC3E}">
        <p14:creationId xmlns:p14="http://schemas.microsoft.com/office/powerpoint/2010/main" val="2598001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lt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16</a:t>
            </a:fld>
            <a:endParaRPr lang="en-US"/>
          </a:p>
        </p:txBody>
      </p:sp>
    </p:spTree>
    <p:extLst>
      <p:ext uri="{BB962C8B-B14F-4D97-AF65-F5344CB8AC3E}">
        <p14:creationId xmlns:p14="http://schemas.microsoft.com/office/powerpoint/2010/main" val="3493102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18</a:t>
            </a:fld>
            <a:endParaRPr lang="en-US"/>
          </a:p>
        </p:txBody>
      </p:sp>
    </p:spTree>
    <p:extLst>
      <p:ext uri="{BB962C8B-B14F-4D97-AF65-F5344CB8AC3E}">
        <p14:creationId xmlns:p14="http://schemas.microsoft.com/office/powerpoint/2010/main" val="2607390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19</a:t>
            </a:fld>
            <a:endParaRPr lang="en-US"/>
          </a:p>
        </p:txBody>
      </p:sp>
    </p:spTree>
    <p:extLst>
      <p:ext uri="{BB962C8B-B14F-4D97-AF65-F5344CB8AC3E}">
        <p14:creationId xmlns:p14="http://schemas.microsoft.com/office/powerpoint/2010/main" val="210543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20</a:t>
            </a:fld>
            <a:endParaRPr lang="en-US"/>
          </a:p>
        </p:txBody>
      </p:sp>
    </p:spTree>
    <p:extLst>
      <p:ext uri="{BB962C8B-B14F-4D97-AF65-F5344CB8AC3E}">
        <p14:creationId xmlns:p14="http://schemas.microsoft.com/office/powerpoint/2010/main" val="300317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21</a:t>
            </a:fld>
            <a:endParaRPr lang="en-US"/>
          </a:p>
        </p:txBody>
      </p:sp>
    </p:spTree>
    <p:extLst>
      <p:ext uri="{BB962C8B-B14F-4D97-AF65-F5344CB8AC3E}">
        <p14:creationId xmlns:p14="http://schemas.microsoft.com/office/powerpoint/2010/main" val="1400081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22</a:t>
            </a:fld>
            <a:endParaRPr lang="en-US"/>
          </a:p>
        </p:txBody>
      </p:sp>
    </p:spTree>
    <p:extLst>
      <p:ext uri="{BB962C8B-B14F-4D97-AF65-F5344CB8AC3E}">
        <p14:creationId xmlns:p14="http://schemas.microsoft.com/office/powerpoint/2010/main" val="2423552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38DA3A0-AD88-4012-BC68-F825754874DD}" type="slidenum">
              <a:rPr lang="en-AU" smtClean="0"/>
              <a:t>3</a:t>
            </a:fld>
            <a:endParaRPr lang="en-AU"/>
          </a:p>
        </p:txBody>
      </p:sp>
    </p:spTree>
    <p:extLst>
      <p:ext uri="{BB962C8B-B14F-4D97-AF65-F5344CB8AC3E}">
        <p14:creationId xmlns:p14="http://schemas.microsoft.com/office/powerpoint/2010/main" val="3753560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24</a:t>
            </a:fld>
            <a:endParaRPr lang="en-US"/>
          </a:p>
        </p:txBody>
      </p:sp>
    </p:spTree>
    <p:extLst>
      <p:ext uri="{BB962C8B-B14F-4D97-AF65-F5344CB8AC3E}">
        <p14:creationId xmlns:p14="http://schemas.microsoft.com/office/powerpoint/2010/main" val="2652523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25</a:t>
            </a:fld>
            <a:endParaRPr lang="en-US"/>
          </a:p>
        </p:txBody>
      </p:sp>
    </p:spTree>
    <p:extLst>
      <p:ext uri="{BB962C8B-B14F-4D97-AF65-F5344CB8AC3E}">
        <p14:creationId xmlns:p14="http://schemas.microsoft.com/office/powerpoint/2010/main" val="2927615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26</a:t>
            </a:fld>
            <a:endParaRPr lang="en-US"/>
          </a:p>
        </p:txBody>
      </p:sp>
    </p:spTree>
    <p:extLst>
      <p:ext uri="{BB962C8B-B14F-4D97-AF65-F5344CB8AC3E}">
        <p14:creationId xmlns:p14="http://schemas.microsoft.com/office/powerpoint/2010/main" val="221317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27</a:t>
            </a:fld>
            <a:endParaRPr lang="en-US"/>
          </a:p>
        </p:txBody>
      </p:sp>
    </p:spTree>
    <p:extLst>
      <p:ext uri="{BB962C8B-B14F-4D97-AF65-F5344CB8AC3E}">
        <p14:creationId xmlns:p14="http://schemas.microsoft.com/office/powerpoint/2010/main" val="2701376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28</a:t>
            </a:fld>
            <a:endParaRPr lang="en-US"/>
          </a:p>
        </p:txBody>
      </p:sp>
    </p:spTree>
    <p:extLst>
      <p:ext uri="{BB962C8B-B14F-4D97-AF65-F5344CB8AC3E}">
        <p14:creationId xmlns:p14="http://schemas.microsoft.com/office/powerpoint/2010/main" val="1356665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29</a:t>
            </a:fld>
            <a:endParaRPr lang="en-US"/>
          </a:p>
        </p:txBody>
      </p:sp>
    </p:spTree>
    <p:extLst>
      <p:ext uri="{BB962C8B-B14F-4D97-AF65-F5344CB8AC3E}">
        <p14:creationId xmlns:p14="http://schemas.microsoft.com/office/powerpoint/2010/main" val="1950735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30</a:t>
            </a:fld>
            <a:endParaRPr lang="en-US"/>
          </a:p>
        </p:txBody>
      </p:sp>
    </p:spTree>
    <p:extLst>
      <p:ext uri="{BB962C8B-B14F-4D97-AF65-F5344CB8AC3E}">
        <p14:creationId xmlns:p14="http://schemas.microsoft.com/office/powerpoint/2010/main" val="3799497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31</a:t>
            </a:fld>
            <a:endParaRPr lang="en-US"/>
          </a:p>
        </p:txBody>
      </p:sp>
    </p:spTree>
    <p:extLst>
      <p:ext uri="{BB962C8B-B14F-4D97-AF65-F5344CB8AC3E}">
        <p14:creationId xmlns:p14="http://schemas.microsoft.com/office/powerpoint/2010/main" val="4190752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32</a:t>
            </a:fld>
            <a:endParaRPr lang="en-US"/>
          </a:p>
        </p:txBody>
      </p:sp>
    </p:spTree>
    <p:extLst>
      <p:ext uri="{BB962C8B-B14F-4D97-AF65-F5344CB8AC3E}">
        <p14:creationId xmlns:p14="http://schemas.microsoft.com/office/powerpoint/2010/main" val="101273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33</a:t>
            </a:fld>
            <a:endParaRPr lang="en-US"/>
          </a:p>
        </p:txBody>
      </p:sp>
    </p:spTree>
    <p:extLst>
      <p:ext uri="{BB962C8B-B14F-4D97-AF65-F5344CB8AC3E}">
        <p14:creationId xmlns:p14="http://schemas.microsoft.com/office/powerpoint/2010/main" val="111054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5</a:t>
            </a:fld>
            <a:endParaRPr lang="en-US"/>
          </a:p>
        </p:txBody>
      </p:sp>
    </p:spTree>
    <p:extLst>
      <p:ext uri="{BB962C8B-B14F-4D97-AF65-F5344CB8AC3E}">
        <p14:creationId xmlns:p14="http://schemas.microsoft.com/office/powerpoint/2010/main" val="978310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34</a:t>
            </a:fld>
            <a:endParaRPr lang="en-US"/>
          </a:p>
        </p:txBody>
      </p:sp>
    </p:spTree>
    <p:extLst>
      <p:ext uri="{BB962C8B-B14F-4D97-AF65-F5344CB8AC3E}">
        <p14:creationId xmlns:p14="http://schemas.microsoft.com/office/powerpoint/2010/main" val="270957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p:txBody>
      </p:sp>
      <p:sp>
        <p:nvSpPr>
          <p:cNvPr id="4" name="Slide Number Placeholder 3"/>
          <p:cNvSpPr>
            <a:spLocks noGrp="1"/>
          </p:cNvSpPr>
          <p:nvPr>
            <p:ph type="sldNum" sz="quarter" idx="5"/>
          </p:nvPr>
        </p:nvSpPr>
        <p:spPr/>
        <p:txBody>
          <a:bodyPr/>
          <a:lstStyle/>
          <a:p>
            <a:fld id="{5A991255-1B06-0747-94E8-FC6423B976B4}" type="slidenum">
              <a:rPr lang="en-US" smtClean="0"/>
              <a:t>35</a:t>
            </a:fld>
            <a:endParaRPr lang="en-US"/>
          </a:p>
        </p:txBody>
      </p:sp>
    </p:spTree>
    <p:extLst>
      <p:ext uri="{BB962C8B-B14F-4D97-AF65-F5344CB8AC3E}">
        <p14:creationId xmlns:p14="http://schemas.microsoft.com/office/powerpoint/2010/main" val="1448882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38DA3A0-AD88-4012-BC68-F825754874DD}" type="slidenum">
              <a:rPr lang="en-AU" smtClean="0"/>
              <a:t>36</a:t>
            </a:fld>
            <a:endParaRPr lang="en-AU"/>
          </a:p>
        </p:txBody>
      </p:sp>
    </p:spTree>
    <p:extLst>
      <p:ext uri="{BB962C8B-B14F-4D97-AF65-F5344CB8AC3E}">
        <p14:creationId xmlns:p14="http://schemas.microsoft.com/office/powerpoint/2010/main" val="309662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6</a:t>
            </a:fld>
            <a:endParaRPr lang="en-US"/>
          </a:p>
        </p:txBody>
      </p:sp>
    </p:spTree>
    <p:extLst>
      <p:ext uri="{BB962C8B-B14F-4D97-AF65-F5344CB8AC3E}">
        <p14:creationId xmlns:p14="http://schemas.microsoft.com/office/powerpoint/2010/main" val="3247122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7</a:t>
            </a:fld>
            <a:endParaRPr lang="en-US"/>
          </a:p>
        </p:txBody>
      </p:sp>
    </p:spTree>
    <p:extLst>
      <p:ext uri="{BB962C8B-B14F-4D97-AF65-F5344CB8AC3E}">
        <p14:creationId xmlns:p14="http://schemas.microsoft.com/office/powerpoint/2010/main" val="1301984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8</a:t>
            </a:fld>
            <a:endParaRPr lang="en-US"/>
          </a:p>
        </p:txBody>
      </p:sp>
    </p:spTree>
    <p:extLst>
      <p:ext uri="{BB962C8B-B14F-4D97-AF65-F5344CB8AC3E}">
        <p14:creationId xmlns:p14="http://schemas.microsoft.com/office/powerpoint/2010/main" val="4193702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9</a:t>
            </a:fld>
            <a:endParaRPr lang="en-US"/>
          </a:p>
        </p:txBody>
      </p:sp>
    </p:spTree>
    <p:extLst>
      <p:ext uri="{BB962C8B-B14F-4D97-AF65-F5344CB8AC3E}">
        <p14:creationId xmlns:p14="http://schemas.microsoft.com/office/powerpoint/2010/main" val="2458864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10</a:t>
            </a:fld>
            <a:endParaRPr lang="en-US"/>
          </a:p>
        </p:txBody>
      </p:sp>
    </p:spTree>
    <p:extLst>
      <p:ext uri="{BB962C8B-B14F-4D97-AF65-F5344CB8AC3E}">
        <p14:creationId xmlns:p14="http://schemas.microsoft.com/office/powerpoint/2010/main" val="3660405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91255-1B06-0747-94E8-FC6423B976B4}" type="slidenum">
              <a:rPr lang="en-US" smtClean="0"/>
              <a:t>11</a:t>
            </a:fld>
            <a:endParaRPr lang="en-US"/>
          </a:p>
        </p:txBody>
      </p:sp>
    </p:spTree>
    <p:extLst>
      <p:ext uri="{BB962C8B-B14F-4D97-AF65-F5344CB8AC3E}">
        <p14:creationId xmlns:p14="http://schemas.microsoft.com/office/powerpoint/2010/main" val="68450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5A1D-2C7E-FE40-AB3B-B17942A130A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2882E69-B75C-0B47-A783-A0ACF48997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1B1B053-2DE5-9746-9C3D-523A44E97FEF}"/>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5" name="Footer Placeholder 4">
            <a:extLst>
              <a:ext uri="{FF2B5EF4-FFF2-40B4-BE49-F238E27FC236}">
                <a16:creationId xmlns:a16="http://schemas.microsoft.com/office/drawing/2014/main" id="{B90409F7-FC7E-FD4F-995A-EFF125ABBB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B7126-97EB-9A4F-B6AA-8817E659E95C}"/>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2137590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D93D-6B63-A845-82BE-567EEA355AE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A45BADB-BCA7-9F48-B774-8AA220B7278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24A7FBE-D7F6-9C4D-B0F1-44CE021EE405}"/>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5" name="Footer Placeholder 4">
            <a:extLst>
              <a:ext uri="{FF2B5EF4-FFF2-40B4-BE49-F238E27FC236}">
                <a16:creationId xmlns:a16="http://schemas.microsoft.com/office/drawing/2014/main" id="{71DB9EDE-7B39-3641-8159-75C8C1FE52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14EAD-61EB-3A49-A2A5-FAA3E1A150AD}"/>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226375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AB181-F70D-FA4D-A26E-F30EBD6C56A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BFE7DE2-43D7-BC42-B6A5-B0C800B351D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BD84B6-BA27-664C-AFF7-69783117300F}"/>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5" name="Footer Placeholder 4">
            <a:extLst>
              <a:ext uri="{FF2B5EF4-FFF2-40B4-BE49-F238E27FC236}">
                <a16:creationId xmlns:a16="http://schemas.microsoft.com/office/drawing/2014/main" id="{1C04E2AB-4CB1-B249-92B5-E6E441179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6CE0D-3A3A-014F-A53A-B36F7C9FE1B7}"/>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385034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854" y="2684346"/>
            <a:ext cx="7574314" cy="1201854"/>
          </a:xfrm>
        </p:spPr>
        <p:txBody>
          <a:bodyPr anchor="t">
            <a:noAutofit/>
          </a:bodyPr>
          <a:lstStyle>
            <a:lvl1pPr algn="l">
              <a:defRPr lang="en-AU" sz="3400" smtClean="0">
                <a:solidFill>
                  <a:schemeClr val="bg1"/>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627854" y="3904488"/>
            <a:ext cx="7574314" cy="1483672"/>
          </a:xfrm>
        </p:spPr>
        <p:txBody>
          <a:bodyPr>
            <a:noAutofit/>
          </a:bodyPr>
          <a:lstStyle>
            <a:lvl1pPr marL="0" indent="0" algn="l">
              <a:lnSpc>
                <a:spcPts val="2050"/>
              </a:lnSpc>
              <a:spcBef>
                <a:spcPts val="0"/>
              </a:spcBef>
              <a:buNone/>
              <a:defRPr lang="en-AU" sz="1600" smtClean="0">
                <a:solidFill>
                  <a:schemeClr val="bg1"/>
                </a:solidFill>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Edit Master text styles</a:t>
            </a:r>
          </a:p>
        </p:txBody>
      </p:sp>
      <p:pic>
        <p:nvPicPr>
          <p:cNvPr id="10" name="Picture 9">
            <a:extLst>
              <a:ext uri="{FF2B5EF4-FFF2-40B4-BE49-F238E27FC236}">
                <a16:creationId xmlns:a16="http://schemas.microsoft.com/office/drawing/2014/main" id="{E573A36A-F66D-5949-851B-B40DF1CFFD20}"/>
              </a:ext>
            </a:extLst>
          </p:cNvPr>
          <p:cNvPicPr>
            <a:picLocks noChangeAspect="1"/>
          </p:cNvPicPr>
          <p:nvPr userDrawn="1"/>
        </p:nvPicPr>
        <p:blipFill>
          <a:blip r:embed="rId2"/>
          <a:stretch>
            <a:fillRect/>
          </a:stretch>
        </p:blipFill>
        <p:spPr>
          <a:xfrm>
            <a:off x="717794" y="719529"/>
            <a:ext cx="1013045" cy="431083"/>
          </a:xfrm>
          <a:prstGeom prst="rect">
            <a:avLst/>
          </a:prstGeom>
        </p:spPr>
      </p:pic>
      <p:pic>
        <p:nvPicPr>
          <p:cNvPr id="7" name="Picture 6">
            <a:extLst>
              <a:ext uri="{FF2B5EF4-FFF2-40B4-BE49-F238E27FC236}">
                <a16:creationId xmlns:a16="http://schemas.microsoft.com/office/drawing/2014/main" id="{1739CB7F-C500-664A-85BC-40E980796747}"/>
              </a:ext>
            </a:extLst>
          </p:cNvPr>
          <p:cNvPicPr>
            <a:picLocks noChangeAspect="1"/>
          </p:cNvPicPr>
          <p:nvPr userDrawn="1"/>
        </p:nvPicPr>
        <p:blipFill rotWithShape="1">
          <a:blip r:embed="rId3"/>
          <a:srcRect t="1441"/>
          <a:stretch/>
        </p:blipFill>
        <p:spPr>
          <a:xfrm>
            <a:off x="6367137" y="-1"/>
            <a:ext cx="5824863" cy="6759147"/>
          </a:xfrm>
          <a:prstGeom prst="rect">
            <a:avLst/>
          </a:prstGeom>
        </p:spPr>
      </p:pic>
      <p:sp>
        <p:nvSpPr>
          <p:cNvPr id="8" name="TextBox 7">
            <a:extLst>
              <a:ext uri="{FF2B5EF4-FFF2-40B4-BE49-F238E27FC236}">
                <a16:creationId xmlns:a16="http://schemas.microsoft.com/office/drawing/2014/main" id="{694D4A17-CCAE-BD4B-887F-A1DBBA9FD3FB}"/>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a:solidFill>
                  <a:schemeClr val="bg1"/>
                </a:solidFill>
              </a:rPr>
              <a:t>UTS CRICOS 00099F</a:t>
            </a:r>
          </a:p>
        </p:txBody>
      </p:sp>
    </p:spTree>
    <p:extLst>
      <p:ext uri="{BB962C8B-B14F-4D97-AF65-F5344CB8AC3E}">
        <p14:creationId xmlns:p14="http://schemas.microsoft.com/office/powerpoint/2010/main" val="3960097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9">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B95B59D-032C-CD4A-B177-5223D666C6E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9E2E7B1-2CAA-0442-BF33-993CA9D00FE0}"/>
              </a:ext>
            </a:extLst>
          </p:cNvPr>
          <p:cNvPicPr>
            <a:picLocks noChangeAspect="1"/>
          </p:cNvPicPr>
          <p:nvPr userDrawn="1"/>
        </p:nvPicPr>
        <p:blipFill>
          <a:blip r:embed="rId3"/>
          <a:stretch>
            <a:fillRect/>
          </a:stretch>
        </p:blipFill>
        <p:spPr>
          <a:xfrm>
            <a:off x="693876" y="707332"/>
            <a:ext cx="748146" cy="709155"/>
          </a:xfrm>
          <a:prstGeom prst="rect">
            <a:avLst/>
          </a:prstGeom>
        </p:spPr>
      </p:pic>
      <p:sp>
        <p:nvSpPr>
          <p:cNvPr id="2" name="Title 1"/>
          <p:cNvSpPr>
            <a:spLocks noGrp="1"/>
          </p:cNvSpPr>
          <p:nvPr>
            <p:ph type="ctrTitle" hasCustomPrompt="1"/>
          </p:nvPr>
        </p:nvSpPr>
        <p:spPr>
          <a:xfrm>
            <a:off x="4417429" y="2495810"/>
            <a:ext cx="7318942" cy="1201854"/>
          </a:xfrm>
        </p:spPr>
        <p:txBody>
          <a:bodyPr anchor="t">
            <a:noAutofit/>
          </a:bodyPr>
          <a:lstStyle>
            <a:lvl1pPr algn="l">
              <a:defRPr lang="en-AU" sz="3400" smtClean="0">
                <a:solidFill>
                  <a:schemeClr val="bg1"/>
                </a:solidFill>
                <a:effectLst/>
                <a:latin typeface="Arial" panose="020B0604020202020204" pitchFamily="34" charset="0"/>
                <a:cs typeface="Arial" panose="020B0604020202020204" pitchFamily="34" charset="0"/>
              </a:defRPr>
            </a:lvl1pPr>
          </a:lstStyle>
          <a:p>
            <a:r>
              <a:rPr lang="en-US" dirty="0"/>
              <a:t>Title Heading</a:t>
            </a:r>
            <a:endParaRPr lang="en-AU" dirty="0">
              <a:solidFill>
                <a:srgbClr val="FFFFFF"/>
              </a:solidFill>
              <a:effectLst/>
              <a:latin typeface="Helvetica" pitchFamily="2" charset="0"/>
            </a:endParaRPr>
          </a:p>
        </p:txBody>
      </p:sp>
      <p:sp>
        <p:nvSpPr>
          <p:cNvPr id="3" name="Subtitle 2"/>
          <p:cNvSpPr>
            <a:spLocks noGrp="1"/>
          </p:cNvSpPr>
          <p:nvPr>
            <p:ph type="subTitle" idx="1" hasCustomPrompt="1"/>
          </p:nvPr>
        </p:nvSpPr>
        <p:spPr>
          <a:xfrm>
            <a:off x="4417429" y="3715952"/>
            <a:ext cx="7318942" cy="1483672"/>
          </a:xfrm>
        </p:spPr>
        <p:txBody>
          <a:bodyPr>
            <a:noAutofit/>
          </a:bodyPr>
          <a:lstStyle>
            <a:lvl1pPr marL="0" indent="0" algn="l">
              <a:lnSpc>
                <a:spcPts val="2050"/>
              </a:lnSpc>
              <a:spcBef>
                <a:spcPts val="0"/>
              </a:spcBef>
              <a:buNone/>
              <a:defRPr lang="en-AU" sz="1600" smtClean="0">
                <a:solidFill>
                  <a:schemeClr val="bg1"/>
                </a:solidFill>
                <a:effectLst/>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Edit Master text styles</a:t>
            </a:r>
          </a:p>
        </p:txBody>
      </p:sp>
      <p:sp>
        <p:nvSpPr>
          <p:cNvPr id="6" name="TextBox 5">
            <a:extLst>
              <a:ext uri="{FF2B5EF4-FFF2-40B4-BE49-F238E27FC236}">
                <a16:creationId xmlns:a16="http://schemas.microsoft.com/office/drawing/2014/main" id="{4D6FE1C7-3397-A040-96F0-BC5CC70D1A62}"/>
              </a:ext>
            </a:extLst>
          </p:cNvPr>
          <p:cNvSpPr txBox="1"/>
          <p:nvPr userDrawn="1"/>
        </p:nvSpPr>
        <p:spPr>
          <a:xfrm>
            <a:off x="10018207" y="6420897"/>
            <a:ext cx="1748412" cy="246221"/>
          </a:xfrm>
          <a:prstGeom prst="rect">
            <a:avLst/>
          </a:prstGeom>
          <a:noFill/>
        </p:spPr>
        <p:txBody>
          <a:bodyPr wrap="square" rtlCol="0">
            <a:spAutoFit/>
          </a:bodyPr>
          <a:lstStyle/>
          <a:p>
            <a:pPr algn="r"/>
            <a:r>
              <a:rPr lang="en-US" sz="1000">
                <a:solidFill>
                  <a:schemeClr val="bg1"/>
                </a:solidFill>
              </a:rPr>
              <a:t>UTS CRICOS 00099F</a:t>
            </a:r>
          </a:p>
        </p:txBody>
      </p:sp>
    </p:spTree>
    <p:extLst>
      <p:ext uri="{BB962C8B-B14F-4D97-AF65-F5344CB8AC3E}">
        <p14:creationId xmlns:p14="http://schemas.microsoft.com/office/powerpoint/2010/main" val="339546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4F1F-DB76-314D-AA77-2441307D44B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36997CB-1ED1-3D41-BCFB-0A36DD8D402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D05F5D-6026-FB47-9644-8EAB53F71B53}"/>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5" name="Footer Placeholder 4">
            <a:extLst>
              <a:ext uri="{FF2B5EF4-FFF2-40B4-BE49-F238E27FC236}">
                <a16:creationId xmlns:a16="http://schemas.microsoft.com/office/drawing/2014/main" id="{9D0CBF42-8490-D149-89B6-321E7D944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55017-CAA4-CA4F-AAB0-2F1708B2B03D}"/>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163245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8DB2-0B37-714F-A6C1-8FF0B40728A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CE22D4A-9DD7-BE45-92E3-6C76379C68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B3CFCC0-46BC-7F47-BCCD-F51602DED2E0}"/>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5" name="Footer Placeholder 4">
            <a:extLst>
              <a:ext uri="{FF2B5EF4-FFF2-40B4-BE49-F238E27FC236}">
                <a16:creationId xmlns:a16="http://schemas.microsoft.com/office/drawing/2014/main" id="{AEEAB486-8EF8-E644-8BF3-EC4376083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2C64D-1774-6549-8E7C-EEE8DCB1F976}"/>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327730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D979-292B-9D4B-8378-6FFAF15827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6C3A51E-AD65-0D46-A724-795655BDDD1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9F61D24-23E9-D74A-9E08-31A6BFC1F92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C4A5141-0C4F-9040-809A-DF0129B13F0C}"/>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6" name="Footer Placeholder 5">
            <a:extLst>
              <a:ext uri="{FF2B5EF4-FFF2-40B4-BE49-F238E27FC236}">
                <a16:creationId xmlns:a16="http://schemas.microsoft.com/office/drawing/2014/main" id="{AF6AB350-3918-8B40-B5F8-F2BDEF9231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B17E2-3A06-C444-8F7B-DF7ABD1A63A0}"/>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242024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EA914-639C-E749-85CB-882FBDFFF67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4E627B-A36A-2C41-9BE7-298E64397F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BBE8343-DDC8-144D-9D99-E1DA4A9C67E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C5279ED-2F0D-D542-85B3-C19CA6B692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CBAFCBB-A7AF-4A44-B932-8DC8310F9F6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C291E46-19B7-6047-86E5-6A7B86AF3BCA}"/>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8" name="Footer Placeholder 7">
            <a:extLst>
              <a:ext uri="{FF2B5EF4-FFF2-40B4-BE49-F238E27FC236}">
                <a16:creationId xmlns:a16="http://schemas.microsoft.com/office/drawing/2014/main" id="{3ACD6C4B-01FC-A546-9A52-165BC90BB1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552828-9E84-374A-B27B-309001E99F2F}"/>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153347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089FE-FBCE-9A45-ADE0-6B9632AEEBE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35D916A-A1E9-AA4D-8B72-93826B24E7B8}"/>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4" name="Footer Placeholder 3">
            <a:extLst>
              <a:ext uri="{FF2B5EF4-FFF2-40B4-BE49-F238E27FC236}">
                <a16:creationId xmlns:a16="http://schemas.microsoft.com/office/drawing/2014/main" id="{5E30DC57-DA5E-6F49-93D3-9C13CDC13B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E4AE48-A755-1A45-8756-44DE8220581D}"/>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2008529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3EFE7-CF3E-294A-829D-0CB1EE7F0E00}"/>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3" name="Footer Placeholder 2">
            <a:extLst>
              <a:ext uri="{FF2B5EF4-FFF2-40B4-BE49-F238E27FC236}">
                <a16:creationId xmlns:a16="http://schemas.microsoft.com/office/drawing/2014/main" id="{575A04FD-CF3C-DC42-AE3C-02B41A556C3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7F4641-F236-0E44-BBFF-0CC20B06CB0F}"/>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58384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9DF47-9346-B749-983F-8A3572D64B6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7521BD8-1AD8-9147-94AD-352B7A3B99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CE8DFA2-F00C-4344-9105-468B2187E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C2EC41-8C90-7F4B-94C0-D14DFAB9C0FC}"/>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6" name="Footer Placeholder 5">
            <a:extLst>
              <a:ext uri="{FF2B5EF4-FFF2-40B4-BE49-F238E27FC236}">
                <a16:creationId xmlns:a16="http://schemas.microsoft.com/office/drawing/2014/main" id="{63806714-089C-CB4F-B2CD-163942FF5F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7143C3-D3F2-CA44-BE55-ED9101DA6D09}"/>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145279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4A16-538E-234E-BC45-76A86C3298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D47B252-21F4-6341-97BB-B65F140D06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CA6AE5-E538-854B-92E3-0D4351944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0EF6F26-139A-F147-84A3-549D79EFDE50}"/>
              </a:ext>
            </a:extLst>
          </p:cNvPr>
          <p:cNvSpPr>
            <a:spLocks noGrp="1"/>
          </p:cNvSpPr>
          <p:nvPr>
            <p:ph type="dt" sz="half" idx="10"/>
          </p:nvPr>
        </p:nvSpPr>
        <p:spPr/>
        <p:txBody>
          <a:bodyPr/>
          <a:lstStyle/>
          <a:p>
            <a:fld id="{D8052FB6-3A6A-9C4B-8739-15C0A3C5E0DA}" type="datetimeFigureOut">
              <a:rPr lang="en-US" smtClean="0"/>
              <a:t>3/29/2022</a:t>
            </a:fld>
            <a:endParaRPr lang="en-US"/>
          </a:p>
        </p:txBody>
      </p:sp>
      <p:sp>
        <p:nvSpPr>
          <p:cNvPr id="6" name="Footer Placeholder 5">
            <a:extLst>
              <a:ext uri="{FF2B5EF4-FFF2-40B4-BE49-F238E27FC236}">
                <a16:creationId xmlns:a16="http://schemas.microsoft.com/office/drawing/2014/main" id="{527D99AF-52BA-9C47-AEAF-A1C3595AAB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37157-7199-C842-B98C-1F70C9CD7C62}"/>
              </a:ext>
            </a:extLst>
          </p:cNvPr>
          <p:cNvSpPr>
            <a:spLocks noGrp="1"/>
          </p:cNvSpPr>
          <p:nvPr>
            <p:ph type="sldNum" sz="quarter" idx="12"/>
          </p:nvPr>
        </p:nvSpPr>
        <p:spPr/>
        <p:txBody>
          <a:bodyPr/>
          <a:lstStyle/>
          <a:p>
            <a:fld id="{BA30EF5E-1493-F14F-B4D1-20F135A8C3BE}" type="slidenum">
              <a:rPr lang="en-US" smtClean="0"/>
              <a:t>‹#›</a:t>
            </a:fld>
            <a:endParaRPr lang="en-US"/>
          </a:p>
        </p:txBody>
      </p:sp>
    </p:spTree>
    <p:extLst>
      <p:ext uri="{BB962C8B-B14F-4D97-AF65-F5344CB8AC3E}">
        <p14:creationId xmlns:p14="http://schemas.microsoft.com/office/powerpoint/2010/main" val="77295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8C7F64-1232-FA4A-8F7B-E0DBC29B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7351398-B5A9-2F4B-97E4-A918F9C02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4F96E3-060B-7C48-ACA4-FD0138CB3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52FB6-3A6A-9C4B-8739-15C0A3C5E0DA}" type="datetimeFigureOut">
              <a:rPr lang="en-US" smtClean="0"/>
              <a:t>3/29/2022</a:t>
            </a:fld>
            <a:endParaRPr lang="en-US"/>
          </a:p>
        </p:txBody>
      </p:sp>
      <p:sp>
        <p:nvSpPr>
          <p:cNvPr id="5" name="Footer Placeholder 4">
            <a:extLst>
              <a:ext uri="{FF2B5EF4-FFF2-40B4-BE49-F238E27FC236}">
                <a16:creationId xmlns:a16="http://schemas.microsoft.com/office/drawing/2014/main" id="{493E1CCA-A76F-414B-8F80-B5465B1BA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852F0F-211B-1A4C-80E4-82171F069B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0EF5E-1493-F14F-B4D1-20F135A8C3BE}" type="slidenum">
              <a:rPr lang="en-US" smtClean="0"/>
              <a:t>‹#›</a:t>
            </a:fld>
            <a:endParaRPr lang="en-US"/>
          </a:p>
        </p:txBody>
      </p:sp>
    </p:spTree>
    <p:extLst>
      <p:ext uri="{BB962C8B-B14F-4D97-AF65-F5344CB8AC3E}">
        <p14:creationId xmlns:p14="http://schemas.microsoft.com/office/powerpoint/2010/main" val="3382211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18/10/relationships/comments" Target="../comments/modernComment_1D1_9D88FE5A.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18/10/relationships/comments" Target="../comments/modernComment_1DC_C1A71E35.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1DD_FCDD59B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18/10/relationships/comments" Target="../comments/modernComment_165_AAD5C5E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A11B-14BF-6548-992A-91D5A345FF42}"/>
              </a:ext>
            </a:extLst>
          </p:cNvPr>
          <p:cNvSpPr>
            <a:spLocks noGrp="1"/>
          </p:cNvSpPr>
          <p:nvPr>
            <p:ph type="ctrTitle"/>
          </p:nvPr>
        </p:nvSpPr>
        <p:spPr>
          <a:xfrm>
            <a:off x="627854" y="2684345"/>
            <a:ext cx="4152868" cy="1698811"/>
          </a:xfrm>
        </p:spPr>
        <p:txBody>
          <a:bodyPr/>
          <a:lstStyle/>
          <a:p>
            <a:pPr algn="ctr"/>
            <a:r>
              <a:rPr lang="en-AU" spc="-5" dirty="0">
                <a:latin typeface="Times New Roman"/>
                <a:cs typeface="Times New Roman"/>
              </a:rPr>
              <a:t>Introduction </a:t>
            </a:r>
            <a:r>
              <a:rPr lang="en-AU" dirty="0">
                <a:latin typeface="Times New Roman"/>
                <a:cs typeface="Times New Roman"/>
              </a:rPr>
              <a:t>to  Information </a:t>
            </a:r>
            <a:r>
              <a:rPr lang="en-AU" spc="-5" dirty="0">
                <a:latin typeface="Times New Roman"/>
                <a:cs typeface="Times New Roman"/>
              </a:rPr>
              <a:t>System </a:t>
            </a:r>
            <a:r>
              <a:rPr lang="en-AU" dirty="0">
                <a:latin typeface="Times New Roman"/>
                <a:cs typeface="Times New Roman"/>
              </a:rPr>
              <a:t>31266</a:t>
            </a:r>
            <a:br>
              <a:rPr lang="en-AU" dirty="0">
                <a:latin typeface="Times New Roman"/>
                <a:cs typeface="Times New Roman"/>
              </a:rPr>
            </a:br>
            <a:r>
              <a:rPr lang="en-AU" dirty="0">
                <a:latin typeface="Times New Roman"/>
                <a:cs typeface="Times New Roman"/>
              </a:rPr>
              <a:t>Week7</a:t>
            </a:r>
            <a:endParaRPr lang="en-US" dirty="0"/>
          </a:p>
        </p:txBody>
      </p:sp>
      <p:sp>
        <p:nvSpPr>
          <p:cNvPr id="4" name="TextBox 3">
            <a:extLst>
              <a:ext uri="{FF2B5EF4-FFF2-40B4-BE49-F238E27FC236}">
                <a16:creationId xmlns:a16="http://schemas.microsoft.com/office/drawing/2014/main" id="{DB6468E6-B1F6-3E45-B41A-23AE5F598A57}"/>
              </a:ext>
            </a:extLst>
          </p:cNvPr>
          <p:cNvSpPr txBox="1"/>
          <p:nvPr/>
        </p:nvSpPr>
        <p:spPr>
          <a:xfrm>
            <a:off x="627854" y="6362081"/>
            <a:ext cx="1513840" cy="246221"/>
          </a:xfrm>
          <a:prstGeom prst="rect">
            <a:avLst/>
          </a:prstGeom>
          <a:noFill/>
        </p:spPr>
        <p:txBody>
          <a:bodyPr wrap="square" rtlCol="0">
            <a:spAutoFit/>
          </a:bodyPr>
          <a:lstStyle/>
          <a:p>
            <a:r>
              <a:rPr lang="en-US" sz="1000" dirty="0">
                <a:solidFill>
                  <a:schemeClr val="bg1"/>
                </a:solidFill>
              </a:rPr>
              <a:t>UTS CRICOS 00099F</a:t>
            </a:r>
          </a:p>
        </p:txBody>
      </p:sp>
    </p:spTree>
    <p:extLst>
      <p:ext uri="{BB962C8B-B14F-4D97-AF65-F5344CB8AC3E}">
        <p14:creationId xmlns:p14="http://schemas.microsoft.com/office/powerpoint/2010/main" val="2306038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Decision making major phases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389631" y="1883348"/>
            <a:ext cx="10860260" cy="3634328"/>
          </a:xfrm>
          <a:prstGeom prst="rect">
            <a:avLst/>
          </a:prstGeom>
          <a:noFill/>
        </p:spPr>
        <p:txBody>
          <a:bodyPr wrap="square">
            <a:spAutoFit/>
          </a:bodyPr>
          <a:lstStyle/>
          <a:p>
            <a:pPr marL="355600" indent="-342900" algn="just">
              <a:lnSpc>
                <a:spcPct val="100000"/>
              </a:lnSpc>
              <a:spcBef>
                <a:spcPts val="464"/>
              </a:spcBef>
              <a:buFont typeface="Arial" panose="020B0604020202020204" pitchFamily="34" charset="0"/>
              <a:buChar char="•"/>
              <a:tabLst>
                <a:tab pos="299085" algn="l"/>
                <a:tab pos="299720" algn="l"/>
              </a:tabLst>
            </a:pPr>
            <a:r>
              <a:rPr lang="en-AU" sz="2400" b="1" dirty="0">
                <a:solidFill>
                  <a:srgbClr val="C00000"/>
                </a:solidFill>
                <a:latin typeface="Times New Roman" panose="02020603050405020304" pitchFamily="18" charset="0"/>
                <a:cs typeface="Times New Roman" panose="02020603050405020304" pitchFamily="18" charset="0"/>
              </a:rPr>
              <a:t>Intelligence phase:</a:t>
            </a:r>
            <a:r>
              <a:rPr lang="en-AU" sz="2400" dirty="0">
                <a:solidFill>
                  <a:srgbClr val="C00000"/>
                </a:solidFill>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managers examine a situation and identify and define the </a:t>
            </a:r>
            <a:r>
              <a:rPr lang="en-AU" sz="2400" b="1" dirty="0">
                <a:latin typeface="Times New Roman" panose="02020603050405020304" pitchFamily="18" charset="0"/>
                <a:cs typeface="Times New Roman" panose="02020603050405020304" pitchFamily="18" charset="0"/>
              </a:rPr>
              <a:t>problem</a:t>
            </a:r>
            <a:r>
              <a:rPr lang="en-AU" sz="2400" dirty="0">
                <a:latin typeface="Times New Roman" panose="02020603050405020304" pitchFamily="18" charset="0"/>
                <a:cs typeface="Times New Roman" panose="02020603050405020304" pitchFamily="18" charset="0"/>
              </a:rPr>
              <a:t> or </a:t>
            </a:r>
            <a:r>
              <a:rPr lang="en-AU" sz="2400" b="1" dirty="0">
                <a:latin typeface="Times New Roman" panose="02020603050405020304" pitchFamily="18" charset="0"/>
                <a:cs typeface="Times New Roman" panose="02020603050405020304" pitchFamily="18" charset="0"/>
              </a:rPr>
              <a:t>opportunity</a:t>
            </a:r>
            <a:r>
              <a:rPr lang="en-AU" sz="2400" dirty="0">
                <a:latin typeface="Times New Roman" panose="02020603050405020304" pitchFamily="18" charset="0"/>
                <a:cs typeface="Times New Roman" panose="02020603050405020304" pitchFamily="18" charset="0"/>
              </a:rPr>
              <a:t>.</a:t>
            </a:r>
          </a:p>
          <a:p>
            <a:pPr marL="12700" algn="just">
              <a:lnSpc>
                <a:spcPct val="100000"/>
              </a:lnSpc>
              <a:spcBef>
                <a:spcPts val="464"/>
              </a:spcBef>
              <a:tabLst>
                <a:tab pos="299085" algn="l"/>
                <a:tab pos="299720" algn="l"/>
              </a:tabLst>
            </a:pPr>
            <a:endParaRPr lang="en-AU" sz="2400" dirty="0">
              <a:latin typeface="Times New Roman" panose="02020603050405020304" pitchFamily="18" charset="0"/>
              <a:cs typeface="Times New Roman" panose="02020603050405020304" pitchFamily="18" charset="0"/>
            </a:endParaRPr>
          </a:p>
          <a:p>
            <a:pPr marL="355600" marR="5080" indent="-342900" algn="just">
              <a:lnSpc>
                <a:spcPct val="100000"/>
              </a:lnSpc>
              <a:spcBef>
                <a:spcPts val="360"/>
              </a:spcBef>
              <a:buFont typeface="Arial" panose="020B0604020202020204" pitchFamily="34" charset="0"/>
              <a:buChar char="•"/>
              <a:tabLst>
                <a:tab pos="299085" algn="l"/>
                <a:tab pos="299720" algn="l"/>
              </a:tabLst>
            </a:pPr>
            <a:r>
              <a:rPr lang="en-AU" sz="2400" b="1" dirty="0">
                <a:solidFill>
                  <a:srgbClr val="C00000"/>
                </a:solidFill>
                <a:latin typeface="Times New Roman" panose="02020603050405020304" pitchFamily="18" charset="0"/>
                <a:cs typeface="Times New Roman" panose="02020603050405020304" pitchFamily="18" charset="0"/>
              </a:rPr>
              <a:t>Design phase</a:t>
            </a:r>
            <a:r>
              <a:rPr lang="en-AU" sz="2400" b="1" dirty="0">
                <a:latin typeface="Times New Roman" panose="02020603050405020304" pitchFamily="18" charset="0"/>
                <a:cs typeface="Times New Roman" panose="02020603050405020304" pitchFamily="18" charset="0"/>
              </a:rPr>
              <a:t>:</a:t>
            </a:r>
            <a:r>
              <a:rPr lang="en-AU" sz="2400" dirty="0">
                <a:latin typeface="Times New Roman" panose="02020603050405020304" pitchFamily="18" charset="0"/>
                <a:cs typeface="Times New Roman" panose="02020603050405020304" pitchFamily="18" charset="0"/>
              </a:rPr>
              <a:t> decision makers construct a </a:t>
            </a:r>
            <a:r>
              <a:rPr lang="en-AU" sz="2400" b="1" dirty="0">
                <a:latin typeface="Times New Roman" panose="02020603050405020304" pitchFamily="18" charset="0"/>
                <a:cs typeface="Times New Roman" panose="02020603050405020304" pitchFamily="18" charset="0"/>
              </a:rPr>
              <a:t>model</a:t>
            </a:r>
            <a:r>
              <a:rPr lang="en-AU" sz="2400" dirty="0">
                <a:latin typeface="Times New Roman" panose="02020603050405020304" pitchFamily="18" charset="0"/>
                <a:cs typeface="Times New Roman" panose="02020603050405020304" pitchFamily="18" charset="0"/>
              </a:rPr>
              <a:t> for the situation. They do this by making  assumptions that simplify reality and by expressing the relationships among all the relevant variables.  Managers then validate the model by using test data. </a:t>
            </a:r>
          </a:p>
          <a:p>
            <a:pPr marL="12700" marR="5080" algn="just">
              <a:lnSpc>
                <a:spcPct val="100000"/>
              </a:lnSpc>
              <a:spcBef>
                <a:spcPts val="360"/>
              </a:spcBef>
              <a:tabLst>
                <a:tab pos="299085" algn="l"/>
                <a:tab pos="299720" algn="l"/>
              </a:tabLst>
            </a:pPr>
            <a:endParaRPr lang="en-AU" sz="2400" dirty="0">
              <a:latin typeface="Times New Roman" panose="02020603050405020304" pitchFamily="18" charset="0"/>
              <a:cs typeface="Times New Roman" panose="02020603050405020304" pitchFamily="18" charset="0"/>
            </a:endParaRPr>
          </a:p>
          <a:p>
            <a:pPr marL="355600" marR="5080" indent="-342900" algn="just">
              <a:lnSpc>
                <a:spcPct val="100000"/>
              </a:lnSpc>
              <a:spcBef>
                <a:spcPts val="360"/>
              </a:spcBef>
              <a:buFont typeface="Arial" panose="020B0604020202020204" pitchFamily="34" charset="0"/>
              <a:buChar char="•"/>
              <a:tabLst>
                <a:tab pos="299085" algn="l"/>
                <a:tab pos="299720" algn="l"/>
              </a:tabLst>
            </a:pPr>
            <a:r>
              <a:rPr lang="en-AU" sz="2400" b="1" dirty="0">
                <a:solidFill>
                  <a:srgbClr val="C00000"/>
                </a:solidFill>
                <a:latin typeface="Times New Roman" panose="02020603050405020304" pitchFamily="18" charset="0"/>
                <a:cs typeface="Times New Roman" panose="02020603050405020304" pitchFamily="18" charset="0"/>
              </a:rPr>
              <a:t>Choice phase </a:t>
            </a:r>
            <a:r>
              <a:rPr lang="en-AU" sz="2400" dirty="0">
                <a:latin typeface="Times New Roman" panose="02020603050405020304" pitchFamily="18" charset="0"/>
                <a:cs typeface="Times New Roman" panose="02020603050405020304" pitchFamily="18" charset="0"/>
              </a:rPr>
              <a:t>involves selecting a solution or course of action that seems best suited to resolve the  problem.</a:t>
            </a:r>
          </a:p>
        </p:txBody>
      </p:sp>
    </p:spTree>
    <p:extLst>
      <p:ext uri="{BB962C8B-B14F-4D97-AF65-F5344CB8AC3E}">
        <p14:creationId xmlns:p14="http://schemas.microsoft.com/office/powerpoint/2010/main" val="360645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Why Managers Need IT Support? </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389631" y="1883348"/>
            <a:ext cx="10860260" cy="4539704"/>
          </a:xfrm>
          <a:prstGeom prst="rect">
            <a:avLst/>
          </a:prstGeom>
          <a:noFill/>
        </p:spPr>
        <p:txBody>
          <a:bodyPr wrap="square">
            <a:spAutoFit/>
          </a:bodyPr>
          <a:lstStyle/>
          <a:p>
            <a:pPr marL="12700" marR="102870" algn="ctr">
              <a:spcBef>
                <a:spcPts val="600"/>
              </a:spcBef>
              <a:tabLst>
                <a:tab pos="354965" algn="l"/>
                <a:tab pos="355600" algn="l"/>
              </a:tabLst>
            </a:pPr>
            <a:r>
              <a:rPr lang="en-AU" sz="2400" b="1" u="sng" dirty="0">
                <a:latin typeface="Times New Roman" panose="02020603050405020304" pitchFamily="18" charset="0"/>
                <a:cs typeface="Times New Roman" panose="02020603050405020304" pitchFamily="18" charset="0"/>
              </a:rPr>
              <a:t>Making good decisions is very difficult without </a:t>
            </a:r>
            <a:r>
              <a:rPr lang="en-AU" sz="2400" b="1" u="sng" dirty="0">
                <a:solidFill>
                  <a:srgbClr val="C00000"/>
                </a:solidFill>
                <a:latin typeface="Times New Roman" panose="02020603050405020304" pitchFamily="18" charset="0"/>
                <a:cs typeface="Times New Roman" panose="02020603050405020304" pitchFamily="18" charset="0"/>
              </a:rPr>
              <a:t>solid information</a:t>
            </a:r>
          </a:p>
          <a:p>
            <a:pPr marL="12700" marR="102870">
              <a:spcBef>
                <a:spcPts val="600"/>
              </a:spcBef>
              <a:tabLst>
                <a:tab pos="354965" algn="l"/>
                <a:tab pos="355600" algn="l"/>
              </a:tabLst>
            </a:pPr>
            <a:r>
              <a:rPr lang="en-AU" sz="2400" spc="-15" dirty="0">
                <a:latin typeface="Times New Roman" panose="02020603050405020304" pitchFamily="18" charset="0"/>
                <a:cs typeface="Times New Roman" panose="02020603050405020304" pitchFamily="18" charset="0"/>
              </a:rPr>
              <a:t>Decision making is difficult due to  the following </a:t>
            </a:r>
            <a:r>
              <a:rPr lang="en-AU" sz="2400" b="1" spc="-15" dirty="0">
                <a:solidFill>
                  <a:srgbClr val="C00000"/>
                </a:solidFill>
                <a:latin typeface="Times New Roman" panose="02020603050405020304" pitchFamily="18" charset="0"/>
                <a:cs typeface="Times New Roman" panose="02020603050405020304" pitchFamily="18" charset="0"/>
              </a:rPr>
              <a:t>trends</a:t>
            </a:r>
            <a:r>
              <a:rPr lang="en-AU" sz="2400" spc="-15" dirty="0">
                <a:latin typeface="Times New Roman" panose="02020603050405020304" pitchFamily="18" charset="0"/>
                <a:cs typeface="Times New Roman" panose="02020603050405020304" pitchFamily="18" charset="0"/>
              </a:rPr>
              <a:t>:</a:t>
            </a:r>
          </a:p>
          <a:p>
            <a:pPr marL="355600" marR="102870" indent="-342900">
              <a:spcBef>
                <a:spcPts val="600"/>
              </a:spcBef>
              <a:buFont typeface="Arial" panose="020B0604020202020204" pitchFamily="34" charset="0"/>
              <a:buChar char="•"/>
              <a:tabLst>
                <a:tab pos="354965" algn="l"/>
                <a:tab pos="355600" algn="l"/>
              </a:tabLst>
            </a:pPr>
            <a:r>
              <a:rPr lang="en-AU" sz="2400" dirty="0">
                <a:latin typeface="Times New Roman" panose="02020603050405020304" pitchFamily="18" charset="0"/>
                <a:cs typeface="Times New Roman" panose="02020603050405020304" pitchFamily="18" charset="0"/>
              </a:rPr>
              <a:t>The </a:t>
            </a:r>
            <a:r>
              <a:rPr lang="en-AU" sz="2400" b="1" dirty="0">
                <a:solidFill>
                  <a:srgbClr val="C00000"/>
                </a:solidFill>
                <a:latin typeface="Times New Roman" panose="02020603050405020304" pitchFamily="18" charset="0"/>
                <a:cs typeface="Times New Roman" panose="02020603050405020304" pitchFamily="18" charset="0"/>
              </a:rPr>
              <a:t>number of alternatives is constantly increasing</a:t>
            </a:r>
            <a:r>
              <a:rPr lang="en-AU" sz="2400" dirty="0">
                <a:latin typeface="Times New Roman" panose="02020603050405020304" pitchFamily="18" charset="0"/>
                <a:cs typeface="Times New Roman" panose="02020603050405020304" pitchFamily="18" charset="0"/>
              </a:rPr>
              <a:t>, due to innovations in  technology, improved communications, the development of global markets, and the  use of the Internet and e-business.</a:t>
            </a:r>
          </a:p>
          <a:p>
            <a:pPr marL="355600" marR="102870" indent="-342900">
              <a:spcBef>
                <a:spcPts val="600"/>
              </a:spcBef>
              <a:buFont typeface="Arial" panose="020B0604020202020204" pitchFamily="34" charset="0"/>
              <a:buChar char="•"/>
              <a:tabLst>
                <a:tab pos="354965" algn="l"/>
                <a:tab pos="355600" algn="l"/>
              </a:tabLst>
            </a:pPr>
            <a:r>
              <a:rPr lang="en-AU" sz="2400" dirty="0">
                <a:latin typeface="Times New Roman" panose="02020603050405020304" pitchFamily="18" charset="0"/>
                <a:cs typeface="Times New Roman" panose="02020603050405020304" pitchFamily="18" charset="0"/>
              </a:rPr>
              <a:t>Most decisions must be made under </a:t>
            </a:r>
            <a:r>
              <a:rPr lang="en-AU" sz="2400" b="1" dirty="0">
                <a:solidFill>
                  <a:srgbClr val="C00000"/>
                </a:solidFill>
                <a:latin typeface="Times New Roman" panose="02020603050405020304" pitchFamily="18" charset="0"/>
                <a:cs typeface="Times New Roman" panose="02020603050405020304" pitchFamily="18" charset="0"/>
              </a:rPr>
              <a:t>time pressure</a:t>
            </a:r>
            <a:r>
              <a:rPr lang="en-AU" sz="2400" dirty="0">
                <a:latin typeface="Times New Roman" panose="02020603050405020304" pitchFamily="18" charset="0"/>
                <a:cs typeface="Times New Roman" panose="02020603050405020304" pitchFamily="18" charset="0"/>
              </a:rPr>
              <a:t>. It often is not possible to  </a:t>
            </a:r>
            <a:r>
              <a:rPr lang="en-AU" sz="2400" b="1" dirty="0">
                <a:solidFill>
                  <a:srgbClr val="C00000"/>
                </a:solidFill>
                <a:latin typeface="Times New Roman" panose="02020603050405020304" pitchFamily="18" charset="0"/>
                <a:cs typeface="Times New Roman" panose="02020603050405020304" pitchFamily="18" charset="0"/>
              </a:rPr>
              <a:t>manually process information </a:t>
            </a:r>
            <a:r>
              <a:rPr lang="en-AU" sz="2400" dirty="0">
                <a:latin typeface="Times New Roman" panose="02020603050405020304" pitchFamily="18" charset="0"/>
                <a:cs typeface="Times New Roman" panose="02020603050405020304" pitchFamily="18" charset="0"/>
              </a:rPr>
              <a:t>fast enough to be effective.</a:t>
            </a:r>
          </a:p>
          <a:p>
            <a:pPr marL="355600" marR="102870" indent="-342900">
              <a:spcBef>
                <a:spcPts val="600"/>
              </a:spcBef>
              <a:buFont typeface="Arial" panose="020B0604020202020204" pitchFamily="34" charset="0"/>
              <a:buChar char="•"/>
              <a:tabLst>
                <a:tab pos="354965" algn="l"/>
                <a:tab pos="355600" algn="l"/>
              </a:tabLst>
            </a:pPr>
            <a:r>
              <a:rPr lang="en-AU" sz="2400" dirty="0">
                <a:latin typeface="Times New Roman" panose="02020603050405020304" pitchFamily="18" charset="0"/>
                <a:cs typeface="Times New Roman" panose="02020603050405020304" pitchFamily="18" charset="0"/>
              </a:rPr>
              <a:t>Due to increased uncertainty in the decision environment, decisions are becoming  more </a:t>
            </a:r>
            <a:r>
              <a:rPr lang="en-AU" sz="2400" dirty="0">
                <a:solidFill>
                  <a:srgbClr val="C00000"/>
                </a:solidFill>
                <a:latin typeface="Times New Roman" panose="02020603050405020304" pitchFamily="18" charset="0"/>
                <a:cs typeface="Times New Roman" panose="02020603050405020304" pitchFamily="18" charset="0"/>
              </a:rPr>
              <a:t>complex</a:t>
            </a:r>
            <a:r>
              <a:rPr lang="en-AU" sz="2400" dirty="0">
                <a:latin typeface="Times New Roman" panose="02020603050405020304" pitchFamily="18" charset="0"/>
                <a:cs typeface="Times New Roman" panose="02020603050405020304" pitchFamily="18" charset="0"/>
              </a:rPr>
              <a:t>.</a:t>
            </a:r>
          </a:p>
          <a:p>
            <a:pPr marL="355600" marR="102870" indent="-342900">
              <a:spcBef>
                <a:spcPts val="600"/>
              </a:spcBef>
              <a:buFont typeface="Arial" panose="020B0604020202020204" pitchFamily="34" charset="0"/>
              <a:buChar char="•"/>
              <a:tabLst>
                <a:tab pos="354965" algn="l"/>
                <a:tab pos="355600" algn="l"/>
              </a:tabLst>
            </a:pPr>
            <a:r>
              <a:rPr lang="en-AU" sz="2400" dirty="0">
                <a:latin typeface="Times New Roman" panose="02020603050405020304" pitchFamily="18" charset="0"/>
                <a:cs typeface="Times New Roman" panose="02020603050405020304" pitchFamily="18" charset="0"/>
              </a:rPr>
              <a:t>It often is necessary to rapidly access </a:t>
            </a:r>
            <a:r>
              <a:rPr lang="en-AU" sz="2400" b="1" dirty="0">
                <a:solidFill>
                  <a:srgbClr val="C00000"/>
                </a:solidFill>
                <a:latin typeface="Times New Roman" panose="02020603050405020304" pitchFamily="18" charset="0"/>
                <a:cs typeface="Times New Roman" panose="02020603050405020304" pitchFamily="18" charset="0"/>
              </a:rPr>
              <a:t>remote information, consult with experts</a:t>
            </a:r>
            <a:r>
              <a:rPr lang="en-AU" sz="2400" dirty="0">
                <a:latin typeface="Times New Roman" panose="02020603050405020304" pitchFamily="18" charset="0"/>
                <a:cs typeface="Times New Roman" panose="02020603050405020304" pitchFamily="18" charset="0"/>
              </a:rPr>
              <a:t>, or conduct a group decision-making session, all without incurring large expenses. </a:t>
            </a:r>
          </a:p>
        </p:txBody>
      </p:sp>
    </p:spTree>
    <p:extLst>
      <p:ext uri="{BB962C8B-B14F-4D97-AF65-F5344CB8AC3E}">
        <p14:creationId xmlns:p14="http://schemas.microsoft.com/office/powerpoint/2010/main" val="3109335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ACCF6CBF-8C04-7F4C-A62E-7A908738E12B}"/>
              </a:ext>
            </a:extLst>
          </p:cNvPr>
          <p:cNvPicPr>
            <a:picLocks noChangeAspect="1"/>
          </p:cNvPicPr>
          <p:nvPr/>
        </p:nvPicPr>
        <p:blipFill rotWithShape="1">
          <a:blip r:embed="rId3"/>
          <a:srcRect t="2192"/>
          <a:stretch/>
        </p:blipFill>
        <p:spPr>
          <a:xfrm>
            <a:off x="20" y="1282"/>
            <a:ext cx="12191980" cy="6856718"/>
          </a:xfrm>
          <a:prstGeom prst="rect">
            <a:avLst/>
          </a:prstGeom>
        </p:spPr>
      </p:pic>
    </p:spTree>
    <p:extLst>
      <p:ext uri="{BB962C8B-B14F-4D97-AF65-F5344CB8AC3E}">
        <p14:creationId xmlns:p14="http://schemas.microsoft.com/office/powerpoint/2010/main" val="154466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30936" y="640080"/>
            <a:ext cx="4818888" cy="1481328"/>
          </a:xfrm>
        </p:spPr>
        <p:txBody>
          <a:bodyPr vert="horz" lIns="91440" tIns="45720" rIns="91440" bIns="45720" rtlCol="0" anchor="b">
            <a:noAutofit/>
          </a:bodyPr>
          <a:lstStyle/>
          <a:p>
            <a:r>
              <a:rPr lang="en-US" kern="1200" dirty="0">
                <a:solidFill>
                  <a:schemeClr val="tx1"/>
                </a:solidFill>
                <a:latin typeface="Times New Roman" panose="02020603050405020304" pitchFamily="18" charset="0"/>
                <a:cs typeface="Times New Roman" panose="02020603050405020304" pitchFamily="18" charset="0"/>
              </a:rPr>
              <a:t>A Framework for Computerized  Decision Analysis</a:t>
            </a:r>
          </a:p>
        </p:txBody>
      </p:sp>
      <p:sp>
        <p:nvSpPr>
          <p:cNvPr id="7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473828" y="2580894"/>
            <a:ext cx="4818888" cy="3547872"/>
          </a:xfrm>
          <a:prstGeom prst="rect">
            <a:avLst/>
          </a:prstGeom>
        </p:spPr>
        <p:txBody>
          <a:bodyPr vert="horz" lIns="91440" tIns="45720" rIns="91440" bIns="45720" rtlCol="0" anchor="t">
            <a:normAutofit/>
          </a:bodyPr>
          <a:lstStyle/>
          <a:p>
            <a:pPr>
              <a:lnSpc>
                <a:spcPct val="90000"/>
              </a:lnSpc>
              <a:spcBef>
                <a:spcPts val="95"/>
              </a:spcBef>
              <a:tabLst>
                <a:tab pos="354965" algn="l"/>
                <a:tab pos="355600" algn="l"/>
              </a:tabLst>
            </a:pPr>
            <a:r>
              <a:rPr lang="en-US" sz="2400" spc="-35" dirty="0">
                <a:latin typeface="Times New Roman" panose="02020603050405020304" pitchFamily="18" charset="0"/>
                <a:cs typeface="Times New Roman" panose="02020603050405020304" pitchFamily="18" charset="0"/>
              </a:rPr>
              <a:t>Two </a:t>
            </a:r>
            <a:r>
              <a:rPr lang="en-US" sz="2400" spc="-5" dirty="0">
                <a:latin typeface="Times New Roman" panose="02020603050405020304" pitchFamily="18" charset="0"/>
                <a:cs typeface="Times New Roman" panose="02020603050405020304" pitchFamily="18" charset="0"/>
              </a:rPr>
              <a:t>major </a:t>
            </a:r>
            <a:r>
              <a:rPr lang="en-US" sz="2400" spc="-10" dirty="0">
                <a:latin typeface="Times New Roman" panose="02020603050405020304" pitchFamily="18" charset="0"/>
                <a:cs typeface="Times New Roman" panose="02020603050405020304" pitchFamily="18" charset="0"/>
              </a:rPr>
              <a:t>dimensions </a:t>
            </a:r>
            <a:r>
              <a:rPr lang="en-US" sz="2400" spc="-5" dirty="0">
                <a:latin typeface="Times New Roman" panose="02020603050405020304" pitchFamily="18" charset="0"/>
                <a:cs typeface="Times New Roman" panose="02020603050405020304" pitchFamily="18" charset="0"/>
              </a:rPr>
              <a:t>of</a:t>
            </a:r>
            <a:r>
              <a:rPr lang="en-US" sz="2400" spc="70" dirty="0">
                <a:latin typeface="Times New Roman" panose="02020603050405020304" pitchFamily="18" charset="0"/>
                <a:cs typeface="Times New Roman" panose="02020603050405020304" pitchFamily="18" charset="0"/>
              </a:rPr>
              <a:t> </a:t>
            </a:r>
            <a:r>
              <a:rPr lang="en-US" sz="2400" spc="-10" dirty="0">
                <a:latin typeface="Times New Roman" panose="02020603050405020304" pitchFamily="18" charset="0"/>
                <a:cs typeface="Times New Roman" panose="02020603050405020304" pitchFamily="18" charset="0"/>
              </a:rPr>
              <a:t>decisions:</a:t>
            </a:r>
            <a:endParaRPr lang="en-US" sz="2400" dirty="0">
              <a:latin typeface="Times New Roman" panose="02020603050405020304" pitchFamily="18" charset="0"/>
              <a:cs typeface="Times New Roman" panose="02020603050405020304" pitchFamily="18" charset="0"/>
            </a:endParaRPr>
          </a:p>
          <a:p>
            <a:pPr marL="812800" lvl="1" indent="-228600">
              <a:lnSpc>
                <a:spcPct val="90000"/>
              </a:lnSpc>
              <a:spcBef>
                <a:spcPts val="95"/>
              </a:spcBef>
              <a:buFont typeface="Arial" panose="020B0604020202020204" pitchFamily="34" charset="0"/>
              <a:buChar char="•"/>
              <a:tabLst>
                <a:tab pos="354965" algn="l"/>
                <a:tab pos="355600" algn="l"/>
              </a:tabLst>
            </a:pPr>
            <a:r>
              <a:rPr lang="en-US" sz="2400" spc="-10" dirty="0">
                <a:latin typeface="Times New Roman" panose="02020603050405020304" pitchFamily="18" charset="0"/>
                <a:cs typeface="Times New Roman" panose="02020603050405020304" pitchFamily="18" charset="0"/>
              </a:rPr>
              <a:t>Problem structure</a:t>
            </a:r>
            <a:r>
              <a:rPr lang="en-US" sz="2400" spc="-5" dirty="0">
                <a:latin typeface="Times New Roman" panose="02020603050405020304" pitchFamily="18" charset="0"/>
                <a:cs typeface="Times New Roman" panose="02020603050405020304" pitchFamily="18" charset="0"/>
              </a:rPr>
              <a:t> </a:t>
            </a:r>
          </a:p>
          <a:p>
            <a:pPr marL="812800" lvl="1" indent="-228600">
              <a:lnSpc>
                <a:spcPct val="90000"/>
              </a:lnSpc>
              <a:spcBef>
                <a:spcPts val="95"/>
              </a:spcBef>
              <a:buFont typeface="Arial" panose="020B0604020202020204" pitchFamily="34" charset="0"/>
              <a:buChar char="•"/>
              <a:tabLst>
                <a:tab pos="354965" algn="l"/>
                <a:tab pos="355600" algn="l"/>
              </a:tabLst>
            </a:pPr>
            <a:r>
              <a:rPr lang="en-US" sz="2400" spc="-10" dirty="0">
                <a:latin typeface="Times New Roman" panose="02020603050405020304" pitchFamily="18" charset="0"/>
                <a:cs typeface="Times New Roman" panose="02020603050405020304" pitchFamily="18" charset="0"/>
              </a:rPr>
              <a:t>The nature </a:t>
            </a:r>
            <a:r>
              <a:rPr lang="en-US" sz="2400" spc="-5" dirty="0">
                <a:latin typeface="Times New Roman" panose="02020603050405020304" pitchFamily="18" charset="0"/>
                <a:cs typeface="Times New Roman" panose="02020603050405020304" pitchFamily="18" charset="0"/>
              </a:rPr>
              <a:t>of </a:t>
            </a:r>
            <a:r>
              <a:rPr lang="en-US" sz="2400" spc="-10" dirty="0">
                <a:latin typeface="Times New Roman" panose="02020603050405020304" pitchFamily="18" charset="0"/>
                <a:cs typeface="Times New Roman" panose="02020603050405020304" pitchFamily="18" charset="0"/>
              </a:rPr>
              <a:t>the</a:t>
            </a:r>
            <a:r>
              <a:rPr lang="en-US" sz="2400" spc="105" dirty="0">
                <a:latin typeface="Times New Roman" panose="02020603050405020304" pitchFamily="18" charset="0"/>
                <a:cs typeface="Times New Roman" panose="02020603050405020304" pitchFamily="18" charset="0"/>
              </a:rPr>
              <a:t> </a:t>
            </a:r>
            <a:r>
              <a:rPr lang="en-US" sz="2400" spc="-5" dirty="0">
                <a:latin typeface="Times New Roman" panose="02020603050405020304" pitchFamily="18" charset="0"/>
                <a:cs typeface="Times New Roman" panose="02020603050405020304" pitchFamily="18" charset="0"/>
              </a:rPr>
              <a:t>decision</a:t>
            </a:r>
          </a:p>
        </p:txBody>
      </p:sp>
      <p:pic>
        <p:nvPicPr>
          <p:cNvPr id="2052" name="Picture 4" descr="Chapter 12">
            <a:extLst>
              <a:ext uri="{FF2B5EF4-FFF2-40B4-BE49-F238E27FC236}">
                <a16:creationId xmlns:a16="http://schemas.microsoft.com/office/drawing/2014/main" id="{8AA7A377-35CF-8D45-B81D-F032B40080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49824" y="1750574"/>
            <a:ext cx="6585068" cy="408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005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dirty="0">
                <a:solidFill>
                  <a:schemeClr val="tx1"/>
                </a:solidFill>
                <a:latin typeface="Times New Roman" panose="02020603050405020304" pitchFamily="18" charset="0"/>
                <a:cs typeface="Times New Roman" panose="02020603050405020304" pitchFamily="18" charset="0"/>
              </a:rPr>
              <a:t>Problem structure </a:t>
            </a:r>
          </a:p>
        </p:txBody>
      </p:sp>
      <p:sp>
        <p:nvSpPr>
          <p:cNvPr id="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3DCE007-881D-F840-9A12-1201A6871244}"/>
              </a:ext>
            </a:extLst>
          </p:cNvPr>
          <p:cNvSpPr txBox="1"/>
          <p:nvPr/>
        </p:nvSpPr>
        <p:spPr>
          <a:xfrm>
            <a:off x="492390" y="2580894"/>
            <a:ext cx="7404808" cy="3547872"/>
          </a:xfrm>
          <a:prstGeom prst="rect">
            <a:avLst/>
          </a:prstGeom>
        </p:spPr>
        <p:txBody>
          <a:bodyPr vert="horz" lIns="91440" tIns="45720" rIns="91440" bIns="45720" rtlCol="0" anchor="t">
            <a:noAutofit/>
          </a:bodyPr>
          <a:lstStyle/>
          <a:p>
            <a:pPr marL="355600" indent="-228600">
              <a:lnSpc>
                <a:spcPct val="90000"/>
              </a:lnSpc>
              <a:spcBef>
                <a:spcPts val="95"/>
              </a:spcBef>
              <a:buFont typeface="Arial" panose="020B0604020202020204" pitchFamily="34" charset="0"/>
              <a:buChar char="•"/>
              <a:tabLst>
                <a:tab pos="354965" algn="l"/>
                <a:tab pos="355600" algn="l"/>
              </a:tabLst>
            </a:pPr>
            <a:r>
              <a:rPr lang="en-US" sz="2400" b="1" dirty="0">
                <a:solidFill>
                  <a:srgbClr val="C00000"/>
                </a:solidFill>
              </a:rPr>
              <a:t>Structured: </a:t>
            </a:r>
            <a:r>
              <a:rPr lang="en-US" sz="2400" dirty="0"/>
              <a:t>deal with </a:t>
            </a:r>
            <a:r>
              <a:rPr lang="en-US" sz="2400" b="1" dirty="0"/>
              <a:t>routine and repetitive problems </a:t>
            </a:r>
            <a:r>
              <a:rPr lang="en-US" sz="2400" dirty="0"/>
              <a:t>for which standard solutions exist.</a:t>
            </a:r>
          </a:p>
          <a:p>
            <a:pPr marL="355600" indent="-228600">
              <a:lnSpc>
                <a:spcPct val="90000"/>
              </a:lnSpc>
              <a:spcBef>
                <a:spcPts val="95"/>
              </a:spcBef>
              <a:buFont typeface="Arial" panose="020B0604020202020204" pitchFamily="34" charset="0"/>
              <a:buChar char="•"/>
              <a:tabLst>
                <a:tab pos="354965" algn="l"/>
                <a:tab pos="355600" algn="l"/>
              </a:tabLst>
            </a:pPr>
            <a:r>
              <a:rPr lang="en-US" sz="2400" b="1" dirty="0">
                <a:solidFill>
                  <a:srgbClr val="C00000"/>
                </a:solidFill>
              </a:rPr>
              <a:t>Unstructured decisions:</a:t>
            </a:r>
            <a:r>
              <a:rPr lang="en-US" sz="2400" dirty="0"/>
              <a:t> there is </a:t>
            </a:r>
            <a:r>
              <a:rPr lang="en-US" sz="2400" b="1" dirty="0"/>
              <a:t>no standardized procedure </a:t>
            </a:r>
            <a:r>
              <a:rPr lang="en-US" sz="2400" dirty="0"/>
              <a:t>for carrying out any of the three phases.</a:t>
            </a:r>
          </a:p>
          <a:p>
            <a:pPr marL="355600" indent="-228600">
              <a:lnSpc>
                <a:spcPct val="90000"/>
              </a:lnSpc>
              <a:spcBef>
                <a:spcPts val="95"/>
              </a:spcBef>
              <a:buFont typeface="Arial" panose="020B0604020202020204" pitchFamily="34" charset="0"/>
              <a:buChar char="•"/>
              <a:tabLst>
                <a:tab pos="354965" algn="l"/>
                <a:tab pos="355600" algn="l"/>
              </a:tabLst>
            </a:pPr>
            <a:r>
              <a:rPr lang="en-US" sz="2400" b="1" dirty="0">
                <a:solidFill>
                  <a:srgbClr val="C00000"/>
                </a:solidFill>
              </a:rPr>
              <a:t>Semi-structured: </a:t>
            </a:r>
            <a:r>
              <a:rPr lang="en-US" sz="2400" dirty="0"/>
              <a:t>Located between structured and unstructured decisions are semi structured  decisions, in which only </a:t>
            </a:r>
            <a:r>
              <a:rPr lang="en-US" sz="2400" b="1" dirty="0"/>
              <a:t>some of the decision process phases </a:t>
            </a:r>
            <a:r>
              <a:rPr lang="en-US" sz="2400" dirty="0"/>
              <a:t>are structured.</a:t>
            </a:r>
            <a:endParaRPr lang="en-US" sz="2400" spc="-35" dirty="0"/>
          </a:p>
        </p:txBody>
      </p:sp>
      <p:pic>
        <p:nvPicPr>
          <p:cNvPr id="1026" name="Picture 2" descr="What are structured and unstructured decisions &amp;amp; their relationship to  management levels? - YouTube">
            <a:extLst>
              <a:ext uri="{FF2B5EF4-FFF2-40B4-BE49-F238E27FC236}">
                <a16:creationId xmlns:a16="http://schemas.microsoft.com/office/drawing/2014/main" id="{A3E80E70-D95D-B64F-A7E7-7BA7452EEE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889" t="7123" r="5946" b="7301"/>
          <a:stretch/>
        </p:blipFill>
        <p:spPr bwMode="auto">
          <a:xfrm>
            <a:off x="7867528" y="2372868"/>
            <a:ext cx="4176483" cy="308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280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Nature of Decisions</a:t>
            </a:r>
          </a:p>
        </p:txBody>
      </p:sp>
      <p:sp>
        <p:nvSpPr>
          <p:cNvPr id="13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3DCE007-881D-F840-9A12-1201A6871244}"/>
              </a:ext>
            </a:extLst>
          </p:cNvPr>
          <p:cNvSpPr txBox="1"/>
          <p:nvPr/>
        </p:nvSpPr>
        <p:spPr>
          <a:xfrm>
            <a:off x="572492" y="2071316"/>
            <a:ext cx="7407725" cy="4119172"/>
          </a:xfrm>
          <a:prstGeom prst="rect">
            <a:avLst/>
          </a:prstGeom>
        </p:spPr>
        <p:txBody>
          <a:bodyPr vert="horz" lIns="91440" tIns="45720" rIns="91440" bIns="45720" rtlCol="0" anchor="t">
            <a:normAutofit/>
          </a:bodyPr>
          <a:lstStyle/>
          <a:p>
            <a:pPr marL="12700">
              <a:lnSpc>
                <a:spcPct val="100000"/>
              </a:lnSpc>
              <a:tabLst>
                <a:tab pos="354965" algn="l"/>
                <a:tab pos="355600" algn="l"/>
              </a:tabLst>
            </a:pPr>
            <a:r>
              <a:rPr lang="en-AU" sz="2400" b="1" dirty="0">
                <a:solidFill>
                  <a:srgbClr val="C00000"/>
                </a:solidFill>
              </a:rPr>
              <a:t>Strategic planning: </a:t>
            </a:r>
            <a:r>
              <a:rPr lang="en-AU" sz="2400" dirty="0"/>
              <a:t>the long-range goals and policies for </a:t>
            </a:r>
            <a:r>
              <a:rPr lang="en-AU" sz="2400" b="1" dirty="0"/>
              <a:t>growth and resource allocatio</a:t>
            </a:r>
            <a:r>
              <a:rPr lang="en-AU" sz="2400" dirty="0"/>
              <a:t>n.</a:t>
            </a:r>
          </a:p>
          <a:p>
            <a:pPr marL="12700">
              <a:lnSpc>
                <a:spcPct val="100000"/>
              </a:lnSpc>
              <a:tabLst>
                <a:tab pos="354965" algn="l"/>
                <a:tab pos="355600" algn="l"/>
              </a:tabLst>
            </a:pPr>
            <a:endParaRPr lang="en-AU" sz="2400" dirty="0"/>
          </a:p>
          <a:p>
            <a:pPr marL="12700">
              <a:lnSpc>
                <a:spcPct val="100000"/>
              </a:lnSpc>
              <a:tabLst>
                <a:tab pos="354965" algn="l"/>
                <a:tab pos="355600" algn="l"/>
              </a:tabLst>
            </a:pPr>
            <a:r>
              <a:rPr lang="en-AU" sz="2400" b="1" dirty="0">
                <a:solidFill>
                  <a:srgbClr val="C00000"/>
                </a:solidFill>
              </a:rPr>
              <a:t>Management control: </a:t>
            </a:r>
            <a:r>
              <a:rPr lang="en-AU" sz="2400" dirty="0"/>
              <a:t>acquiring and using resources efficiently in accomplishing  </a:t>
            </a:r>
            <a:r>
              <a:rPr lang="en-AU" sz="2400" b="1" dirty="0"/>
              <a:t>organizational goals</a:t>
            </a:r>
            <a:r>
              <a:rPr lang="en-AU" sz="2400" dirty="0"/>
              <a:t>.</a:t>
            </a:r>
          </a:p>
          <a:p>
            <a:pPr marL="12700">
              <a:lnSpc>
                <a:spcPct val="100000"/>
              </a:lnSpc>
              <a:tabLst>
                <a:tab pos="354965" algn="l"/>
                <a:tab pos="355600" algn="l"/>
              </a:tabLst>
            </a:pPr>
            <a:endParaRPr lang="en-AU" sz="2400" dirty="0"/>
          </a:p>
          <a:p>
            <a:r>
              <a:rPr lang="en-AU" sz="2400" b="1" dirty="0">
                <a:solidFill>
                  <a:srgbClr val="C00000"/>
                </a:solidFill>
              </a:rPr>
              <a:t>Operational control: </a:t>
            </a:r>
            <a:r>
              <a:rPr lang="en-AU" sz="2400" dirty="0"/>
              <a:t>executing specific tasks efficiently and effectively.</a:t>
            </a:r>
          </a:p>
          <a:p>
            <a:endParaRPr lang="en-AU" sz="3200" dirty="0"/>
          </a:p>
          <a:p>
            <a:pPr marL="12700">
              <a:lnSpc>
                <a:spcPct val="100000"/>
              </a:lnSpc>
              <a:tabLst>
                <a:tab pos="354965" algn="l"/>
                <a:tab pos="355600" algn="l"/>
              </a:tabLst>
            </a:pPr>
            <a:endParaRPr lang="en-AU" sz="2400" dirty="0"/>
          </a:p>
          <a:p>
            <a:pPr marL="12700">
              <a:lnSpc>
                <a:spcPct val="100000"/>
              </a:lnSpc>
              <a:tabLst>
                <a:tab pos="354965" algn="l"/>
                <a:tab pos="355600" algn="l"/>
              </a:tabLst>
            </a:pPr>
            <a:endParaRPr lang="en-AU" sz="2400" dirty="0"/>
          </a:p>
          <a:p>
            <a:pPr marL="12700">
              <a:lnSpc>
                <a:spcPct val="100000"/>
              </a:lnSpc>
              <a:tabLst>
                <a:tab pos="354965" algn="l"/>
                <a:tab pos="355600" algn="l"/>
              </a:tabLst>
            </a:pPr>
            <a:endParaRPr lang="en-AU" sz="2400" dirty="0"/>
          </a:p>
        </p:txBody>
      </p:sp>
      <p:pic>
        <p:nvPicPr>
          <p:cNvPr id="4100" name="Picture 4" descr="Management in organizations exists on three horizontal levels: operational control, managerial planning and control, and strategic management.">
            <a:extLst>
              <a:ext uri="{FF2B5EF4-FFF2-40B4-BE49-F238E27FC236}">
                <a16:creationId xmlns:a16="http://schemas.microsoft.com/office/drawing/2014/main" id="{CE7B7036-73F8-354E-8220-280870573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013" y="2071692"/>
            <a:ext cx="381000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064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4000" dirty="0">
                <a:latin typeface="Times New Roman"/>
                <a:cs typeface="Times New Roman"/>
              </a:rPr>
              <a:t>The Decision Matrix</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3">
            <a:extLst>
              <a:ext uri="{FF2B5EF4-FFF2-40B4-BE49-F238E27FC236}">
                <a16:creationId xmlns:a16="http://schemas.microsoft.com/office/drawing/2014/main" id="{E97614D0-B548-904D-B95C-F3A00618D49D}"/>
              </a:ext>
            </a:extLst>
          </p:cNvPr>
          <p:cNvSpPr/>
          <p:nvPr/>
        </p:nvSpPr>
        <p:spPr>
          <a:xfrm>
            <a:off x="265815" y="1040312"/>
            <a:ext cx="11369638" cy="574767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538779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4000" y="1293338"/>
            <a:ext cx="9144000" cy="3274592"/>
          </a:xfrm>
        </p:spPr>
        <p:txBody>
          <a:bodyPr anchor="ctr">
            <a:normAutofit/>
          </a:bodyPr>
          <a:lstStyle/>
          <a:p>
            <a:r>
              <a:rPr lang="en-AU" sz="4000" dirty="0">
                <a:latin typeface="Times New Roman"/>
                <a:cs typeface="Times New Roman"/>
              </a:rPr>
              <a:t>Business Intelligence</a:t>
            </a:r>
          </a:p>
        </p:txBody>
      </p:sp>
      <p:cxnSp>
        <p:nvCxnSpPr>
          <p:cNvPr id="28" name="Straight Connector 27">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775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4000" dirty="0">
                <a:latin typeface="Times New Roman"/>
                <a:cs typeface="Times New Roman"/>
              </a:rPr>
              <a:t>What Is Business Intelligence?</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B13199E-8E74-5543-8EBE-D9F39E76C480}"/>
              </a:ext>
            </a:extLst>
          </p:cNvPr>
          <p:cNvSpPr txBox="1"/>
          <p:nvPr/>
        </p:nvSpPr>
        <p:spPr>
          <a:xfrm>
            <a:off x="347546" y="1894529"/>
            <a:ext cx="11642273" cy="4001095"/>
          </a:xfrm>
          <a:prstGeom prst="rect">
            <a:avLst/>
          </a:prstGeom>
          <a:noFill/>
        </p:spPr>
        <p:txBody>
          <a:bodyPr wrap="square">
            <a:spAutoFit/>
          </a:bodyPr>
          <a:lstStyle/>
          <a:p>
            <a:pPr algn="just">
              <a:spcBef>
                <a:spcPts val="0"/>
              </a:spcBef>
            </a:pPr>
            <a:r>
              <a:rPr lang="en-US" sz="2400" spc="-15" dirty="0">
                <a:latin typeface="Times New Roman" panose="02020603050405020304" pitchFamily="18" charset="0"/>
                <a:cs typeface="Times New Roman" panose="02020603050405020304" pitchFamily="18" charset="0"/>
              </a:rPr>
              <a:t>Data Warehouses &amp; Data Marts </a:t>
            </a:r>
            <a:r>
              <a:rPr lang="en-AU" sz="2400" spc="-15" dirty="0">
                <a:latin typeface="Times New Roman" panose="02020603050405020304" pitchFamily="18" charset="0"/>
                <a:cs typeface="Times New Roman" panose="02020603050405020304" pitchFamily="18" charset="0"/>
              </a:rPr>
              <a:t>BI encompasses not only applications, but also technologies and processes. </a:t>
            </a:r>
          </a:p>
          <a:p>
            <a:pPr algn="just">
              <a:spcBef>
                <a:spcPts val="0"/>
              </a:spcBef>
            </a:pPr>
            <a:r>
              <a:rPr lang="en-AU" sz="2400" spc="-15" dirty="0">
                <a:latin typeface="Times New Roman" panose="02020603050405020304" pitchFamily="18" charset="0"/>
                <a:cs typeface="Times New Roman" panose="02020603050405020304" pitchFamily="18" charset="0"/>
              </a:rPr>
              <a:t>It includes both “</a:t>
            </a:r>
            <a:r>
              <a:rPr lang="en-AU" sz="2400" spc="-15" dirty="0">
                <a:solidFill>
                  <a:srgbClr val="C00000"/>
                </a:solidFill>
                <a:latin typeface="Times New Roman" panose="02020603050405020304" pitchFamily="18" charset="0"/>
                <a:cs typeface="Times New Roman" panose="02020603050405020304" pitchFamily="18" charset="0"/>
              </a:rPr>
              <a:t>getting data in</a:t>
            </a:r>
            <a:r>
              <a:rPr lang="en-AU" sz="2400" spc="-15" dirty="0">
                <a:latin typeface="Times New Roman" panose="02020603050405020304" pitchFamily="18" charset="0"/>
                <a:cs typeface="Times New Roman" panose="02020603050405020304" pitchFamily="18" charset="0"/>
              </a:rPr>
              <a:t>” (to a data mart or warehouse) and “</a:t>
            </a:r>
            <a:r>
              <a:rPr lang="en-AU" sz="2400" spc="-15" dirty="0">
                <a:solidFill>
                  <a:srgbClr val="C00000"/>
                </a:solidFill>
                <a:latin typeface="Times New Roman" panose="02020603050405020304" pitchFamily="18" charset="0"/>
                <a:cs typeface="Times New Roman" panose="02020603050405020304" pitchFamily="18" charset="0"/>
              </a:rPr>
              <a:t>getting data out</a:t>
            </a:r>
            <a:r>
              <a:rPr lang="en-AU" sz="2400" spc="-15" dirty="0">
                <a:latin typeface="Times New Roman" panose="02020603050405020304" pitchFamily="18" charset="0"/>
                <a:cs typeface="Times New Roman" panose="02020603050405020304" pitchFamily="18" charset="0"/>
              </a:rPr>
              <a:t>” (through BI applications).</a:t>
            </a:r>
          </a:p>
          <a:p>
            <a:pPr marL="12700" algn="just">
              <a:lnSpc>
                <a:spcPct val="100000"/>
              </a:lnSpc>
              <a:tabLst>
                <a:tab pos="354965" algn="l"/>
                <a:tab pos="355600" algn="l"/>
              </a:tabLst>
            </a:pPr>
            <a:endParaRPr lang="en-AU"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2700" algn="just">
              <a:lnSpc>
                <a:spcPct val="100000"/>
              </a:lnSpc>
              <a:tabLst>
                <a:tab pos="354965" algn="l"/>
                <a:tab pos="355600" algn="l"/>
              </a:tabLst>
            </a:pPr>
            <a:r>
              <a:rPr lang="en-AU" sz="2400" dirty="0">
                <a:solidFill>
                  <a:schemeClr val="tx1">
                    <a:lumMod val="95000"/>
                    <a:lumOff val="5000"/>
                  </a:schemeClr>
                </a:solidFill>
                <a:latin typeface="Times New Roman" panose="02020603050405020304" pitchFamily="18" charset="0"/>
                <a:cs typeface="Times New Roman" panose="02020603050405020304" pitchFamily="18" charset="0"/>
              </a:rPr>
              <a:t>The use of BI in organizations varies considerably.</a:t>
            </a:r>
          </a:p>
          <a:p>
            <a:pPr marL="812800" lvl="1" indent="-342900" algn="just">
              <a:lnSpc>
                <a:spcPct val="100000"/>
              </a:lnSpc>
              <a:spcBef>
                <a:spcPts val="655"/>
              </a:spcBef>
              <a:buFont typeface="Arial" panose="020B0604020202020204" pitchFamily="34" charset="0"/>
              <a:buChar char="•"/>
              <a:tabLst>
                <a:tab pos="756285" algn="l"/>
                <a:tab pos="756920" algn="l"/>
              </a:tabLst>
            </a:pPr>
            <a:r>
              <a:rPr lang="en-AU" sz="2400" dirty="0">
                <a:latin typeface="Times New Roman" panose="02020603050405020304" pitchFamily="18" charset="0"/>
                <a:cs typeface="Times New Roman" panose="02020603050405020304" pitchFamily="18" charset="0"/>
              </a:rPr>
              <a:t>In </a:t>
            </a:r>
            <a:r>
              <a:rPr lang="en-AU" sz="2400" b="1" dirty="0">
                <a:latin typeface="Times New Roman" panose="02020603050405020304" pitchFamily="18" charset="0"/>
                <a:cs typeface="Times New Roman" panose="02020603050405020304" pitchFamily="18" charset="0"/>
              </a:rPr>
              <a:t>smaller organizations</a:t>
            </a:r>
            <a:r>
              <a:rPr lang="en-AU" sz="2400" dirty="0">
                <a:latin typeface="Times New Roman" panose="02020603050405020304" pitchFamily="18" charset="0"/>
                <a:cs typeface="Times New Roman" panose="02020603050405020304" pitchFamily="18" charset="0"/>
              </a:rPr>
              <a:t>, BI may be limited to Excel spreadsheets.</a:t>
            </a:r>
          </a:p>
          <a:p>
            <a:pPr marL="812800" marR="5080" lvl="1" indent="-342900" algn="just">
              <a:lnSpc>
                <a:spcPct val="100000"/>
              </a:lnSpc>
              <a:spcBef>
                <a:spcPts val="515"/>
              </a:spcBef>
              <a:buFont typeface="Arial" panose="020B0604020202020204" pitchFamily="34" charset="0"/>
              <a:buChar char="•"/>
              <a:tabLst>
                <a:tab pos="756285" algn="l"/>
                <a:tab pos="756920" algn="l"/>
              </a:tabLst>
            </a:pPr>
            <a:r>
              <a:rPr lang="en-AU" sz="2400" dirty="0">
                <a:latin typeface="Times New Roman" panose="02020603050405020304" pitchFamily="18" charset="0"/>
                <a:cs typeface="Times New Roman" panose="02020603050405020304" pitchFamily="18" charset="0"/>
              </a:rPr>
              <a:t>In </a:t>
            </a:r>
            <a:r>
              <a:rPr lang="en-AU" sz="2400" b="1" dirty="0">
                <a:latin typeface="Times New Roman" panose="02020603050405020304" pitchFamily="18" charset="0"/>
                <a:cs typeface="Times New Roman" panose="02020603050405020304" pitchFamily="18" charset="0"/>
              </a:rPr>
              <a:t>larger ones</a:t>
            </a:r>
            <a:r>
              <a:rPr lang="en-AU" sz="2400" dirty="0">
                <a:latin typeface="Times New Roman" panose="02020603050405020304" pitchFamily="18" charset="0"/>
                <a:cs typeface="Times New Roman" panose="02020603050405020304" pitchFamily="18" charset="0"/>
              </a:rPr>
              <a:t>, BI often is enterprise wide, and it includes applications such as data mining/predictive analytics, dashboards, and data visualization.</a:t>
            </a:r>
          </a:p>
          <a:p>
            <a:pPr algn="just">
              <a:spcBef>
                <a:spcPts val="0"/>
              </a:spcBef>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3005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4000" dirty="0">
                <a:latin typeface="Times New Roman"/>
                <a:cs typeface="Times New Roman"/>
              </a:rPr>
              <a:t>BI targets </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0E65A47-7AC5-CC48-847E-47297BEFABBA}"/>
              </a:ext>
            </a:extLst>
          </p:cNvPr>
          <p:cNvSpPr txBox="1"/>
          <p:nvPr/>
        </p:nvSpPr>
        <p:spPr>
          <a:xfrm>
            <a:off x="556548" y="1851189"/>
            <a:ext cx="5807768" cy="3570208"/>
          </a:xfrm>
          <a:prstGeom prst="rect">
            <a:avLst/>
          </a:prstGeom>
          <a:noFill/>
        </p:spPr>
        <p:txBody>
          <a:bodyPr wrap="square">
            <a:spAutoFit/>
          </a:bodyPr>
          <a:lstStyle/>
          <a:p>
            <a:pPr marL="12700">
              <a:lnSpc>
                <a:spcPct val="100000"/>
              </a:lnSpc>
              <a:spcBef>
                <a:spcPts val="100"/>
              </a:spcBef>
              <a:tabLst>
                <a:tab pos="354965" algn="l"/>
                <a:tab pos="355600" algn="l"/>
              </a:tabLst>
            </a:pPr>
            <a:r>
              <a:rPr lang="en-AU" sz="2400" dirty="0">
                <a:latin typeface="Times New Roman" panose="02020603050405020304" pitchFamily="18" charset="0"/>
                <a:cs typeface="Times New Roman" panose="02020603050405020304" pitchFamily="18" charset="0"/>
              </a:rPr>
              <a:t>Lets examine </a:t>
            </a:r>
            <a:r>
              <a:rPr lang="en-AU" sz="2400" b="1" dirty="0">
                <a:latin typeface="Times New Roman" panose="02020603050405020304" pitchFamily="18" charset="0"/>
                <a:cs typeface="Times New Roman" panose="02020603050405020304" pitchFamily="18" charset="0"/>
              </a:rPr>
              <a:t>three specific </a:t>
            </a:r>
            <a:r>
              <a:rPr lang="en-AU" sz="2400" dirty="0">
                <a:latin typeface="Times New Roman" panose="02020603050405020304" pitchFamily="18" charset="0"/>
                <a:cs typeface="Times New Roman" panose="02020603050405020304" pitchFamily="18" charset="0"/>
              </a:rPr>
              <a:t>BI targets that represent different levels of change:</a:t>
            </a:r>
          </a:p>
          <a:p>
            <a:pPr>
              <a:lnSpc>
                <a:spcPct val="100000"/>
              </a:lnSpc>
              <a:spcBef>
                <a:spcPts val="5"/>
              </a:spcBef>
            </a:pPr>
            <a:endParaRPr lang="en-AU" sz="2400" dirty="0">
              <a:latin typeface="Times New Roman" panose="02020603050405020304" pitchFamily="18" charset="0"/>
              <a:cs typeface="Times New Roman" panose="02020603050405020304" pitchFamily="18" charset="0"/>
            </a:endParaRPr>
          </a:p>
          <a:p>
            <a:pPr marL="870585" lvl="1" indent="-457200">
              <a:lnSpc>
                <a:spcPct val="100000"/>
              </a:lnSpc>
              <a:buFont typeface="Arial" panose="020B0604020202020204" pitchFamily="34" charset="0"/>
              <a:buChar char="•"/>
              <a:tabLst>
                <a:tab pos="870585" algn="l"/>
                <a:tab pos="871219" algn="l"/>
              </a:tabLst>
            </a:pPr>
            <a:r>
              <a:rPr lang="en-AU" sz="2400" dirty="0">
                <a:latin typeface="Times New Roman" panose="02020603050405020304" pitchFamily="18" charset="0"/>
                <a:cs typeface="Times New Roman" panose="02020603050405020304" pitchFamily="18" charset="0"/>
              </a:rPr>
              <a:t>The development of </a:t>
            </a:r>
            <a:r>
              <a:rPr lang="en-AU" sz="2400" b="1" dirty="0">
                <a:latin typeface="Times New Roman" panose="02020603050405020304" pitchFamily="18" charset="0"/>
                <a:cs typeface="Times New Roman" panose="02020603050405020304" pitchFamily="18" charset="0"/>
              </a:rPr>
              <a:t>one or a few</a:t>
            </a:r>
            <a:r>
              <a:rPr lang="en-AU" sz="2400" dirty="0">
                <a:latin typeface="Times New Roman" panose="02020603050405020304" pitchFamily="18" charset="0"/>
                <a:cs typeface="Times New Roman" panose="02020603050405020304" pitchFamily="18" charset="0"/>
              </a:rPr>
              <a:t> related BI applications</a:t>
            </a:r>
          </a:p>
          <a:p>
            <a:pPr marL="870585" lvl="1" indent="-457200">
              <a:lnSpc>
                <a:spcPct val="100000"/>
              </a:lnSpc>
              <a:spcBef>
                <a:spcPts val="580"/>
              </a:spcBef>
              <a:buFont typeface="Arial" panose="020B0604020202020204" pitchFamily="34" charset="0"/>
              <a:buChar char="•"/>
              <a:tabLst>
                <a:tab pos="870585" algn="l"/>
                <a:tab pos="871219" algn="l"/>
              </a:tabLst>
            </a:pPr>
            <a:r>
              <a:rPr lang="en-AU" sz="2400" dirty="0">
                <a:latin typeface="Times New Roman" panose="02020603050405020304" pitchFamily="18" charset="0"/>
                <a:cs typeface="Times New Roman" panose="02020603050405020304" pitchFamily="18" charset="0"/>
              </a:rPr>
              <a:t>The development of infrastructure to support </a:t>
            </a:r>
            <a:r>
              <a:rPr lang="en-AU" sz="2400" b="1" dirty="0">
                <a:latin typeface="Times New Roman" panose="02020603050405020304" pitchFamily="18" charset="0"/>
                <a:cs typeface="Times New Roman" panose="02020603050405020304" pitchFamily="18" charset="0"/>
              </a:rPr>
              <a:t>enterprise wide </a:t>
            </a:r>
            <a:r>
              <a:rPr lang="en-AU" sz="2400" dirty="0">
                <a:latin typeface="Times New Roman" panose="02020603050405020304" pitchFamily="18" charset="0"/>
                <a:cs typeface="Times New Roman" panose="02020603050405020304" pitchFamily="18" charset="0"/>
              </a:rPr>
              <a:t>BI</a:t>
            </a:r>
          </a:p>
          <a:p>
            <a:pPr marL="870585" lvl="1" indent="-457200">
              <a:lnSpc>
                <a:spcPct val="100000"/>
              </a:lnSpc>
              <a:spcBef>
                <a:spcPts val="575"/>
              </a:spcBef>
              <a:buFont typeface="Arial" panose="020B0604020202020204" pitchFamily="34" charset="0"/>
              <a:buChar char="•"/>
              <a:tabLst>
                <a:tab pos="870585" algn="l"/>
                <a:tab pos="871219" algn="l"/>
              </a:tabLst>
            </a:pPr>
            <a:r>
              <a:rPr lang="en-AU" sz="2400" dirty="0">
                <a:latin typeface="Times New Roman" panose="02020603050405020304" pitchFamily="18" charset="0"/>
                <a:cs typeface="Times New Roman" panose="02020603050405020304" pitchFamily="18" charset="0"/>
              </a:rPr>
              <a:t>Support for organizational </a:t>
            </a:r>
            <a:r>
              <a:rPr lang="en-AU" sz="2400" b="1" dirty="0">
                <a:latin typeface="Times New Roman" panose="02020603050405020304" pitchFamily="18" charset="0"/>
                <a:cs typeface="Times New Roman" panose="02020603050405020304" pitchFamily="18" charset="0"/>
              </a:rPr>
              <a:t>transformation</a:t>
            </a:r>
            <a:r>
              <a:rPr lang="en-AU" sz="2400" dirty="0">
                <a:latin typeface="Times New Roman" panose="02020603050405020304" pitchFamily="18" charset="0"/>
                <a:cs typeface="Times New Roman" panose="02020603050405020304" pitchFamily="18" charset="0"/>
              </a:rPr>
              <a:t>.</a:t>
            </a:r>
          </a:p>
        </p:txBody>
      </p:sp>
      <p:pic>
        <p:nvPicPr>
          <p:cNvPr id="5122" name="Picture 2" descr="How BI Tools can Help Organizations Stay Competitive Throughout 2020 and  Beyond - Business 2 Community">
            <a:extLst>
              <a:ext uri="{FF2B5EF4-FFF2-40B4-BE49-F238E27FC236}">
                <a16:creationId xmlns:a16="http://schemas.microsoft.com/office/drawing/2014/main" id="{5B23A900-FA2E-7F44-810F-CE99FF135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316" y="1851189"/>
            <a:ext cx="5753471" cy="366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9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4000" y="1293338"/>
            <a:ext cx="9144000" cy="3274592"/>
          </a:xfrm>
        </p:spPr>
        <p:txBody>
          <a:bodyPr anchor="ctr">
            <a:normAutofit/>
          </a:bodyPr>
          <a:lstStyle/>
          <a:p>
            <a:r>
              <a:rPr lang="en-AU" sz="5400" dirty="0">
                <a:latin typeface="Times New Roman"/>
                <a:cs typeface="Times New Roman"/>
              </a:rPr>
              <a:t>Business Analytics</a:t>
            </a:r>
            <a:r>
              <a:rPr lang="en-AU" sz="4000" dirty="0">
                <a:latin typeface="Times New Roman"/>
                <a:cs typeface="Times New Roman"/>
              </a:rPr>
              <a:t/>
            </a:r>
            <a:br>
              <a:rPr lang="en-AU" sz="4000" dirty="0">
                <a:latin typeface="Times New Roman"/>
                <a:cs typeface="Times New Roman"/>
              </a:rPr>
            </a:br>
            <a:endParaRPr lang="en-AU" sz="4000" dirty="0">
              <a:latin typeface="Times New Roman"/>
              <a:cs typeface="Times New Roman"/>
            </a:endParaRPr>
          </a:p>
        </p:txBody>
      </p:sp>
      <p:cxnSp>
        <p:nvCxnSpPr>
          <p:cNvPr id="28" name="Straight Connector 27">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5778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4000" dirty="0">
                <a:latin typeface="Times New Roman"/>
                <a:cs typeface="Times New Roman"/>
              </a:rPr>
              <a:t>One or few related BI applications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195B32F-6B81-7E41-B6FE-9084D31E48D5}"/>
              </a:ext>
            </a:extLst>
          </p:cNvPr>
          <p:cNvSpPr txBox="1"/>
          <p:nvPr/>
        </p:nvSpPr>
        <p:spPr>
          <a:xfrm>
            <a:off x="572493" y="1851189"/>
            <a:ext cx="11208326" cy="3046988"/>
          </a:xfrm>
          <a:prstGeom prst="rect">
            <a:avLst/>
          </a:prstGeom>
          <a:noFill/>
        </p:spPr>
        <p:txBody>
          <a:bodyPr wrap="square">
            <a:spAutoFit/>
          </a:bodyPr>
          <a:lstStyle/>
          <a:p>
            <a:pPr marL="355600" marR="6350" indent="-342900" algn="just">
              <a:lnSpc>
                <a:spcPct val="100000"/>
              </a:lnSpc>
              <a:buFont typeface="Arial"/>
              <a:buChar char="•"/>
              <a:tabLst>
                <a:tab pos="355600" algn="l"/>
              </a:tabLst>
            </a:pPr>
            <a:r>
              <a:rPr lang="en-AU" sz="2400" dirty="0">
                <a:solidFill>
                  <a:schemeClr val="tx1">
                    <a:lumMod val="95000"/>
                    <a:lumOff val="5000"/>
                  </a:schemeClr>
                </a:solidFill>
                <a:latin typeface="Times New Roman" panose="02020603050405020304" pitchFamily="18" charset="0"/>
                <a:cs typeface="Times New Roman" panose="02020603050405020304" pitchFamily="18" charset="0"/>
              </a:rPr>
              <a:t>This BI target often is a </a:t>
            </a:r>
            <a:r>
              <a:rPr lang="en-AU" sz="2400" b="1" dirty="0">
                <a:solidFill>
                  <a:srgbClr val="C00000"/>
                </a:solidFill>
                <a:latin typeface="Times New Roman" panose="02020603050405020304" pitchFamily="18" charset="0"/>
                <a:cs typeface="Times New Roman" panose="02020603050405020304" pitchFamily="18" charset="0"/>
              </a:rPr>
              <a:t>point solution </a:t>
            </a:r>
            <a:r>
              <a:rPr lang="en-AU" sz="2400" dirty="0">
                <a:solidFill>
                  <a:schemeClr val="tx1">
                    <a:lumMod val="95000"/>
                    <a:lumOff val="5000"/>
                  </a:schemeClr>
                </a:solidFill>
                <a:latin typeface="Times New Roman" panose="02020603050405020304" pitchFamily="18" charset="0"/>
                <a:cs typeface="Times New Roman" panose="02020603050405020304" pitchFamily="18" charset="0"/>
              </a:rPr>
              <a:t>for a  departmental need, such as campaign management in  marketing.</a:t>
            </a:r>
          </a:p>
          <a:p>
            <a:pPr marL="355600" marR="5080" indent="-342900" algn="just">
              <a:lnSpc>
                <a:spcPct val="100000"/>
              </a:lnSpc>
              <a:buFont typeface="Arial"/>
              <a:buChar char="•"/>
              <a:tabLst>
                <a:tab pos="355600" algn="l"/>
              </a:tabLst>
            </a:pPr>
            <a:r>
              <a:rPr lang="en-AU" sz="2400" dirty="0">
                <a:solidFill>
                  <a:schemeClr val="tx1">
                    <a:lumMod val="95000"/>
                    <a:lumOff val="5000"/>
                  </a:schemeClr>
                </a:solidFill>
                <a:latin typeface="Times New Roman" panose="02020603050405020304" pitchFamily="18" charset="0"/>
                <a:cs typeface="Times New Roman" panose="02020603050405020304" pitchFamily="18" charset="0"/>
              </a:rPr>
              <a:t>Sponsorship, approval, funding, impacts, and benefits  typically occur at the </a:t>
            </a:r>
            <a:r>
              <a:rPr lang="en-AU" sz="2400" b="1" dirty="0">
                <a:solidFill>
                  <a:srgbClr val="C00000"/>
                </a:solidFill>
                <a:latin typeface="Times New Roman" panose="02020603050405020304" pitchFamily="18" charset="0"/>
                <a:cs typeface="Times New Roman" panose="02020603050405020304" pitchFamily="18" charset="0"/>
              </a:rPr>
              <a:t>departmental level.</a:t>
            </a:r>
          </a:p>
          <a:p>
            <a:pPr marL="355600" marR="5715" indent="-342900" algn="just">
              <a:lnSpc>
                <a:spcPct val="100000"/>
              </a:lnSpc>
              <a:buFont typeface="Arial"/>
              <a:buChar char="•"/>
              <a:tabLst>
                <a:tab pos="355600" algn="l"/>
              </a:tabLst>
            </a:pPr>
            <a:r>
              <a:rPr lang="en-AU" sz="2400" dirty="0">
                <a:solidFill>
                  <a:schemeClr val="tx1">
                    <a:lumMod val="95000"/>
                    <a:lumOff val="5000"/>
                  </a:schemeClr>
                </a:solidFill>
                <a:latin typeface="Times New Roman" panose="02020603050405020304" pitchFamily="18" charset="0"/>
                <a:cs typeface="Times New Roman" panose="02020603050405020304" pitchFamily="18" charset="0"/>
              </a:rPr>
              <a:t>For this target, organizations usually create a </a:t>
            </a:r>
            <a:r>
              <a:rPr lang="en-AU" sz="2400" b="1" dirty="0">
                <a:solidFill>
                  <a:srgbClr val="C00000"/>
                </a:solidFill>
                <a:latin typeface="Times New Roman" panose="02020603050405020304" pitchFamily="18" charset="0"/>
                <a:cs typeface="Times New Roman" panose="02020603050405020304" pitchFamily="18" charset="0"/>
              </a:rPr>
              <a:t>data  mart </a:t>
            </a:r>
            <a:r>
              <a:rPr lang="en-AU" sz="2400" dirty="0">
                <a:solidFill>
                  <a:schemeClr val="tx1">
                    <a:lumMod val="95000"/>
                    <a:lumOff val="5000"/>
                  </a:schemeClr>
                </a:solidFill>
                <a:latin typeface="Times New Roman" panose="02020603050405020304" pitchFamily="18" charset="0"/>
                <a:cs typeface="Times New Roman" panose="02020603050405020304" pitchFamily="18" charset="0"/>
              </a:rPr>
              <a:t>to store the necessary data.</a:t>
            </a:r>
          </a:p>
          <a:p>
            <a:pPr marL="355600" marR="5080" indent="-342900" algn="just">
              <a:lnSpc>
                <a:spcPct val="100000"/>
              </a:lnSpc>
              <a:buFont typeface="Arial"/>
              <a:buChar char="•"/>
              <a:tabLst>
                <a:tab pos="355600" algn="l"/>
              </a:tabLst>
            </a:pPr>
            <a:endParaRPr lang="en-AU"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12700" marR="5080" algn="just">
              <a:lnSpc>
                <a:spcPct val="100000"/>
              </a:lnSpc>
              <a:tabLst>
                <a:tab pos="355600" algn="l"/>
              </a:tabLst>
            </a:pPr>
            <a:r>
              <a:rPr lang="en-AU" sz="2400" b="1" dirty="0">
                <a:solidFill>
                  <a:schemeClr val="tx1">
                    <a:lumMod val="95000"/>
                    <a:lumOff val="5000"/>
                  </a:schemeClr>
                </a:solidFill>
                <a:latin typeface="Times New Roman" panose="02020603050405020304" pitchFamily="18" charset="0"/>
                <a:cs typeface="Times New Roman" panose="02020603050405020304" pitchFamily="18" charset="0"/>
              </a:rPr>
              <a:t>Note</a:t>
            </a:r>
            <a:r>
              <a:rPr lang="en-AU" sz="2400" dirty="0">
                <a:solidFill>
                  <a:schemeClr val="tx1">
                    <a:lumMod val="95000"/>
                    <a:lumOff val="5000"/>
                  </a:schemeClr>
                </a:solidFill>
                <a:latin typeface="Times New Roman" panose="02020603050405020304" pitchFamily="18" charset="0"/>
                <a:cs typeface="Times New Roman" panose="02020603050405020304" pitchFamily="18" charset="0"/>
              </a:rPr>
              <a:t>: Organizations must be careful that the data mart—an  “independent” application—does not become a  “data silo” that stores data that are inconsistent with.</a:t>
            </a:r>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856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360218" y="95772"/>
            <a:ext cx="11420601" cy="1434415"/>
          </a:xfrm>
        </p:spPr>
        <p:txBody>
          <a:bodyPr vert="horz" lIns="91440" tIns="45720" rIns="91440" bIns="45720" rtlCol="0" anchor="ctr">
            <a:normAutofit/>
          </a:bodyPr>
          <a:lstStyle/>
          <a:p>
            <a:r>
              <a:rPr lang="en-AU" sz="3600" dirty="0">
                <a:latin typeface="Times New Roman"/>
                <a:cs typeface="Times New Roman"/>
              </a:rPr>
              <a:t>Development of Infrastructure to Support Enterprise wide BI</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195B32F-6B81-7E41-B6FE-9084D31E48D5}"/>
              </a:ext>
            </a:extLst>
          </p:cNvPr>
          <p:cNvSpPr txBox="1"/>
          <p:nvPr/>
        </p:nvSpPr>
        <p:spPr>
          <a:xfrm>
            <a:off x="572493" y="1851189"/>
            <a:ext cx="11208326" cy="2308324"/>
          </a:xfrm>
          <a:prstGeom prst="rect">
            <a:avLst/>
          </a:prstGeom>
          <a:noFill/>
        </p:spPr>
        <p:txBody>
          <a:bodyPr wrap="square">
            <a:spAutoFit/>
          </a:bodyPr>
          <a:lstStyle/>
          <a:p>
            <a:pPr marL="514350" lvl="1" indent="-342900" algn="just">
              <a:lnSpc>
                <a:spcPct val="100000"/>
              </a:lnSpc>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A crucial component of BI at this level is an </a:t>
            </a:r>
            <a:r>
              <a:rPr lang="en-AU" sz="2400" b="1" dirty="0">
                <a:solidFill>
                  <a:srgbClr val="C00000"/>
                </a:solidFill>
                <a:latin typeface="Times New Roman" panose="02020603050405020304" pitchFamily="18" charset="0"/>
                <a:cs typeface="Times New Roman" panose="02020603050405020304" pitchFamily="18" charset="0"/>
              </a:rPr>
              <a:t>enterprise data warehouse</a:t>
            </a:r>
            <a:r>
              <a:rPr lang="en-AU" sz="2400" dirty="0">
                <a:latin typeface="Times New Roman" panose="02020603050405020304" pitchFamily="18" charset="0"/>
                <a:cs typeface="Times New Roman" panose="02020603050405020304" pitchFamily="18" charset="0"/>
              </a:rPr>
              <a:t>. </a:t>
            </a:r>
          </a:p>
          <a:p>
            <a:pPr marL="171450" lvl="1" algn="just">
              <a:lnSpc>
                <a:spcPct val="100000"/>
              </a:lnSpc>
            </a:pPr>
            <a:endParaRPr lang="en-AU" sz="2400" dirty="0">
              <a:latin typeface="Times New Roman" panose="02020603050405020304" pitchFamily="18" charset="0"/>
              <a:cs typeface="Times New Roman" panose="02020603050405020304" pitchFamily="18" charset="0"/>
            </a:endParaRPr>
          </a:p>
          <a:p>
            <a:pPr marL="514350" lvl="1" indent="-342900" algn="just">
              <a:lnSpc>
                <a:spcPct val="100000"/>
              </a:lnSpc>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Because it is an enterprise wide initiative, </a:t>
            </a:r>
            <a:r>
              <a:rPr lang="en-AU" sz="2400" b="1" dirty="0">
                <a:solidFill>
                  <a:srgbClr val="C00000"/>
                </a:solidFill>
                <a:latin typeface="Times New Roman" panose="02020603050405020304" pitchFamily="18" charset="0"/>
                <a:cs typeface="Times New Roman" panose="02020603050405020304" pitchFamily="18" charset="0"/>
              </a:rPr>
              <a:t>senior management</a:t>
            </a:r>
            <a:r>
              <a:rPr lang="en-AU" sz="2400" dirty="0">
                <a:latin typeface="Times New Roman" panose="02020603050405020304" pitchFamily="18" charset="0"/>
                <a:cs typeface="Times New Roman" panose="02020603050405020304" pitchFamily="18" charset="0"/>
              </a:rPr>
              <a:t> often provides sponsorship, approval, and funding. </a:t>
            </a:r>
          </a:p>
          <a:p>
            <a:pPr marL="171450" lvl="1" algn="just">
              <a:lnSpc>
                <a:spcPct val="100000"/>
              </a:lnSpc>
            </a:pPr>
            <a:endParaRPr lang="en-AU" sz="2400" dirty="0">
              <a:latin typeface="Times New Roman" panose="02020603050405020304" pitchFamily="18" charset="0"/>
              <a:cs typeface="Times New Roman" panose="02020603050405020304" pitchFamily="18" charset="0"/>
            </a:endParaRPr>
          </a:p>
          <a:p>
            <a:pPr marL="514350" lvl="1" indent="-342900" algn="just">
              <a:lnSpc>
                <a:spcPct val="100000"/>
              </a:lnSpc>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In addition, the impacts and benefits are felt throughout the organization.</a:t>
            </a:r>
          </a:p>
        </p:txBody>
      </p:sp>
    </p:spTree>
    <p:extLst>
      <p:ext uri="{BB962C8B-B14F-4D97-AF65-F5344CB8AC3E}">
        <p14:creationId xmlns:p14="http://schemas.microsoft.com/office/powerpoint/2010/main" val="4179125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4000" dirty="0">
                <a:latin typeface="Times New Roman"/>
                <a:cs typeface="Times New Roman"/>
              </a:rPr>
              <a:t>Support for Organizational Transformation</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21A33E7-5599-B14F-AECF-69F7FCD14954}"/>
              </a:ext>
            </a:extLst>
          </p:cNvPr>
          <p:cNvSpPr txBox="1"/>
          <p:nvPr/>
        </p:nvSpPr>
        <p:spPr>
          <a:xfrm>
            <a:off x="572493" y="1851189"/>
            <a:ext cx="11208326" cy="4154984"/>
          </a:xfrm>
          <a:prstGeom prst="rect">
            <a:avLst/>
          </a:prstGeom>
          <a:noFill/>
        </p:spPr>
        <p:txBody>
          <a:bodyPr wrap="square">
            <a:spAutoFit/>
          </a:bodyPr>
          <a:lstStyle/>
          <a:p>
            <a:pPr marL="355600" indent="-342900" algn="just">
              <a:lnSpc>
                <a:spcPct val="100000"/>
              </a:lnSpc>
              <a:buFont typeface="Arial" panose="020B0604020202020204" pitchFamily="34" charset="0"/>
              <a:buChar char="•"/>
              <a:tabLst>
                <a:tab pos="354965" algn="l"/>
                <a:tab pos="355600" algn="l"/>
              </a:tabLst>
            </a:pPr>
            <a:r>
              <a:rPr lang="en-AU" sz="2400" dirty="0">
                <a:latin typeface="Times New Roman" panose="02020603050405020304" pitchFamily="18" charset="0"/>
                <a:cs typeface="Times New Roman" panose="02020603050405020304" pitchFamily="18" charset="0"/>
              </a:rPr>
              <a:t>With this target, BI is used to fundamentally transform the ways in which a </a:t>
            </a:r>
            <a:r>
              <a:rPr lang="en-AU" sz="2400" b="1" dirty="0">
                <a:solidFill>
                  <a:srgbClr val="C00000"/>
                </a:solidFill>
                <a:latin typeface="Times New Roman" panose="02020603050405020304" pitchFamily="18" charset="0"/>
                <a:cs typeface="Times New Roman" panose="02020603050405020304" pitchFamily="18" charset="0"/>
              </a:rPr>
              <a:t>company competes </a:t>
            </a:r>
            <a:r>
              <a:rPr lang="en-AU" sz="2400" dirty="0">
                <a:latin typeface="Times New Roman" panose="02020603050405020304" pitchFamily="18" charset="0"/>
                <a:cs typeface="Times New Roman" panose="02020603050405020304" pitchFamily="18" charset="0"/>
              </a:rPr>
              <a:t>in the marketplace. </a:t>
            </a:r>
          </a:p>
          <a:p>
            <a:pPr marL="355600" indent="-342900" algn="just">
              <a:lnSpc>
                <a:spcPct val="100000"/>
              </a:lnSpc>
              <a:buFont typeface="Arial" panose="020B0604020202020204" pitchFamily="34" charset="0"/>
              <a:buChar char="•"/>
              <a:tabLst>
                <a:tab pos="354965" algn="l"/>
                <a:tab pos="355600" algn="l"/>
              </a:tabLst>
            </a:pPr>
            <a:endParaRPr lang="en-AU" sz="2400" dirty="0">
              <a:latin typeface="Times New Roman" panose="02020603050405020304" pitchFamily="18" charset="0"/>
              <a:cs typeface="Times New Roman" panose="02020603050405020304" pitchFamily="18" charset="0"/>
            </a:endParaRPr>
          </a:p>
          <a:p>
            <a:pPr marL="355600" indent="-342900" algn="just">
              <a:lnSpc>
                <a:spcPct val="100000"/>
              </a:lnSpc>
              <a:buFont typeface="Arial" panose="020B0604020202020204" pitchFamily="34" charset="0"/>
              <a:buChar char="•"/>
              <a:tabLst>
                <a:tab pos="354965" algn="l"/>
                <a:tab pos="355600" algn="l"/>
              </a:tabLst>
            </a:pPr>
            <a:r>
              <a:rPr lang="en-AU" sz="2400" dirty="0">
                <a:latin typeface="Times New Roman" panose="02020603050405020304" pitchFamily="18" charset="0"/>
                <a:cs typeface="Times New Roman" panose="02020603050405020304" pitchFamily="18" charset="0"/>
              </a:rPr>
              <a:t>BI supports a new business model, and it enables the business strategy. </a:t>
            </a:r>
          </a:p>
          <a:p>
            <a:pPr marL="355600" indent="-342900" algn="just">
              <a:lnSpc>
                <a:spcPct val="100000"/>
              </a:lnSpc>
              <a:buFont typeface="Arial" panose="020B0604020202020204" pitchFamily="34" charset="0"/>
              <a:buChar char="•"/>
              <a:tabLst>
                <a:tab pos="354965" algn="l"/>
                <a:tab pos="355600" algn="l"/>
              </a:tabLst>
            </a:pPr>
            <a:endParaRPr lang="en-AU" sz="2400" dirty="0">
              <a:latin typeface="Times New Roman" panose="02020603050405020304" pitchFamily="18" charset="0"/>
              <a:cs typeface="Times New Roman" panose="02020603050405020304" pitchFamily="18" charset="0"/>
            </a:endParaRPr>
          </a:p>
          <a:p>
            <a:pPr marL="355600" indent="-342900" algn="just">
              <a:lnSpc>
                <a:spcPct val="100000"/>
              </a:lnSpc>
              <a:buFont typeface="Arial" panose="020B0604020202020204" pitchFamily="34" charset="0"/>
              <a:buChar char="•"/>
              <a:tabLst>
                <a:tab pos="354965" algn="l"/>
                <a:tab pos="355600" algn="l"/>
              </a:tabLst>
            </a:pPr>
            <a:r>
              <a:rPr lang="en-AU" sz="2400" dirty="0">
                <a:latin typeface="Times New Roman" panose="02020603050405020304" pitchFamily="18" charset="0"/>
                <a:cs typeface="Times New Roman" panose="02020603050405020304" pitchFamily="18" charset="0"/>
              </a:rPr>
              <a:t>Because of the scope and importance of these changes, critical elements such as sponsorship, approval, and funding originate at the </a:t>
            </a:r>
            <a:r>
              <a:rPr lang="en-AU" sz="2400" b="1" dirty="0">
                <a:latin typeface="Times New Roman" panose="02020603050405020304" pitchFamily="18" charset="0"/>
                <a:cs typeface="Times New Roman" panose="02020603050405020304" pitchFamily="18" charset="0"/>
              </a:rPr>
              <a:t>highest organizational levels</a:t>
            </a:r>
            <a:r>
              <a:rPr lang="en-AU" sz="2400" dirty="0">
                <a:latin typeface="Times New Roman" panose="02020603050405020304" pitchFamily="18" charset="0"/>
                <a:cs typeface="Times New Roman" panose="02020603050405020304" pitchFamily="18" charset="0"/>
              </a:rPr>
              <a:t>. </a:t>
            </a:r>
          </a:p>
          <a:p>
            <a:pPr marL="355600" indent="-342900" algn="just">
              <a:lnSpc>
                <a:spcPct val="100000"/>
              </a:lnSpc>
              <a:buFont typeface="Arial" panose="020B0604020202020204" pitchFamily="34" charset="0"/>
              <a:buChar char="•"/>
              <a:tabLst>
                <a:tab pos="354965" algn="l"/>
                <a:tab pos="355600" algn="l"/>
              </a:tabLst>
            </a:pPr>
            <a:endParaRPr lang="en-AU" sz="2400" dirty="0">
              <a:latin typeface="Times New Roman" panose="02020603050405020304" pitchFamily="18" charset="0"/>
              <a:cs typeface="Times New Roman" panose="02020603050405020304" pitchFamily="18" charset="0"/>
            </a:endParaRPr>
          </a:p>
          <a:p>
            <a:pPr marL="355600" indent="-342900" algn="just">
              <a:lnSpc>
                <a:spcPct val="100000"/>
              </a:lnSpc>
              <a:buFont typeface="Arial" panose="020B0604020202020204" pitchFamily="34" charset="0"/>
              <a:buChar char="•"/>
              <a:tabLst>
                <a:tab pos="354965" algn="l"/>
                <a:tab pos="355600" algn="l"/>
              </a:tabLst>
            </a:pPr>
            <a:r>
              <a:rPr lang="en-AU" sz="2400" dirty="0">
                <a:latin typeface="Times New Roman" panose="02020603050405020304" pitchFamily="18" charset="0"/>
                <a:cs typeface="Times New Roman" panose="02020603050405020304" pitchFamily="18" charset="0"/>
              </a:rPr>
              <a:t>The impact on personnel and processes can be significant, and the benefits are organization wide.</a:t>
            </a:r>
          </a:p>
          <a:p>
            <a:pPr marL="12700">
              <a:lnSpc>
                <a:spcPct val="100000"/>
              </a:lnSpc>
              <a:tabLst>
                <a:tab pos="354965" algn="l"/>
                <a:tab pos="355600" algn="l"/>
              </a:tabLst>
            </a:pPr>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5698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4000" y="1293338"/>
            <a:ext cx="9144000" cy="3274592"/>
          </a:xfrm>
        </p:spPr>
        <p:txBody>
          <a:bodyPr anchor="ctr">
            <a:normAutofit/>
          </a:bodyPr>
          <a:lstStyle/>
          <a:p>
            <a:r>
              <a:rPr lang="en-AU" sz="4000" dirty="0">
                <a:latin typeface="Times New Roman"/>
                <a:cs typeface="Times New Roman"/>
              </a:rPr>
              <a:t>Business Intelligence Applications </a:t>
            </a:r>
            <a:br>
              <a:rPr lang="en-AU" sz="4000" dirty="0">
                <a:latin typeface="Times New Roman"/>
                <a:cs typeface="Times New Roman"/>
              </a:rPr>
            </a:br>
            <a:r>
              <a:rPr lang="en-AU" sz="4000" dirty="0">
                <a:latin typeface="Times New Roman"/>
                <a:cs typeface="Times New Roman"/>
              </a:rPr>
              <a:t>for data analysis </a:t>
            </a:r>
          </a:p>
        </p:txBody>
      </p:sp>
      <p:cxnSp>
        <p:nvCxnSpPr>
          <p:cNvPr id="28" name="Straight Connector 27">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19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4000" dirty="0">
                <a:latin typeface="Times New Roman"/>
                <a:cs typeface="Times New Roman"/>
              </a:rPr>
              <a:t>BI applications </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F474E8D-8326-F142-BC4E-539F92C7919D}"/>
              </a:ext>
            </a:extLst>
          </p:cNvPr>
          <p:cNvSpPr txBox="1"/>
          <p:nvPr/>
        </p:nvSpPr>
        <p:spPr>
          <a:xfrm>
            <a:off x="484042" y="1936381"/>
            <a:ext cx="11296777" cy="1938992"/>
          </a:xfrm>
          <a:prstGeom prst="rect">
            <a:avLst/>
          </a:prstGeom>
          <a:noFill/>
        </p:spPr>
        <p:txBody>
          <a:bodyPr wrap="square">
            <a:spAutoFit/>
          </a:bodyPr>
          <a:lstStyle/>
          <a:p>
            <a:pPr marL="12700"/>
            <a:r>
              <a:rPr lang="en-AU" sz="2400" dirty="0">
                <a:latin typeface="Times New Roman" panose="02020603050405020304" pitchFamily="18" charset="0"/>
                <a:cs typeface="Times New Roman" panose="02020603050405020304" pitchFamily="18" charset="0"/>
              </a:rPr>
              <a:t>A variety of BI applications for analysing data are available.  They include:</a:t>
            </a:r>
          </a:p>
          <a:p>
            <a:pPr marL="12700"/>
            <a:endParaRPr lang="en-AU" sz="2400" dirty="0">
              <a:latin typeface="Times New Roman" panose="02020603050405020304" pitchFamily="18" charset="0"/>
              <a:cs typeface="Times New Roman" panose="02020603050405020304" pitchFamily="18" charset="0"/>
            </a:endParaRPr>
          </a:p>
          <a:p>
            <a:pPr marL="469900" marR="876935" indent="-457200">
              <a:buAutoNum type="arabicPeriod"/>
              <a:tabLst>
                <a:tab pos="469265" algn="l"/>
                <a:tab pos="469900" algn="l"/>
              </a:tabLst>
            </a:pPr>
            <a:r>
              <a:rPr lang="en-AU" sz="2400" b="1" dirty="0">
                <a:latin typeface="Times New Roman" panose="02020603050405020304" pitchFamily="18" charset="0"/>
                <a:cs typeface="Times New Roman" panose="02020603050405020304" pitchFamily="18" charset="0"/>
              </a:rPr>
              <a:t>Multidimensional Analysis or Online Analytical  Processing (OLAP)</a:t>
            </a:r>
          </a:p>
          <a:p>
            <a:pPr marL="469900" indent="-457200">
              <a:buAutoNum type="arabicPeriod"/>
              <a:tabLst>
                <a:tab pos="469265" algn="l"/>
                <a:tab pos="469900" algn="l"/>
              </a:tabLst>
            </a:pPr>
            <a:r>
              <a:rPr lang="en-AU" sz="2400" b="1" dirty="0">
                <a:latin typeface="Times New Roman" panose="02020603050405020304" pitchFamily="18" charset="0"/>
                <a:cs typeface="Times New Roman" panose="02020603050405020304" pitchFamily="18" charset="0"/>
              </a:rPr>
              <a:t>Data Mining</a:t>
            </a:r>
          </a:p>
          <a:p>
            <a:pPr marL="469900" indent="-457200">
              <a:buAutoNum type="arabicPeriod"/>
              <a:tabLst>
                <a:tab pos="469265" algn="l"/>
                <a:tab pos="469900" algn="l"/>
              </a:tabLst>
            </a:pPr>
            <a:r>
              <a:rPr lang="en-AU" sz="2400" b="1" dirty="0">
                <a:latin typeface="Times New Roman" panose="02020603050405020304" pitchFamily="18" charset="0"/>
                <a:cs typeface="Times New Roman" panose="02020603050405020304" pitchFamily="18" charset="0"/>
              </a:rPr>
              <a:t>Decision Support Systems</a:t>
            </a:r>
          </a:p>
        </p:txBody>
      </p:sp>
    </p:spTree>
    <p:extLst>
      <p:ext uri="{BB962C8B-B14F-4D97-AF65-F5344CB8AC3E}">
        <p14:creationId xmlns:p14="http://schemas.microsoft.com/office/powerpoint/2010/main" val="320162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630936" y="640080"/>
            <a:ext cx="5021720" cy="1481328"/>
          </a:xfrm>
        </p:spPr>
        <p:txBody>
          <a:bodyPr vert="horz" lIns="91440" tIns="45720" rIns="91440" bIns="45720" rtlCol="0" anchor="b">
            <a:noAutofit/>
          </a:bodyPr>
          <a:lstStyle/>
          <a:p>
            <a:r>
              <a:rPr lang="en-US" sz="3600" kern="1200" dirty="0">
                <a:solidFill>
                  <a:schemeClr val="tx1"/>
                </a:solidFill>
                <a:latin typeface="Times New Roman" panose="02020603050405020304" pitchFamily="18" charset="0"/>
                <a:cs typeface="Times New Roman" panose="02020603050405020304" pitchFamily="18" charset="0"/>
              </a:rPr>
              <a:t>Multidimensional Analysis or Online Analytical Processing </a:t>
            </a:r>
          </a:p>
        </p:txBody>
      </p:sp>
      <p:sp>
        <p:nvSpPr>
          <p:cNvPr id="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F474E8D-8326-F142-BC4E-539F92C7919D}"/>
              </a:ext>
            </a:extLst>
          </p:cNvPr>
          <p:cNvSpPr txBox="1"/>
          <p:nvPr/>
        </p:nvSpPr>
        <p:spPr>
          <a:xfrm>
            <a:off x="630936" y="2660904"/>
            <a:ext cx="4818888" cy="3547872"/>
          </a:xfrm>
          <a:prstGeom prst="rect">
            <a:avLst/>
          </a:prstGeom>
        </p:spPr>
        <p:txBody>
          <a:bodyPr vert="horz" lIns="91440" tIns="45720" rIns="91440" bIns="45720" rtlCol="0" anchor="t">
            <a:normAutofit/>
          </a:bodyPr>
          <a:lstStyle/>
          <a:p>
            <a:pPr marR="5080">
              <a:lnSpc>
                <a:spcPct val="90000"/>
              </a:lnSpc>
              <a:spcBef>
                <a:spcPts val="675"/>
              </a:spcBef>
              <a:tabLst>
                <a:tab pos="440055" algn="l"/>
              </a:tabLst>
            </a:pPr>
            <a:r>
              <a:rPr lang="en-US" sz="2400" spc="-5" dirty="0">
                <a:latin typeface="Times New Roman" panose="02020603050405020304" pitchFamily="18" charset="0"/>
                <a:cs typeface="Times New Roman" panose="02020603050405020304" pitchFamily="18" charset="0"/>
              </a:rPr>
              <a:t>OLAP </a:t>
            </a:r>
            <a:r>
              <a:rPr lang="en-US" sz="2400" spc="-35" dirty="0">
                <a:latin typeface="Times New Roman" panose="02020603050405020304" pitchFamily="18" charset="0"/>
                <a:cs typeface="Times New Roman" panose="02020603050405020304" pitchFamily="18" charset="0"/>
              </a:rPr>
              <a:t>involves </a:t>
            </a:r>
            <a:r>
              <a:rPr lang="en-US" sz="2400" spc="-5" dirty="0">
                <a:latin typeface="Times New Roman" panose="02020603050405020304" pitchFamily="18" charset="0"/>
                <a:cs typeface="Times New Roman" panose="02020603050405020304" pitchFamily="18" charset="0"/>
              </a:rPr>
              <a:t>“</a:t>
            </a:r>
            <a:r>
              <a:rPr lang="en-US" sz="2400" b="1" spc="-5" dirty="0">
                <a:latin typeface="Times New Roman" panose="02020603050405020304" pitchFamily="18" charset="0"/>
                <a:cs typeface="Times New Roman" panose="02020603050405020304" pitchFamily="18" charset="0"/>
              </a:rPr>
              <a:t>slicing </a:t>
            </a:r>
            <a:r>
              <a:rPr lang="en-US" sz="2400" b="1" dirty="0">
                <a:latin typeface="Times New Roman" panose="02020603050405020304" pitchFamily="18" charset="0"/>
                <a:cs typeface="Times New Roman" panose="02020603050405020304" pitchFamily="18" charset="0"/>
              </a:rPr>
              <a:t>and </a:t>
            </a:r>
            <a:r>
              <a:rPr lang="en-US" sz="2400" b="1" spc="-5" dirty="0">
                <a:latin typeface="Times New Roman" panose="02020603050405020304" pitchFamily="18" charset="0"/>
                <a:cs typeface="Times New Roman" panose="02020603050405020304" pitchFamily="18" charset="0"/>
              </a:rPr>
              <a:t>dicing</a:t>
            </a:r>
            <a:r>
              <a:rPr lang="en-US" sz="2400" spc="-5"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data </a:t>
            </a:r>
            <a:r>
              <a:rPr lang="en-US" sz="2400" spc="-30" dirty="0">
                <a:latin typeface="Times New Roman" panose="02020603050405020304" pitchFamily="18" charset="0"/>
                <a:cs typeface="Times New Roman" panose="02020603050405020304" pitchFamily="18" charset="0"/>
              </a:rPr>
              <a:t>stored </a:t>
            </a:r>
            <a:r>
              <a:rPr lang="en-US" sz="2400" spc="-10" dirty="0">
                <a:latin typeface="Times New Roman" panose="02020603050405020304" pitchFamily="18" charset="0"/>
                <a:cs typeface="Times New Roman" panose="02020603050405020304" pitchFamily="18" charset="0"/>
              </a:rPr>
              <a:t>in  </a:t>
            </a:r>
            <a:r>
              <a:rPr lang="en-US" sz="2400" spc="-5" dirty="0">
                <a:latin typeface="Times New Roman" panose="02020603050405020304" pitchFamily="18" charset="0"/>
                <a:cs typeface="Times New Roman" panose="02020603050405020304" pitchFamily="18" charset="0"/>
              </a:rPr>
              <a:t>a dimensional </a:t>
            </a:r>
            <a:r>
              <a:rPr lang="en-US" sz="2400" dirty="0">
                <a:latin typeface="Times New Roman" panose="02020603050405020304" pitchFamily="18" charset="0"/>
                <a:cs typeface="Times New Roman" panose="02020603050405020304" pitchFamily="18" charset="0"/>
              </a:rPr>
              <a:t>format, </a:t>
            </a:r>
            <a:r>
              <a:rPr lang="en-US" sz="2400" spc="5" dirty="0">
                <a:latin typeface="Times New Roman" panose="02020603050405020304" pitchFamily="18" charset="0"/>
                <a:cs typeface="Times New Roman" panose="02020603050405020304" pitchFamily="18" charset="0"/>
              </a:rPr>
              <a:t>drilling </a:t>
            </a:r>
            <a:r>
              <a:rPr lang="en-US" sz="2400" spc="-40" dirty="0">
                <a:latin typeface="Times New Roman" panose="02020603050405020304" pitchFamily="18" charset="0"/>
                <a:cs typeface="Times New Roman" panose="02020603050405020304" pitchFamily="18" charset="0"/>
              </a:rPr>
              <a:t>down </a:t>
            </a:r>
            <a:r>
              <a:rPr lang="en-US" sz="2400" spc="-5" dirty="0">
                <a:latin typeface="Times New Roman" panose="02020603050405020304" pitchFamily="18" charset="0"/>
                <a:cs typeface="Times New Roman" panose="02020603050405020304" pitchFamily="18" charset="0"/>
              </a:rPr>
              <a:t>in the data </a:t>
            </a:r>
            <a:r>
              <a:rPr lang="en-US" sz="2400" spc="-10" dirty="0">
                <a:latin typeface="Times New Roman" panose="02020603050405020304" pitchFamily="18" charset="0"/>
                <a:cs typeface="Times New Roman" panose="02020603050405020304" pitchFamily="18" charset="0"/>
              </a:rPr>
              <a:t>to  </a:t>
            </a:r>
            <a:r>
              <a:rPr lang="en-US" sz="2400" spc="-25" dirty="0">
                <a:latin typeface="Times New Roman" panose="02020603050405020304" pitchFamily="18" charset="0"/>
                <a:cs typeface="Times New Roman" panose="02020603050405020304" pitchFamily="18" charset="0"/>
              </a:rPr>
              <a:t>greater </a:t>
            </a:r>
            <a:r>
              <a:rPr lang="en-US" sz="2400" spc="-5" dirty="0">
                <a:latin typeface="Times New Roman" panose="02020603050405020304" pitchFamily="18" charset="0"/>
                <a:cs typeface="Times New Roman" panose="02020603050405020304" pitchFamily="18" charset="0"/>
              </a:rPr>
              <a:t>detail, and </a:t>
            </a:r>
            <a:r>
              <a:rPr lang="en-US" sz="2400" spc="-25" dirty="0">
                <a:latin typeface="Times New Roman" panose="02020603050405020304" pitchFamily="18" charset="0"/>
                <a:cs typeface="Times New Roman" panose="02020603050405020304" pitchFamily="18" charset="0"/>
              </a:rPr>
              <a:t>aggregating </a:t>
            </a:r>
            <a:r>
              <a:rPr lang="en-US" sz="2400" spc="-5" dirty="0">
                <a:latin typeface="Times New Roman" panose="02020603050405020304" pitchFamily="18" charset="0"/>
                <a:cs typeface="Times New Roman" panose="02020603050405020304" pitchFamily="18" charset="0"/>
              </a:rPr>
              <a:t>the</a:t>
            </a:r>
            <a:r>
              <a:rPr lang="en-US" sz="2400" spc="-195"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data.</a:t>
            </a:r>
          </a:p>
          <a:p>
            <a:pPr marL="96520" marR="5080" indent="-228600">
              <a:lnSpc>
                <a:spcPct val="90000"/>
              </a:lnSpc>
              <a:spcBef>
                <a:spcPts val="675"/>
              </a:spcBef>
              <a:buFont typeface="Arial" panose="020B0604020202020204" pitchFamily="34" charset="0"/>
              <a:buChar char="•"/>
              <a:tabLst>
                <a:tab pos="440055" algn="l"/>
              </a:tabLst>
            </a:pPr>
            <a:endParaRPr lang="en-US" sz="2400" dirty="0">
              <a:latin typeface="Times New Roman" panose="02020603050405020304" pitchFamily="18" charset="0"/>
              <a:cs typeface="Times New Roman" panose="02020603050405020304" pitchFamily="18" charset="0"/>
            </a:endParaRPr>
          </a:p>
        </p:txBody>
      </p:sp>
      <p:pic>
        <p:nvPicPr>
          <p:cNvPr id="6146" name="Picture 2" descr="OLAP 101: What it is and How to Apply it to Your Marketing">
            <a:extLst>
              <a:ext uri="{FF2B5EF4-FFF2-40B4-BE49-F238E27FC236}">
                <a16:creationId xmlns:a16="http://schemas.microsoft.com/office/drawing/2014/main" id="{6E066322-42F8-AD49-A3F3-EF08B4C320D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2436" y="317236"/>
            <a:ext cx="6694933" cy="5891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975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3600" dirty="0">
                <a:latin typeface="Times New Roman"/>
                <a:cs typeface="Times New Roman"/>
              </a:rPr>
              <a:t>Multidimensional Analysis or Online Analytical Processing </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F474E8D-8326-F142-BC4E-539F92C7919D}"/>
              </a:ext>
            </a:extLst>
          </p:cNvPr>
          <p:cNvSpPr txBox="1"/>
          <p:nvPr/>
        </p:nvSpPr>
        <p:spPr>
          <a:xfrm>
            <a:off x="696138" y="4453959"/>
            <a:ext cx="10096553" cy="2062103"/>
          </a:xfrm>
          <a:prstGeom prst="rect">
            <a:avLst/>
          </a:prstGeom>
          <a:noFill/>
        </p:spPr>
        <p:txBody>
          <a:bodyPr wrap="square">
            <a:spAutoFit/>
          </a:bodyPr>
          <a:lstStyle/>
          <a:p>
            <a:pPr marL="355600" indent="-342900">
              <a:lnSpc>
                <a:spcPct val="100000"/>
              </a:lnSpc>
              <a:spcBef>
                <a:spcPts val="670"/>
              </a:spcBef>
              <a:buFont typeface="Arial" panose="020B0604020202020204" pitchFamily="34" charset="0"/>
              <a:buChar char="•"/>
              <a:tabLst>
                <a:tab pos="355600" algn="l"/>
                <a:tab pos="356235" algn="l"/>
              </a:tabLst>
            </a:pPr>
            <a:r>
              <a:rPr lang="en-AU" spc="10" dirty="0">
                <a:latin typeface="Times New Roman" panose="02020603050405020304" pitchFamily="18" charset="0"/>
                <a:cs typeface="Times New Roman" panose="02020603050405020304" pitchFamily="18" charset="0"/>
              </a:rPr>
              <a:t>The </a:t>
            </a:r>
            <a:r>
              <a:rPr lang="en-AU" spc="-20" dirty="0">
                <a:latin typeface="Times New Roman" panose="02020603050405020304" pitchFamily="18" charset="0"/>
                <a:cs typeface="Times New Roman" panose="02020603050405020304" pitchFamily="18" charset="0"/>
              </a:rPr>
              <a:t>product </a:t>
            </a:r>
            <a:r>
              <a:rPr lang="en-AU" dirty="0">
                <a:latin typeface="Times New Roman" panose="02020603050405020304" pitchFamily="18" charset="0"/>
                <a:cs typeface="Times New Roman" panose="02020603050405020304" pitchFamily="18" charset="0"/>
              </a:rPr>
              <a:t>is </a:t>
            </a:r>
            <a:r>
              <a:rPr lang="en-AU" spc="-5" dirty="0">
                <a:latin typeface="Times New Roman" panose="02020603050405020304" pitchFamily="18" charset="0"/>
                <a:cs typeface="Times New Roman" panose="02020603050405020304" pitchFamily="18" charset="0"/>
              </a:rPr>
              <a:t>on </a:t>
            </a:r>
            <a:r>
              <a:rPr lang="en-AU" dirty="0">
                <a:latin typeface="Times New Roman" panose="02020603050405020304" pitchFamily="18" charset="0"/>
                <a:cs typeface="Times New Roman" panose="02020603050405020304" pitchFamily="18" charset="0"/>
              </a:rPr>
              <a:t>the</a:t>
            </a:r>
            <a:r>
              <a:rPr lang="en-AU" spc="-10" dirty="0">
                <a:latin typeface="Times New Roman" panose="02020603050405020304" pitchFamily="18" charset="0"/>
                <a:cs typeface="Times New Roman" panose="02020603050405020304" pitchFamily="18" charset="0"/>
              </a:rPr>
              <a:t> </a:t>
            </a:r>
            <a:r>
              <a:rPr lang="en-AU" spc="-5" dirty="0">
                <a:latin typeface="Times New Roman" panose="02020603050405020304" pitchFamily="18" charset="0"/>
                <a:cs typeface="Times New Roman" panose="02020603050405020304" pitchFamily="18" charset="0"/>
              </a:rPr>
              <a:t>x-axis,</a:t>
            </a:r>
            <a:endParaRPr lang="en-AU" dirty="0">
              <a:latin typeface="Times New Roman" panose="02020603050405020304" pitchFamily="18" charset="0"/>
              <a:cs typeface="Times New Roman" panose="02020603050405020304" pitchFamily="18" charset="0"/>
            </a:endParaRPr>
          </a:p>
          <a:p>
            <a:pPr marL="355600" indent="-342900">
              <a:lnSpc>
                <a:spcPct val="100000"/>
              </a:lnSpc>
              <a:spcBef>
                <a:spcPts val="580"/>
              </a:spcBef>
              <a:buFont typeface="Arial" panose="020B0604020202020204" pitchFamily="34" charset="0"/>
              <a:buChar char="•"/>
              <a:tabLst>
                <a:tab pos="355600" algn="l"/>
                <a:tab pos="356235" algn="l"/>
              </a:tabLst>
            </a:pPr>
            <a:r>
              <a:rPr lang="en-AU" spc="-25" dirty="0">
                <a:latin typeface="Times New Roman" panose="02020603050405020304" pitchFamily="18" charset="0"/>
                <a:cs typeface="Times New Roman" panose="02020603050405020304" pitchFamily="18" charset="0"/>
              </a:rPr>
              <a:t>geography </a:t>
            </a:r>
            <a:r>
              <a:rPr lang="en-AU" dirty="0">
                <a:latin typeface="Times New Roman" panose="02020603050405020304" pitchFamily="18" charset="0"/>
                <a:cs typeface="Times New Roman" panose="02020603050405020304" pitchFamily="18" charset="0"/>
              </a:rPr>
              <a:t>is </a:t>
            </a:r>
            <a:r>
              <a:rPr lang="en-AU" spc="-5" dirty="0">
                <a:latin typeface="Times New Roman" panose="02020603050405020304" pitchFamily="18" charset="0"/>
                <a:cs typeface="Times New Roman" panose="02020603050405020304" pitchFamily="18" charset="0"/>
              </a:rPr>
              <a:t>on </a:t>
            </a:r>
            <a:r>
              <a:rPr lang="en-AU" dirty="0">
                <a:latin typeface="Times New Roman" panose="02020603050405020304" pitchFamily="18" charset="0"/>
                <a:cs typeface="Times New Roman" panose="02020603050405020304" pitchFamily="18" charset="0"/>
              </a:rPr>
              <a:t>the</a:t>
            </a:r>
            <a:r>
              <a:rPr lang="en-AU" spc="10" dirty="0">
                <a:latin typeface="Times New Roman" panose="02020603050405020304" pitchFamily="18" charset="0"/>
                <a:cs typeface="Times New Roman" panose="02020603050405020304" pitchFamily="18" charset="0"/>
              </a:rPr>
              <a:t> </a:t>
            </a:r>
            <a:r>
              <a:rPr lang="en-AU" spc="-5" dirty="0">
                <a:latin typeface="Times New Roman" panose="02020603050405020304" pitchFamily="18" charset="0"/>
                <a:cs typeface="Times New Roman" panose="02020603050405020304" pitchFamily="18" charset="0"/>
              </a:rPr>
              <a:t>y-axis,</a:t>
            </a:r>
            <a:endParaRPr lang="en-AU" dirty="0">
              <a:latin typeface="Times New Roman" panose="02020603050405020304" pitchFamily="18" charset="0"/>
              <a:cs typeface="Times New Roman" panose="02020603050405020304" pitchFamily="18" charset="0"/>
            </a:endParaRPr>
          </a:p>
          <a:p>
            <a:pPr marL="355600" indent="-342900">
              <a:lnSpc>
                <a:spcPct val="100000"/>
              </a:lnSpc>
              <a:spcBef>
                <a:spcPts val="575"/>
              </a:spcBef>
              <a:buFont typeface="Arial" panose="020B0604020202020204" pitchFamily="34" charset="0"/>
              <a:buChar char="•"/>
              <a:tabLst>
                <a:tab pos="355600" algn="l"/>
                <a:tab pos="356235" algn="l"/>
              </a:tabLst>
            </a:pPr>
            <a:r>
              <a:rPr lang="en-AU" dirty="0">
                <a:latin typeface="Times New Roman" panose="02020603050405020304" pitchFamily="18" charset="0"/>
                <a:cs typeface="Times New Roman" panose="02020603050405020304" pitchFamily="18" charset="0"/>
              </a:rPr>
              <a:t>and </a:t>
            </a:r>
            <a:r>
              <a:rPr lang="en-AU" spc="-5" dirty="0">
                <a:latin typeface="Times New Roman" panose="02020603050405020304" pitchFamily="18" charset="0"/>
                <a:cs typeface="Times New Roman" panose="02020603050405020304" pitchFamily="18" charset="0"/>
              </a:rPr>
              <a:t>time </a:t>
            </a:r>
            <a:r>
              <a:rPr lang="en-AU" dirty="0">
                <a:latin typeface="Times New Roman" panose="02020603050405020304" pitchFamily="18" charset="0"/>
                <a:cs typeface="Times New Roman" panose="02020603050405020304" pitchFamily="18" charset="0"/>
              </a:rPr>
              <a:t>is on the</a:t>
            </a:r>
            <a:r>
              <a:rPr lang="en-AU" spc="-25" dirty="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z-axis.</a:t>
            </a:r>
          </a:p>
          <a:p>
            <a:pPr marL="12700" marR="218440">
              <a:lnSpc>
                <a:spcPct val="100000"/>
              </a:lnSpc>
              <a:spcBef>
                <a:spcPts val="575"/>
              </a:spcBef>
            </a:pPr>
            <a:r>
              <a:rPr lang="en-AU" spc="-80" dirty="0">
                <a:latin typeface="Times New Roman" panose="02020603050405020304" pitchFamily="18" charset="0"/>
                <a:cs typeface="Times New Roman" panose="02020603050405020304" pitchFamily="18" charset="0"/>
              </a:rPr>
              <a:t>Now, </a:t>
            </a:r>
            <a:r>
              <a:rPr lang="en-AU" dirty="0">
                <a:latin typeface="Times New Roman" panose="02020603050405020304" pitchFamily="18" charset="0"/>
                <a:cs typeface="Times New Roman" panose="02020603050405020304" pitchFamily="18" charset="0"/>
              </a:rPr>
              <a:t>suppose </a:t>
            </a:r>
            <a:r>
              <a:rPr lang="en-AU" spc="-45" dirty="0">
                <a:latin typeface="Times New Roman" panose="02020603050405020304" pitchFamily="18" charset="0"/>
                <a:cs typeface="Times New Roman" panose="02020603050405020304" pitchFamily="18" charset="0"/>
              </a:rPr>
              <a:t>you </a:t>
            </a:r>
            <a:r>
              <a:rPr lang="en-AU" spc="-10" dirty="0">
                <a:latin typeface="Times New Roman" panose="02020603050405020304" pitchFamily="18" charset="0"/>
                <a:cs typeface="Times New Roman" panose="02020603050405020304" pitchFamily="18" charset="0"/>
              </a:rPr>
              <a:t>want </a:t>
            </a:r>
            <a:r>
              <a:rPr lang="en-AU" dirty="0">
                <a:latin typeface="Times New Roman" panose="02020603050405020304" pitchFamily="18" charset="0"/>
                <a:cs typeface="Times New Roman" panose="02020603050405020304" pitchFamily="18" charset="0"/>
              </a:rPr>
              <a:t>to </a:t>
            </a:r>
            <a:r>
              <a:rPr lang="en-AU" spc="-30" dirty="0">
                <a:latin typeface="Times New Roman" panose="02020603050405020304" pitchFamily="18" charset="0"/>
                <a:cs typeface="Times New Roman" panose="02020603050405020304" pitchFamily="18" charset="0"/>
              </a:rPr>
              <a:t>know </a:t>
            </a:r>
            <a:r>
              <a:rPr lang="en-AU" b="1" spc="-15" dirty="0">
                <a:solidFill>
                  <a:srgbClr val="244060"/>
                </a:solidFill>
                <a:latin typeface="Times New Roman" panose="02020603050405020304" pitchFamily="18" charset="0"/>
                <a:cs typeface="Times New Roman" panose="02020603050405020304" pitchFamily="18" charset="0"/>
              </a:rPr>
              <a:t>how </a:t>
            </a:r>
            <a:r>
              <a:rPr lang="en-AU" b="1" spc="-25" dirty="0">
                <a:solidFill>
                  <a:srgbClr val="244060"/>
                </a:solidFill>
                <a:latin typeface="Times New Roman" panose="02020603050405020304" pitchFamily="18" charset="0"/>
                <a:cs typeface="Times New Roman" panose="02020603050405020304" pitchFamily="18" charset="0"/>
              </a:rPr>
              <a:t>many </a:t>
            </a:r>
            <a:r>
              <a:rPr lang="en-AU" b="1" dirty="0">
                <a:solidFill>
                  <a:srgbClr val="244060"/>
                </a:solidFill>
                <a:latin typeface="Times New Roman" panose="02020603050405020304" pitchFamily="18" charset="0"/>
                <a:cs typeface="Times New Roman" panose="02020603050405020304" pitchFamily="18" charset="0"/>
              </a:rPr>
              <a:t>nuts</a:t>
            </a:r>
            <a:r>
              <a:rPr lang="en-AU" b="1" spc="-90" dirty="0">
                <a:solidFill>
                  <a:srgbClr val="244060"/>
                </a:solidFill>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the  </a:t>
            </a:r>
            <a:r>
              <a:rPr lang="en-AU" spc="-10" dirty="0">
                <a:latin typeface="Times New Roman" panose="02020603050405020304" pitchFamily="18" charset="0"/>
                <a:cs typeface="Times New Roman" panose="02020603050405020304" pitchFamily="18" charset="0"/>
              </a:rPr>
              <a:t>company </a:t>
            </a:r>
            <a:r>
              <a:rPr lang="en-AU" dirty="0">
                <a:latin typeface="Times New Roman" panose="02020603050405020304" pitchFamily="18" charset="0"/>
                <a:cs typeface="Times New Roman" panose="02020603050405020304" pitchFamily="18" charset="0"/>
              </a:rPr>
              <a:t>sold in </a:t>
            </a:r>
            <a:r>
              <a:rPr lang="en-AU" spc="-5" dirty="0">
                <a:latin typeface="Times New Roman" panose="02020603050405020304" pitchFamily="18" charset="0"/>
                <a:cs typeface="Times New Roman" panose="02020603050405020304" pitchFamily="18" charset="0"/>
              </a:rPr>
              <a:t>the </a:t>
            </a:r>
            <a:r>
              <a:rPr lang="en-AU" spc="-60" dirty="0">
                <a:latin typeface="Times New Roman" panose="02020603050405020304" pitchFamily="18" charset="0"/>
                <a:cs typeface="Times New Roman" panose="02020603050405020304" pitchFamily="18" charset="0"/>
              </a:rPr>
              <a:t>West </a:t>
            </a:r>
            <a:r>
              <a:rPr lang="en-AU" spc="-25" dirty="0">
                <a:latin typeface="Times New Roman" panose="02020603050405020304" pitchFamily="18" charset="0"/>
                <a:cs typeface="Times New Roman" panose="02020603050405020304" pitchFamily="18" charset="0"/>
              </a:rPr>
              <a:t>region </a:t>
            </a:r>
            <a:r>
              <a:rPr lang="en-AU" dirty="0">
                <a:latin typeface="Times New Roman" panose="02020603050405020304" pitchFamily="18" charset="0"/>
                <a:cs typeface="Times New Roman" panose="02020603050405020304" pitchFamily="18" charset="0"/>
              </a:rPr>
              <a:t>in</a:t>
            </a:r>
            <a:r>
              <a:rPr lang="en-AU" spc="-140" dirty="0">
                <a:latin typeface="Times New Roman" panose="02020603050405020304" pitchFamily="18" charset="0"/>
                <a:cs typeface="Times New Roman" panose="02020603050405020304" pitchFamily="18" charset="0"/>
              </a:rPr>
              <a:t> </a:t>
            </a:r>
            <a:r>
              <a:rPr lang="en-AU" spc="-5" dirty="0">
                <a:latin typeface="Times New Roman" panose="02020603050405020304" pitchFamily="18" charset="0"/>
                <a:cs typeface="Times New Roman" panose="02020603050405020304" pitchFamily="18" charset="0"/>
              </a:rPr>
              <a:t>2011.</a:t>
            </a:r>
            <a:endParaRPr lang="en-AU" dirty="0">
              <a:latin typeface="Times New Roman" panose="02020603050405020304" pitchFamily="18" charset="0"/>
              <a:cs typeface="Times New Roman" panose="02020603050405020304" pitchFamily="18" charset="0"/>
            </a:endParaRPr>
          </a:p>
          <a:p>
            <a:pPr marL="12700" marR="5080">
              <a:lnSpc>
                <a:spcPct val="100000"/>
              </a:lnSpc>
              <a:spcBef>
                <a:spcPts val="580"/>
              </a:spcBef>
            </a:pPr>
            <a:r>
              <a:rPr lang="en-AU" spc="-100" dirty="0">
                <a:latin typeface="Times New Roman" panose="02020603050405020304" pitchFamily="18" charset="0"/>
                <a:cs typeface="Times New Roman" panose="02020603050405020304" pitchFamily="18" charset="0"/>
              </a:rPr>
              <a:t>You </a:t>
            </a:r>
            <a:r>
              <a:rPr lang="en-AU" spc="-20" dirty="0">
                <a:latin typeface="Times New Roman" panose="02020603050405020304" pitchFamily="18" charset="0"/>
                <a:cs typeface="Times New Roman" panose="02020603050405020304" pitchFamily="18" charset="0"/>
              </a:rPr>
              <a:t>would </a:t>
            </a:r>
            <a:r>
              <a:rPr lang="en-AU" spc="-5" dirty="0">
                <a:latin typeface="Times New Roman" panose="02020603050405020304" pitchFamily="18" charset="0"/>
                <a:cs typeface="Times New Roman" panose="02020603050405020304" pitchFamily="18" charset="0"/>
              </a:rPr>
              <a:t>slice </a:t>
            </a:r>
            <a:r>
              <a:rPr lang="en-AU" dirty="0">
                <a:latin typeface="Times New Roman" panose="02020603050405020304" pitchFamily="18" charset="0"/>
                <a:cs typeface="Times New Roman" panose="02020603050405020304" pitchFamily="18" charset="0"/>
              </a:rPr>
              <a:t>and </a:t>
            </a:r>
            <a:r>
              <a:rPr lang="en-AU" spc="-5" dirty="0">
                <a:latin typeface="Times New Roman" panose="02020603050405020304" pitchFamily="18" charset="0"/>
                <a:cs typeface="Times New Roman" panose="02020603050405020304" pitchFamily="18" charset="0"/>
              </a:rPr>
              <a:t>dice </a:t>
            </a:r>
            <a:r>
              <a:rPr lang="en-AU" dirty="0">
                <a:latin typeface="Times New Roman" panose="02020603050405020304" pitchFamily="18" charset="0"/>
                <a:cs typeface="Times New Roman" panose="02020603050405020304" pitchFamily="18" charset="0"/>
              </a:rPr>
              <a:t>the </a:t>
            </a:r>
            <a:r>
              <a:rPr lang="en-AU" spc="-10" dirty="0">
                <a:latin typeface="Times New Roman" panose="02020603050405020304" pitchFamily="18" charset="0"/>
                <a:cs typeface="Times New Roman" panose="02020603050405020304" pitchFamily="18" charset="0"/>
              </a:rPr>
              <a:t>cube, </a:t>
            </a:r>
            <a:r>
              <a:rPr lang="en-AU" dirty="0">
                <a:latin typeface="Times New Roman" panose="02020603050405020304" pitchFamily="18" charset="0"/>
                <a:cs typeface="Times New Roman" panose="02020603050405020304" pitchFamily="18" charset="0"/>
              </a:rPr>
              <a:t>using </a:t>
            </a:r>
            <a:r>
              <a:rPr lang="en-AU" b="1" i="1" dirty="0">
                <a:latin typeface="Times New Roman" panose="02020603050405020304" pitchFamily="18" charset="0"/>
                <a:cs typeface="Times New Roman" panose="02020603050405020304" pitchFamily="18" charset="0"/>
              </a:rPr>
              <a:t>nuts</a:t>
            </a:r>
            <a:r>
              <a:rPr lang="en-AU" b="1" i="1" dirty="0">
                <a:solidFill>
                  <a:srgbClr val="FF0000"/>
                </a:solidFill>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as the  specific </a:t>
            </a:r>
            <a:r>
              <a:rPr lang="en-AU" spc="-20" dirty="0">
                <a:latin typeface="Times New Roman" panose="02020603050405020304" pitchFamily="18" charset="0"/>
                <a:cs typeface="Times New Roman" panose="02020603050405020304" pitchFamily="18" charset="0"/>
              </a:rPr>
              <a:t>measure </a:t>
            </a:r>
            <a:r>
              <a:rPr lang="en-AU" spc="10" dirty="0">
                <a:latin typeface="Times New Roman" panose="02020603050405020304" pitchFamily="18" charset="0"/>
                <a:cs typeface="Times New Roman" panose="02020603050405020304" pitchFamily="18" charset="0"/>
              </a:rPr>
              <a:t>for </a:t>
            </a:r>
            <a:r>
              <a:rPr lang="en-AU" spc="-15" dirty="0">
                <a:latin typeface="Times New Roman" panose="02020603050405020304" pitchFamily="18" charset="0"/>
                <a:cs typeface="Times New Roman" panose="02020603050405020304" pitchFamily="18" charset="0"/>
              </a:rPr>
              <a:t>product, </a:t>
            </a:r>
            <a:r>
              <a:rPr lang="en-AU" i="1" spc="-75" dirty="0">
                <a:latin typeface="Times New Roman" panose="02020603050405020304" pitchFamily="18" charset="0"/>
                <a:cs typeface="Times New Roman" panose="02020603050405020304" pitchFamily="18" charset="0"/>
              </a:rPr>
              <a:t>West</a:t>
            </a:r>
            <a:r>
              <a:rPr lang="en-AU" i="1" spc="-75" dirty="0">
                <a:solidFill>
                  <a:srgbClr val="FF0000"/>
                </a:solidFill>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as the </a:t>
            </a:r>
            <a:r>
              <a:rPr lang="en-AU" spc="-20" dirty="0">
                <a:latin typeface="Times New Roman" panose="02020603050405020304" pitchFamily="18" charset="0"/>
                <a:cs typeface="Times New Roman" panose="02020603050405020304" pitchFamily="18" charset="0"/>
              </a:rPr>
              <a:t>measure</a:t>
            </a:r>
            <a:r>
              <a:rPr lang="en-AU" spc="-180" dirty="0">
                <a:latin typeface="Times New Roman" panose="02020603050405020304" pitchFamily="18" charset="0"/>
                <a:cs typeface="Times New Roman" panose="02020603050405020304" pitchFamily="18" charset="0"/>
              </a:rPr>
              <a:t> </a:t>
            </a:r>
            <a:r>
              <a:rPr lang="en-AU" spc="10" dirty="0">
                <a:latin typeface="Times New Roman" panose="02020603050405020304" pitchFamily="18" charset="0"/>
                <a:cs typeface="Times New Roman" panose="02020603050405020304" pitchFamily="18" charset="0"/>
              </a:rPr>
              <a:t>for  </a:t>
            </a:r>
            <a:r>
              <a:rPr lang="en-AU" spc="-45" dirty="0">
                <a:latin typeface="Times New Roman" panose="02020603050405020304" pitchFamily="18" charset="0"/>
                <a:cs typeface="Times New Roman" panose="02020603050405020304" pitchFamily="18" charset="0"/>
              </a:rPr>
              <a:t>geography, </a:t>
            </a:r>
            <a:r>
              <a:rPr lang="en-AU" dirty="0">
                <a:latin typeface="Times New Roman" panose="02020603050405020304" pitchFamily="18" charset="0"/>
                <a:cs typeface="Times New Roman" panose="02020603050405020304" pitchFamily="18" charset="0"/>
              </a:rPr>
              <a:t>and </a:t>
            </a:r>
            <a:r>
              <a:rPr lang="en-AU" b="1" i="1" spc="-5" dirty="0">
                <a:latin typeface="Times New Roman" panose="02020603050405020304" pitchFamily="18" charset="0"/>
                <a:cs typeface="Times New Roman" panose="02020603050405020304" pitchFamily="18" charset="0"/>
              </a:rPr>
              <a:t>2011</a:t>
            </a:r>
            <a:r>
              <a:rPr lang="en-AU" i="1" spc="-5" dirty="0">
                <a:solidFill>
                  <a:srgbClr val="FF0000"/>
                </a:solidFill>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as the </a:t>
            </a:r>
            <a:r>
              <a:rPr lang="en-AU" spc="-20" dirty="0">
                <a:latin typeface="Times New Roman" panose="02020603050405020304" pitchFamily="18" charset="0"/>
                <a:cs typeface="Times New Roman" panose="02020603050405020304" pitchFamily="18" charset="0"/>
              </a:rPr>
              <a:t>measure </a:t>
            </a:r>
            <a:r>
              <a:rPr lang="en-AU" spc="10" dirty="0">
                <a:latin typeface="Times New Roman" panose="02020603050405020304" pitchFamily="18" charset="0"/>
                <a:cs typeface="Times New Roman" panose="02020603050405020304" pitchFamily="18" charset="0"/>
              </a:rPr>
              <a:t>for</a:t>
            </a:r>
            <a:r>
              <a:rPr lang="en-AU" spc="-160" dirty="0">
                <a:latin typeface="Times New Roman" panose="02020603050405020304" pitchFamily="18" charset="0"/>
                <a:cs typeface="Times New Roman" panose="02020603050405020304" pitchFamily="18" charset="0"/>
              </a:rPr>
              <a:t> </a:t>
            </a:r>
            <a:r>
              <a:rPr lang="en-AU" spc="-15" dirty="0">
                <a:latin typeface="Times New Roman" panose="02020603050405020304" pitchFamily="18" charset="0"/>
                <a:cs typeface="Times New Roman" panose="02020603050405020304" pitchFamily="18" charset="0"/>
              </a:rPr>
              <a:t>time.</a:t>
            </a:r>
            <a:endParaRPr lang="en-AU" dirty="0">
              <a:latin typeface="Times New Roman" panose="02020603050405020304" pitchFamily="18" charset="0"/>
              <a:cs typeface="Times New Roman" panose="02020603050405020304" pitchFamily="18" charset="0"/>
            </a:endParaRPr>
          </a:p>
        </p:txBody>
      </p:sp>
      <p:sp>
        <p:nvSpPr>
          <p:cNvPr id="6" name="object 7">
            <a:extLst>
              <a:ext uri="{FF2B5EF4-FFF2-40B4-BE49-F238E27FC236}">
                <a16:creationId xmlns:a16="http://schemas.microsoft.com/office/drawing/2014/main" id="{D15EC9E5-232F-FD4D-885A-6B3445BB4ACA}"/>
              </a:ext>
            </a:extLst>
          </p:cNvPr>
          <p:cNvSpPr/>
          <p:nvPr/>
        </p:nvSpPr>
        <p:spPr>
          <a:xfrm>
            <a:off x="2563091" y="1704920"/>
            <a:ext cx="6847555" cy="287040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01938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3600" dirty="0">
                <a:latin typeface="Times New Roman"/>
                <a:cs typeface="Times New Roman"/>
              </a:rPr>
              <a:t>Multidimensional Analysis or Online Analytical Processing </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F474E8D-8326-F142-BC4E-539F92C7919D}"/>
              </a:ext>
            </a:extLst>
          </p:cNvPr>
          <p:cNvSpPr txBox="1"/>
          <p:nvPr/>
        </p:nvSpPr>
        <p:spPr>
          <a:xfrm>
            <a:off x="1046199" y="1871673"/>
            <a:ext cx="10096553" cy="830997"/>
          </a:xfrm>
          <a:prstGeom prst="rect">
            <a:avLst/>
          </a:prstGeom>
          <a:noFill/>
        </p:spPr>
        <p:txBody>
          <a:bodyPr wrap="square">
            <a:spAutoFit/>
          </a:bodyPr>
          <a:lstStyle/>
          <a:p>
            <a:pPr marL="12700" algn="ctr">
              <a:lnSpc>
                <a:spcPct val="100000"/>
              </a:lnSpc>
              <a:spcBef>
                <a:spcPts val="100"/>
              </a:spcBef>
            </a:pPr>
            <a:r>
              <a:rPr lang="en-AU" sz="2400" spc="10" dirty="0">
                <a:latin typeface="Times New Roman" panose="02020603050405020304" pitchFamily="18" charset="0"/>
                <a:cs typeface="Times New Roman" panose="02020603050405020304" pitchFamily="18" charset="0"/>
              </a:rPr>
              <a:t>The </a:t>
            </a:r>
            <a:r>
              <a:rPr lang="en-AU" sz="2400" spc="-5" dirty="0">
                <a:latin typeface="Times New Roman" panose="02020603050405020304" pitchFamily="18" charset="0"/>
                <a:cs typeface="Times New Roman" panose="02020603050405020304" pitchFamily="18" charset="0"/>
              </a:rPr>
              <a:t>value or values </a:t>
            </a:r>
            <a:r>
              <a:rPr lang="en-AU" sz="2400" dirty="0">
                <a:latin typeface="Times New Roman" panose="02020603050405020304" pitchFamily="18" charset="0"/>
                <a:cs typeface="Times New Roman" panose="02020603050405020304" pitchFamily="18" charset="0"/>
              </a:rPr>
              <a:t>that </a:t>
            </a:r>
            <a:r>
              <a:rPr lang="en-AU" sz="2400" spc="-20" dirty="0">
                <a:latin typeface="Times New Roman" panose="02020603050405020304" pitchFamily="18" charset="0"/>
                <a:cs typeface="Times New Roman" panose="02020603050405020304" pitchFamily="18" charset="0"/>
              </a:rPr>
              <a:t>remain </a:t>
            </a:r>
            <a:r>
              <a:rPr lang="en-AU" sz="2400" dirty="0">
                <a:latin typeface="Times New Roman" panose="02020603050405020304" pitchFamily="18" charset="0"/>
                <a:cs typeface="Times New Roman" panose="02020603050405020304" pitchFamily="18" charset="0"/>
              </a:rPr>
              <a:t>in the cell(s) after </a:t>
            </a:r>
            <a:r>
              <a:rPr lang="en-AU" sz="2400" spc="-5" dirty="0">
                <a:latin typeface="Times New Roman" panose="02020603050405020304" pitchFamily="18" charset="0"/>
                <a:cs typeface="Times New Roman" panose="02020603050405020304" pitchFamily="18" charset="0"/>
              </a:rPr>
              <a:t>our </a:t>
            </a:r>
            <a:r>
              <a:rPr lang="en-AU" sz="2400" dirty="0">
                <a:latin typeface="Times New Roman" panose="02020603050405020304" pitchFamily="18" charset="0"/>
                <a:cs typeface="Times New Roman" panose="02020603050405020304" pitchFamily="18" charset="0"/>
              </a:rPr>
              <a:t>slicing</a:t>
            </a:r>
            <a:r>
              <a:rPr lang="en-AU" sz="2400" spc="-45" dirty="0">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and dicing is </a:t>
            </a:r>
            <a:r>
              <a:rPr lang="en-AU" sz="2400" spc="-20" dirty="0">
                <a:latin typeface="Times New Roman" panose="02020603050405020304" pitchFamily="18" charset="0"/>
                <a:cs typeface="Times New Roman" panose="02020603050405020304" pitchFamily="18" charset="0"/>
              </a:rPr>
              <a:t>(are) </a:t>
            </a:r>
            <a:r>
              <a:rPr lang="en-AU" sz="2400" dirty="0">
                <a:latin typeface="Times New Roman" panose="02020603050405020304" pitchFamily="18" charset="0"/>
                <a:cs typeface="Times New Roman" panose="02020603050405020304" pitchFamily="18" charset="0"/>
              </a:rPr>
              <a:t>the </a:t>
            </a:r>
            <a:r>
              <a:rPr lang="en-AU" sz="2400" spc="-10" dirty="0">
                <a:latin typeface="Times New Roman" panose="02020603050405020304" pitchFamily="18" charset="0"/>
                <a:cs typeface="Times New Roman" panose="02020603050405020304" pitchFamily="18" charset="0"/>
              </a:rPr>
              <a:t>answer </a:t>
            </a:r>
            <a:r>
              <a:rPr lang="en-AU" sz="2400" dirty="0">
                <a:latin typeface="Times New Roman" panose="02020603050405020304" pitchFamily="18" charset="0"/>
                <a:cs typeface="Times New Roman" panose="02020603050405020304" pitchFamily="18" charset="0"/>
              </a:rPr>
              <a:t>to our question</a:t>
            </a:r>
            <a:r>
              <a:rPr lang="en-AU" sz="2400" spc="-80" dirty="0">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a:t>
            </a:r>
          </a:p>
        </p:txBody>
      </p:sp>
      <p:sp>
        <p:nvSpPr>
          <p:cNvPr id="8" name="object 6">
            <a:extLst>
              <a:ext uri="{FF2B5EF4-FFF2-40B4-BE49-F238E27FC236}">
                <a16:creationId xmlns:a16="http://schemas.microsoft.com/office/drawing/2014/main" id="{72D2EB18-938F-CA47-9728-1A010E213207}"/>
              </a:ext>
            </a:extLst>
          </p:cNvPr>
          <p:cNvSpPr/>
          <p:nvPr/>
        </p:nvSpPr>
        <p:spPr>
          <a:xfrm>
            <a:off x="2476446" y="2874511"/>
            <a:ext cx="7384473" cy="3657505"/>
          </a:xfrm>
          <a:prstGeom prst="rect">
            <a:avLst/>
          </a:prstGeom>
          <a:blipFill>
            <a:blip r:embed="rId3" cstate="print"/>
            <a:stretch>
              <a:fillRect/>
            </a:stretch>
          </a:blipFill>
        </p:spPr>
        <p:txBody>
          <a:bodyPr wrap="square" lIns="0" tIns="0" rIns="0" bIns="0" rtlCol="0"/>
          <a:lstStyle/>
          <a:p>
            <a:pPr algn="ctr"/>
            <a:endParaRPr dirty="0"/>
          </a:p>
        </p:txBody>
      </p:sp>
    </p:spTree>
    <p:extLst>
      <p:ext uri="{BB962C8B-B14F-4D97-AF65-F5344CB8AC3E}">
        <p14:creationId xmlns:p14="http://schemas.microsoft.com/office/powerpoint/2010/main" val="4132757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4000" dirty="0">
                <a:latin typeface="Times New Roman"/>
                <a:cs typeface="Times New Roman"/>
              </a:rPr>
              <a:t>Data Mining</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068854-09CC-BA4C-8EB0-D37D3BD6561C}"/>
              </a:ext>
            </a:extLst>
          </p:cNvPr>
          <p:cNvSpPr txBox="1"/>
          <p:nvPr/>
        </p:nvSpPr>
        <p:spPr>
          <a:xfrm>
            <a:off x="572493" y="2013228"/>
            <a:ext cx="10972800" cy="3785652"/>
          </a:xfrm>
          <a:prstGeom prst="rect">
            <a:avLst/>
          </a:prstGeom>
          <a:noFill/>
        </p:spPr>
        <p:txBody>
          <a:bodyPr wrap="square">
            <a:spAutoFit/>
          </a:bodyPr>
          <a:lstStyle/>
          <a:p>
            <a:pPr marL="355600" marR="5080" indent="-342900" algn="just">
              <a:lnSpc>
                <a:spcPct val="100000"/>
              </a:lnSpc>
              <a:buFont typeface="Arial"/>
              <a:buChar char="•"/>
              <a:tabLst>
                <a:tab pos="356235" algn="l"/>
              </a:tabLst>
            </a:pPr>
            <a:r>
              <a:rPr lang="en-AU" sz="2400" dirty="0">
                <a:latin typeface="Times New Roman" panose="02020603050405020304" pitchFamily="18" charset="0"/>
                <a:cs typeface="Times New Roman" panose="02020603050405020304" pitchFamily="18" charset="0"/>
              </a:rPr>
              <a:t>Data </a:t>
            </a:r>
            <a:r>
              <a:rPr lang="en-AU" sz="2400" spc="-5" dirty="0">
                <a:latin typeface="Times New Roman" panose="02020603050405020304" pitchFamily="18" charset="0"/>
                <a:cs typeface="Times New Roman" panose="02020603050405020304" pitchFamily="18" charset="0"/>
              </a:rPr>
              <a:t>mining </a:t>
            </a:r>
            <a:r>
              <a:rPr lang="en-AU" sz="2400" spc="-15" dirty="0">
                <a:latin typeface="Times New Roman" panose="02020603050405020304" pitchFamily="18" charset="0"/>
                <a:cs typeface="Times New Roman" panose="02020603050405020304" pitchFamily="18" charset="0"/>
              </a:rPr>
              <a:t>refers </a:t>
            </a:r>
            <a:r>
              <a:rPr lang="en-AU" sz="2400" spc="-5" dirty="0">
                <a:latin typeface="Times New Roman" panose="02020603050405020304" pitchFamily="18" charset="0"/>
                <a:cs typeface="Times New Roman" panose="02020603050405020304" pitchFamily="18" charset="0"/>
              </a:rPr>
              <a:t>to </a:t>
            </a:r>
            <a:r>
              <a:rPr lang="en-AU" sz="2400" dirty="0">
                <a:latin typeface="Times New Roman" panose="02020603050405020304" pitchFamily="18" charset="0"/>
                <a:cs typeface="Times New Roman" panose="02020603050405020304" pitchFamily="18" charset="0"/>
              </a:rPr>
              <a:t>the </a:t>
            </a:r>
            <a:r>
              <a:rPr lang="en-AU" sz="2400" spc="-20" dirty="0">
                <a:latin typeface="Times New Roman" panose="02020603050405020304" pitchFamily="18" charset="0"/>
                <a:cs typeface="Times New Roman" panose="02020603050405020304" pitchFamily="18" charset="0"/>
              </a:rPr>
              <a:t>process </a:t>
            </a:r>
            <a:r>
              <a:rPr lang="en-AU" sz="2400" dirty="0">
                <a:latin typeface="Times New Roman" panose="02020603050405020304" pitchFamily="18" charset="0"/>
                <a:cs typeface="Times New Roman" panose="02020603050405020304" pitchFamily="18" charset="0"/>
              </a:rPr>
              <a:t>of </a:t>
            </a:r>
            <a:r>
              <a:rPr lang="en-AU" sz="2400" spc="-15" dirty="0">
                <a:latin typeface="Times New Roman" panose="02020603050405020304" pitchFamily="18" charset="0"/>
                <a:cs typeface="Times New Roman" panose="02020603050405020304" pitchFamily="18" charset="0"/>
              </a:rPr>
              <a:t>searching </a:t>
            </a:r>
            <a:r>
              <a:rPr lang="en-AU" sz="2400" spc="10" dirty="0">
                <a:latin typeface="Times New Roman" panose="02020603050405020304" pitchFamily="18" charset="0"/>
                <a:cs typeface="Times New Roman" panose="02020603050405020304" pitchFamily="18" charset="0"/>
              </a:rPr>
              <a:t>for  </a:t>
            </a:r>
            <a:r>
              <a:rPr lang="en-AU" sz="2400" spc="-15" dirty="0">
                <a:latin typeface="Times New Roman" panose="02020603050405020304" pitchFamily="18" charset="0"/>
                <a:cs typeface="Times New Roman" panose="02020603050405020304" pitchFamily="18" charset="0"/>
              </a:rPr>
              <a:t>valuable</a:t>
            </a:r>
            <a:r>
              <a:rPr lang="en-AU" sz="2400" spc="570" dirty="0">
                <a:latin typeface="Times New Roman" panose="02020603050405020304" pitchFamily="18" charset="0"/>
                <a:cs typeface="Times New Roman" panose="02020603050405020304" pitchFamily="18" charset="0"/>
              </a:rPr>
              <a:t> </a:t>
            </a:r>
            <a:r>
              <a:rPr lang="en-AU" sz="2400" spc="-5" dirty="0">
                <a:latin typeface="Times New Roman" panose="02020603050405020304" pitchFamily="18" charset="0"/>
                <a:cs typeface="Times New Roman" panose="02020603050405020304" pitchFamily="18" charset="0"/>
              </a:rPr>
              <a:t>business </a:t>
            </a:r>
            <a:r>
              <a:rPr lang="en-AU" sz="2400" dirty="0">
                <a:latin typeface="Times New Roman" panose="02020603050405020304" pitchFamily="18" charset="0"/>
                <a:cs typeface="Times New Roman" panose="02020603050405020304" pitchFamily="18" charset="0"/>
              </a:rPr>
              <a:t>information </a:t>
            </a:r>
            <a:r>
              <a:rPr lang="en-AU" sz="2400" spc="-5" dirty="0">
                <a:latin typeface="Times New Roman" panose="02020603050405020304" pitchFamily="18" charset="0"/>
                <a:cs typeface="Times New Roman" panose="02020603050405020304" pitchFamily="18" charset="0"/>
              </a:rPr>
              <a:t>in </a:t>
            </a:r>
            <a:r>
              <a:rPr lang="en-AU" sz="2400" dirty="0">
                <a:latin typeface="Times New Roman" panose="02020603050405020304" pitchFamily="18" charset="0"/>
                <a:cs typeface="Times New Roman" panose="02020603050405020304" pitchFamily="18" charset="0"/>
              </a:rPr>
              <a:t>a </a:t>
            </a:r>
            <a:r>
              <a:rPr lang="en-AU" sz="2400" spc="-30" dirty="0">
                <a:latin typeface="Times New Roman" panose="02020603050405020304" pitchFamily="18" charset="0"/>
                <a:cs typeface="Times New Roman" panose="02020603050405020304" pitchFamily="18" charset="0"/>
              </a:rPr>
              <a:t>large </a:t>
            </a:r>
            <a:r>
              <a:rPr lang="en-AU" sz="2400" spc="-10" dirty="0">
                <a:latin typeface="Times New Roman" panose="02020603050405020304" pitchFamily="18" charset="0"/>
                <a:cs typeface="Times New Roman" panose="02020603050405020304" pitchFamily="18" charset="0"/>
              </a:rPr>
              <a:t>database,  </a:t>
            </a:r>
            <a:r>
              <a:rPr lang="en-AU" sz="2400" spc="-5" dirty="0">
                <a:latin typeface="Times New Roman" panose="02020603050405020304" pitchFamily="18" charset="0"/>
                <a:cs typeface="Times New Roman" panose="02020603050405020304" pitchFamily="18" charset="0"/>
              </a:rPr>
              <a:t>data </a:t>
            </a:r>
            <a:r>
              <a:rPr lang="en-AU" sz="2400" spc="-25" dirty="0">
                <a:latin typeface="Times New Roman" panose="02020603050405020304" pitchFamily="18" charset="0"/>
                <a:cs typeface="Times New Roman" panose="02020603050405020304" pitchFamily="18" charset="0"/>
              </a:rPr>
              <a:t>warehouse, </a:t>
            </a:r>
            <a:r>
              <a:rPr lang="en-AU" sz="2400" dirty="0">
                <a:latin typeface="Times New Roman" panose="02020603050405020304" pitchFamily="18" charset="0"/>
                <a:cs typeface="Times New Roman" panose="02020603050405020304" pitchFamily="18" charset="0"/>
              </a:rPr>
              <a:t>or </a:t>
            </a:r>
            <a:r>
              <a:rPr lang="en-AU" sz="2400" spc="-5" dirty="0">
                <a:latin typeface="Times New Roman" panose="02020603050405020304" pitchFamily="18" charset="0"/>
                <a:cs typeface="Times New Roman" panose="02020603050405020304" pitchFamily="18" charset="0"/>
              </a:rPr>
              <a:t>data</a:t>
            </a:r>
            <a:r>
              <a:rPr lang="en-AU" sz="2400" spc="-190" dirty="0">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mart.</a:t>
            </a:r>
          </a:p>
          <a:p>
            <a:pPr marL="355600" marR="5080" indent="-342900" algn="just">
              <a:lnSpc>
                <a:spcPct val="100000"/>
              </a:lnSpc>
              <a:buFont typeface="Arial"/>
              <a:buChar char="•"/>
              <a:tabLst>
                <a:tab pos="356235" algn="l"/>
              </a:tabLst>
            </a:pPr>
            <a:endParaRPr lang="en-AU" sz="2400" dirty="0">
              <a:latin typeface="Times New Roman" panose="02020603050405020304" pitchFamily="18" charset="0"/>
              <a:cs typeface="Times New Roman" panose="02020603050405020304" pitchFamily="18" charset="0"/>
            </a:endParaRPr>
          </a:p>
          <a:p>
            <a:pPr marL="355600" indent="-342900" algn="just">
              <a:lnSpc>
                <a:spcPct val="100000"/>
              </a:lnSpc>
              <a:buFont typeface="Arial"/>
              <a:buChar char="•"/>
              <a:tabLst>
                <a:tab pos="355600" algn="l"/>
                <a:tab pos="356235" algn="l"/>
              </a:tabLst>
            </a:pPr>
            <a:r>
              <a:rPr lang="en-AU" sz="2400" dirty="0">
                <a:latin typeface="Times New Roman" panose="02020603050405020304" pitchFamily="18" charset="0"/>
                <a:cs typeface="Times New Roman" panose="02020603050405020304" pitchFamily="18" charset="0"/>
              </a:rPr>
              <a:t>Data </a:t>
            </a:r>
            <a:r>
              <a:rPr lang="en-AU" sz="2400" spc="-5" dirty="0">
                <a:latin typeface="Times New Roman" panose="02020603050405020304" pitchFamily="18" charset="0"/>
                <a:cs typeface="Times New Roman" panose="02020603050405020304" pitchFamily="18" charset="0"/>
              </a:rPr>
              <a:t>mining can </a:t>
            </a:r>
            <a:r>
              <a:rPr lang="en-AU" sz="2400" dirty="0">
                <a:latin typeface="Times New Roman" panose="02020603050405020304" pitchFamily="18" charset="0"/>
                <a:cs typeface="Times New Roman" panose="02020603050405020304" pitchFamily="18" charset="0"/>
              </a:rPr>
              <a:t>perform </a:t>
            </a:r>
            <a:r>
              <a:rPr lang="en-AU" sz="2400" spc="-35" dirty="0">
                <a:latin typeface="Times New Roman" panose="02020603050405020304" pitchFamily="18" charset="0"/>
                <a:cs typeface="Times New Roman" panose="02020603050405020304" pitchFamily="18" charset="0"/>
              </a:rPr>
              <a:t>two </a:t>
            </a:r>
            <a:r>
              <a:rPr lang="en-AU" sz="2400" dirty="0">
                <a:latin typeface="Times New Roman" panose="02020603050405020304" pitchFamily="18" charset="0"/>
                <a:cs typeface="Times New Roman" panose="02020603050405020304" pitchFamily="18" charset="0"/>
              </a:rPr>
              <a:t>basic</a:t>
            </a:r>
            <a:r>
              <a:rPr lang="en-AU" sz="2400" spc="35" dirty="0">
                <a:latin typeface="Times New Roman" panose="02020603050405020304" pitchFamily="18" charset="0"/>
                <a:cs typeface="Times New Roman" panose="02020603050405020304" pitchFamily="18" charset="0"/>
              </a:rPr>
              <a:t> </a:t>
            </a:r>
            <a:r>
              <a:rPr lang="en-AU" sz="2400" spc="-10" dirty="0">
                <a:latin typeface="Times New Roman" panose="02020603050405020304" pitchFamily="18" charset="0"/>
                <a:cs typeface="Times New Roman" panose="02020603050405020304" pitchFamily="18" charset="0"/>
              </a:rPr>
              <a:t>operations:</a:t>
            </a:r>
            <a:endParaRPr lang="en-AU" sz="2400" dirty="0">
              <a:latin typeface="Times New Roman" panose="02020603050405020304" pitchFamily="18" charset="0"/>
              <a:cs typeface="Times New Roman" panose="02020603050405020304" pitchFamily="18" charset="0"/>
            </a:endParaRPr>
          </a:p>
          <a:p>
            <a:pPr marL="812800" lvl="1" indent="-342900" algn="just">
              <a:buFont typeface="Wingdings" pitchFamily="2" charset="2"/>
              <a:buChar char="v"/>
              <a:tabLst>
                <a:tab pos="355600" algn="l"/>
                <a:tab pos="356235" algn="l"/>
              </a:tabLst>
            </a:pPr>
            <a:r>
              <a:rPr lang="en-AU" sz="2400" spc="-5" dirty="0">
                <a:latin typeface="Times New Roman" panose="02020603050405020304" pitchFamily="18" charset="0"/>
                <a:cs typeface="Times New Roman" panose="02020603050405020304" pitchFamily="18" charset="0"/>
              </a:rPr>
              <a:t>Predicting </a:t>
            </a:r>
            <a:r>
              <a:rPr lang="en-AU" sz="2400" spc="-10" dirty="0">
                <a:latin typeface="Times New Roman" panose="02020603050405020304" pitchFamily="18" charset="0"/>
                <a:cs typeface="Times New Roman" panose="02020603050405020304" pitchFamily="18" charset="0"/>
              </a:rPr>
              <a:t>trends </a:t>
            </a:r>
            <a:r>
              <a:rPr lang="en-AU" sz="2400" spc="-5" dirty="0">
                <a:latin typeface="Times New Roman" panose="02020603050405020304" pitchFamily="18" charset="0"/>
                <a:cs typeface="Times New Roman" panose="02020603050405020304" pitchFamily="18" charset="0"/>
              </a:rPr>
              <a:t>and </a:t>
            </a:r>
            <a:r>
              <a:rPr lang="en-AU" sz="2400" spc="-5" dirty="0" err="1">
                <a:latin typeface="Times New Roman" panose="02020603050405020304" pitchFamily="18" charset="0"/>
                <a:cs typeface="Times New Roman" panose="02020603050405020304" pitchFamily="18" charset="0"/>
              </a:rPr>
              <a:t>behaviors</a:t>
            </a:r>
            <a:r>
              <a:rPr lang="en-AU" sz="2400" spc="-5" dirty="0">
                <a:latin typeface="Times New Roman" panose="02020603050405020304" pitchFamily="18" charset="0"/>
                <a:cs typeface="Times New Roman" panose="02020603050405020304" pitchFamily="18" charset="0"/>
              </a:rPr>
              <a:t>,</a:t>
            </a:r>
          </a:p>
          <a:p>
            <a:pPr marL="812800" lvl="1" indent="-342900" algn="just">
              <a:buFont typeface="Wingdings" pitchFamily="2" charset="2"/>
              <a:buChar char="v"/>
              <a:tabLst>
                <a:tab pos="355600" algn="l"/>
                <a:tab pos="356235" algn="l"/>
              </a:tabLst>
            </a:pPr>
            <a:r>
              <a:rPr lang="en-AU" sz="2400" dirty="0">
                <a:latin typeface="Times New Roman" panose="02020603050405020304" pitchFamily="18" charset="0"/>
                <a:cs typeface="Times New Roman" panose="02020603050405020304" pitchFamily="18" charset="0"/>
              </a:rPr>
              <a:t>Identifying </a:t>
            </a:r>
            <a:r>
              <a:rPr lang="en-AU" sz="2400" spc="-5" dirty="0">
                <a:latin typeface="Times New Roman" panose="02020603050405020304" pitchFamily="18" charset="0"/>
                <a:cs typeface="Times New Roman" panose="02020603050405020304" pitchFamily="18" charset="0"/>
              </a:rPr>
              <a:t>previously unknown</a:t>
            </a:r>
            <a:r>
              <a:rPr lang="en-AU" sz="2400" spc="10" dirty="0">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patterns.</a:t>
            </a:r>
          </a:p>
          <a:p>
            <a:pPr lvl="1" algn="just">
              <a:lnSpc>
                <a:spcPct val="100000"/>
              </a:lnSpc>
              <a:buFont typeface="Times New Roman"/>
              <a:buAutoNum type="arabicPeriod"/>
            </a:pPr>
            <a:endParaRPr lang="en-AU" sz="2400" dirty="0">
              <a:latin typeface="Times New Roman" panose="02020603050405020304" pitchFamily="18" charset="0"/>
              <a:cs typeface="Times New Roman" panose="02020603050405020304" pitchFamily="18" charset="0"/>
            </a:endParaRPr>
          </a:p>
          <a:p>
            <a:pPr marL="355600" marR="43180" indent="-342900" algn="just">
              <a:lnSpc>
                <a:spcPct val="99800"/>
              </a:lnSpc>
              <a:buFont typeface="Arial"/>
              <a:buChar char="•"/>
              <a:tabLst>
                <a:tab pos="355600" algn="l"/>
                <a:tab pos="356235" algn="l"/>
              </a:tabLst>
            </a:pPr>
            <a:r>
              <a:rPr lang="en-AU" sz="2400" dirty="0">
                <a:latin typeface="Times New Roman" panose="02020603050405020304" pitchFamily="18" charset="0"/>
                <a:cs typeface="Times New Roman" panose="02020603050405020304" pitchFamily="18" charset="0"/>
              </a:rPr>
              <a:t>BI </a:t>
            </a:r>
            <a:r>
              <a:rPr lang="en-AU" sz="2400" spc="-5" dirty="0">
                <a:latin typeface="Times New Roman" panose="02020603050405020304" pitchFamily="18" charset="0"/>
                <a:cs typeface="Times New Roman" panose="02020603050405020304" pitchFamily="18" charset="0"/>
              </a:rPr>
              <a:t>applications </a:t>
            </a:r>
            <a:r>
              <a:rPr lang="en-AU" sz="2400" spc="-10" dirty="0">
                <a:latin typeface="Times New Roman" panose="02020603050405020304" pitchFamily="18" charset="0"/>
                <a:cs typeface="Times New Roman" panose="02020603050405020304" pitchFamily="18" charset="0"/>
              </a:rPr>
              <a:t>typically </a:t>
            </a:r>
            <a:r>
              <a:rPr lang="en-AU" sz="2400" spc="-30" dirty="0">
                <a:latin typeface="Times New Roman" panose="02020603050405020304" pitchFamily="18" charset="0"/>
                <a:cs typeface="Times New Roman" panose="02020603050405020304" pitchFamily="18" charset="0"/>
              </a:rPr>
              <a:t>provide </a:t>
            </a:r>
            <a:r>
              <a:rPr lang="en-AU" sz="2400" spc="-5" dirty="0">
                <a:latin typeface="Times New Roman" panose="02020603050405020304" pitchFamily="18" charset="0"/>
                <a:cs typeface="Times New Roman" panose="02020603050405020304" pitchFamily="18" charset="0"/>
              </a:rPr>
              <a:t>users with </a:t>
            </a:r>
            <a:r>
              <a:rPr lang="en-AU" sz="2400" dirty="0">
                <a:latin typeface="Times New Roman" panose="02020603050405020304" pitchFamily="18" charset="0"/>
                <a:cs typeface="Times New Roman" panose="02020603050405020304" pitchFamily="18" charset="0"/>
              </a:rPr>
              <a:t>a </a:t>
            </a:r>
            <a:r>
              <a:rPr lang="en-AU" sz="2400" spc="-15" dirty="0">
                <a:latin typeface="Times New Roman" panose="02020603050405020304" pitchFamily="18" charset="0"/>
                <a:cs typeface="Times New Roman" panose="02020603050405020304" pitchFamily="18" charset="0"/>
              </a:rPr>
              <a:t>view </a:t>
            </a:r>
            <a:r>
              <a:rPr lang="en-AU" sz="2400" spc="-5" dirty="0">
                <a:latin typeface="Times New Roman" panose="02020603050405020304" pitchFamily="18" charset="0"/>
                <a:cs typeface="Times New Roman" panose="02020603050405020304" pitchFamily="18" charset="0"/>
              </a:rPr>
              <a:t>of  </a:t>
            </a:r>
            <a:r>
              <a:rPr lang="en-AU" sz="2400" b="1" spc="-15" dirty="0">
                <a:latin typeface="Times New Roman" panose="02020603050405020304" pitchFamily="18" charset="0"/>
                <a:cs typeface="Times New Roman" panose="02020603050405020304" pitchFamily="18" charset="0"/>
              </a:rPr>
              <a:t>what </a:t>
            </a:r>
            <a:r>
              <a:rPr lang="en-AU" sz="2400" spc="-5" dirty="0">
                <a:latin typeface="Times New Roman" panose="02020603050405020304" pitchFamily="18" charset="0"/>
                <a:cs typeface="Times New Roman" panose="02020603050405020304" pitchFamily="18" charset="0"/>
              </a:rPr>
              <a:t>has happened; data mining </a:t>
            </a:r>
            <a:r>
              <a:rPr lang="en-AU" sz="2400" dirty="0">
                <a:latin typeface="Times New Roman" panose="02020603050405020304" pitchFamily="18" charset="0"/>
                <a:cs typeface="Times New Roman" panose="02020603050405020304" pitchFamily="18" charset="0"/>
              </a:rPr>
              <a:t>helps to </a:t>
            </a:r>
            <a:r>
              <a:rPr lang="en-AU" sz="2400" spc="-10" dirty="0">
                <a:latin typeface="Times New Roman" panose="02020603050405020304" pitchFamily="18" charset="0"/>
                <a:cs typeface="Times New Roman" panose="02020603050405020304" pitchFamily="18" charset="0"/>
              </a:rPr>
              <a:t>explain </a:t>
            </a:r>
            <a:r>
              <a:rPr lang="en-AU" sz="2400" b="1" i="1" spc="-20" dirty="0">
                <a:solidFill>
                  <a:srgbClr val="C00000"/>
                </a:solidFill>
                <a:latin typeface="Times New Roman" panose="02020603050405020304" pitchFamily="18" charset="0"/>
                <a:cs typeface="Times New Roman" panose="02020603050405020304" pitchFamily="18" charset="0"/>
              </a:rPr>
              <a:t>why</a:t>
            </a:r>
            <a:r>
              <a:rPr lang="en-AU" sz="2400" b="1" i="1" spc="-20" dirty="0">
                <a:solidFill>
                  <a:srgbClr val="FF0000"/>
                </a:solidFill>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it is </a:t>
            </a:r>
            <a:r>
              <a:rPr lang="en-AU" sz="2400" spc="-15" dirty="0">
                <a:latin typeface="Times New Roman" panose="02020603050405020304" pitchFamily="18" charset="0"/>
                <a:cs typeface="Times New Roman" panose="02020603050405020304" pitchFamily="18" charset="0"/>
              </a:rPr>
              <a:t>happening, </a:t>
            </a:r>
            <a:r>
              <a:rPr lang="en-AU" sz="2400" dirty="0">
                <a:latin typeface="Times New Roman" panose="02020603050405020304" pitchFamily="18" charset="0"/>
                <a:cs typeface="Times New Roman" panose="02020603050405020304" pitchFamily="18" charset="0"/>
              </a:rPr>
              <a:t>and </a:t>
            </a:r>
            <a:r>
              <a:rPr lang="en-AU" sz="2400" spc="-5" dirty="0">
                <a:latin typeface="Times New Roman" panose="02020603050405020304" pitchFamily="18" charset="0"/>
                <a:cs typeface="Times New Roman" panose="02020603050405020304" pitchFamily="18" charset="0"/>
              </a:rPr>
              <a:t>it </a:t>
            </a:r>
            <a:r>
              <a:rPr lang="en-AU" sz="2400" b="1" dirty="0">
                <a:solidFill>
                  <a:srgbClr val="C00000"/>
                </a:solidFill>
                <a:latin typeface="Times New Roman" panose="02020603050405020304" pitchFamily="18" charset="0"/>
                <a:cs typeface="Times New Roman" panose="02020603050405020304" pitchFamily="18" charset="0"/>
              </a:rPr>
              <a:t>predicts</a:t>
            </a:r>
            <a:r>
              <a:rPr lang="en-AU" sz="2400" b="1" dirty="0">
                <a:solidFill>
                  <a:srgbClr val="FF0000"/>
                </a:solidFill>
                <a:latin typeface="Times New Roman" panose="02020603050405020304" pitchFamily="18" charset="0"/>
                <a:cs typeface="Times New Roman" panose="02020603050405020304" pitchFamily="18" charset="0"/>
              </a:rPr>
              <a:t> </a:t>
            </a:r>
            <a:r>
              <a:rPr lang="en-AU" sz="2400" spc="-20" dirty="0">
                <a:latin typeface="Times New Roman" panose="02020603050405020304" pitchFamily="18" charset="0"/>
                <a:cs typeface="Times New Roman" panose="02020603050405020304" pitchFamily="18" charset="0"/>
              </a:rPr>
              <a:t>what </a:t>
            </a:r>
            <a:r>
              <a:rPr lang="en-AU" sz="2400" spc="-5" dirty="0">
                <a:latin typeface="Times New Roman" panose="02020603050405020304" pitchFamily="18" charset="0"/>
                <a:cs typeface="Times New Roman" panose="02020603050405020304" pitchFamily="18" charset="0"/>
              </a:rPr>
              <a:t>will happen </a:t>
            </a:r>
            <a:r>
              <a:rPr lang="en-AU" sz="2400" dirty="0">
                <a:latin typeface="Times New Roman" panose="02020603050405020304" pitchFamily="18" charset="0"/>
                <a:cs typeface="Times New Roman" panose="02020603050405020304" pitchFamily="18" charset="0"/>
              </a:rPr>
              <a:t>in</a:t>
            </a:r>
            <a:r>
              <a:rPr lang="en-AU" sz="2400" spc="-229" dirty="0">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the  </a:t>
            </a:r>
            <a:r>
              <a:rPr lang="en-AU" sz="2400" spc="-20" dirty="0">
                <a:latin typeface="Times New Roman" panose="02020603050405020304" pitchFamily="18" charset="0"/>
                <a:cs typeface="Times New Roman" panose="02020603050405020304" pitchFamily="18" charset="0"/>
              </a:rPr>
              <a:t>future.</a:t>
            </a:r>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566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4000" dirty="0">
                <a:latin typeface="Times New Roman"/>
                <a:cs typeface="Times New Roman"/>
              </a:rPr>
              <a:t>EX: Demand Forecasting in E-Commerce</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4A00AB7-9356-9442-8613-7829BA488DDF}"/>
              </a:ext>
            </a:extLst>
          </p:cNvPr>
          <p:cNvPicPr>
            <a:picLocks noChangeAspect="1"/>
          </p:cNvPicPr>
          <p:nvPr/>
        </p:nvPicPr>
        <p:blipFill rotWithShape="1">
          <a:blip r:embed="rId3"/>
          <a:srcRect t="18253"/>
          <a:stretch/>
        </p:blipFill>
        <p:spPr>
          <a:xfrm>
            <a:off x="1424028" y="1724788"/>
            <a:ext cx="10121265" cy="4869627"/>
          </a:xfrm>
          <a:prstGeom prst="rect">
            <a:avLst/>
          </a:prstGeom>
        </p:spPr>
      </p:pic>
    </p:spTree>
    <p:extLst>
      <p:ext uri="{BB962C8B-B14F-4D97-AF65-F5344CB8AC3E}">
        <p14:creationId xmlns:p14="http://schemas.microsoft.com/office/powerpoint/2010/main" val="2643000922"/>
      </p:ext>
    </p:extLst>
  </p:cSld>
  <p:clrMapOvr>
    <a:masterClrMapping/>
  </p:clrMapOvr>
  <p:extLst>
    <p:ext uri="{6950BFC3-D8DA-4A85-94F7-54DA5524770B}">
      <p188:commentRel xmlns:p188="http://schemas.microsoft.com/office/powerpoint/2018/8/main" xmlns="" r:id="rId4"/>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4" name="Rectangle 2"/>
          <p:cNvSpPr>
            <a:spLocks noGrp="1" noChangeArrowheads="1"/>
          </p:cNvSpPr>
          <p:nvPr>
            <p:ph type="title"/>
          </p:nvPr>
        </p:nvSpPr>
        <p:spPr>
          <a:xfrm>
            <a:off x="572493" y="238539"/>
            <a:ext cx="11018520" cy="1434415"/>
          </a:xfrm>
        </p:spPr>
        <p:txBody>
          <a:bodyPr anchor="b">
            <a:normAutofit/>
          </a:bodyPr>
          <a:lstStyle/>
          <a:p>
            <a:r>
              <a:rPr lang="en-US" altLang="en-US" sz="5400">
                <a:latin typeface="Arial" panose="020B0604020202020204" pitchFamily="34" charset="0"/>
                <a:cs typeface="Arial" panose="020B0604020202020204" pitchFamily="34" charset="0"/>
              </a:rPr>
              <a:t>Objectives</a:t>
            </a:r>
          </a:p>
        </p:txBody>
      </p:sp>
      <p:sp>
        <p:nvSpPr>
          <p:cNvPr id="7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4 Key Objectives to Improve Productivity and Customer Experience">
            <a:extLst>
              <a:ext uri="{FF2B5EF4-FFF2-40B4-BE49-F238E27FC236}">
                <a16:creationId xmlns:a16="http://schemas.microsoft.com/office/drawing/2014/main" id="{10611209-EE24-4F88-9851-BB4591ADCC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202" r="-2"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C43F7312-8887-6747-9F80-72C7F1B97526}"/>
              </a:ext>
            </a:extLst>
          </p:cNvPr>
          <p:cNvSpPr>
            <a:spLocks noGrp="1"/>
          </p:cNvSpPr>
          <p:nvPr>
            <p:ph idx="1"/>
          </p:nvPr>
        </p:nvSpPr>
        <p:spPr>
          <a:xfrm>
            <a:off x="457200" y="1828800"/>
            <a:ext cx="7329055" cy="4005073"/>
          </a:xfrm>
        </p:spPr>
        <p:txBody>
          <a:bodyPr>
            <a:normAutofit/>
          </a:bodyPr>
          <a:lstStyle/>
          <a:p>
            <a:pPr marL="457200" indent="-457200"/>
            <a:r>
              <a:rPr lang="en-US" dirty="0">
                <a:latin typeface="Times New Roman" panose="02020603050405020304" pitchFamily="18" charset="0"/>
                <a:cs typeface="Times New Roman" panose="02020603050405020304" pitchFamily="18" charset="0"/>
              </a:rPr>
              <a:t>Managers and Decision Making</a:t>
            </a:r>
          </a:p>
          <a:p>
            <a:pPr marL="457200" indent="-457200"/>
            <a:r>
              <a:rPr lang="en-US" dirty="0">
                <a:latin typeface="Times New Roman" panose="02020603050405020304" pitchFamily="18" charset="0"/>
                <a:cs typeface="Times New Roman" panose="02020603050405020304" pitchFamily="18" charset="0"/>
              </a:rPr>
              <a:t>What Is Business Intelligence?</a:t>
            </a:r>
          </a:p>
          <a:p>
            <a:pPr marL="457200" indent="-457200"/>
            <a:r>
              <a:rPr lang="en-US" dirty="0">
                <a:latin typeface="Times New Roman" panose="02020603050405020304" pitchFamily="18" charset="0"/>
                <a:cs typeface="Times New Roman" panose="02020603050405020304" pitchFamily="18" charset="0"/>
              </a:rPr>
              <a:t>Business Intelligence Applications for Data Analysis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marL="457200" indent="-457200"/>
            <a:endParaRPr lang="en-US"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29402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4000" dirty="0">
                <a:latin typeface="Times New Roman"/>
                <a:cs typeface="Times New Roman"/>
              </a:rPr>
              <a:t>EX: Using Data Mining for Modelling</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96A8E86-0638-A74E-9A7B-E4C6B378DC38}"/>
              </a:ext>
            </a:extLst>
          </p:cNvPr>
          <p:cNvPicPr>
            <a:picLocks noChangeAspect="1"/>
          </p:cNvPicPr>
          <p:nvPr/>
        </p:nvPicPr>
        <p:blipFill rotWithShape="1">
          <a:blip r:embed="rId3"/>
          <a:srcRect l="488" t="31090" r="-488" b="-2548"/>
          <a:stretch/>
        </p:blipFill>
        <p:spPr>
          <a:xfrm>
            <a:off x="833903" y="1939258"/>
            <a:ext cx="10711390" cy="4768106"/>
          </a:xfrm>
          <a:prstGeom prst="rect">
            <a:avLst/>
          </a:prstGeom>
        </p:spPr>
      </p:pic>
    </p:spTree>
    <p:extLst>
      <p:ext uri="{BB962C8B-B14F-4D97-AF65-F5344CB8AC3E}">
        <p14:creationId xmlns:p14="http://schemas.microsoft.com/office/powerpoint/2010/main" val="3248954933"/>
      </p:ext>
    </p:extLst>
  </p:cSld>
  <p:clrMapOvr>
    <a:masterClrMapping/>
  </p:clrMapOvr>
  <p:extLst>
    <p:ext uri="{6950BFC3-D8DA-4A85-94F7-54DA5524770B}">
      <p188:commentRel xmlns:p188="http://schemas.microsoft.com/office/powerpoint/2018/8/main" xmlns="" r:id="rId4"/>
    </p:ext>
  </p:extLs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4000" dirty="0">
                <a:latin typeface="Times New Roman"/>
                <a:cs typeface="Times New Roman"/>
              </a:rPr>
              <a:t>Decision Support Systems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192656D-E1AD-6746-A2DB-6B3FA20E1217}"/>
              </a:ext>
            </a:extLst>
          </p:cNvPr>
          <p:cNvSpPr txBox="1"/>
          <p:nvPr/>
        </p:nvSpPr>
        <p:spPr>
          <a:xfrm>
            <a:off x="446757" y="1830442"/>
            <a:ext cx="11224272" cy="4557658"/>
          </a:xfrm>
          <a:prstGeom prst="rect">
            <a:avLst/>
          </a:prstGeom>
          <a:noFill/>
        </p:spPr>
        <p:txBody>
          <a:bodyPr wrap="square">
            <a:spAutoFit/>
          </a:bodyPr>
          <a:lstStyle/>
          <a:p>
            <a:pPr marL="355600" marR="22225" indent="-342900" algn="just">
              <a:lnSpc>
                <a:spcPct val="150000"/>
              </a:lnSpc>
              <a:spcBef>
                <a:spcPts val="100"/>
              </a:spcBef>
              <a:buFont typeface="Arial"/>
              <a:buChar char="•"/>
              <a:tabLst>
                <a:tab pos="356235" algn="l"/>
              </a:tabLst>
            </a:pPr>
            <a:r>
              <a:rPr lang="en-AU" sz="2400" spc="-5" dirty="0">
                <a:latin typeface="Times New Roman" panose="02020603050405020304" pitchFamily="18" charset="0"/>
                <a:cs typeface="Times New Roman" panose="02020603050405020304" pitchFamily="18" charset="0"/>
              </a:rPr>
              <a:t>Decision support systems (DSSs) combine models and data in  an attempt to analyse </a:t>
            </a:r>
            <a:r>
              <a:rPr lang="en-AU" sz="2400" b="1" spc="-5" dirty="0">
                <a:latin typeface="Times New Roman" panose="02020603050405020304" pitchFamily="18" charset="0"/>
                <a:cs typeface="Times New Roman" panose="02020603050405020304" pitchFamily="18" charset="0"/>
              </a:rPr>
              <a:t>semi-structured problems and some  unstructured problems</a:t>
            </a:r>
            <a:r>
              <a:rPr lang="en-AU" sz="2400" spc="-5" dirty="0">
                <a:latin typeface="Times New Roman" panose="02020603050405020304" pitchFamily="18" charset="0"/>
                <a:cs typeface="Times New Roman" panose="02020603050405020304" pitchFamily="18" charset="0"/>
              </a:rPr>
              <a:t> that involve extensive </a:t>
            </a:r>
            <a:r>
              <a:rPr lang="en-AU" sz="2400" b="1" spc="-5" dirty="0">
                <a:latin typeface="Times New Roman" panose="02020603050405020304" pitchFamily="18" charset="0"/>
                <a:cs typeface="Times New Roman" panose="02020603050405020304" pitchFamily="18" charset="0"/>
              </a:rPr>
              <a:t>user involvement. </a:t>
            </a:r>
            <a:r>
              <a:rPr lang="en-AU" sz="2400" spc="-5" dirty="0">
                <a:latin typeface="Times New Roman" panose="02020603050405020304" pitchFamily="18" charset="0"/>
                <a:cs typeface="Times New Roman" panose="02020603050405020304" pitchFamily="18" charset="0"/>
              </a:rPr>
              <a:t>Models are simplified representations, or abstractions, of reality. </a:t>
            </a:r>
          </a:p>
          <a:p>
            <a:pPr marL="355600" marR="22225" indent="-342900" algn="just">
              <a:lnSpc>
                <a:spcPct val="150000"/>
              </a:lnSpc>
              <a:spcBef>
                <a:spcPts val="100"/>
              </a:spcBef>
              <a:buFont typeface="Arial"/>
              <a:buChar char="•"/>
              <a:tabLst>
                <a:tab pos="356235" algn="l"/>
              </a:tabLst>
            </a:pPr>
            <a:r>
              <a:rPr lang="en-AU" sz="2400" spc="-5" dirty="0">
                <a:latin typeface="Times New Roman" panose="02020603050405020304" pitchFamily="18" charset="0"/>
                <a:cs typeface="Times New Roman" panose="02020603050405020304" pitchFamily="18" charset="0"/>
              </a:rPr>
              <a:t>DSSs enable business managers and analysts to access data </a:t>
            </a:r>
            <a:r>
              <a:rPr lang="en-AU" sz="2400" b="1" spc="-5" dirty="0">
                <a:latin typeface="Times New Roman" panose="02020603050405020304" pitchFamily="18" charset="0"/>
                <a:cs typeface="Times New Roman" panose="02020603050405020304" pitchFamily="18" charset="0"/>
              </a:rPr>
              <a:t>interactively</a:t>
            </a:r>
            <a:r>
              <a:rPr lang="en-AU" sz="2400" spc="-5" dirty="0">
                <a:latin typeface="Times New Roman" panose="02020603050405020304" pitchFamily="18" charset="0"/>
                <a:cs typeface="Times New Roman" panose="02020603050405020304" pitchFamily="18" charset="0"/>
              </a:rPr>
              <a:t>, to </a:t>
            </a:r>
            <a:r>
              <a:rPr lang="en-AU" sz="2400" b="1" spc="-5" dirty="0">
                <a:latin typeface="Times New Roman" panose="02020603050405020304" pitchFamily="18" charset="0"/>
                <a:cs typeface="Times New Roman" panose="02020603050405020304" pitchFamily="18" charset="0"/>
              </a:rPr>
              <a:t>manipulate</a:t>
            </a:r>
            <a:r>
              <a:rPr lang="en-AU" sz="2400" spc="-5" dirty="0">
                <a:latin typeface="Times New Roman" panose="02020603050405020304" pitchFamily="18" charset="0"/>
                <a:cs typeface="Times New Roman" panose="02020603050405020304" pitchFamily="18" charset="0"/>
              </a:rPr>
              <a:t> these data, and to conduct  appropriate analyses.</a:t>
            </a:r>
          </a:p>
          <a:p>
            <a:pPr marL="355600" marR="102870" indent="-342900">
              <a:lnSpc>
                <a:spcPct val="100000"/>
              </a:lnSpc>
              <a:spcBef>
                <a:spcPts val="430"/>
              </a:spcBef>
              <a:buFont typeface="Arial"/>
              <a:buChar char="•"/>
              <a:tabLst>
                <a:tab pos="355600" algn="l"/>
                <a:tab pos="356235" algn="l"/>
              </a:tabLst>
            </a:pPr>
            <a:r>
              <a:rPr lang="en-AU" sz="2400" spc="-5" dirty="0">
                <a:latin typeface="Times New Roman" panose="02020603050405020304" pitchFamily="18" charset="0"/>
                <a:cs typeface="Times New Roman" panose="02020603050405020304" pitchFamily="18" charset="0"/>
              </a:rPr>
              <a:t>They have the related capabilities of </a:t>
            </a:r>
          </a:p>
          <a:p>
            <a:pPr marL="927100" marR="102870" lvl="1" indent="-457200">
              <a:spcBef>
                <a:spcPts val="430"/>
              </a:spcBef>
              <a:buFont typeface="+mj-lt"/>
              <a:buAutoNum type="arabicPeriod"/>
              <a:tabLst>
                <a:tab pos="355600" algn="l"/>
                <a:tab pos="356235" algn="l"/>
              </a:tabLst>
            </a:pPr>
            <a:r>
              <a:rPr lang="en-AU" sz="2400" b="1" spc="-5" dirty="0">
                <a:latin typeface="Times New Roman" panose="02020603050405020304" pitchFamily="18" charset="0"/>
                <a:cs typeface="Times New Roman" panose="02020603050405020304" pitchFamily="18" charset="0"/>
              </a:rPr>
              <a:t>Sensitivity analysis</a:t>
            </a:r>
          </a:p>
          <a:p>
            <a:pPr marL="927100" marR="102870" lvl="1" indent="-457200">
              <a:spcBef>
                <a:spcPts val="430"/>
              </a:spcBef>
              <a:buFont typeface="+mj-lt"/>
              <a:buAutoNum type="arabicPeriod"/>
              <a:tabLst>
                <a:tab pos="355600" algn="l"/>
                <a:tab pos="356235" algn="l"/>
              </a:tabLst>
            </a:pPr>
            <a:r>
              <a:rPr lang="en-AU" sz="2400" b="1" spc="-5" dirty="0">
                <a:latin typeface="Times New Roman" panose="02020603050405020304" pitchFamily="18" charset="0"/>
                <a:cs typeface="Times New Roman" panose="02020603050405020304" pitchFamily="18" charset="0"/>
              </a:rPr>
              <a:t>What- if analysis</a:t>
            </a:r>
          </a:p>
          <a:p>
            <a:pPr marL="927100" marR="102870" lvl="1" indent="-457200">
              <a:spcBef>
                <a:spcPts val="430"/>
              </a:spcBef>
              <a:buFont typeface="+mj-lt"/>
              <a:buAutoNum type="arabicPeriod"/>
              <a:tabLst>
                <a:tab pos="355600" algn="l"/>
                <a:tab pos="356235" algn="l"/>
              </a:tabLst>
            </a:pPr>
            <a:r>
              <a:rPr lang="en-AU" sz="2400" b="1" spc="-5" dirty="0">
                <a:latin typeface="Times New Roman" panose="02020603050405020304" pitchFamily="18" charset="0"/>
                <a:cs typeface="Times New Roman" panose="02020603050405020304" pitchFamily="18" charset="0"/>
              </a:rPr>
              <a:t>Goal-seeking analysis</a:t>
            </a:r>
          </a:p>
        </p:txBody>
      </p:sp>
    </p:spTree>
    <p:extLst>
      <p:ext uri="{BB962C8B-B14F-4D97-AF65-F5344CB8AC3E}">
        <p14:creationId xmlns:p14="http://schemas.microsoft.com/office/powerpoint/2010/main" val="4242364851"/>
      </p:ext>
    </p:extLst>
  </p:cSld>
  <p:clrMapOvr>
    <a:masterClrMapping/>
  </p:clrMapOvr>
  <p:extLst>
    <p:ext uri="{6950BFC3-D8DA-4A85-94F7-54DA5524770B}">
      <p188:commentRel xmlns:p188="http://schemas.microsoft.com/office/powerpoint/2018/8/main" xmlns="" r:id="rId3"/>
    </p:ext>
  </p:extLs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4000" dirty="0">
                <a:latin typeface="Times New Roman"/>
                <a:cs typeface="Times New Roman"/>
              </a:rPr>
              <a:t>Sensitivity analysis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192656D-E1AD-6746-A2DB-6B3FA20E1217}"/>
              </a:ext>
            </a:extLst>
          </p:cNvPr>
          <p:cNvSpPr txBox="1"/>
          <p:nvPr/>
        </p:nvSpPr>
        <p:spPr>
          <a:xfrm>
            <a:off x="446757" y="1830442"/>
            <a:ext cx="11224272" cy="3046988"/>
          </a:xfrm>
          <a:prstGeom prst="rect">
            <a:avLst/>
          </a:prstGeom>
          <a:noFill/>
        </p:spPr>
        <p:txBody>
          <a:bodyPr wrap="square">
            <a:spAutoFit/>
          </a:bodyPr>
          <a:lstStyle/>
          <a:p>
            <a:pPr algn="just"/>
            <a:r>
              <a:rPr lang="en-AU" sz="2400" dirty="0">
                <a:latin typeface="Times New Roman" panose="02020603050405020304" pitchFamily="18" charset="0"/>
                <a:cs typeface="Times New Roman" panose="02020603050405020304" pitchFamily="18" charset="0"/>
              </a:rPr>
              <a:t>Most models include two types of input variables: </a:t>
            </a:r>
          </a:p>
          <a:p>
            <a:pPr algn="just"/>
            <a:endParaRPr lang="en-AU"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AU" sz="2400" b="1" dirty="0">
                <a:latin typeface="Times New Roman" panose="02020603050405020304" pitchFamily="18" charset="0"/>
                <a:cs typeface="Times New Roman" panose="02020603050405020304" pitchFamily="18" charset="0"/>
              </a:rPr>
              <a:t>Decision variables: </a:t>
            </a:r>
            <a:r>
              <a:rPr lang="en-AU" sz="2400" dirty="0">
                <a:latin typeface="Times New Roman" panose="02020603050405020304" pitchFamily="18" charset="0"/>
                <a:cs typeface="Times New Roman" panose="02020603050405020304" pitchFamily="18" charset="0"/>
              </a:rPr>
              <a:t>“What is our reorder point for these raw materials?</a:t>
            </a:r>
          </a:p>
          <a:p>
            <a:pPr marL="400050" indent="-400050" algn="just">
              <a:buAutoNum type="romanUcParenBoth"/>
            </a:pPr>
            <a:endParaRPr lang="en-AU" sz="2400" b="1"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AU" sz="2400" b="1" dirty="0">
                <a:latin typeface="Times New Roman" panose="02020603050405020304" pitchFamily="18" charset="0"/>
                <a:cs typeface="Times New Roman" panose="02020603050405020304" pitchFamily="18" charset="0"/>
              </a:rPr>
              <a:t>Environmental variables: </a:t>
            </a:r>
            <a:r>
              <a:rPr lang="en-AU" sz="2400" dirty="0">
                <a:latin typeface="Times New Roman" panose="02020603050405020304" pitchFamily="18" charset="0"/>
                <a:cs typeface="Times New Roman" panose="02020603050405020304" pitchFamily="18" charset="0"/>
              </a:rPr>
              <a:t>(external to the organization): “What will the rate of inflation be?”</a:t>
            </a:r>
          </a:p>
          <a:p>
            <a:pPr lvl="1">
              <a:lnSpc>
                <a:spcPct val="100000"/>
              </a:lnSpc>
            </a:pPr>
            <a:endParaRPr lang="en-AU" sz="2400" dirty="0">
              <a:latin typeface="Times New Roman" panose="02020603050405020304" pitchFamily="18" charset="0"/>
              <a:cs typeface="Times New Roman" panose="02020603050405020304" pitchFamily="18" charset="0"/>
            </a:endParaRPr>
          </a:p>
          <a:p>
            <a:pPr lvl="1">
              <a:lnSpc>
                <a:spcPct val="100000"/>
              </a:lnSpc>
            </a:pPr>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00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4000" dirty="0">
                <a:latin typeface="Times New Roman"/>
                <a:cs typeface="Times New Roman"/>
              </a:rPr>
              <a:t>Sensitivity analysis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192656D-E1AD-6746-A2DB-6B3FA20E1217}"/>
              </a:ext>
            </a:extLst>
          </p:cNvPr>
          <p:cNvSpPr txBox="1"/>
          <p:nvPr/>
        </p:nvSpPr>
        <p:spPr>
          <a:xfrm>
            <a:off x="446757" y="1830442"/>
            <a:ext cx="11224272" cy="3785652"/>
          </a:xfrm>
          <a:prstGeom prst="rect">
            <a:avLst/>
          </a:prstGeom>
          <a:noFill/>
        </p:spPr>
        <p:txBody>
          <a:bodyPr wrap="square">
            <a:spAutoFit/>
          </a:bodyPr>
          <a:lstStyle/>
          <a:p>
            <a:pPr marL="342900" indent="-342900" algn="just">
              <a:lnSpc>
                <a:spcPct val="100000"/>
              </a:lnSpc>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Companies generally perform a sensitivity analysis to </a:t>
            </a:r>
            <a:r>
              <a:rPr lang="en-AU" sz="2400" b="1" dirty="0">
                <a:latin typeface="Times New Roman" panose="02020603050405020304" pitchFamily="18" charset="0"/>
                <a:cs typeface="Times New Roman" panose="02020603050405020304" pitchFamily="18" charset="0"/>
              </a:rPr>
              <a:t>determine the impact of  environmental variables </a:t>
            </a:r>
            <a:r>
              <a:rPr lang="en-AU" sz="2400" dirty="0">
                <a:latin typeface="Times New Roman" panose="02020603050405020304" pitchFamily="18" charset="0"/>
                <a:cs typeface="Times New Roman" panose="02020603050405020304" pitchFamily="18" charset="0"/>
              </a:rPr>
              <a:t>analysis.</a:t>
            </a:r>
          </a:p>
          <a:p>
            <a:pPr marL="342900" indent="-342900" algn="just">
              <a:lnSpc>
                <a:spcPct val="100000"/>
              </a:lnSpc>
              <a:buFont typeface="Arial" panose="020B0604020202020204" pitchFamily="34" charset="0"/>
              <a:buChar char="•"/>
            </a:pPr>
            <a:endParaRPr lang="en-AU" sz="2400" dirty="0">
              <a:latin typeface="Times New Roman" panose="02020603050405020304" pitchFamily="18" charset="0"/>
              <a:cs typeface="Times New Roman" panose="02020603050405020304" pitchFamily="18" charset="0"/>
            </a:endParaRPr>
          </a:p>
          <a:p>
            <a:pPr marL="342900" indent="-342900" algn="just">
              <a:lnSpc>
                <a:spcPct val="100000"/>
              </a:lnSpc>
              <a:buFont typeface="Arial" panose="020B0604020202020204" pitchFamily="34" charset="0"/>
              <a:buChar char="•"/>
            </a:pPr>
            <a:r>
              <a:rPr lang="en-AU" sz="2400" b="1" dirty="0">
                <a:latin typeface="Times New Roman" panose="02020603050405020304" pitchFamily="18" charset="0"/>
                <a:cs typeface="Times New Roman" panose="02020603050405020304" pitchFamily="18" charset="0"/>
              </a:rPr>
              <a:t>Sensitivity analysis </a:t>
            </a:r>
            <a:r>
              <a:rPr lang="en-AU" sz="2400" dirty="0">
                <a:latin typeface="Times New Roman" panose="02020603050405020304" pitchFamily="18" charset="0"/>
                <a:cs typeface="Times New Roman" panose="02020603050405020304" pitchFamily="18" charset="0"/>
              </a:rPr>
              <a:t>is extremely valuable because it enables the system to </a:t>
            </a:r>
            <a:r>
              <a:rPr lang="en-AU" sz="2400" b="1" dirty="0">
                <a:latin typeface="Times New Roman" panose="02020603050405020304" pitchFamily="18" charset="0"/>
                <a:cs typeface="Times New Roman" panose="02020603050405020304" pitchFamily="18" charset="0"/>
              </a:rPr>
              <a:t>adapt to  changing conditions </a:t>
            </a:r>
            <a:r>
              <a:rPr lang="en-AU" sz="2400" dirty="0">
                <a:latin typeface="Times New Roman" panose="02020603050405020304" pitchFamily="18" charset="0"/>
                <a:cs typeface="Times New Roman" panose="02020603050405020304" pitchFamily="18" charset="0"/>
              </a:rPr>
              <a:t>and to the varying requirements of different decision-making  situations.</a:t>
            </a:r>
          </a:p>
          <a:p>
            <a:pPr marL="342900" indent="-342900" algn="just">
              <a:buFont typeface="Arial" panose="020B0604020202020204" pitchFamily="34" charset="0"/>
              <a:buChar char="•"/>
            </a:pPr>
            <a:endParaRPr lang="en-AU" sz="2400" dirty="0">
              <a:latin typeface="Times New Roman" panose="02020603050405020304" pitchFamily="18" charset="0"/>
              <a:cs typeface="Times New Roman" panose="02020603050405020304" pitchFamily="18" charset="0"/>
            </a:endParaRPr>
          </a:p>
          <a:p>
            <a:pPr marL="342900" indent="-342900" algn="just">
              <a:lnSpc>
                <a:spcPct val="100000"/>
              </a:lnSpc>
              <a:buFont typeface="Arial" panose="020B0604020202020204" pitchFamily="34" charset="0"/>
              <a:buChar char="•"/>
            </a:pPr>
            <a:r>
              <a:rPr lang="en-AU" sz="2400" dirty="0">
                <a:latin typeface="Times New Roman" panose="02020603050405020304" pitchFamily="18" charset="0"/>
                <a:cs typeface="Times New Roman" panose="02020603050405020304" pitchFamily="18" charset="0"/>
              </a:rPr>
              <a:t>It provides a </a:t>
            </a:r>
            <a:r>
              <a:rPr lang="en-AU" sz="2400" b="1" dirty="0">
                <a:latin typeface="Times New Roman" panose="02020603050405020304" pitchFamily="18" charset="0"/>
                <a:cs typeface="Times New Roman" panose="02020603050405020304" pitchFamily="18" charset="0"/>
              </a:rPr>
              <a:t>better understanding </a:t>
            </a:r>
            <a:r>
              <a:rPr lang="en-AU" sz="2400" dirty="0">
                <a:latin typeface="Times New Roman" panose="02020603050405020304" pitchFamily="18" charset="0"/>
                <a:cs typeface="Times New Roman" panose="02020603050405020304" pitchFamily="18" charset="0"/>
              </a:rPr>
              <a:t>of the model as well as of the problem that the  model purports to describe.</a:t>
            </a:r>
          </a:p>
          <a:p>
            <a:pPr algn="just">
              <a:lnSpc>
                <a:spcPct val="100000"/>
              </a:lnSpc>
            </a:pPr>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185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4000" dirty="0">
                <a:latin typeface="Times New Roman"/>
                <a:cs typeface="Times New Roman"/>
              </a:rPr>
              <a:t>What-if Analysis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192656D-E1AD-6746-A2DB-6B3FA20E1217}"/>
              </a:ext>
            </a:extLst>
          </p:cNvPr>
          <p:cNvSpPr txBox="1"/>
          <p:nvPr/>
        </p:nvSpPr>
        <p:spPr>
          <a:xfrm>
            <a:off x="446757" y="1830442"/>
            <a:ext cx="11224272" cy="4390946"/>
          </a:xfrm>
          <a:prstGeom prst="rect">
            <a:avLst/>
          </a:prstGeom>
          <a:noFill/>
        </p:spPr>
        <p:txBody>
          <a:bodyPr wrap="square">
            <a:spAutoFit/>
          </a:bodyPr>
          <a:lstStyle/>
          <a:p>
            <a:pPr marL="342900" indent="-342900" algn="just">
              <a:lnSpc>
                <a:spcPct val="100000"/>
              </a:lnSpc>
              <a:buFont typeface="Arial" panose="020B0604020202020204" pitchFamily="34" charset="0"/>
              <a:buChar char="•"/>
            </a:pPr>
            <a:r>
              <a:rPr lang="en-AU" sz="2400" spc="-5" dirty="0">
                <a:latin typeface="Times New Roman" panose="02020603050405020304" pitchFamily="18" charset="0"/>
                <a:cs typeface="Times New Roman" panose="02020603050405020304" pitchFamily="18" charset="0"/>
              </a:rPr>
              <a:t>A model builder must make </a:t>
            </a:r>
            <a:r>
              <a:rPr lang="en-AU" sz="2400" b="1" spc="-5" dirty="0">
                <a:latin typeface="Times New Roman" panose="02020603050405020304" pitchFamily="18" charset="0"/>
                <a:cs typeface="Times New Roman" panose="02020603050405020304" pitchFamily="18" charset="0"/>
              </a:rPr>
              <a:t>predictions</a:t>
            </a:r>
            <a:r>
              <a:rPr lang="en-AU" sz="2400" spc="-5" dirty="0">
                <a:latin typeface="Times New Roman" panose="02020603050405020304" pitchFamily="18" charset="0"/>
                <a:cs typeface="Times New Roman" panose="02020603050405020304" pitchFamily="18" charset="0"/>
              </a:rPr>
              <a:t> and assumptions regarding the </a:t>
            </a:r>
            <a:r>
              <a:rPr lang="en-AU" sz="2400" b="1" spc="-5" dirty="0">
                <a:latin typeface="Times New Roman" panose="02020603050405020304" pitchFamily="18" charset="0"/>
                <a:cs typeface="Times New Roman" panose="02020603050405020304" pitchFamily="18" charset="0"/>
              </a:rPr>
              <a:t>input  data</a:t>
            </a:r>
            <a:r>
              <a:rPr lang="en-AU" sz="2400" spc="-5" dirty="0">
                <a:latin typeface="Times New Roman" panose="02020603050405020304" pitchFamily="18" charset="0"/>
                <a:cs typeface="Times New Roman" panose="02020603050405020304" pitchFamily="18" charset="0"/>
              </a:rPr>
              <a:t>, many of which are based on the assessment of </a:t>
            </a:r>
            <a:r>
              <a:rPr lang="en-AU" sz="2400" b="1" spc="-5" dirty="0">
                <a:latin typeface="Times New Roman" panose="02020603050405020304" pitchFamily="18" charset="0"/>
                <a:cs typeface="Times New Roman" panose="02020603050405020304" pitchFamily="18" charset="0"/>
              </a:rPr>
              <a:t>uncertain</a:t>
            </a:r>
            <a:r>
              <a:rPr lang="en-AU" sz="2400" spc="-5" dirty="0">
                <a:latin typeface="Times New Roman" panose="02020603050405020304" pitchFamily="18" charset="0"/>
                <a:cs typeface="Times New Roman" panose="02020603050405020304" pitchFamily="18" charset="0"/>
              </a:rPr>
              <a:t> futures. </a:t>
            </a:r>
          </a:p>
          <a:p>
            <a:pPr algn="just">
              <a:lnSpc>
                <a:spcPct val="100000"/>
              </a:lnSpc>
            </a:pPr>
            <a:endParaRPr lang="en-AU" sz="2400" spc="-5" dirty="0">
              <a:latin typeface="Times New Roman" panose="02020603050405020304" pitchFamily="18" charset="0"/>
              <a:cs typeface="Times New Roman" panose="02020603050405020304" pitchFamily="18" charset="0"/>
            </a:endParaRPr>
          </a:p>
          <a:p>
            <a:pPr marL="342900" indent="-342900" algn="just">
              <a:lnSpc>
                <a:spcPct val="100000"/>
              </a:lnSpc>
              <a:buFont typeface="Arial" panose="020B0604020202020204" pitchFamily="34" charset="0"/>
              <a:buChar char="•"/>
            </a:pPr>
            <a:r>
              <a:rPr lang="en-AU" sz="2400" spc="-5" dirty="0">
                <a:latin typeface="Times New Roman" panose="02020603050405020304" pitchFamily="18" charset="0"/>
                <a:cs typeface="Times New Roman" panose="02020603050405020304" pitchFamily="18" charset="0"/>
              </a:rPr>
              <a:t>The results  depend on the accuracy of these assumptions, which can be highly subjective.</a:t>
            </a:r>
          </a:p>
          <a:p>
            <a:pPr algn="just"/>
            <a:endParaRPr lang="en-AU"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AU" sz="2400" b="1" dirty="0">
                <a:latin typeface="Times New Roman" panose="02020603050405020304" pitchFamily="18" charset="0"/>
                <a:cs typeface="Times New Roman" panose="02020603050405020304" pitchFamily="18" charset="0"/>
              </a:rPr>
              <a:t>Attempts </a:t>
            </a:r>
            <a:r>
              <a:rPr lang="en-AU" sz="2400" dirty="0">
                <a:latin typeface="Times New Roman" panose="02020603050405020304" pitchFamily="18" charset="0"/>
                <a:cs typeface="Times New Roman" panose="02020603050405020304" pitchFamily="18" charset="0"/>
              </a:rPr>
              <a:t>to predict the impact of a change in the assumptions  (input data) on the proposed solution.</a:t>
            </a:r>
          </a:p>
          <a:p>
            <a:pPr algn="just"/>
            <a:endParaRPr lang="en-AU" sz="2400" dirty="0">
              <a:latin typeface="Times New Roman" panose="02020603050405020304" pitchFamily="18" charset="0"/>
              <a:cs typeface="Times New Roman" panose="02020603050405020304" pitchFamily="18" charset="0"/>
            </a:endParaRPr>
          </a:p>
          <a:p>
            <a:pPr marL="355600" marR="5080" indent="-342900" algn="just">
              <a:lnSpc>
                <a:spcPct val="100000"/>
              </a:lnSpc>
              <a:spcBef>
                <a:spcPts val="385"/>
              </a:spcBef>
              <a:buFont typeface="Arial" panose="020B0604020202020204" pitchFamily="34" charset="0"/>
              <a:buChar char="•"/>
              <a:tabLst>
                <a:tab pos="355600" algn="l"/>
              </a:tabLst>
            </a:pPr>
            <a:r>
              <a:rPr lang="en-AU" sz="2000" spc="-50" dirty="0">
                <a:latin typeface="Times New Roman" panose="02020603050405020304" pitchFamily="18" charset="0"/>
                <a:cs typeface="Times New Roman" panose="02020603050405020304" pitchFamily="18" charset="0"/>
              </a:rPr>
              <a:t>For </a:t>
            </a:r>
            <a:r>
              <a:rPr lang="en-AU" sz="2000" spc="-10" dirty="0">
                <a:latin typeface="Times New Roman" panose="02020603050405020304" pitchFamily="18" charset="0"/>
                <a:cs typeface="Times New Roman" panose="02020603050405020304" pitchFamily="18" charset="0"/>
              </a:rPr>
              <a:t>example, what </a:t>
            </a:r>
            <a:r>
              <a:rPr lang="en-AU" sz="2000" spc="-5" dirty="0">
                <a:latin typeface="Times New Roman" panose="02020603050405020304" pitchFamily="18" charset="0"/>
                <a:cs typeface="Times New Roman" panose="02020603050405020304" pitchFamily="18" charset="0"/>
              </a:rPr>
              <a:t>will </a:t>
            </a:r>
            <a:r>
              <a:rPr lang="en-AU" sz="2000" spc="-10" dirty="0">
                <a:latin typeface="Times New Roman" panose="02020603050405020304" pitchFamily="18" charset="0"/>
                <a:cs typeface="Times New Roman" panose="02020603050405020304" pitchFamily="18" charset="0"/>
              </a:rPr>
              <a:t>happen </a:t>
            </a:r>
            <a:r>
              <a:rPr lang="en-AU" sz="2000" spc="-5" dirty="0">
                <a:latin typeface="Times New Roman" panose="02020603050405020304" pitchFamily="18" charset="0"/>
                <a:cs typeface="Times New Roman" panose="02020603050405020304" pitchFamily="18" charset="0"/>
              </a:rPr>
              <a:t>to </a:t>
            </a:r>
            <a:r>
              <a:rPr lang="en-AU" sz="2000" spc="-10" dirty="0">
                <a:latin typeface="Times New Roman" panose="02020603050405020304" pitchFamily="18" charset="0"/>
                <a:cs typeface="Times New Roman" panose="02020603050405020304" pitchFamily="18" charset="0"/>
              </a:rPr>
              <a:t>the</a:t>
            </a:r>
            <a:r>
              <a:rPr lang="en-AU" sz="2000" spc="-10" dirty="0">
                <a:solidFill>
                  <a:srgbClr val="00AF50"/>
                </a:solidFill>
                <a:latin typeface="Times New Roman" panose="02020603050405020304" pitchFamily="18" charset="0"/>
                <a:cs typeface="Times New Roman" panose="02020603050405020304" pitchFamily="18" charset="0"/>
              </a:rPr>
              <a:t> </a:t>
            </a:r>
            <a:r>
              <a:rPr lang="en-AU" sz="2000" u="sng" spc="-5" dirty="0">
                <a:solidFill>
                  <a:srgbClr val="00AF50"/>
                </a:solidFill>
                <a:uFill>
                  <a:solidFill>
                    <a:srgbClr val="00AF50"/>
                  </a:solidFill>
                </a:uFill>
                <a:latin typeface="Times New Roman" panose="02020603050405020304" pitchFamily="18" charset="0"/>
                <a:cs typeface="Times New Roman" panose="02020603050405020304" pitchFamily="18" charset="0"/>
              </a:rPr>
              <a:t>total </a:t>
            </a:r>
            <a:r>
              <a:rPr lang="en-AU" sz="2000" u="sng" spc="-15" dirty="0">
                <a:solidFill>
                  <a:srgbClr val="00AF50"/>
                </a:solidFill>
                <a:uFill>
                  <a:solidFill>
                    <a:srgbClr val="00AF50"/>
                  </a:solidFill>
                </a:uFill>
                <a:latin typeface="Times New Roman" panose="02020603050405020304" pitchFamily="18" charset="0"/>
                <a:cs typeface="Times New Roman" panose="02020603050405020304" pitchFamily="18" charset="0"/>
              </a:rPr>
              <a:t>inventory </a:t>
            </a:r>
            <a:r>
              <a:rPr lang="en-AU" sz="2000" u="sng" spc="-5" dirty="0">
                <a:solidFill>
                  <a:srgbClr val="00AF50"/>
                </a:solidFill>
                <a:uFill>
                  <a:solidFill>
                    <a:srgbClr val="00AF50"/>
                  </a:solidFill>
                </a:uFill>
                <a:latin typeface="Times New Roman" panose="02020603050405020304" pitchFamily="18" charset="0"/>
                <a:cs typeface="Times New Roman" panose="02020603050405020304" pitchFamily="18" charset="0"/>
              </a:rPr>
              <a:t>cost</a:t>
            </a:r>
            <a:r>
              <a:rPr lang="en-AU" sz="2000" spc="-5" dirty="0">
                <a:solidFill>
                  <a:srgbClr val="00AF50"/>
                </a:solidFill>
                <a:latin typeface="Times New Roman" panose="02020603050405020304" pitchFamily="18" charset="0"/>
                <a:cs typeface="Times New Roman" panose="02020603050405020304" pitchFamily="18" charset="0"/>
              </a:rPr>
              <a:t> </a:t>
            </a:r>
            <a:r>
              <a:rPr lang="en-AU" sz="2000" i="1" dirty="0">
                <a:latin typeface="Times New Roman" panose="02020603050405020304" pitchFamily="18" charset="0"/>
                <a:cs typeface="Times New Roman" panose="02020603050405020304" pitchFamily="18" charset="0"/>
              </a:rPr>
              <a:t>if </a:t>
            </a:r>
            <a:r>
              <a:rPr lang="en-AU" sz="2000" spc="-10" dirty="0">
                <a:latin typeface="Times New Roman" panose="02020603050405020304" pitchFamily="18" charset="0"/>
                <a:cs typeface="Times New Roman" panose="02020603050405020304" pitchFamily="18" charset="0"/>
              </a:rPr>
              <a:t>the </a:t>
            </a:r>
            <a:r>
              <a:rPr lang="en-AU" sz="2000" spc="-5" dirty="0">
                <a:latin typeface="Times New Roman" panose="02020603050405020304" pitchFamily="18" charset="0"/>
                <a:cs typeface="Times New Roman" panose="02020603050405020304" pitchFamily="18" charset="0"/>
              </a:rPr>
              <a:t>originally assumed </a:t>
            </a:r>
            <a:r>
              <a:rPr lang="en-AU" sz="2000" spc="-5" dirty="0">
                <a:solidFill>
                  <a:srgbClr val="943735"/>
                </a:solidFill>
                <a:latin typeface="Times New Roman" panose="02020603050405020304" pitchFamily="18" charset="0"/>
                <a:cs typeface="Times New Roman" panose="02020603050405020304" pitchFamily="18" charset="0"/>
              </a:rPr>
              <a:t> cost of </a:t>
            </a:r>
            <a:r>
              <a:rPr lang="en-AU" sz="2000" dirty="0">
                <a:solidFill>
                  <a:srgbClr val="943735"/>
                </a:solidFill>
                <a:latin typeface="Times New Roman" panose="02020603050405020304" pitchFamily="18" charset="0"/>
                <a:cs typeface="Times New Roman" panose="02020603050405020304" pitchFamily="18" charset="0"/>
              </a:rPr>
              <a:t>carrying </a:t>
            </a:r>
            <a:r>
              <a:rPr lang="en-AU" sz="2000" spc="-10" dirty="0">
                <a:solidFill>
                  <a:srgbClr val="943735"/>
                </a:solidFill>
                <a:latin typeface="Times New Roman" panose="02020603050405020304" pitchFamily="18" charset="0"/>
                <a:cs typeface="Times New Roman" panose="02020603050405020304" pitchFamily="18" charset="0"/>
              </a:rPr>
              <a:t>inventories </a:t>
            </a:r>
            <a:r>
              <a:rPr lang="en-AU" sz="2000" spc="-5" dirty="0">
                <a:solidFill>
                  <a:srgbClr val="943735"/>
                </a:solidFill>
                <a:latin typeface="Times New Roman" panose="02020603050405020304" pitchFamily="18" charset="0"/>
                <a:cs typeface="Times New Roman" panose="02020603050405020304" pitchFamily="18" charset="0"/>
              </a:rPr>
              <a:t>is 12 </a:t>
            </a:r>
            <a:r>
              <a:rPr lang="en-AU" sz="2000" spc="-15" dirty="0">
                <a:solidFill>
                  <a:srgbClr val="943735"/>
                </a:solidFill>
                <a:latin typeface="Times New Roman" panose="02020603050405020304" pitchFamily="18" charset="0"/>
                <a:cs typeface="Times New Roman" panose="02020603050405020304" pitchFamily="18" charset="0"/>
              </a:rPr>
              <a:t>percent </a:t>
            </a:r>
            <a:r>
              <a:rPr lang="en-AU" sz="2000" spc="-10" dirty="0">
                <a:solidFill>
                  <a:srgbClr val="943735"/>
                </a:solidFill>
                <a:latin typeface="Times New Roman" panose="02020603050405020304" pitchFamily="18" charset="0"/>
                <a:cs typeface="Times New Roman" panose="02020603050405020304" pitchFamily="18" charset="0"/>
              </a:rPr>
              <a:t>rather </a:t>
            </a:r>
            <a:r>
              <a:rPr lang="en-AU" sz="2000" spc="-5" dirty="0">
                <a:solidFill>
                  <a:srgbClr val="943735"/>
                </a:solidFill>
                <a:latin typeface="Times New Roman" panose="02020603050405020304" pitchFamily="18" charset="0"/>
                <a:cs typeface="Times New Roman" panose="02020603050405020304" pitchFamily="18" charset="0"/>
              </a:rPr>
              <a:t>than 10 </a:t>
            </a:r>
            <a:r>
              <a:rPr lang="en-AU" sz="2000" spc="-15" dirty="0">
                <a:solidFill>
                  <a:srgbClr val="943735"/>
                </a:solidFill>
                <a:latin typeface="Times New Roman" panose="02020603050405020304" pitchFamily="18" charset="0"/>
                <a:cs typeface="Times New Roman" panose="02020603050405020304" pitchFamily="18" charset="0"/>
              </a:rPr>
              <a:t>percent</a:t>
            </a:r>
            <a:r>
              <a:rPr lang="en-AU" sz="2000" spc="-15" dirty="0">
                <a:latin typeface="Times New Roman" panose="02020603050405020304" pitchFamily="18" charset="0"/>
                <a:cs typeface="Times New Roman" panose="02020603050405020304" pitchFamily="18" charset="0"/>
              </a:rPr>
              <a:t>? </a:t>
            </a:r>
            <a:r>
              <a:rPr lang="en-AU" sz="2000" spc="-5" dirty="0">
                <a:latin typeface="Times New Roman" panose="02020603050405020304" pitchFamily="18" charset="0"/>
                <a:cs typeface="Times New Roman" panose="02020603050405020304" pitchFamily="18" charset="0"/>
              </a:rPr>
              <a:t>In a </a:t>
            </a:r>
            <a:r>
              <a:rPr lang="en-AU" sz="2000" spc="-15" dirty="0">
                <a:latin typeface="Times New Roman" panose="02020603050405020304" pitchFamily="18" charset="0"/>
                <a:cs typeface="Times New Roman" panose="02020603050405020304" pitchFamily="18" charset="0"/>
              </a:rPr>
              <a:t>well-</a:t>
            </a:r>
            <a:r>
              <a:rPr lang="en-AU" sz="2000" spc="-5" dirty="0">
                <a:latin typeface="Times New Roman" panose="02020603050405020304" pitchFamily="18" charset="0"/>
                <a:cs typeface="Times New Roman" panose="02020603050405020304" pitchFamily="18" charset="0"/>
              </a:rPr>
              <a:t>designed </a:t>
            </a:r>
            <a:r>
              <a:rPr lang="en-AU" sz="2000" dirty="0">
                <a:latin typeface="Times New Roman" panose="02020603050405020304" pitchFamily="18" charset="0"/>
                <a:cs typeface="Times New Roman" panose="02020603050405020304" pitchFamily="18" charset="0"/>
              </a:rPr>
              <a:t>BI </a:t>
            </a:r>
            <a:r>
              <a:rPr lang="en-AU" sz="2000" spc="-5" dirty="0">
                <a:latin typeface="Times New Roman" panose="02020603050405020304" pitchFamily="18" charset="0"/>
                <a:cs typeface="Times New Roman" panose="02020603050405020304" pitchFamily="18" charset="0"/>
              </a:rPr>
              <a:t>system, </a:t>
            </a:r>
            <a:r>
              <a:rPr lang="en-AU" sz="2000" spc="-10" dirty="0">
                <a:latin typeface="Times New Roman" panose="02020603050405020304" pitchFamily="18" charset="0"/>
                <a:cs typeface="Times New Roman" panose="02020603050405020304" pitchFamily="18" charset="0"/>
              </a:rPr>
              <a:t>managers themselves </a:t>
            </a:r>
            <a:r>
              <a:rPr lang="en-AU" sz="2000" dirty="0">
                <a:latin typeface="Times New Roman" panose="02020603050405020304" pitchFamily="18" charset="0"/>
                <a:cs typeface="Times New Roman" panose="02020603050405020304" pitchFamily="18" charset="0"/>
              </a:rPr>
              <a:t>can </a:t>
            </a:r>
            <a:r>
              <a:rPr lang="en-AU" sz="2000" spc="-15" dirty="0">
                <a:latin typeface="Times New Roman" panose="02020603050405020304" pitchFamily="18" charset="0"/>
                <a:cs typeface="Times New Roman" panose="02020603050405020304" pitchFamily="18" charset="0"/>
              </a:rPr>
              <a:t>interactively </a:t>
            </a:r>
            <a:r>
              <a:rPr lang="en-AU" sz="2000" spc="-5" dirty="0">
                <a:latin typeface="Times New Roman" panose="02020603050405020304" pitchFamily="18" charset="0"/>
                <a:cs typeface="Times New Roman" panose="02020603050405020304" pitchFamily="18" charset="0"/>
              </a:rPr>
              <a:t>ask </a:t>
            </a:r>
            <a:r>
              <a:rPr lang="en-AU" sz="2000" spc="-10" dirty="0">
                <a:latin typeface="Times New Roman" panose="02020603050405020304" pitchFamily="18" charset="0"/>
                <a:cs typeface="Times New Roman" panose="02020603050405020304" pitchFamily="18" charset="0"/>
              </a:rPr>
              <a:t>the </a:t>
            </a:r>
            <a:r>
              <a:rPr lang="en-AU" sz="2000" spc="-5" dirty="0">
                <a:latin typeface="Times New Roman" panose="02020603050405020304" pitchFamily="18" charset="0"/>
                <a:cs typeface="Times New Roman" panose="02020603050405020304" pitchFamily="18" charset="0"/>
              </a:rPr>
              <a:t>computer  these types of </a:t>
            </a:r>
            <a:r>
              <a:rPr lang="en-AU" sz="2000" spc="-10" dirty="0">
                <a:latin typeface="Times New Roman" panose="02020603050405020304" pitchFamily="18" charset="0"/>
                <a:cs typeface="Times New Roman" panose="02020603050405020304" pitchFamily="18" charset="0"/>
              </a:rPr>
              <a:t>questions </a:t>
            </a:r>
            <a:r>
              <a:rPr lang="en-AU" sz="2000" spc="-5" dirty="0">
                <a:latin typeface="Times New Roman" panose="02020603050405020304" pitchFamily="18" charset="0"/>
                <a:cs typeface="Times New Roman" panose="02020603050405020304" pitchFamily="18" charset="0"/>
              </a:rPr>
              <a:t>as </a:t>
            </a:r>
            <a:r>
              <a:rPr lang="en-AU" sz="2000" spc="-10" dirty="0">
                <a:latin typeface="Times New Roman" panose="02020603050405020304" pitchFamily="18" charset="0"/>
                <a:cs typeface="Times New Roman" panose="02020603050405020304" pitchFamily="18" charset="0"/>
              </a:rPr>
              <a:t>often </a:t>
            </a:r>
            <a:r>
              <a:rPr lang="en-AU" sz="2000" spc="-5" dirty="0">
                <a:latin typeface="Times New Roman" panose="02020603050405020304" pitchFamily="18" charset="0"/>
                <a:cs typeface="Times New Roman" panose="02020603050405020304" pitchFamily="18" charset="0"/>
              </a:rPr>
              <a:t>as </a:t>
            </a:r>
            <a:r>
              <a:rPr lang="en-AU" sz="2000" spc="-20" dirty="0">
                <a:latin typeface="Times New Roman" panose="02020603050405020304" pitchFamily="18" charset="0"/>
                <a:cs typeface="Times New Roman" panose="02020603050405020304" pitchFamily="18" charset="0"/>
              </a:rPr>
              <a:t>they </a:t>
            </a:r>
            <a:r>
              <a:rPr lang="en-AU" sz="2000" spc="-10" dirty="0">
                <a:latin typeface="Times New Roman" panose="02020603050405020304" pitchFamily="18" charset="0"/>
                <a:cs typeface="Times New Roman" panose="02020603050405020304" pitchFamily="18" charset="0"/>
              </a:rPr>
              <a:t>need</a:t>
            </a:r>
            <a:r>
              <a:rPr lang="en-AU" sz="2000" spc="100" dirty="0">
                <a:latin typeface="Times New Roman" panose="02020603050405020304" pitchFamily="18" charset="0"/>
                <a:cs typeface="Times New Roman" panose="02020603050405020304" pitchFamily="18" charset="0"/>
              </a:rPr>
              <a:t> </a:t>
            </a:r>
            <a:r>
              <a:rPr lang="en-AU" sz="2000" spc="-35" dirty="0">
                <a:latin typeface="Times New Roman" panose="02020603050405020304" pitchFamily="18" charset="0"/>
                <a:cs typeface="Times New Roman" panose="02020603050405020304" pitchFamily="18" charset="0"/>
              </a:rPr>
              <a:t>to.</a:t>
            </a:r>
          </a:p>
        </p:txBody>
      </p:sp>
    </p:spTree>
    <p:extLst>
      <p:ext uri="{BB962C8B-B14F-4D97-AF65-F5344CB8AC3E}">
        <p14:creationId xmlns:p14="http://schemas.microsoft.com/office/powerpoint/2010/main" val="200101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56547" y="95772"/>
            <a:ext cx="11224272" cy="1434415"/>
          </a:xfrm>
        </p:spPr>
        <p:txBody>
          <a:bodyPr vert="horz" lIns="91440" tIns="45720" rIns="91440" bIns="45720" rtlCol="0" anchor="ctr">
            <a:normAutofit/>
          </a:bodyPr>
          <a:lstStyle/>
          <a:p>
            <a:r>
              <a:rPr lang="en-AU" sz="4000" dirty="0">
                <a:latin typeface="Times New Roman"/>
                <a:cs typeface="Times New Roman"/>
              </a:rPr>
              <a:t>Goal-Seeking Analysis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192656D-E1AD-6746-A2DB-6B3FA20E1217}"/>
              </a:ext>
            </a:extLst>
          </p:cNvPr>
          <p:cNvSpPr txBox="1"/>
          <p:nvPr/>
        </p:nvSpPr>
        <p:spPr>
          <a:xfrm>
            <a:off x="446757" y="1830442"/>
            <a:ext cx="11224272" cy="3416320"/>
          </a:xfrm>
          <a:prstGeom prst="rect">
            <a:avLst/>
          </a:prstGeom>
          <a:noFill/>
        </p:spPr>
        <p:txBody>
          <a:bodyPr wrap="square">
            <a:spAutoFit/>
          </a:bodyPr>
          <a:lstStyle/>
          <a:p>
            <a:pPr marL="298450" indent="-285750" algn="just">
              <a:lnSpc>
                <a:spcPct val="100000"/>
              </a:lnSpc>
              <a:buFont typeface="Arial" panose="020B0604020202020204" pitchFamily="34" charset="0"/>
              <a:buChar char="•"/>
              <a:tabLst>
                <a:tab pos="354965" algn="l"/>
                <a:tab pos="355600" algn="l"/>
              </a:tabLst>
            </a:pPr>
            <a:r>
              <a:rPr lang="en-AU" sz="2400" spc="-5" dirty="0">
                <a:latin typeface="Times New Roman" panose="02020603050405020304" pitchFamily="18" charset="0"/>
                <a:cs typeface="Times New Roman" panose="02020603050405020304" pitchFamily="18" charset="0"/>
              </a:rPr>
              <a:t> Goal-Seeking Analysis represents a “</a:t>
            </a:r>
            <a:r>
              <a:rPr lang="en-AU" sz="2400" b="1" spc="-5" dirty="0">
                <a:latin typeface="Times New Roman" panose="02020603050405020304" pitchFamily="18" charset="0"/>
                <a:cs typeface="Times New Roman" panose="02020603050405020304" pitchFamily="18" charset="0"/>
              </a:rPr>
              <a:t>backward</a:t>
            </a:r>
            <a:r>
              <a:rPr lang="en-AU" sz="2400" spc="-5" dirty="0">
                <a:latin typeface="Times New Roman" panose="02020603050405020304" pitchFamily="18" charset="0"/>
                <a:cs typeface="Times New Roman" panose="02020603050405020304" pitchFamily="18" charset="0"/>
              </a:rPr>
              <a:t>” solution approach.</a:t>
            </a:r>
          </a:p>
          <a:p>
            <a:pPr marL="355600" indent="-342900" algn="just">
              <a:lnSpc>
                <a:spcPct val="100000"/>
              </a:lnSpc>
              <a:buFont typeface="Arial"/>
              <a:buChar char="•"/>
              <a:tabLst>
                <a:tab pos="354965" algn="l"/>
                <a:tab pos="355600" algn="l"/>
              </a:tabLst>
            </a:pPr>
            <a:r>
              <a:rPr lang="en-AU" sz="2400" spc="-5" dirty="0">
                <a:latin typeface="Times New Roman" panose="02020603050405020304" pitchFamily="18" charset="0"/>
                <a:cs typeface="Times New Roman" panose="02020603050405020304" pitchFamily="18" charset="0"/>
              </a:rPr>
              <a:t>It attempts to calculate the </a:t>
            </a:r>
            <a:r>
              <a:rPr lang="en-AU" sz="2400" b="1" spc="-5" dirty="0">
                <a:latin typeface="Times New Roman" panose="02020603050405020304" pitchFamily="18" charset="0"/>
                <a:cs typeface="Times New Roman" panose="02020603050405020304" pitchFamily="18" charset="0"/>
              </a:rPr>
              <a:t>value of the inputs necessary</a:t>
            </a:r>
            <a:r>
              <a:rPr lang="en-AU" sz="2400" spc="-5" dirty="0">
                <a:latin typeface="Times New Roman" panose="02020603050405020304" pitchFamily="18" charset="0"/>
                <a:cs typeface="Times New Roman" panose="02020603050405020304" pitchFamily="18" charset="0"/>
              </a:rPr>
              <a:t> to achieve a desired level of output.</a:t>
            </a:r>
          </a:p>
          <a:p>
            <a:pPr marL="355600" indent="-342900" algn="just">
              <a:lnSpc>
                <a:spcPct val="100000"/>
              </a:lnSpc>
              <a:buFont typeface="Arial"/>
              <a:buChar char="•"/>
              <a:tabLst>
                <a:tab pos="354965" algn="l"/>
                <a:tab pos="355600" algn="l"/>
              </a:tabLst>
            </a:pPr>
            <a:endParaRPr lang="en-AU" sz="2400" spc="-5" dirty="0">
              <a:latin typeface="Times New Roman" panose="02020603050405020304" pitchFamily="18" charset="0"/>
              <a:cs typeface="Times New Roman" panose="02020603050405020304" pitchFamily="18" charset="0"/>
            </a:endParaRPr>
          </a:p>
          <a:p>
            <a:pPr marL="342900" indent="-342900" algn="just">
              <a:lnSpc>
                <a:spcPct val="100000"/>
              </a:lnSpc>
              <a:buFont typeface="Arial" panose="020B0604020202020204" pitchFamily="34" charset="0"/>
              <a:buChar char="•"/>
            </a:pPr>
            <a:r>
              <a:rPr lang="en-AU" sz="2400" spc="-5" dirty="0">
                <a:latin typeface="Times New Roman" panose="02020603050405020304" pitchFamily="18" charset="0"/>
                <a:cs typeface="Times New Roman" panose="02020603050405020304" pitchFamily="18" charset="0"/>
              </a:rPr>
              <a:t>EX1: let’s say that an initial BI analysis predicted a profit of $2  million. </a:t>
            </a:r>
          </a:p>
          <a:p>
            <a:pPr algn="just">
              <a:lnSpc>
                <a:spcPct val="100000"/>
              </a:lnSpc>
            </a:pPr>
            <a:endParaRPr lang="en-AU" sz="2400" spc="-5" dirty="0">
              <a:latin typeface="Times New Roman" panose="02020603050405020304" pitchFamily="18" charset="0"/>
              <a:cs typeface="Times New Roman" panose="02020603050405020304" pitchFamily="18" charset="0"/>
            </a:endParaRPr>
          </a:p>
          <a:p>
            <a:pPr marL="342900" indent="-342900" algn="just">
              <a:lnSpc>
                <a:spcPct val="100000"/>
              </a:lnSpc>
              <a:buFont typeface="Arial" panose="020B0604020202020204" pitchFamily="34" charset="0"/>
              <a:buChar char="•"/>
            </a:pPr>
            <a:r>
              <a:rPr lang="en-AU" sz="2400" spc="-5" dirty="0">
                <a:latin typeface="Times New Roman" panose="02020603050405020304" pitchFamily="18" charset="0"/>
                <a:cs typeface="Times New Roman" panose="02020603050405020304" pitchFamily="18" charset="0"/>
              </a:rPr>
              <a:t>EX2: Management might want to know what </a:t>
            </a:r>
            <a:r>
              <a:rPr lang="en-AU" sz="2400" b="1" spc="-5" dirty="0">
                <a:latin typeface="Times New Roman" panose="02020603050405020304" pitchFamily="18" charset="0"/>
                <a:cs typeface="Times New Roman" panose="02020603050405020304" pitchFamily="18" charset="0"/>
              </a:rPr>
              <a:t>sales volume would be  necessary </a:t>
            </a:r>
            <a:r>
              <a:rPr lang="en-AU" sz="2400" spc="-5" dirty="0">
                <a:latin typeface="Times New Roman" panose="02020603050405020304" pitchFamily="18" charset="0"/>
                <a:cs typeface="Times New Roman" panose="02020603050405020304" pitchFamily="18" charset="0"/>
              </a:rPr>
              <a:t>to generate a profit of </a:t>
            </a:r>
            <a:r>
              <a:rPr lang="en-AU" sz="2400" b="1" spc="-5" dirty="0">
                <a:solidFill>
                  <a:srgbClr val="C00000"/>
                </a:solidFill>
                <a:latin typeface="Times New Roman" panose="02020603050405020304" pitchFamily="18" charset="0"/>
                <a:cs typeface="Times New Roman" panose="02020603050405020304" pitchFamily="18" charset="0"/>
              </a:rPr>
              <a:t>$3 million.</a:t>
            </a:r>
            <a:endParaRPr lang="en-AU" sz="2400" b="1" dirty="0">
              <a:solidFill>
                <a:srgbClr val="C00000"/>
              </a:solidFill>
              <a:latin typeface="Times New Roman" panose="02020603050405020304" pitchFamily="18" charset="0"/>
              <a:cs typeface="Times New Roman" panose="02020603050405020304" pitchFamily="18" charset="0"/>
            </a:endParaRPr>
          </a:p>
          <a:p>
            <a:pPr marL="355600" indent="-342900" algn="just">
              <a:lnSpc>
                <a:spcPct val="100000"/>
              </a:lnSpc>
              <a:buFont typeface="Arial"/>
              <a:buChar char="•"/>
              <a:tabLst>
                <a:tab pos="354965" algn="l"/>
                <a:tab pos="355600" algn="l"/>
              </a:tabLst>
            </a:pPr>
            <a:endParaRPr lang="en-A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975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4" name="Rectangle 2"/>
          <p:cNvSpPr>
            <a:spLocks noGrp="1" noChangeArrowheads="1"/>
          </p:cNvSpPr>
          <p:nvPr>
            <p:ph type="title"/>
          </p:nvPr>
        </p:nvSpPr>
        <p:spPr>
          <a:xfrm>
            <a:off x="630936" y="639520"/>
            <a:ext cx="3429000" cy="1719072"/>
          </a:xfrm>
        </p:spPr>
        <p:txBody>
          <a:bodyPr anchor="b">
            <a:normAutofit/>
          </a:bodyPr>
          <a:lstStyle/>
          <a:p>
            <a:r>
              <a:rPr lang="en-US" altLang="en-US" sz="5000">
                <a:latin typeface="Arial" panose="020B0604020202020204" pitchFamily="34" charset="0"/>
                <a:cs typeface="Arial" panose="020B0604020202020204" pitchFamily="34" charset="0"/>
              </a:rPr>
              <a:t>References</a:t>
            </a:r>
          </a:p>
        </p:txBody>
      </p:sp>
      <p:sp>
        <p:nvSpPr>
          <p:cNvPr id="7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5" name="Rectangle 3"/>
          <p:cNvSpPr>
            <a:spLocks noGrp="1" noChangeArrowheads="1"/>
          </p:cNvSpPr>
          <p:nvPr>
            <p:ph type="body" idx="1"/>
          </p:nvPr>
        </p:nvSpPr>
        <p:spPr>
          <a:xfrm>
            <a:off x="630935" y="2807208"/>
            <a:ext cx="6054619" cy="3411272"/>
          </a:xfrm>
        </p:spPr>
        <p:txBody>
          <a:bodyPr anchor="t">
            <a:normAutofit/>
          </a:bodyPr>
          <a:lstStyle/>
          <a:p>
            <a:endParaRPr lang="en-US" altLang="en-US" sz="2200" dirty="0">
              <a:latin typeface="Times New Roman" panose="02020603050405020304" pitchFamily="18" charset="0"/>
              <a:cs typeface="Times New Roman" panose="02020603050405020304" pitchFamily="18" charset="0"/>
            </a:endParaRPr>
          </a:p>
          <a:p>
            <a:r>
              <a:rPr lang="en-AU" sz="2200" dirty="0">
                <a:latin typeface="Times New Roman" panose="02020603050405020304" pitchFamily="18" charset="0"/>
                <a:cs typeface="Times New Roman" panose="02020603050405020304" pitchFamily="18" charset="0"/>
              </a:rPr>
              <a:t>Rainer, R. Kelly, et al. </a:t>
            </a:r>
            <a:r>
              <a:rPr lang="en-AU" sz="2200" i="1" dirty="0">
                <a:latin typeface="Times New Roman" panose="02020603050405020304" pitchFamily="18" charset="0"/>
                <a:cs typeface="Times New Roman" panose="02020603050405020304" pitchFamily="18" charset="0"/>
              </a:rPr>
              <a:t>Management Information Systems</a:t>
            </a:r>
            <a:r>
              <a:rPr lang="en-AU" sz="2200" dirty="0">
                <a:latin typeface="Times New Roman" panose="02020603050405020304" pitchFamily="18" charset="0"/>
                <a:cs typeface="Times New Roman" panose="02020603050405020304" pitchFamily="18" charset="0"/>
              </a:rPr>
              <a:t>, Wiley, 2014, Chapter5.</a:t>
            </a:r>
          </a:p>
          <a:p>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C7E33C0-8C76-4A8D-B0B1-DB030DDC11C0}"/>
              </a:ext>
            </a:extLst>
          </p:cNvPr>
          <p:cNvPicPr>
            <a:picLocks noChangeAspect="1"/>
          </p:cNvPicPr>
          <p:nvPr/>
        </p:nvPicPr>
        <p:blipFill>
          <a:blip r:embed="rId4"/>
          <a:stretch>
            <a:fillRect/>
          </a:stretch>
        </p:blipFill>
        <p:spPr>
          <a:xfrm>
            <a:off x="6685554" y="2573756"/>
            <a:ext cx="5500347" cy="2296395"/>
          </a:xfrm>
          <a:prstGeom prst="rect">
            <a:avLst/>
          </a:prstGeom>
        </p:spPr>
      </p:pic>
    </p:spTree>
    <p:custDataLst>
      <p:tags r:id="rId1"/>
    </p:custDataLst>
    <p:extLst>
      <p:ext uri="{BB962C8B-B14F-4D97-AF65-F5344CB8AC3E}">
        <p14:creationId xmlns:p14="http://schemas.microsoft.com/office/powerpoint/2010/main" val="1638947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2547808" y="2716246"/>
            <a:ext cx="7318942" cy="1201854"/>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US" altLang="ko-KR" sz="3400" b="1" dirty="0">
                <a:solidFill>
                  <a:schemeClr val="bg1"/>
                </a:solidFill>
                <a:ea typeface="+mj-ea"/>
                <a:cs typeface="Arial" panose="020B0604020202020204" pitchFamily="34" charset="0"/>
              </a:rPr>
              <a:t>See you next week!</a:t>
            </a:r>
          </a:p>
        </p:txBody>
      </p:sp>
    </p:spTree>
    <p:extLst>
      <p:ext uri="{BB962C8B-B14F-4D97-AF65-F5344CB8AC3E}">
        <p14:creationId xmlns:p14="http://schemas.microsoft.com/office/powerpoint/2010/main" val="320696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C07283-4B7A-9F44-AB22-C99403460F84}"/>
              </a:ext>
            </a:extLst>
          </p:cNvPr>
          <p:cNvSpPr>
            <a:spLocks noGrp="1"/>
          </p:cNvSpPr>
          <p:nvPr>
            <p:ph type="ctrTitle"/>
          </p:nvPr>
        </p:nvSpPr>
        <p:spPr>
          <a:xfrm>
            <a:off x="1524000" y="1293338"/>
            <a:ext cx="9144000" cy="3274592"/>
          </a:xfrm>
        </p:spPr>
        <p:txBody>
          <a:bodyPr anchor="ctr">
            <a:normAutofit/>
          </a:bodyPr>
          <a:lstStyle/>
          <a:p>
            <a:r>
              <a:rPr lang="en-AU" sz="5400" dirty="0">
                <a:latin typeface="Times New Roman"/>
                <a:cs typeface="Times New Roman"/>
              </a:rPr>
              <a:t>Decision Making</a:t>
            </a:r>
            <a:r>
              <a:rPr lang="en-AU" sz="4000" dirty="0">
                <a:latin typeface="Times New Roman"/>
                <a:cs typeface="Times New Roman"/>
              </a:rPr>
              <a:t/>
            </a:r>
            <a:br>
              <a:rPr lang="en-AU" sz="4000" dirty="0">
                <a:latin typeface="Times New Roman"/>
                <a:cs typeface="Times New Roman"/>
              </a:rPr>
            </a:br>
            <a:endParaRPr lang="en-AU" sz="4000" dirty="0">
              <a:latin typeface="Times New Roman"/>
              <a:cs typeface="Times New Roman"/>
            </a:endParaRPr>
          </a:p>
        </p:txBody>
      </p:sp>
      <p:cxnSp>
        <p:nvCxnSpPr>
          <p:cNvPr id="28" name="Straight Connector 27">
            <a:extLst>
              <a:ext uri="{FF2B5EF4-FFF2-40B4-BE49-F238E27FC236}">
                <a16:creationId xmlns:a16="http://schemas.microsoft.com/office/drawing/2014/main"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251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49633" y="573845"/>
            <a:ext cx="11018520" cy="980081"/>
          </a:xfrm>
        </p:spPr>
        <p:txBody>
          <a:bodyPr vert="horz" lIns="91440" tIns="45720" rIns="91440" bIns="45720" rtlCol="0" anchor="ctr">
            <a:normAutofit/>
          </a:bodyPr>
          <a:lstStyle/>
          <a:p>
            <a:r>
              <a:rPr lang="en-AU" sz="5000" dirty="0">
                <a:latin typeface="Times New Roman"/>
                <a:cs typeface="Times New Roman"/>
              </a:rPr>
              <a:t>Managers and Decision Making</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240EB95-B52D-E940-9FF6-7A86B7C882AB}"/>
              </a:ext>
            </a:extLst>
          </p:cNvPr>
          <p:cNvSpPr txBox="1"/>
          <p:nvPr/>
        </p:nvSpPr>
        <p:spPr>
          <a:xfrm>
            <a:off x="549633" y="1716770"/>
            <a:ext cx="11018520" cy="4857740"/>
          </a:xfrm>
          <a:prstGeom prst="rect">
            <a:avLst/>
          </a:prstGeom>
          <a:noFill/>
        </p:spPr>
        <p:txBody>
          <a:bodyPr wrap="square">
            <a:spAutoFit/>
          </a:bodyPr>
          <a:lstStyle/>
          <a:p>
            <a:pPr algn="ctr"/>
            <a:r>
              <a:rPr lang="en-AU" sz="2400" b="1" dirty="0">
                <a:solidFill>
                  <a:srgbClr val="C00000"/>
                </a:solidFill>
                <a:latin typeface="Times New Roman" panose="02020603050405020304" pitchFamily="18" charset="0"/>
                <a:cs typeface="Times New Roman" panose="02020603050405020304" pitchFamily="18" charset="0"/>
              </a:rPr>
              <a:t>Management</a:t>
            </a:r>
            <a:r>
              <a:rPr lang="en-AU" sz="2400" dirty="0">
                <a:latin typeface="Times New Roman" panose="02020603050405020304" pitchFamily="18" charset="0"/>
                <a:cs typeface="Times New Roman" panose="02020603050405020304" pitchFamily="18" charset="0"/>
              </a:rPr>
              <a:t> is a process by which an organization achieves its </a:t>
            </a:r>
            <a:r>
              <a:rPr lang="en-AU" sz="2400" b="1" dirty="0">
                <a:solidFill>
                  <a:srgbClr val="C00000"/>
                </a:solidFill>
                <a:latin typeface="Times New Roman" panose="02020603050405020304" pitchFamily="18" charset="0"/>
                <a:cs typeface="Times New Roman" panose="02020603050405020304" pitchFamily="18" charset="0"/>
              </a:rPr>
              <a:t>goals</a:t>
            </a:r>
            <a:r>
              <a:rPr lang="en-AU" sz="2400" dirty="0">
                <a:latin typeface="Times New Roman" panose="02020603050405020304" pitchFamily="18" charset="0"/>
                <a:cs typeface="Times New Roman" panose="02020603050405020304" pitchFamily="18" charset="0"/>
              </a:rPr>
              <a:t> using resources  (people, money, materials, and information).</a:t>
            </a:r>
          </a:p>
          <a:p>
            <a:pPr marL="12700" algn="just">
              <a:lnSpc>
                <a:spcPct val="100000"/>
              </a:lnSpc>
              <a:spcBef>
                <a:spcPts val="994"/>
              </a:spcBef>
              <a:tabLst>
                <a:tab pos="354965" algn="l"/>
                <a:tab pos="355600" algn="l"/>
              </a:tabLst>
            </a:pPr>
            <a:r>
              <a:rPr lang="en-AU" sz="2400" b="1" dirty="0">
                <a:solidFill>
                  <a:schemeClr val="tx1">
                    <a:lumMod val="95000"/>
                    <a:lumOff val="5000"/>
                  </a:schemeClr>
                </a:solidFill>
                <a:latin typeface="Times New Roman" panose="02020603050405020304" pitchFamily="18" charset="0"/>
                <a:cs typeface="Times New Roman" panose="02020603050405020304" pitchFamily="18" charset="0"/>
              </a:rPr>
              <a:t>	All managers perform three basic roles:</a:t>
            </a:r>
          </a:p>
          <a:p>
            <a:pPr marL="756285" lvl="1" indent="-342900" algn="just">
              <a:lnSpc>
                <a:spcPct val="100000"/>
              </a:lnSpc>
              <a:spcBef>
                <a:spcPts val="420"/>
              </a:spcBef>
              <a:buFont typeface="Arial" panose="020B0604020202020204" pitchFamily="34" charset="0"/>
              <a:buChar char="•"/>
              <a:tabLst>
                <a:tab pos="604520" algn="l"/>
              </a:tabLst>
            </a:pPr>
            <a:r>
              <a:rPr lang="en-AU" sz="2400" b="1" dirty="0">
                <a:latin typeface="Times New Roman" panose="02020603050405020304" pitchFamily="18" charset="0"/>
                <a:cs typeface="Times New Roman" panose="02020603050405020304" pitchFamily="18" charset="0"/>
              </a:rPr>
              <a:t>Interpersonal roles: </a:t>
            </a:r>
            <a:r>
              <a:rPr lang="en-AU" sz="2400" dirty="0">
                <a:latin typeface="Times New Roman" panose="02020603050405020304" pitchFamily="18" charset="0"/>
                <a:cs typeface="Times New Roman" panose="02020603050405020304" pitchFamily="18" charset="0"/>
              </a:rPr>
              <a:t>figurehead, </a:t>
            </a:r>
            <a:r>
              <a:rPr lang="en-AU" sz="2400" spc="-15" dirty="0">
                <a:latin typeface="Times New Roman" panose="02020603050405020304" pitchFamily="18" charset="0"/>
                <a:cs typeface="Times New Roman" panose="02020603050405020304" pitchFamily="18" charset="0"/>
              </a:rPr>
              <a:t>leader,</a:t>
            </a:r>
            <a:r>
              <a:rPr lang="en-AU" sz="2400" spc="-85" dirty="0">
                <a:latin typeface="Times New Roman" panose="02020603050405020304" pitchFamily="18" charset="0"/>
                <a:cs typeface="Times New Roman" panose="02020603050405020304" pitchFamily="18" charset="0"/>
              </a:rPr>
              <a:t> </a:t>
            </a:r>
            <a:r>
              <a:rPr lang="en-AU" sz="2400" spc="-5" dirty="0">
                <a:latin typeface="Times New Roman" panose="02020603050405020304" pitchFamily="18" charset="0"/>
                <a:cs typeface="Times New Roman" panose="02020603050405020304" pitchFamily="18" charset="0"/>
              </a:rPr>
              <a:t>liaison</a:t>
            </a:r>
          </a:p>
          <a:p>
            <a:pPr marL="756285" lvl="1" indent="-342900" algn="just">
              <a:lnSpc>
                <a:spcPct val="100000"/>
              </a:lnSpc>
              <a:spcBef>
                <a:spcPts val="420"/>
              </a:spcBef>
              <a:buFont typeface="Arial" panose="020B0604020202020204" pitchFamily="34" charset="0"/>
              <a:buChar char="•"/>
              <a:tabLst>
                <a:tab pos="604520" algn="l"/>
              </a:tabLst>
            </a:pPr>
            <a:r>
              <a:rPr lang="en-AU" sz="2400" b="1" dirty="0">
                <a:latin typeface="Times New Roman" panose="02020603050405020304" pitchFamily="18" charset="0"/>
                <a:cs typeface="Times New Roman" panose="02020603050405020304" pitchFamily="18" charset="0"/>
              </a:rPr>
              <a:t>Informational roles: </a:t>
            </a:r>
            <a:r>
              <a:rPr lang="en-AU" sz="2400" spc="-10" dirty="0">
                <a:latin typeface="Times New Roman" panose="02020603050405020304" pitchFamily="18" charset="0"/>
                <a:cs typeface="Times New Roman" panose="02020603050405020304" pitchFamily="18" charset="0"/>
              </a:rPr>
              <a:t>monitor, disseminator, </a:t>
            </a:r>
            <a:r>
              <a:rPr lang="en-AU" sz="2400" spc="-5" dirty="0">
                <a:latin typeface="Times New Roman" panose="02020603050405020304" pitchFamily="18" charset="0"/>
                <a:cs typeface="Times New Roman" panose="02020603050405020304" pitchFamily="18" charset="0"/>
              </a:rPr>
              <a:t>spokesperson,</a:t>
            </a:r>
            <a:r>
              <a:rPr lang="en-AU" sz="2400" spc="-95" dirty="0">
                <a:latin typeface="Times New Roman" panose="02020603050405020304" pitchFamily="18" charset="0"/>
                <a:cs typeface="Times New Roman" panose="02020603050405020304" pitchFamily="18" charset="0"/>
              </a:rPr>
              <a:t> </a:t>
            </a:r>
            <a:r>
              <a:rPr lang="en-AU" sz="2400" spc="-5" dirty="0">
                <a:latin typeface="Times New Roman" panose="02020603050405020304" pitchFamily="18" charset="0"/>
                <a:cs typeface="Times New Roman" panose="02020603050405020304" pitchFamily="18" charset="0"/>
              </a:rPr>
              <a:t>analyser</a:t>
            </a:r>
            <a:endParaRPr lang="en-AU" sz="2400" dirty="0">
              <a:latin typeface="Times New Roman" panose="02020603050405020304" pitchFamily="18" charset="0"/>
              <a:cs typeface="Times New Roman" panose="02020603050405020304" pitchFamily="18" charset="0"/>
            </a:endParaRPr>
          </a:p>
          <a:p>
            <a:pPr marL="756285" lvl="1" indent="-342900" algn="just">
              <a:lnSpc>
                <a:spcPct val="100000"/>
              </a:lnSpc>
              <a:spcBef>
                <a:spcPts val="360"/>
              </a:spcBef>
              <a:buFont typeface="Arial" panose="020B0604020202020204" pitchFamily="34" charset="0"/>
              <a:buChar char="•"/>
              <a:tabLst>
                <a:tab pos="604520" algn="l"/>
              </a:tabLst>
            </a:pPr>
            <a:r>
              <a:rPr lang="en-AU" sz="2400" b="1" spc="-5" dirty="0">
                <a:latin typeface="Times New Roman" panose="02020603050405020304" pitchFamily="18" charset="0"/>
                <a:cs typeface="Times New Roman" panose="02020603050405020304" pitchFamily="18" charset="0"/>
              </a:rPr>
              <a:t>Decisional </a:t>
            </a:r>
            <a:r>
              <a:rPr lang="en-AU" sz="2400" b="1" dirty="0">
                <a:latin typeface="Times New Roman" panose="02020603050405020304" pitchFamily="18" charset="0"/>
                <a:cs typeface="Times New Roman" panose="02020603050405020304" pitchFamily="18" charset="0"/>
              </a:rPr>
              <a:t>roles: </a:t>
            </a:r>
            <a:r>
              <a:rPr lang="en-AU" sz="2400" spc="-10" dirty="0">
                <a:latin typeface="Times New Roman" panose="02020603050405020304" pitchFamily="18" charset="0"/>
                <a:cs typeface="Times New Roman" panose="02020603050405020304" pitchFamily="18" charset="0"/>
              </a:rPr>
              <a:t>entrepreneur, </a:t>
            </a:r>
            <a:r>
              <a:rPr lang="en-AU" sz="2400" spc="-5" dirty="0">
                <a:latin typeface="Times New Roman" panose="02020603050405020304" pitchFamily="18" charset="0"/>
                <a:cs typeface="Times New Roman" panose="02020603050405020304" pitchFamily="18" charset="0"/>
              </a:rPr>
              <a:t>disturbance </a:t>
            </a:r>
            <a:r>
              <a:rPr lang="en-AU" sz="2400" spc="-10" dirty="0">
                <a:latin typeface="Times New Roman" panose="02020603050405020304" pitchFamily="18" charset="0"/>
                <a:cs typeface="Times New Roman" panose="02020603050405020304" pitchFamily="18" charset="0"/>
              </a:rPr>
              <a:t>handler, </a:t>
            </a:r>
            <a:r>
              <a:rPr lang="en-AU" sz="2400" dirty="0">
                <a:latin typeface="Times New Roman" panose="02020603050405020304" pitchFamily="18" charset="0"/>
                <a:cs typeface="Times New Roman" panose="02020603050405020304" pitchFamily="18" charset="0"/>
              </a:rPr>
              <a:t>resource </a:t>
            </a:r>
            <a:r>
              <a:rPr lang="en-AU" sz="2400" spc="-10" dirty="0">
                <a:latin typeface="Times New Roman" panose="02020603050405020304" pitchFamily="18" charset="0"/>
                <a:cs typeface="Times New Roman" panose="02020603050405020304" pitchFamily="18" charset="0"/>
              </a:rPr>
              <a:t>allocator,</a:t>
            </a:r>
            <a:r>
              <a:rPr lang="en-AU" sz="2400" spc="-85" dirty="0">
                <a:latin typeface="Times New Roman" panose="02020603050405020304" pitchFamily="18" charset="0"/>
                <a:cs typeface="Times New Roman" panose="02020603050405020304" pitchFamily="18" charset="0"/>
              </a:rPr>
              <a:t> </a:t>
            </a:r>
            <a:r>
              <a:rPr lang="en-AU" sz="2400" spc="-5" dirty="0">
                <a:latin typeface="Times New Roman" panose="02020603050405020304" pitchFamily="18" charset="0"/>
                <a:cs typeface="Times New Roman" panose="02020603050405020304" pitchFamily="18" charset="0"/>
              </a:rPr>
              <a:t>negotiator</a:t>
            </a:r>
          </a:p>
          <a:p>
            <a:pPr marL="927735" lvl="1" indent="-514350" algn="just">
              <a:lnSpc>
                <a:spcPct val="100000"/>
              </a:lnSpc>
              <a:spcBef>
                <a:spcPts val="360"/>
              </a:spcBef>
              <a:buFont typeface="+mj-lt"/>
              <a:buAutoNum type="romanUcPeriod"/>
              <a:tabLst>
                <a:tab pos="604520" algn="l"/>
              </a:tabLst>
            </a:pPr>
            <a:endParaRPr lang="en-AU" sz="2400" dirty="0">
              <a:latin typeface="Times New Roman" panose="02020603050405020304" pitchFamily="18" charset="0"/>
              <a:cs typeface="Times New Roman" panose="02020603050405020304" pitchFamily="18" charset="0"/>
            </a:endParaRPr>
          </a:p>
          <a:p>
            <a:pPr lvl="1" algn="ctr">
              <a:spcBef>
                <a:spcPts val="35"/>
              </a:spcBef>
            </a:pPr>
            <a:r>
              <a:rPr lang="en-AU" sz="2400" b="1" dirty="0">
                <a:solidFill>
                  <a:srgbClr val="C00000"/>
                </a:solidFill>
                <a:latin typeface="Times New Roman" panose="02020603050405020304" pitchFamily="18" charset="0"/>
                <a:cs typeface="Times New Roman" panose="02020603050405020304" pitchFamily="18" charset="0"/>
              </a:rPr>
              <a:t>We focus on the support that IT can provide for decisional roles.</a:t>
            </a:r>
          </a:p>
          <a:p>
            <a:pPr lvl="1">
              <a:lnSpc>
                <a:spcPct val="100000"/>
              </a:lnSpc>
              <a:spcBef>
                <a:spcPts val="35"/>
              </a:spcBef>
              <a:buFont typeface="Times New Roman"/>
              <a:buAutoNum type="romanUcPeriod"/>
            </a:pPr>
            <a:endParaRPr lang="en-AU" sz="2400" dirty="0">
              <a:latin typeface="Times New Roman" panose="02020603050405020304" pitchFamily="18" charset="0"/>
              <a:cs typeface="Times New Roman" panose="02020603050405020304" pitchFamily="18" charset="0"/>
            </a:endParaRPr>
          </a:p>
          <a:p>
            <a:pPr marL="12700">
              <a:lnSpc>
                <a:spcPct val="100000"/>
              </a:lnSpc>
              <a:tabLst>
                <a:tab pos="354965" algn="l"/>
                <a:tab pos="355600" algn="l"/>
              </a:tabLst>
            </a:pPr>
            <a:r>
              <a:rPr lang="en-AU" sz="2400" dirty="0">
                <a:latin typeface="Times New Roman" panose="02020603050405020304" pitchFamily="18" charset="0"/>
                <a:cs typeface="Times New Roman" panose="02020603050405020304" pitchFamily="18" charset="0"/>
              </a:rPr>
              <a:t/>
            </a:r>
            <a:br>
              <a:rPr lang="en-AU" sz="2400" dirty="0">
                <a:latin typeface="Times New Roman" panose="02020603050405020304" pitchFamily="18" charset="0"/>
                <a:cs typeface="Times New Roman" panose="02020603050405020304" pitchFamily="18" charset="0"/>
              </a:rPr>
            </a:br>
            <a:endParaRPr lang="en-AU"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907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49633" y="573845"/>
            <a:ext cx="11018520" cy="980081"/>
          </a:xfrm>
        </p:spPr>
        <p:txBody>
          <a:bodyPr vert="horz" lIns="91440" tIns="45720" rIns="91440" bIns="45720" rtlCol="0" anchor="ctr">
            <a:normAutofit/>
          </a:bodyPr>
          <a:lstStyle/>
          <a:p>
            <a:r>
              <a:rPr lang="en-AU" sz="5000" dirty="0">
                <a:latin typeface="Times New Roman"/>
                <a:cs typeface="Times New Roman"/>
              </a:rPr>
              <a:t>What is Decision</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240EB95-B52D-E940-9FF6-7A86B7C882AB}"/>
              </a:ext>
            </a:extLst>
          </p:cNvPr>
          <p:cNvSpPr txBox="1"/>
          <p:nvPr/>
        </p:nvSpPr>
        <p:spPr>
          <a:xfrm>
            <a:off x="572493" y="1827450"/>
            <a:ext cx="10234052" cy="830997"/>
          </a:xfrm>
          <a:prstGeom prst="rect">
            <a:avLst/>
          </a:prstGeom>
          <a:noFill/>
        </p:spPr>
        <p:txBody>
          <a:bodyPr wrap="square">
            <a:spAutoFit/>
          </a:bodyPr>
          <a:lstStyle/>
          <a:p>
            <a:pPr algn="ctr"/>
            <a:r>
              <a:rPr lang="en-AU" sz="2400" dirty="0">
                <a:latin typeface="Times New Roman" panose="02020603050405020304" pitchFamily="18" charset="0"/>
                <a:cs typeface="Times New Roman" panose="02020603050405020304" pitchFamily="18" charset="0"/>
              </a:rPr>
              <a:t>A </a:t>
            </a:r>
            <a:r>
              <a:rPr lang="en-AU" sz="2400" b="1" dirty="0">
                <a:solidFill>
                  <a:srgbClr val="C00000"/>
                </a:solidFill>
                <a:latin typeface="Times New Roman" panose="02020603050405020304" pitchFamily="18" charset="0"/>
                <a:cs typeface="Times New Roman" panose="02020603050405020304" pitchFamily="18" charset="0"/>
              </a:rPr>
              <a:t>decision</a:t>
            </a:r>
            <a:r>
              <a:rPr lang="en-AU" sz="2400" dirty="0">
                <a:latin typeface="Times New Roman" panose="02020603050405020304" pitchFamily="18" charset="0"/>
                <a:cs typeface="Times New Roman" panose="02020603050405020304" pitchFamily="18" charset="0"/>
              </a:rPr>
              <a:t> refers to a </a:t>
            </a:r>
            <a:r>
              <a:rPr lang="en-AU" sz="2400" b="1" u="sng" dirty="0">
                <a:solidFill>
                  <a:srgbClr val="C00000"/>
                </a:solidFill>
                <a:latin typeface="Times New Roman" panose="02020603050405020304" pitchFamily="18" charset="0"/>
                <a:cs typeface="Times New Roman" panose="02020603050405020304" pitchFamily="18" charset="0"/>
              </a:rPr>
              <a:t>choice</a:t>
            </a:r>
            <a:r>
              <a:rPr lang="en-AU" sz="2400" dirty="0">
                <a:solidFill>
                  <a:srgbClr val="C00000"/>
                </a:solidFill>
                <a:latin typeface="Times New Roman" panose="02020603050405020304" pitchFamily="18" charset="0"/>
                <a:cs typeface="Times New Roman" panose="02020603050405020304" pitchFamily="18" charset="0"/>
              </a:rPr>
              <a:t> </a:t>
            </a:r>
            <a:r>
              <a:rPr lang="en-AU" sz="2400" dirty="0">
                <a:latin typeface="Times New Roman" panose="02020603050405020304" pitchFamily="18" charset="0"/>
                <a:cs typeface="Times New Roman" panose="02020603050405020304" pitchFamily="18" charset="0"/>
              </a:rPr>
              <a:t>among two or more alternatives that individuals and groups make. </a:t>
            </a:r>
            <a:endParaRPr lang="en-US" sz="24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7119047-44FC-B945-B212-F53B7E03EA38}"/>
              </a:ext>
            </a:extLst>
          </p:cNvPr>
          <p:cNvPicPr>
            <a:picLocks noChangeAspect="1"/>
          </p:cNvPicPr>
          <p:nvPr/>
        </p:nvPicPr>
        <p:blipFill>
          <a:blip r:embed="rId3"/>
          <a:stretch>
            <a:fillRect/>
          </a:stretch>
        </p:blipFill>
        <p:spPr>
          <a:xfrm>
            <a:off x="651932" y="2786065"/>
            <a:ext cx="10659080" cy="3611626"/>
          </a:xfrm>
          <a:prstGeom prst="rect">
            <a:avLst/>
          </a:prstGeom>
        </p:spPr>
      </p:pic>
    </p:spTree>
    <p:extLst>
      <p:ext uri="{BB962C8B-B14F-4D97-AF65-F5344CB8AC3E}">
        <p14:creationId xmlns:p14="http://schemas.microsoft.com/office/powerpoint/2010/main" val="355152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a:extLst>
              <a:ext uri="{FF2B5EF4-FFF2-40B4-BE49-F238E27FC236}">
                <a16:creationId xmlns:a16="http://schemas.microsoft.com/office/drawing/2014/main" id="{6917D46E-0069-2E4B-B303-329974C2296D}"/>
              </a:ext>
            </a:extLst>
          </p:cNvPr>
          <p:cNvPicPr>
            <a:picLocks noChangeAspect="1"/>
          </p:cNvPicPr>
          <p:nvPr/>
        </p:nvPicPr>
        <p:blipFill rotWithShape="1">
          <a:blip r:embed="rId3"/>
          <a:srcRect r="3538" b="1"/>
          <a:stretch/>
        </p:blipFill>
        <p:spPr>
          <a:xfrm>
            <a:off x="20" y="1282"/>
            <a:ext cx="12191980" cy="6856718"/>
          </a:xfrm>
          <a:prstGeom prst="rect">
            <a:avLst/>
          </a:prstGeom>
        </p:spPr>
      </p:pic>
    </p:spTree>
    <p:extLst>
      <p:ext uri="{BB962C8B-B14F-4D97-AF65-F5344CB8AC3E}">
        <p14:creationId xmlns:p14="http://schemas.microsoft.com/office/powerpoint/2010/main" val="2866136547"/>
      </p:ext>
    </p:extLst>
  </p:cSld>
  <p:clrMapOvr>
    <a:masterClrMapping/>
  </p:clrMapOvr>
  <p:extLst>
    <p:ext uri="{6950BFC3-D8DA-4A85-94F7-54DA5524770B}">
      <p188:commentRel xmlns:p188="http://schemas.microsoft.com/office/powerpoint/2018/8/main" xmlns="" r:id="rId4"/>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288DFC4-71BE-A740-8848-090840AFFE80}"/>
              </a:ext>
            </a:extLst>
          </p:cNvPr>
          <p:cNvPicPr>
            <a:picLocks noChangeAspect="1"/>
          </p:cNvPicPr>
          <p:nvPr/>
        </p:nvPicPr>
        <p:blipFill>
          <a:blip r:embed="rId3"/>
          <a:stretch>
            <a:fillRect/>
          </a:stretch>
        </p:blipFill>
        <p:spPr>
          <a:xfrm>
            <a:off x="0" y="481330"/>
            <a:ext cx="12179725" cy="6186136"/>
          </a:xfrm>
          <a:prstGeom prst="rect">
            <a:avLst/>
          </a:prstGeom>
        </p:spPr>
      </p:pic>
    </p:spTree>
    <p:extLst>
      <p:ext uri="{BB962C8B-B14F-4D97-AF65-F5344CB8AC3E}">
        <p14:creationId xmlns:p14="http://schemas.microsoft.com/office/powerpoint/2010/main" val="375186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6CEEB95-84E3-6A40-AD46-1C8794F1CAF9}"/>
              </a:ext>
            </a:extLst>
          </p:cNvPr>
          <p:cNvSpPr>
            <a:spLocks noGrp="1"/>
          </p:cNvSpPr>
          <p:nvPr>
            <p:ph type="title"/>
          </p:nvPr>
        </p:nvSpPr>
        <p:spPr>
          <a:xfrm>
            <a:off x="572493" y="238539"/>
            <a:ext cx="11224272" cy="1434415"/>
          </a:xfrm>
        </p:spPr>
        <p:txBody>
          <a:bodyPr vert="horz" lIns="91440" tIns="45720" rIns="91440" bIns="45720" rtlCol="0" anchor="ctr">
            <a:normAutofit/>
          </a:bodyPr>
          <a:lstStyle/>
          <a:p>
            <a:r>
              <a:rPr lang="en-AU" sz="3600" dirty="0">
                <a:latin typeface="Times New Roman"/>
                <a:cs typeface="Times New Roman"/>
              </a:rPr>
              <a:t>Decision making major phases</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E61527A-D811-4040-A740-3F330930D1EE}"/>
              </a:ext>
            </a:extLst>
          </p:cNvPr>
          <p:cNvSpPr txBox="1"/>
          <p:nvPr/>
        </p:nvSpPr>
        <p:spPr>
          <a:xfrm>
            <a:off x="389631" y="1883348"/>
            <a:ext cx="4251641" cy="2677656"/>
          </a:xfrm>
          <a:prstGeom prst="rect">
            <a:avLst/>
          </a:prstGeom>
          <a:noFill/>
        </p:spPr>
        <p:txBody>
          <a:bodyPr wrap="square">
            <a:spAutoFit/>
          </a:bodyPr>
          <a:lstStyle/>
          <a:p>
            <a:pPr>
              <a:lnSpc>
                <a:spcPct val="100000"/>
              </a:lnSpc>
            </a:pPr>
            <a:r>
              <a:rPr lang="en-US" sz="2400" dirty="0">
                <a:latin typeface="Times New Roman" panose="02020603050405020304" pitchFamily="18" charset="0"/>
                <a:cs typeface="Times New Roman" panose="02020603050405020304" pitchFamily="18" charset="0"/>
              </a:rPr>
              <a:t>Decision making three major phases:   </a:t>
            </a:r>
          </a:p>
          <a:p>
            <a:pPr>
              <a:lnSpc>
                <a:spcPct val="100000"/>
              </a:lnSpc>
            </a:pPr>
            <a:r>
              <a:rPr lang="en-US" sz="2400" dirty="0">
                <a:latin typeface="Times New Roman" panose="02020603050405020304" pitchFamily="18" charset="0"/>
                <a:cs typeface="Times New Roman" panose="02020603050405020304" pitchFamily="18" charset="0"/>
              </a:rPr>
              <a:t>               </a:t>
            </a:r>
          </a:p>
          <a:p>
            <a:pPr marL="342900" indent="-342900">
              <a:lnSpc>
                <a:spcPct val="100000"/>
              </a:lnSpc>
              <a:buFont typeface="Arial" panose="020B0604020202020204" pitchFamily="34" charset="0"/>
              <a:buChar char="•"/>
            </a:pPr>
            <a:r>
              <a:rPr lang="en-US" sz="2400" dirty="0">
                <a:solidFill>
                  <a:srgbClr val="C00000"/>
                </a:solidFill>
                <a:latin typeface="Times New Roman" panose="02020603050405020304" pitchFamily="18" charset="0"/>
                <a:cs typeface="Times New Roman" panose="02020603050405020304" pitchFamily="18" charset="0"/>
              </a:rPr>
              <a:t>Intelligence, </a:t>
            </a:r>
          </a:p>
          <a:p>
            <a:pPr marL="342900" indent="-342900">
              <a:lnSpc>
                <a:spcPct val="100000"/>
              </a:lnSpc>
              <a:buFont typeface="Arial" panose="020B0604020202020204" pitchFamily="34" charset="0"/>
              <a:buChar char="•"/>
            </a:pPr>
            <a:r>
              <a:rPr lang="en-US" sz="2400" dirty="0">
                <a:solidFill>
                  <a:srgbClr val="C00000"/>
                </a:solidFill>
                <a:latin typeface="Times New Roman" panose="02020603050405020304" pitchFamily="18" charset="0"/>
                <a:cs typeface="Times New Roman" panose="02020603050405020304" pitchFamily="18" charset="0"/>
              </a:rPr>
              <a:t>Design, </a:t>
            </a:r>
          </a:p>
          <a:p>
            <a:pPr marL="342900" indent="-342900">
              <a:lnSpc>
                <a:spcPct val="100000"/>
              </a:lnSpc>
              <a:buFont typeface="Arial" panose="020B0604020202020204" pitchFamily="34" charset="0"/>
              <a:buChar char="•"/>
            </a:pPr>
            <a:r>
              <a:rPr lang="en-US" sz="2400" dirty="0">
                <a:solidFill>
                  <a:srgbClr val="C00000"/>
                </a:solidFill>
                <a:latin typeface="Times New Roman" panose="02020603050405020304" pitchFamily="18" charset="0"/>
                <a:cs typeface="Times New Roman" panose="02020603050405020304" pitchFamily="18" charset="0"/>
              </a:rPr>
              <a:t>Choice</a:t>
            </a:r>
            <a:endParaRPr lang="en-AU" sz="2400" dirty="0">
              <a:solidFill>
                <a:srgbClr val="C00000"/>
              </a:solidFill>
              <a:latin typeface="Times New Roman" panose="02020603050405020304" pitchFamily="18" charset="0"/>
              <a:cs typeface="Times New Roman" panose="02020603050405020304" pitchFamily="18" charset="0"/>
            </a:endParaRPr>
          </a:p>
          <a:p>
            <a:pPr>
              <a:lnSpc>
                <a:spcPct val="100000"/>
              </a:lnSpc>
            </a:pPr>
            <a:endParaRPr lang="en-US" sz="2400" dirty="0">
              <a:latin typeface="Times New Roman" panose="02020603050405020304" pitchFamily="18" charset="0"/>
              <a:cs typeface="Times New Roman" panose="02020603050405020304" pitchFamily="18" charset="0"/>
            </a:endParaRPr>
          </a:p>
        </p:txBody>
      </p:sp>
      <p:sp>
        <p:nvSpPr>
          <p:cNvPr id="6" name="object 5">
            <a:extLst>
              <a:ext uri="{FF2B5EF4-FFF2-40B4-BE49-F238E27FC236}">
                <a16:creationId xmlns:a16="http://schemas.microsoft.com/office/drawing/2014/main" id="{C8942C0C-0BD7-694E-B515-3CA6512E9467}"/>
              </a:ext>
            </a:extLst>
          </p:cNvPr>
          <p:cNvSpPr/>
          <p:nvPr/>
        </p:nvSpPr>
        <p:spPr>
          <a:xfrm>
            <a:off x="4505324" y="1790244"/>
            <a:ext cx="7638312" cy="480285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732981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{0D898B27-39BA-CF4B-ACEA-161D710C75A1}tf10001120</Template>
  <TotalTime>2797</TotalTime>
  <Words>1528</Words>
  <Application>Microsoft Office PowerPoint</Application>
  <PresentationFormat>Widescreen</PresentationFormat>
  <Paragraphs>187</Paragraphs>
  <Slides>37</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맑은 고딕</vt:lpstr>
      <vt:lpstr>Arial</vt:lpstr>
      <vt:lpstr>Calibri</vt:lpstr>
      <vt:lpstr>Calibri Light</vt:lpstr>
      <vt:lpstr>Helvetica</vt:lpstr>
      <vt:lpstr>Times New Roman</vt:lpstr>
      <vt:lpstr>Wingdings</vt:lpstr>
      <vt:lpstr>Office Theme</vt:lpstr>
      <vt:lpstr>Introduction to  Information System 31266 Week7</vt:lpstr>
      <vt:lpstr>Business Analytics </vt:lpstr>
      <vt:lpstr>Objectives</vt:lpstr>
      <vt:lpstr>Decision Making </vt:lpstr>
      <vt:lpstr>Managers and Decision Making</vt:lpstr>
      <vt:lpstr>What is Decision</vt:lpstr>
      <vt:lpstr>PowerPoint Presentation</vt:lpstr>
      <vt:lpstr>PowerPoint Presentation</vt:lpstr>
      <vt:lpstr>Decision making major phases</vt:lpstr>
      <vt:lpstr>Decision making major phases</vt:lpstr>
      <vt:lpstr>Why Managers Need IT Support? </vt:lpstr>
      <vt:lpstr>PowerPoint Presentation</vt:lpstr>
      <vt:lpstr>A Framework for Computerized  Decision Analysis</vt:lpstr>
      <vt:lpstr>Problem structure </vt:lpstr>
      <vt:lpstr>Nature of Decisions</vt:lpstr>
      <vt:lpstr>The Decision Matrix</vt:lpstr>
      <vt:lpstr>Business Intelligence</vt:lpstr>
      <vt:lpstr>What Is Business Intelligence?</vt:lpstr>
      <vt:lpstr>BI targets </vt:lpstr>
      <vt:lpstr>One or few related BI applications</vt:lpstr>
      <vt:lpstr>Development of Infrastructure to Support Enterprise wide BI</vt:lpstr>
      <vt:lpstr>Support for Organizational Transformation</vt:lpstr>
      <vt:lpstr>Business Intelligence Applications  for data analysis </vt:lpstr>
      <vt:lpstr>BI applications </vt:lpstr>
      <vt:lpstr>Multidimensional Analysis or Online Analytical Processing </vt:lpstr>
      <vt:lpstr>Multidimensional Analysis or Online Analytical Processing </vt:lpstr>
      <vt:lpstr>Multidimensional Analysis or Online Analytical Processing </vt:lpstr>
      <vt:lpstr>Data Mining</vt:lpstr>
      <vt:lpstr>EX: Demand Forecasting in E-Commerce</vt:lpstr>
      <vt:lpstr>EX: Using Data Mining for Modelling</vt:lpstr>
      <vt:lpstr>Decision Support Systems</vt:lpstr>
      <vt:lpstr>Sensitivity analysis</vt:lpstr>
      <vt:lpstr>Sensitivity analysis</vt:lpstr>
      <vt:lpstr>What-if Analysis</vt:lpstr>
      <vt:lpstr>Goal-Seeking Analysis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Information System 31266 Week2</dc:title>
  <dc:creator>Bahareh B./Reza F. Azar/Aghdam</dc:creator>
  <cp:lastModifiedBy>Morteza Saberi</cp:lastModifiedBy>
  <cp:revision>74</cp:revision>
  <dcterms:created xsi:type="dcterms:W3CDTF">2022-02-10T14:22:55Z</dcterms:created>
  <dcterms:modified xsi:type="dcterms:W3CDTF">2022-03-28T22:39:22Z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a6c3db-1667-4f49-995a-8b9973972958_Enabled">
    <vt:lpwstr>true</vt:lpwstr>
  </property>
  <property fmtid="{D5CDD505-2E9C-101B-9397-08002B2CF9AE}" pid="3" name="MSIP_Label_51a6c3db-1667-4f49-995a-8b9973972958_SetDate">
    <vt:lpwstr>2022-03-28T22:39:17Z</vt:lpwstr>
  </property>
  <property fmtid="{D5CDD505-2E9C-101B-9397-08002B2CF9AE}" pid="4" name="MSIP_Label_51a6c3db-1667-4f49-995a-8b9973972958_Method">
    <vt:lpwstr>Standard</vt:lpwstr>
  </property>
  <property fmtid="{D5CDD505-2E9C-101B-9397-08002B2CF9AE}" pid="5" name="MSIP_Label_51a6c3db-1667-4f49-995a-8b9973972958_Name">
    <vt:lpwstr>UTS-Internal</vt:lpwstr>
  </property>
  <property fmtid="{D5CDD505-2E9C-101B-9397-08002B2CF9AE}" pid="6" name="MSIP_Label_51a6c3db-1667-4f49-995a-8b9973972958_SiteId">
    <vt:lpwstr>e8911c26-cf9f-4a9c-878e-527807be8791</vt:lpwstr>
  </property>
  <property fmtid="{D5CDD505-2E9C-101B-9397-08002B2CF9AE}" pid="7" name="MSIP_Label_51a6c3db-1667-4f49-995a-8b9973972958_ActionId">
    <vt:lpwstr>00046d75-4b2b-4ae3-b150-fe99d55acc93</vt:lpwstr>
  </property>
  <property fmtid="{D5CDD505-2E9C-101B-9397-08002B2CF9AE}" pid="8" name="MSIP_Label_51a6c3db-1667-4f49-995a-8b9973972958_ContentBits">
    <vt:lpwstr>0</vt:lpwstr>
  </property>
</Properties>
</file>