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7" r:id="rId2"/>
    <p:sldId id="401" r:id="rId3"/>
    <p:sldId id="355" r:id="rId4"/>
    <p:sldId id="472" r:id="rId5"/>
    <p:sldId id="260" r:id="rId6"/>
    <p:sldId id="482" r:id="rId7"/>
    <p:sldId id="431" r:id="rId8"/>
    <p:sldId id="483" r:id="rId9"/>
    <p:sldId id="467" r:id="rId10"/>
    <p:sldId id="474" r:id="rId11"/>
    <p:sldId id="468" r:id="rId12"/>
    <p:sldId id="486" r:id="rId13"/>
    <p:sldId id="487" r:id="rId14"/>
    <p:sldId id="489" r:id="rId15"/>
    <p:sldId id="497" r:id="rId16"/>
    <p:sldId id="490" r:id="rId17"/>
    <p:sldId id="492" r:id="rId18"/>
    <p:sldId id="491" r:id="rId19"/>
    <p:sldId id="493" r:id="rId20"/>
    <p:sldId id="494" r:id="rId21"/>
    <p:sldId id="495" r:id="rId22"/>
    <p:sldId id="496" r:id="rId23"/>
    <p:sldId id="498" r:id="rId24"/>
    <p:sldId id="499" r:id="rId25"/>
    <p:sldId id="500" r:id="rId26"/>
    <p:sldId id="501" r:id="rId27"/>
    <p:sldId id="502" r:id="rId28"/>
    <p:sldId id="451" r:id="rId29"/>
    <p:sldId id="452" r:id="rId30"/>
    <p:sldId id="453" r:id="rId31"/>
    <p:sldId id="454" r:id="rId32"/>
    <p:sldId id="473" r:id="rId33"/>
    <p:sldId id="503" r:id="rId34"/>
    <p:sldId id="455" r:id="rId35"/>
    <p:sldId id="504" r:id="rId36"/>
    <p:sldId id="505" r:id="rId37"/>
    <p:sldId id="325" r:id="rId38"/>
    <p:sldId id="27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0FEAC4-E133-2F77-416E-242BAAE55B29}" name="Bahareh B./Reza F. Azar/Aghdam" initials="BBFA" userId="574ba9868101d3c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11"/>
    <p:restoredTop sz="82569"/>
  </p:normalViewPr>
  <p:slideViewPr>
    <p:cSldViewPr snapToGrid="0" snapToObjects="1">
      <p:cViewPr varScale="1">
        <p:scale>
          <a:sx n="57" d="100"/>
          <a:sy n="57" d="100"/>
        </p:scale>
        <p:origin x="39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2D063A-11FF-0742-97B1-7742108EDC2A}" type="datetimeFigureOut">
              <a:rPr lang="en-US" smtClean="0"/>
              <a:t>3/29/2022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91255-1B06-0747-94E8-FC6423B976B4}" type="slidenum">
              <a:rPr lang="en-US" smtClean="0"/>
              <a:t>‹#›</a:t>
            </a:fld>
            <a:endParaRPr lang="en-US"/>
          </a:p>
        </p:txBody>
      </p:sp>
    </p:spTree>
    <p:extLst>
      <p:ext uri="{BB962C8B-B14F-4D97-AF65-F5344CB8AC3E}">
        <p14:creationId xmlns:p14="http://schemas.microsoft.com/office/powerpoint/2010/main" val="1950228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a:t>
            </a:fld>
            <a:endParaRPr lang="en-US"/>
          </a:p>
        </p:txBody>
      </p:sp>
    </p:spTree>
    <p:extLst>
      <p:ext uri="{BB962C8B-B14F-4D97-AF65-F5344CB8AC3E}">
        <p14:creationId xmlns:p14="http://schemas.microsoft.com/office/powerpoint/2010/main" val="1735121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12</a:t>
            </a:fld>
            <a:endParaRPr lang="en-US"/>
          </a:p>
        </p:txBody>
      </p:sp>
    </p:spTree>
    <p:extLst>
      <p:ext uri="{BB962C8B-B14F-4D97-AF65-F5344CB8AC3E}">
        <p14:creationId xmlns:p14="http://schemas.microsoft.com/office/powerpoint/2010/main" val="1088839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13</a:t>
            </a:fld>
            <a:endParaRPr lang="en-US"/>
          </a:p>
        </p:txBody>
      </p:sp>
    </p:spTree>
    <p:extLst>
      <p:ext uri="{BB962C8B-B14F-4D97-AF65-F5344CB8AC3E}">
        <p14:creationId xmlns:p14="http://schemas.microsoft.com/office/powerpoint/2010/main" val="4074963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14</a:t>
            </a:fld>
            <a:endParaRPr lang="en-US"/>
          </a:p>
        </p:txBody>
      </p:sp>
    </p:spTree>
    <p:extLst>
      <p:ext uri="{BB962C8B-B14F-4D97-AF65-F5344CB8AC3E}">
        <p14:creationId xmlns:p14="http://schemas.microsoft.com/office/powerpoint/2010/main" val="1748957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15</a:t>
            </a:fld>
            <a:endParaRPr lang="en-US"/>
          </a:p>
        </p:txBody>
      </p:sp>
    </p:spTree>
    <p:extLst>
      <p:ext uri="{BB962C8B-B14F-4D97-AF65-F5344CB8AC3E}">
        <p14:creationId xmlns:p14="http://schemas.microsoft.com/office/powerpoint/2010/main" val="3197630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16</a:t>
            </a:fld>
            <a:endParaRPr lang="en-US"/>
          </a:p>
        </p:txBody>
      </p:sp>
    </p:spTree>
    <p:extLst>
      <p:ext uri="{BB962C8B-B14F-4D97-AF65-F5344CB8AC3E}">
        <p14:creationId xmlns:p14="http://schemas.microsoft.com/office/powerpoint/2010/main" val="2967315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17</a:t>
            </a:fld>
            <a:endParaRPr lang="en-US"/>
          </a:p>
        </p:txBody>
      </p:sp>
    </p:spTree>
    <p:extLst>
      <p:ext uri="{BB962C8B-B14F-4D97-AF65-F5344CB8AC3E}">
        <p14:creationId xmlns:p14="http://schemas.microsoft.com/office/powerpoint/2010/main" val="3477444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18</a:t>
            </a:fld>
            <a:endParaRPr lang="en-US"/>
          </a:p>
        </p:txBody>
      </p:sp>
    </p:spTree>
    <p:extLst>
      <p:ext uri="{BB962C8B-B14F-4D97-AF65-F5344CB8AC3E}">
        <p14:creationId xmlns:p14="http://schemas.microsoft.com/office/powerpoint/2010/main" val="1757759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19</a:t>
            </a:fld>
            <a:endParaRPr lang="en-US"/>
          </a:p>
        </p:txBody>
      </p:sp>
    </p:spTree>
    <p:extLst>
      <p:ext uri="{BB962C8B-B14F-4D97-AF65-F5344CB8AC3E}">
        <p14:creationId xmlns:p14="http://schemas.microsoft.com/office/powerpoint/2010/main" val="4170519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20</a:t>
            </a:fld>
            <a:endParaRPr lang="en-US"/>
          </a:p>
        </p:txBody>
      </p:sp>
    </p:spTree>
    <p:extLst>
      <p:ext uri="{BB962C8B-B14F-4D97-AF65-F5344CB8AC3E}">
        <p14:creationId xmlns:p14="http://schemas.microsoft.com/office/powerpoint/2010/main" val="1578247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21</a:t>
            </a:fld>
            <a:endParaRPr lang="en-US"/>
          </a:p>
        </p:txBody>
      </p:sp>
    </p:spTree>
    <p:extLst>
      <p:ext uri="{BB962C8B-B14F-4D97-AF65-F5344CB8AC3E}">
        <p14:creationId xmlns:p14="http://schemas.microsoft.com/office/powerpoint/2010/main" val="1817746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38DA3A0-AD88-4012-BC68-F825754874DD}" type="slidenum">
              <a:rPr lang="en-AU" smtClean="0"/>
              <a:t>3</a:t>
            </a:fld>
            <a:endParaRPr lang="en-AU"/>
          </a:p>
        </p:txBody>
      </p:sp>
    </p:spTree>
    <p:extLst>
      <p:ext uri="{BB962C8B-B14F-4D97-AF65-F5344CB8AC3E}">
        <p14:creationId xmlns:p14="http://schemas.microsoft.com/office/powerpoint/2010/main" val="3753560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22</a:t>
            </a:fld>
            <a:endParaRPr lang="en-US"/>
          </a:p>
        </p:txBody>
      </p:sp>
    </p:spTree>
    <p:extLst>
      <p:ext uri="{BB962C8B-B14F-4D97-AF65-F5344CB8AC3E}">
        <p14:creationId xmlns:p14="http://schemas.microsoft.com/office/powerpoint/2010/main" val="3960744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23</a:t>
            </a:fld>
            <a:endParaRPr lang="en-US"/>
          </a:p>
        </p:txBody>
      </p:sp>
    </p:spTree>
    <p:extLst>
      <p:ext uri="{BB962C8B-B14F-4D97-AF65-F5344CB8AC3E}">
        <p14:creationId xmlns:p14="http://schemas.microsoft.com/office/powerpoint/2010/main" val="2185123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chemeClr val="tx1"/>
                </a:solidFill>
                <a:latin typeface="+mn-lt"/>
              </a:rPr>
              <a:t>For example, Web sites often allow customers to download product manuals. One example is General Electric’s Web site (</a:t>
            </a:r>
            <a:r>
              <a:rPr lang="en-AU" sz="1200" dirty="0" err="1">
                <a:solidFill>
                  <a:schemeClr val="tx1"/>
                </a:solidFill>
                <a:latin typeface="+mn-lt"/>
              </a:rPr>
              <a:t>www.ge.com</a:t>
            </a:r>
            <a:r>
              <a:rPr lang="en-AU" sz="1200" dirty="0">
                <a:solidFill>
                  <a:schemeClr val="tx1"/>
                </a:solidFill>
                <a:latin typeface="+mn-lt"/>
              </a:rPr>
              <a:t>), which provides detailed technical and maintenance information and sells replacement parts to customers who need to repair outdated home appliances.</a:t>
            </a:r>
          </a:p>
          <a:p>
            <a:endParaRPr lang="en-AU" dirty="0"/>
          </a:p>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24</a:t>
            </a:fld>
            <a:endParaRPr lang="en-US"/>
          </a:p>
        </p:txBody>
      </p:sp>
    </p:spTree>
    <p:extLst>
      <p:ext uri="{BB962C8B-B14F-4D97-AF65-F5344CB8AC3E}">
        <p14:creationId xmlns:p14="http://schemas.microsoft.com/office/powerpoint/2010/main" val="69302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latin typeface="+mn-lt"/>
              </a:rPr>
              <a:t>Customers use these pages to record purchases and preferences, as well as problems and requests. For example, American Airlines generates personalized Web pages for each of its approximately 800,000 registered travel-planning customers.</a:t>
            </a:r>
          </a:p>
          <a:p>
            <a:endParaRPr lang="en-AU" dirty="0"/>
          </a:p>
        </p:txBody>
      </p:sp>
      <p:sp>
        <p:nvSpPr>
          <p:cNvPr id="4" name="Slide Number Placeholder 3"/>
          <p:cNvSpPr>
            <a:spLocks noGrp="1"/>
          </p:cNvSpPr>
          <p:nvPr>
            <p:ph type="sldNum" sz="quarter" idx="5"/>
          </p:nvPr>
        </p:nvSpPr>
        <p:spPr/>
        <p:txBody>
          <a:bodyPr/>
          <a:lstStyle/>
          <a:p>
            <a:fld id="{5A991255-1B06-0747-94E8-FC6423B976B4}" type="slidenum">
              <a:rPr lang="en-US" smtClean="0"/>
              <a:t>25</a:t>
            </a:fld>
            <a:endParaRPr lang="en-US"/>
          </a:p>
        </p:txBody>
      </p:sp>
    </p:spTree>
    <p:extLst>
      <p:ext uri="{BB962C8B-B14F-4D97-AF65-F5344CB8AC3E}">
        <p14:creationId xmlns:p14="http://schemas.microsoft.com/office/powerpoint/2010/main" val="2421072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latin typeface="+mn-lt"/>
              </a:rPr>
              <a:t> For example, analytical CRM systems typically provide information concerning customer requests and transactions, as well as customer responses to the organization’s marketing, sales, and service initiatives. </a:t>
            </a:r>
            <a:endParaRPr lang="en-AU" alt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26</a:t>
            </a:fld>
            <a:endParaRPr lang="en-US"/>
          </a:p>
        </p:txBody>
      </p:sp>
    </p:spTree>
    <p:extLst>
      <p:ext uri="{BB962C8B-B14F-4D97-AF65-F5344CB8AC3E}">
        <p14:creationId xmlns:p14="http://schemas.microsoft.com/office/powerpoint/2010/main" val="2478137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a:solidFill>
                  <a:schemeClr val="tx1"/>
                </a:solidFill>
                <a:latin typeface="+mn-lt"/>
              </a:rPr>
              <a:t> For example, analytical CRM systems typically provide information concerning customer requests and transactions, as well as customer responses to the organization’s marketing, sales, and service initiatives. </a:t>
            </a:r>
            <a:endParaRPr lang="en-AU" alt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27</a:t>
            </a:fld>
            <a:endParaRPr lang="en-US"/>
          </a:p>
        </p:txBody>
      </p:sp>
    </p:spTree>
    <p:extLst>
      <p:ext uri="{BB962C8B-B14F-4D97-AF65-F5344CB8AC3E}">
        <p14:creationId xmlns:p14="http://schemas.microsoft.com/office/powerpoint/2010/main" val="1256817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p:cNvSpPr>
            <a:spLocks noGrp="1"/>
          </p:cNvSpPr>
          <p:nvPr>
            <p:ph type="sldNum" sz="quarter" idx="5"/>
          </p:nvPr>
        </p:nvSpPr>
        <p:spPr/>
        <p:txBody>
          <a:bodyPr/>
          <a:lstStyle/>
          <a:p>
            <a:fld id="{5A991255-1B06-0747-94E8-FC6423B976B4}" type="slidenum">
              <a:rPr lang="en-US" smtClean="0"/>
              <a:t>29</a:t>
            </a:fld>
            <a:endParaRPr lang="en-US"/>
          </a:p>
        </p:txBody>
      </p:sp>
    </p:spTree>
    <p:extLst>
      <p:ext uri="{BB962C8B-B14F-4D97-AF65-F5344CB8AC3E}">
        <p14:creationId xmlns:p14="http://schemas.microsoft.com/office/powerpoint/2010/main" val="2607390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p:cNvSpPr>
            <a:spLocks noGrp="1"/>
          </p:cNvSpPr>
          <p:nvPr>
            <p:ph type="sldNum" sz="quarter" idx="5"/>
          </p:nvPr>
        </p:nvSpPr>
        <p:spPr/>
        <p:txBody>
          <a:bodyPr/>
          <a:lstStyle/>
          <a:p>
            <a:fld id="{5A991255-1B06-0747-94E8-FC6423B976B4}" type="slidenum">
              <a:rPr lang="en-US" smtClean="0"/>
              <a:t>30</a:t>
            </a:fld>
            <a:endParaRPr lang="en-US"/>
          </a:p>
        </p:txBody>
      </p:sp>
    </p:spTree>
    <p:extLst>
      <p:ext uri="{BB962C8B-B14F-4D97-AF65-F5344CB8AC3E}">
        <p14:creationId xmlns:p14="http://schemas.microsoft.com/office/powerpoint/2010/main" val="210543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latin typeface="ElectraLTStd-Regular"/>
              </a:rPr>
              <a:t>You might think that supply chain management is only for large organization. </a:t>
            </a:r>
            <a:r>
              <a:rPr lang="en-AU" sz="1200" dirty="0">
                <a:solidFill>
                  <a:schemeClr val="tx1"/>
                </a:solidFill>
              </a:rPr>
              <a:t>However, small organizations must carefully manage their supply chains as well.</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p:cNvSpPr>
            <a:spLocks noGrp="1"/>
          </p:cNvSpPr>
          <p:nvPr>
            <p:ph type="sldNum" sz="quarter" idx="5"/>
          </p:nvPr>
        </p:nvSpPr>
        <p:spPr/>
        <p:txBody>
          <a:bodyPr/>
          <a:lstStyle/>
          <a:p>
            <a:fld id="{5A991255-1B06-0747-94E8-FC6423B976B4}" type="slidenum">
              <a:rPr lang="en-US" smtClean="0"/>
              <a:t>31</a:t>
            </a:fld>
            <a:endParaRPr lang="en-US"/>
          </a:p>
        </p:txBody>
      </p:sp>
    </p:spTree>
    <p:extLst>
      <p:ext uri="{BB962C8B-B14F-4D97-AF65-F5344CB8AC3E}">
        <p14:creationId xmlns:p14="http://schemas.microsoft.com/office/powerpoint/2010/main" val="300317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p:cNvSpPr>
            <a:spLocks noGrp="1"/>
          </p:cNvSpPr>
          <p:nvPr>
            <p:ph type="sldNum" sz="quarter" idx="5"/>
          </p:nvPr>
        </p:nvSpPr>
        <p:spPr/>
        <p:txBody>
          <a:bodyPr/>
          <a:lstStyle/>
          <a:p>
            <a:fld id="{5A991255-1B06-0747-94E8-FC6423B976B4}" type="slidenum">
              <a:rPr lang="en-US" smtClean="0"/>
              <a:t>32</a:t>
            </a:fld>
            <a:endParaRPr lang="en-US"/>
          </a:p>
        </p:txBody>
      </p:sp>
    </p:spTree>
    <p:extLst>
      <p:ext uri="{BB962C8B-B14F-4D97-AF65-F5344CB8AC3E}">
        <p14:creationId xmlns:p14="http://schemas.microsoft.com/office/powerpoint/2010/main" val="1400081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5</a:t>
            </a:fld>
            <a:endParaRPr lang="en-US"/>
          </a:p>
        </p:txBody>
      </p:sp>
    </p:spTree>
    <p:extLst>
      <p:ext uri="{BB962C8B-B14F-4D97-AF65-F5344CB8AC3E}">
        <p14:creationId xmlns:p14="http://schemas.microsoft.com/office/powerpoint/2010/main" val="978310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p:cNvSpPr>
            <a:spLocks noGrp="1"/>
          </p:cNvSpPr>
          <p:nvPr>
            <p:ph type="sldNum" sz="quarter" idx="5"/>
          </p:nvPr>
        </p:nvSpPr>
        <p:spPr/>
        <p:txBody>
          <a:bodyPr/>
          <a:lstStyle/>
          <a:p>
            <a:fld id="{5A991255-1B06-0747-94E8-FC6423B976B4}" type="slidenum">
              <a:rPr lang="en-US" smtClean="0"/>
              <a:t>33</a:t>
            </a:fld>
            <a:endParaRPr lang="en-US"/>
          </a:p>
        </p:txBody>
      </p:sp>
    </p:spTree>
    <p:extLst>
      <p:ext uri="{BB962C8B-B14F-4D97-AF65-F5344CB8AC3E}">
        <p14:creationId xmlns:p14="http://schemas.microsoft.com/office/powerpoint/2010/main" val="15695298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p:cNvSpPr>
            <a:spLocks noGrp="1"/>
          </p:cNvSpPr>
          <p:nvPr>
            <p:ph type="sldNum" sz="quarter" idx="5"/>
          </p:nvPr>
        </p:nvSpPr>
        <p:spPr/>
        <p:txBody>
          <a:bodyPr/>
          <a:lstStyle/>
          <a:p>
            <a:fld id="{5A991255-1B06-0747-94E8-FC6423B976B4}" type="slidenum">
              <a:rPr lang="en-US" smtClean="0"/>
              <a:t>34</a:t>
            </a:fld>
            <a:endParaRPr lang="en-US"/>
          </a:p>
        </p:txBody>
      </p:sp>
    </p:spTree>
    <p:extLst>
      <p:ext uri="{BB962C8B-B14F-4D97-AF65-F5344CB8AC3E}">
        <p14:creationId xmlns:p14="http://schemas.microsoft.com/office/powerpoint/2010/main" val="24235527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p:cNvSpPr>
            <a:spLocks noGrp="1"/>
          </p:cNvSpPr>
          <p:nvPr>
            <p:ph type="sldNum" sz="quarter" idx="5"/>
          </p:nvPr>
        </p:nvSpPr>
        <p:spPr/>
        <p:txBody>
          <a:bodyPr/>
          <a:lstStyle/>
          <a:p>
            <a:fld id="{5A991255-1B06-0747-94E8-FC6423B976B4}" type="slidenum">
              <a:rPr lang="en-US" smtClean="0"/>
              <a:t>35</a:t>
            </a:fld>
            <a:endParaRPr lang="en-US"/>
          </a:p>
        </p:txBody>
      </p:sp>
    </p:spTree>
    <p:extLst>
      <p:ext uri="{BB962C8B-B14F-4D97-AF65-F5344CB8AC3E}">
        <p14:creationId xmlns:p14="http://schemas.microsoft.com/office/powerpoint/2010/main" val="39113036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p:cNvSpPr>
            <a:spLocks noGrp="1"/>
          </p:cNvSpPr>
          <p:nvPr>
            <p:ph type="sldNum" sz="quarter" idx="5"/>
          </p:nvPr>
        </p:nvSpPr>
        <p:spPr/>
        <p:txBody>
          <a:bodyPr/>
          <a:lstStyle/>
          <a:p>
            <a:fld id="{5A991255-1B06-0747-94E8-FC6423B976B4}" type="slidenum">
              <a:rPr lang="en-US" smtClean="0"/>
              <a:t>36</a:t>
            </a:fld>
            <a:endParaRPr lang="en-US"/>
          </a:p>
        </p:txBody>
      </p:sp>
    </p:spTree>
    <p:extLst>
      <p:ext uri="{BB962C8B-B14F-4D97-AF65-F5344CB8AC3E}">
        <p14:creationId xmlns:p14="http://schemas.microsoft.com/office/powerpoint/2010/main" val="12490064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38DA3A0-AD88-4012-BC68-F825754874DD}" type="slidenum">
              <a:rPr lang="en-AU" smtClean="0"/>
              <a:t>37</a:t>
            </a:fld>
            <a:endParaRPr lang="en-AU"/>
          </a:p>
        </p:txBody>
      </p:sp>
    </p:spTree>
    <p:extLst>
      <p:ext uri="{BB962C8B-B14F-4D97-AF65-F5344CB8AC3E}">
        <p14:creationId xmlns:p14="http://schemas.microsoft.com/office/powerpoint/2010/main" val="3096625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6</a:t>
            </a:fld>
            <a:endParaRPr lang="en-US"/>
          </a:p>
        </p:txBody>
      </p:sp>
    </p:spTree>
    <p:extLst>
      <p:ext uri="{BB962C8B-B14F-4D97-AF65-F5344CB8AC3E}">
        <p14:creationId xmlns:p14="http://schemas.microsoft.com/office/powerpoint/2010/main" val="1579828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7</a:t>
            </a:fld>
            <a:endParaRPr lang="en-US"/>
          </a:p>
        </p:txBody>
      </p:sp>
    </p:spTree>
    <p:extLst>
      <p:ext uri="{BB962C8B-B14F-4D97-AF65-F5344CB8AC3E}">
        <p14:creationId xmlns:p14="http://schemas.microsoft.com/office/powerpoint/2010/main" val="245886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8</a:t>
            </a:fld>
            <a:endParaRPr lang="en-US"/>
          </a:p>
        </p:txBody>
      </p:sp>
    </p:spTree>
    <p:extLst>
      <p:ext uri="{BB962C8B-B14F-4D97-AF65-F5344CB8AC3E}">
        <p14:creationId xmlns:p14="http://schemas.microsoft.com/office/powerpoint/2010/main" val="749388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9</a:t>
            </a:fld>
            <a:endParaRPr lang="en-US"/>
          </a:p>
        </p:txBody>
      </p:sp>
    </p:spTree>
    <p:extLst>
      <p:ext uri="{BB962C8B-B14F-4D97-AF65-F5344CB8AC3E}">
        <p14:creationId xmlns:p14="http://schemas.microsoft.com/office/powerpoint/2010/main" val="3660405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p:cNvSpPr>
            <a:spLocks noGrp="1"/>
          </p:cNvSpPr>
          <p:nvPr>
            <p:ph type="sldNum" sz="quarter" idx="5"/>
          </p:nvPr>
        </p:nvSpPr>
        <p:spPr/>
        <p:txBody>
          <a:bodyPr/>
          <a:lstStyle/>
          <a:p>
            <a:fld id="{5A991255-1B06-0747-94E8-FC6423B976B4}" type="slidenum">
              <a:rPr lang="en-US" smtClean="0"/>
              <a:t>10</a:t>
            </a:fld>
            <a:endParaRPr lang="en-US"/>
          </a:p>
        </p:txBody>
      </p:sp>
    </p:spTree>
    <p:extLst>
      <p:ext uri="{BB962C8B-B14F-4D97-AF65-F5344CB8AC3E}">
        <p14:creationId xmlns:p14="http://schemas.microsoft.com/office/powerpoint/2010/main" val="2927615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11</a:t>
            </a:fld>
            <a:endParaRPr lang="en-US"/>
          </a:p>
        </p:txBody>
      </p:sp>
    </p:spTree>
    <p:extLst>
      <p:ext uri="{BB962C8B-B14F-4D97-AF65-F5344CB8AC3E}">
        <p14:creationId xmlns:p14="http://schemas.microsoft.com/office/powerpoint/2010/main" val="68450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5A1D-2C7E-FE40-AB3B-B17942A130A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2882E69-B75C-0B47-A783-A0ACF48997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1B1B053-2DE5-9746-9C3D-523A44E97FEF}"/>
              </a:ext>
            </a:extLst>
          </p:cNvPr>
          <p:cNvSpPr>
            <a:spLocks noGrp="1"/>
          </p:cNvSpPr>
          <p:nvPr>
            <p:ph type="dt" sz="half" idx="10"/>
          </p:nvPr>
        </p:nvSpPr>
        <p:spPr/>
        <p:txBody>
          <a:bodyPr/>
          <a:lstStyle/>
          <a:p>
            <a:fld id="{D8052FB6-3A6A-9C4B-8739-15C0A3C5E0DA}" type="datetimeFigureOut">
              <a:rPr lang="en-US" smtClean="0"/>
              <a:t>3/29/2022</a:t>
            </a:fld>
            <a:endParaRPr lang="en-US"/>
          </a:p>
        </p:txBody>
      </p:sp>
      <p:sp>
        <p:nvSpPr>
          <p:cNvPr id="5" name="Footer Placeholder 4">
            <a:extLst>
              <a:ext uri="{FF2B5EF4-FFF2-40B4-BE49-F238E27FC236}">
                <a16:creationId xmlns:a16="http://schemas.microsoft.com/office/drawing/2014/main" id="{B90409F7-FC7E-FD4F-995A-EFF125ABB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9B7126-97EB-9A4F-B6AA-8817E659E95C}"/>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2137590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CD93D-6B63-A845-82BE-567EEA355AE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A45BADB-BCA7-9F48-B774-8AA220B7278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24A7FBE-D7F6-9C4D-B0F1-44CE021EE405}"/>
              </a:ext>
            </a:extLst>
          </p:cNvPr>
          <p:cNvSpPr>
            <a:spLocks noGrp="1"/>
          </p:cNvSpPr>
          <p:nvPr>
            <p:ph type="dt" sz="half" idx="10"/>
          </p:nvPr>
        </p:nvSpPr>
        <p:spPr/>
        <p:txBody>
          <a:bodyPr/>
          <a:lstStyle/>
          <a:p>
            <a:fld id="{D8052FB6-3A6A-9C4B-8739-15C0A3C5E0DA}" type="datetimeFigureOut">
              <a:rPr lang="en-US" smtClean="0"/>
              <a:t>3/29/2022</a:t>
            </a:fld>
            <a:endParaRPr lang="en-US"/>
          </a:p>
        </p:txBody>
      </p:sp>
      <p:sp>
        <p:nvSpPr>
          <p:cNvPr id="5" name="Footer Placeholder 4">
            <a:extLst>
              <a:ext uri="{FF2B5EF4-FFF2-40B4-BE49-F238E27FC236}">
                <a16:creationId xmlns:a16="http://schemas.microsoft.com/office/drawing/2014/main" id="{71DB9EDE-7B39-3641-8159-75C8C1FE52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14EAD-61EB-3A49-A2A5-FAA3E1A150AD}"/>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2263756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3AB181-F70D-FA4D-A26E-F30EBD6C56A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BFE7DE2-43D7-BC42-B6A5-B0C800B351D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5BD84B6-BA27-664C-AFF7-69783117300F}"/>
              </a:ext>
            </a:extLst>
          </p:cNvPr>
          <p:cNvSpPr>
            <a:spLocks noGrp="1"/>
          </p:cNvSpPr>
          <p:nvPr>
            <p:ph type="dt" sz="half" idx="10"/>
          </p:nvPr>
        </p:nvSpPr>
        <p:spPr/>
        <p:txBody>
          <a:bodyPr/>
          <a:lstStyle/>
          <a:p>
            <a:fld id="{D8052FB6-3A6A-9C4B-8739-15C0A3C5E0DA}" type="datetimeFigureOut">
              <a:rPr lang="en-US" smtClean="0"/>
              <a:t>3/29/2022</a:t>
            </a:fld>
            <a:endParaRPr lang="en-US"/>
          </a:p>
        </p:txBody>
      </p:sp>
      <p:sp>
        <p:nvSpPr>
          <p:cNvPr id="5" name="Footer Placeholder 4">
            <a:extLst>
              <a:ext uri="{FF2B5EF4-FFF2-40B4-BE49-F238E27FC236}">
                <a16:creationId xmlns:a16="http://schemas.microsoft.com/office/drawing/2014/main" id="{1C04E2AB-4CB1-B249-92B5-E6E441179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D6CE0D-3A3A-014F-A53A-B36F7C9FE1B7}"/>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385034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854" y="2684346"/>
            <a:ext cx="7574314" cy="1201854"/>
          </a:xfrm>
        </p:spPr>
        <p:txBody>
          <a:bodyPr anchor="t">
            <a:noAutofit/>
          </a:bodyPr>
          <a:lstStyle>
            <a:lvl1pPr algn="l">
              <a:defRPr lang="en-AU" sz="3400" smtClean="0">
                <a:solidFill>
                  <a:schemeClr val="bg1"/>
                </a:solidFill>
                <a:effectLst/>
                <a:latin typeface="Arial" panose="020B0604020202020204" pitchFamily="34" charset="0"/>
                <a:cs typeface="Arial" panose="020B0604020202020204" pitchFamily="34" charset="0"/>
              </a:defRPr>
            </a:lvl1pPr>
          </a:lstStyle>
          <a:p>
            <a:r>
              <a:rPr lang="en-US" dirty="0"/>
              <a:t>Title Heading</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627854" y="3904488"/>
            <a:ext cx="7574314" cy="1483672"/>
          </a:xfrm>
        </p:spPr>
        <p:txBody>
          <a:bodyPr>
            <a:noAutofit/>
          </a:bodyPr>
          <a:lstStyle>
            <a:lvl1pPr marL="0" indent="0" algn="l">
              <a:lnSpc>
                <a:spcPts val="2050"/>
              </a:lnSpc>
              <a:spcBef>
                <a:spcPts val="0"/>
              </a:spcBef>
              <a:buNone/>
              <a:defRPr lang="en-AU" sz="1600" smtClean="0">
                <a:solidFill>
                  <a:schemeClr val="bg1"/>
                </a:solidFill>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Edit Master text styles</a:t>
            </a:r>
          </a:p>
        </p:txBody>
      </p:sp>
      <p:pic>
        <p:nvPicPr>
          <p:cNvPr id="10" name="Picture 9">
            <a:extLst>
              <a:ext uri="{FF2B5EF4-FFF2-40B4-BE49-F238E27FC236}">
                <a16:creationId xmlns:a16="http://schemas.microsoft.com/office/drawing/2014/main" id="{E573A36A-F66D-5949-851B-B40DF1CFFD20}"/>
              </a:ext>
            </a:extLst>
          </p:cNvPr>
          <p:cNvPicPr>
            <a:picLocks noChangeAspect="1"/>
          </p:cNvPicPr>
          <p:nvPr userDrawn="1"/>
        </p:nvPicPr>
        <p:blipFill>
          <a:blip r:embed="rId2"/>
          <a:stretch>
            <a:fillRect/>
          </a:stretch>
        </p:blipFill>
        <p:spPr>
          <a:xfrm>
            <a:off x="717794" y="719529"/>
            <a:ext cx="1013045" cy="431083"/>
          </a:xfrm>
          <a:prstGeom prst="rect">
            <a:avLst/>
          </a:prstGeom>
        </p:spPr>
      </p:pic>
      <p:pic>
        <p:nvPicPr>
          <p:cNvPr id="7" name="Picture 6">
            <a:extLst>
              <a:ext uri="{FF2B5EF4-FFF2-40B4-BE49-F238E27FC236}">
                <a16:creationId xmlns:a16="http://schemas.microsoft.com/office/drawing/2014/main" id="{1739CB7F-C500-664A-85BC-40E980796747}"/>
              </a:ext>
            </a:extLst>
          </p:cNvPr>
          <p:cNvPicPr>
            <a:picLocks noChangeAspect="1"/>
          </p:cNvPicPr>
          <p:nvPr userDrawn="1"/>
        </p:nvPicPr>
        <p:blipFill rotWithShape="1">
          <a:blip r:embed="rId3"/>
          <a:srcRect t="1441"/>
          <a:stretch/>
        </p:blipFill>
        <p:spPr>
          <a:xfrm>
            <a:off x="6367137" y="-1"/>
            <a:ext cx="5824863" cy="6759147"/>
          </a:xfrm>
          <a:prstGeom prst="rect">
            <a:avLst/>
          </a:prstGeom>
        </p:spPr>
      </p:pic>
      <p:sp>
        <p:nvSpPr>
          <p:cNvPr id="8" name="TextBox 7">
            <a:extLst>
              <a:ext uri="{FF2B5EF4-FFF2-40B4-BE49-F238E27FC236}">
                <a16:creationId xmlns:a16="http://schemas.microsoft.com/office/drawing/2014/main" id="{694D4A17-CCAE-BD4B-887F-A1DBBA9FD3FB}"/>
              </a:ext>
            </a:extLst>
          </p:cNvPr>
          <p:cNvSpPr txBox="1"/>
          <p:nvPr userDrawn="1"/>
        </p:nvSpPr>
        <p:spPr>
          <a:xfrm>
            <a:off x="10018207" y="6420897"/>
            <a:ext cx="1748412" cy="246221"/>
          </a:xfrm>
          <a:prstGeom prst="rect">
            <a:avLst/>
          </a:prstGeom>
          <a:noFill/>
        </p:spPr>
        <p:txBody>
          <a:bodyPr wrap="square" rtlCol="0">
            <a:spAutoFit/>
          </a:bodyPr>
          <a:lstStyle/>
          <a:p>
            <a:pPr algn="r"/>
            <a:r>
              <a:rPr lang="en-US" sz="1000">
                <a:solidFill>
                  <a:schemeClr val="bg1"/>
                </a:solidFill>
              </a:rPr>
              <a:t>UTS CRICOS 00099F</a:t>
            </a:r>
          </a:p>
        </p:txBody>
      </p:sp>
    </p:spTree>
    <p:extLst>
      <p:ext uri="{BB962C8B-B14F-4D97-AF65-F5344CB8AC3E}">
        <p14:creationId xmlns:p14="http://schemas.microsoft.com/office/powerpoint/2010/main" val="3960097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9">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B95B59D-032C-CD4A-B177-5223D666C6E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9E2E7B1-2CAA-0442-BF33-993CA9D00FE0}"/>
              </a:ext>
            </a:extLst>
          </p:cNvPr>
          <p:cNvPicPr>
            <a:picLocks noChangeAspect="1"/>
          </p:cNvPicPr>
          <p:nvPr userDrawn="1"/>
        </p:nvPicPr>
        <p:blipFill>
          <a:blip r:embed="rId3"/>
          <a:stretch>
            <a:fillRect/>
          </a:stretch>
        </p:blipFill>
        <p:spPr>
          <a:xfrm>
            <a:off x="693876" y="707332"/>
            <a:ext cx="748146" cy="709155"/>
          </a:xfrm>
          <a:prstGeom prst="rect">
            <a:avLst/>
          </a:prstGeom>
        </p:spPr>
      </p:pic>
      <p:sp>
        <p:nvSpPr>
          <p:cNvPr id="2" name="Title 1"/>
          <p:cNvSpPr>
            <a:spLocks noGrp="1"/>
          </p:cNvSpPr>
          <p:nvPr>
            <p:ph type="ctrTitle" hasCustomPrompt="1"/>
          </p:nvPr>
        </p:nvSpPr>
        <p:spPr>
          <a:xfrm>
            <a:off x="4417429" y="2495810"/>
            <a:ext cx="7318942" cy="1201854"/>
          </a:xfrm>
        </p:spPr>
        <p:txBody>
          <a:bodyPr anchor="t">
            <a:noAutofit/>
          </a:bodyPr>
          <a:lstStyle>
            <a:lvl1pPr algn="l">
              <a:defRPr lang="en-AU" sz="3400" smtClean="0">
                <a:solidFill>
                  <a:schemeClr val="bg1"/>
                </a:solidFill>
                <a:effectLst/>
                <a:latin typeface="Arial" panose="020B0604020202020204" pitchFamily="34" charset="0"/>
                <a:cs typeface="Arial" panose="020B0604020202020204" pitchFamily="34" charset="0"/>
              </a:defRPr>
            </a:lvl1pPr>
          </a:lstStyle>
          <a:p>
            <a:r>
              <a:rPr lang="en-US" dirty="0"/>
              <a:t>Title Heading</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4417429" y="3715952"/>
            <a:ext cx="7318942" cy="1483672"/>
          </a:xfrm>
        </p:spPr>
        <p:txBody>
          <a:bodyPr>
            <a:noAutofit/>
          </a:bodyPr>
          <a:lstStyle>
            <a:lvl1pPr marL="0" indent="0" algn="l">
              <a:lnSpc>
                <a:spcPts val="2050"/>
              </a:lnSpc>
              <a:spcBef>
                <a:spcPts val="0"/>
              </a:spcBef>
              <a:buNone/>
              <a:defRPr lang="en-AU" sz="1600" smtClean="0">
                <a:solidFill>
                  <a:schemeClr val="bg1"/>
                </a:solidFill>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Edit Master text styles</a:t>
            </a:r>
          </a:p>
        </p:txBody>
      </p:sp>
      <p:sp>
        <p:nvSpPr>
          <p:cNvPr id="6" name="TextBox 5">
            <a:extLst>
              <a:ext uri="{FF2B5EF4-FFF2-40B4-BE49-F238E27FC236}">
                <a16:creationId xmlns:a16="http://schemas.microsoft.com/office/drawing/2014/main" id="{4D6FE1C7-3397-A040-96F0-BC5CC70D1A62}"/>
              </a:ext>
            </a:extLst>
          </p:cNvPr>
          <p:cNvSpPr txBox="1"/>
          <p:nvPr userDrawn="1"/>
        </p:nvSpPr>
        <p:spPr>
          <a:xfrm>
            <a:off x="10018207" y="6420897"/>
            <a:ext cx="1748412" cy="246221"/>
          </a:xfrm>
          <a:prstGeom prst="rect">
            <a:avLst/>
          </a:prstGeom>
          <a:noFill/>
        </p:spPr>
        <p:txBody>
          <a:bodyPr wrap="square" rtlCol="0">
            <a:spAutoFit/>
          </a:bodyPr>
          <a:lstStyle/>
          <a:p>
            <a:pPr algn="r"/>
            <a:r>
              <a:rPr lang="en-US" sz="1000">
                <a:solidFill>
                  <a:schemeClr val="bg1"/>
                </a:solidFill>
              </a:rPr>
              <a:t>UTS CRICOS 00099F</a:t>
            </a:r>
          </a:p>
        </p:txBody>
      </p:sp>
    </p:spTree>
    <p:extLst>
      <p:ext uri="{BB962C8B-B14F-4D97-AF65-F5344CB8AC3E}">
        <p14:creationId xmlns:p14="http://schemas.microsoft.com/office/powerpoint/2010/main" val="339546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64F1F-DB76-314D-AA77-2441307D44B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36997CB-1ED1-3D41-BCFB-0A36DD8D402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1D05F5D-6026-FB47-9644-8EAB53F71B53}"/>
              </a:ext>
            </a:extLst>
          </p:cNvPr>
          <p:cNvSpPr>
            <a:spLocks noGrp="1"/>
          </p:cNvSpPr>
          <p:nvPr>
            <p:ph type="dt" sz="half" idx="10"/>
          </p:nvPr>
        </p:nvSpPr>
        <p:spPr/>
        <p:txBody>
          <a:bodyPr/>
          <a:lstStyle/>
          <a:p>
            <a:fld id="{D8052FB6-3A6A-9C4B-8739-15C0A3C5E0DA}" type="datetimeFigureOut">
              <a:rPr lang="en-US" smtClean="0"/>
              <a:t>3/29/2022</a:t>
            </a:fld>
            <a:endParaRPr lang="en-US"/>
          </a:p>
        </p:txBody>
      </p:sp>
      <p:sp>
        <p:nvSpPr>
          <p:cNvPr id="5" name="Footer Placeholder 4">
            <a:extLst>
              <a:ext uri="{FF2B5EF4-FFF2-40B4-BE49-F238E27FC236}">
                <a16:creationId xmlns:a16="http://schemas.microsoft.com/office/drawing/2014/main" id="{9D0CBF42-8490-D149-89B6-321E7D944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D55017-CAA4-CA4F-AAB0-2F1708B2B03D}"/>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163245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28DB2-0B37-714F-A6C1-8FF0B40728A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CE22D4A-9DD7-BE45-92E3-6C76379C68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B3CFCC0-46BC-7F47-BCCD-F51602DED2E0}"/>
              </a:ext>
            </a:extLst>
          </p:cNvPr>
          <p:cNvSpPr>
            <a:spLocks noGrp="1"/>
          </p:cNvSpPr>
          <p:nvPr>
            <p:ph type="dt" sz="half" idx="10"/>
          </p:nvPr>
        </p:nvSpPr>
        <p:spPr/>
        <p:txBody>
          <a:bodyPr/>
          <a:lstStyle/>
          <a:p>
            <a:fld id="{D8052FB6-3A6A-9C4B-8739-15C0A3C5E0DA}" type="datetimeFigureOut">
              <a:rPr lang="en-US" smtClean="0"/>
              <a:t>3/29/2022</a:t>
            </a:fld>
            <a:endParaRPr lang="en-US"/>
          </a:p>
        </p:txBody>
      </p:sp>
      <p:sp>
        <p:nvSpPr>
          <p:cNvPr id="5" name="Footer Placeholder 4">
            <a:extLst>
              <a:ext uri="{FF2B5EF4-FFF2-40B4-BE49-F238E27FC236}">
                <a16:creationId xmlns:a16="http://schemas.microsoft.com/office/drawing/2014/main" id="{AEEAB486-8EF8-E644-8BF3-EC4376083C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2C64D-1774-6549-8E7C-EEE8DCB1F976}"/>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327730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DD979-292B-9D4B-8378-6FFAF15827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6C3A51E-AD65-0D46-A724-795655BDDD1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9F61D24-23E9-D74A-9E08-31A6BFC1F92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C4A5141-0C4F-9040-809A-DF0129B13F0C}"/>
              </a:ext>
            </a:extLst>
          </p:cNvPr>
          <p:cNvSpPr>
            <a:spLocks noGrp="1"/>
          </p:cNvSpPr>
          <p:nvPr>
            <p:ph type="dt" sz="half" idx="10"/>
          </p:nvPr>
        </p:nvSpPr>
        <p:spPr/>
        <p:txBody>
          <a:bodyPr/>
          <a:lstStyle/>
          <a:p>
            <a:fld id="{D8052FB6-3A6A-9C4B-8739-15C0A3C5E0DA}" type="datetimeFigureOut">
              <a:rPr lang="en-US" smtClean="0"/>
              <a:t>3/29/2022</a:t>
            </a:fld>
            <a:endParaRPr lang="en-US"/>
          </a:p>
        </p:txBody>
      </p:sp>
      <p:sp>
        <p:nvSpPr>
          <p:cNvPr id="6" name="Footer Placeholder 5">
            <a:extLst>
              <a:ext uri="{FF2B5EF4-FFF2-40B4-BE49-F238E27FC236}">
                <a16:creationId xmlns:a16="http://schemas.microsoft.com/office/drawing/2014/main" id="{AF6AB350-3918-8B40-B5F8-F2BDEF9231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B17E2-3A06-C444-8F7B-DF7ABD1A63A0}"/>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242024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EA914-639C-E749-85CB-882FBDFFF67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04E627B-A36A-2C41-9BE7-298E64397F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BBE8343-DDC8-144D-9D99-E1DA4A9C67E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C5279ED-2F0D-D542-85B3-C19CA6B692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CBAFCBB-A7AF-4A44-B932-8DC8310F9F6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C291E46-19B7-6047-86E5-6A7B86AF3BCA}"/>
              </a:ext>
            </a:extLst>
          </p:cNvPr>
          <p:cNvSpPr>
            <a:spLocks noGrp="1"/>
          </p:cNvSpPr>
          <p:nvPr>
            <p:ph type="dt" sz="half" idx="10"/>
          </p:nvPr>
        </p:nvSpPr>
        <p:spPr/>
        <p:txBody>
          <a:bodyPr/>
          <a:lstStyle/>
          <a:p>
            <a:fld id="{D8052FB6-3A6A-9C4B-8739-15C0A3C5E0DA}" type="datetimeFigureOut">
              <a:rPr lang="en-US" smtClean="0"/>
              <a:t>3/29/2022</a:t>
            </a:fld>
            <a:endParaRPr lang="en-US"/>
          </a:p>
        </p:txBody>
      </p:sp>
      <p:sp>
        <p:nvSpPr>
          <p:cNvPr id="8" name="Footer Placeholder 7">
            <a:extLst>
              <a:ext uri="{FF2B5EF4-FFF2-40B4-BE49-F238E27FC236}">
                <a16:creationId xmlns:a16="http://schemas.microsoft.com/office/drawing/2014/main" id="{3ACD6C4B-01FC-A546-9A52-165BC90BB1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552828-9E84-374A-B27B-309001E99F2F}"/>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153347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89FE-FBCE-9A45-ADE0-6B9632AEEBE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35D916A-A1E9-AA4D-8B72-93826B24E7B8}"/>
              </a:ext>
            </a:extLst>
          </p:cNvPr>
          <p:cNvSpPr>
            <a:spLocks noGrp="1"/>
          </p:cNvSpPr>
          <p:nvPr>
            <p:ph type="dt" sz="half" idx="10"/>
          </p:nvPr>
        </p:nvSpPr>
        <p:spPr/>
        <p:txBody>
          <a:bodyPr/>
          <a:lstStyle/>
          <a:p>
            <a:fld id="{D8052FB6-3A6A-9C4B-8739-15C0A3C5E0DA}" type="datetimeFigureOut">
              <a:rPr lang="en-US" smtClean="0"/>
              <a:t>3/29/2022</a:t>
            </a:fld>
            <a:endParaRPr lang="en-US"/>
          </a:p>
        </p:txBody>
      </p:sp>
      <p:sp>
        <p:nvSpPr>
          <p:cNvPr id="4" name="Footer Placeholder 3">
            <a:extLst>
              <a:ext uri="{FF2B5EF4-FFF2-40B4-BE49-F238E27FC236}">
                <a16:creationId xmlns:a16="http://schemas.microsoft.com/office/drawing/2014/main" id="{5E30DC57-DA5E-6F49-93D3-9C13CDC13B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E4AE48-A755-1A45-8756-44DE8220581D}"/>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200852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D3EFE7-CF3E-294A-829D-0CB1EE7F0E00}"/>
              </a:ext>
            </a:extLst>
          </p:cNvPr>
          <p:cNvSpPr>
            <a:spLocks noGrp="1"/>
          </p:cNvSpPr>
          <p:nvPr>
            <p:ph type="dt" sz="half" idx="10"/>
          </p:nvPr>
        </p:nvSpPr>
        <p:spPr/>
        <p:txBody>
          <a:bodyPr/>
          <a:lstStyle/>
          <a:p>
            <a:fld id="{D8052FB6-3A6A-9C4B-8739-15C0A3C5E0DA}" type="datetimeFigureOut">
              <a:rPr lang="en-US" smtClean="0"/>
              <a:t>3/29/2022</a:t>
            </a:fld>
            <a:endParaRPr lang="en-US"/>
          </a:p>
        </p:txBody>
      </p:sp>
      <p:sp>
        <p:nvSpPr>
          <p:cNvPr id="3" name="Footer Placeholder 2">
            <a:extLst>
              <a:ext uri="{FF2B5EF4-FFF2-40B4-BE49-F238E27FC236}">
                <a16:creationId xmlns:a16="http://schemas.microsoft.com/office/drawing/2014/main" id="{575A04FD-CF3C-DC42-AE3C-02B41A556C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7F4641-F236-0E44-BBFF-0CC20B06CB0F}"/>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58384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9DF47-9346-B749-983F-8A3572D64B6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7521BD8-1AD8-9147-94AD-352B7A3B99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CE8DFA2-F00C-4344-9105-468B2187E6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7C2EC41-8C90-7F4B-94C0-D14DFAB9C0FC}"/>
              </a:ext>
            </a:extLst>
          </p:cNvPr>
          <p:cNvSpPr>
            <a:spLocks noGrp="1"/>
          </p:cNvSpPr>
          <p:nvPr>
            <p:ph type="dt" sz="half" idx="10"/>
          </p:nvPr>
        </p:nvSpPr>
        <p:spPr/>
        <p:txBody>
          <a:bodyPr/>
          <a:lstStyle/>
          <a:p>
            <a:fld id="{D8052FB6-3A6A-9C4B-8739-15C0A3C5E0DA}" type="datetimeFigureOut">
              <a:rPr lang="en-US" smtClean="0"/>
              <a:t>3/29/2022</a:t>
            </a:fld>
            <a:endParaRPr lang="en-US"/>
          </a:p>
        </p:txBody>
      </p:sp>
      <p:sp>
        <p:nvSpPr>
          <p:cNvPr id="6" name="Footer Placeholder 5">
            <a:extLst>
              <a:ext uri="{FF2B5EF4-FFF2-40B4-BE49-F238E27FC236}">
                <a16:creationId xmlns:a16="http://schemas.microsoft.com/office/drawing/2014/main" id="{63806714-089C-CB4F-B2CD-163942FF5F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7143C3-D3F2-CA44-BE55-ED9101DA6D09}"/>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1452791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4A16-538E-234E-BC45-76A86C3298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D47B252-21F4-6341-97BB-B65F140D06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CA6AE5-E538-854B-92E3-0D4351944D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0EF6F26-139A-F147-84A3-549D79EFDE50}"/>
              </a:ext>
            </a:extLst>
          </p:cNvPr>
          <p:cNvSpPr>
            <a:spLocks noGrp="1"/>
          </p:cNvSpPr>
          <p:nvPr>
            <p:ph type="dt" sz="half" idx="10"/>
          </p:nvPr>
        </p:nvSpPr>
        <p:spPr/>
        <p:txBody>
          <a:bodyPr/>
          <a:lstStyle/>
          <a:p>
            <a:fld id="{D8052FB6-3A6A-9C4B-8739-15C0A3C5E0DA}" type="datetimeFigureOut">
              <a:rPr lang="en-US" smtClean="0"/>
              <a:t>3/29/2022</a:t>
            </a:fld>
            <a:endParaRPr lang="en-US"/>
          </a:p>
        </p:txBody>
      </p:sp>
      <p:sp>
        <p:nvSpPr>
          <p:cNvPr id="6" name="Footer Placeholder 5">
            <a:extLst>
              <a:ext uri="{FF2B5EF4-FFF2-40B4-BE49-F238E27FC236}">
                <a16:creationId xmlns:a16="http://schemas.microsoft.com/office/drawing/2014/main" id="{527D99AF-52BA-9C47-AEAF-A1C3595AAB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137157-7199-C842-B98C-1F70C9CD7C62}"/>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772950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8C7F64-1232-FA4A-8F7B-E0DBC29B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7351398-B5A9-2F4B-97E4-A918F9C02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4F96E3-060B-7C48-ACA4-FD0138CB3E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52FB6-3A6A-9C4B-8739-15C0A3C5E0DA}" type="datetimeFigureOut">
              <a:rPr lang="en-US" smtClean="0"/>
              <a:t>3/29/2022</a:t>
            </a:fld>
            <a:endParaRPr lang="en-US"/>
          </a:p>
        </p:txBody>
      </p:sp>
      <p:sp>
        <p:nvSpPr>
          <p:cNvPr id="5" name="Footer Placeholder 4">
            <a:extLst>
              <a:ext uri="{FF2B5EF4-FFF2-40B4-BE49-F238E27FC236}">
                <a16:creationId xmlns:a16="http://schemas.microsoft.com/office/drawing/2014/main" id="{493E1CCA-A76F-414B-8F80-B5465B1BAB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852F0F-211B-1A4C-80E4-82171F069B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0EF5E-1493-F14F-B4D1-20F135A8C3BE}" type="slidenum">
              <a:rPr lang="en-US" smtClean="0"/>
              <a:t>‹#›</a:t>
            </a:fld>
            <a:endParaRPr lang="en-US"/>
          </a:p>
        </p:txBody>
      </p:sp>
    </p:spTree>
    <p:extLst>
      <p:ext uri="{BB962C8B-B14F-4D97-AF65-F5344CB8AC3E}">
        <p14:creationId xmlns:p14="http://schemas.microsoft.com/office/powerpoint/2010/main" val="3382211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mysimon.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A11B-14BF-6548-992A-91D5A345FF42}"/>
              </a:ext>
            </a:extLst>
          </p:cNvPr>
          <p:cNvSpPr>
            <a:spLocks noGrp="1"/>
          </p:cNvSpPr>
          <p:nvPr>
            <p:ph type="ctrTitle"/>
          </p:nvPr>
        </p:nvSpPr>
        <p:spPr>
          <a:xfrm>
            <a:off x="627854" y="2684345"/>
            <a:ext cx="4152868" cy="1698811"/>
          </a:xfrm>
        </p:spPr>
        <p:txBody>
          <a:bodyPr/>
          <a:lstStyle/>
          <a:p>
            <a:pPr algn="ctr"/>
            <a:r>
              <a:rPr lang="en-AU" spc="-5" dirty="0">
                <a:latin typeface="Times New Roman"/>
                <a:cs typeface="Times New Roman"/>
              </a:rPr>
              <a:t>Introduction </a:t>
            </a:r>
            <a:r>
              <a:rPr lang="en-AU" dirty="0">
                <a:latin typeface="Times New Roman"/>
                <a:cs typeface="Times New Roman"/>
              </a:rPr>
              <a:t>to  Information </a:t>
            </a:r>
            <a:r>
              <a:rPr lang="en-AU" spc="-5" dirty="0">
                <a:latin typeface="Times New Roman"/>
                <a:cs typeface="Times New Roman"/>
              </a:rPr>
              <a:t>System </a:t>
            </a:r>
            <a:r>
              <a:rPr lang="en-AU" dirty="0">
                <a:latin typeface="Times New Roman"/>
                <a:cs typeface="Times New Roman"/>
              </a:rPr>
              <a:t>31266</a:t>
            </a:r>
            <a:br>
              <a:rPr lang="en-AU" dirty="0">
                <a:latin typeface="Times New Roman"/>
                <a:cs typeface="Times New Roman"/>
              </a:rPr>
            </a:br>
            <a:r>
              <a:rPr lang="en-AU" dirty="0">
                <a:latin typeface="Times New Roman"/>
                <a:cs typeface="Times New Roman"/>
              </a:rPr>
              <a:t>Week8</a:t>
            </a:r>
            <a:endParaRPr lang="en-US" dirty="0"/>
          </a:p>
        </p:txBody>
      </p:sp>
      <p:sp>
        <p:nvSpPr>
          <p:cNvPr id="4" name="TextBox 3">
            <a:extLst>
              <a:ext uri="{FF2B5EF4-FFF2-40B4-BE49-F238E27FC236}">
                <a16:creationId xmlns:a16="http://schemas.microsoft.com/office/drawing/2014/main" id="{DB6468E6-B1F6-3E45-B41A-23AE5F598A57}"/>
              </a:ext>
            </a:extLst>
          </p:cNvPr>
          <p:cNvSpPr txBox="1"/>
          <p:nvPr/>
        </p:nvSpPr>
        <p:spPr>
          <a:xfrm>
            <a:off x="627854" y="6362081"/>
            <a:ext cx="1513840" cy="246221"/>
          </a:xfrm>
          <a:prstGeom prst="rect">
            <a:avLst/>
          </a:prstGeom>
          <a:noFill/>
        </p:spPr>
        <p:txBody>
          <a:bodyPr wrap="square" rtlCol="0">
            <a:spAutoFit/>
          </a:bodyPr>
          <a:lstStyle/>
          <a:p>
            <a:r>
              <a:rPr lang="en-US" sz="1000" dirty="0">
                <a:solidFill>
                  <a:schemeClr val="bg1"/>
                </a:solidFill>
              </a:rPr>
              <a:t>UTS CRICOS 00099F</a:t>
            </a:r>
          </a:p>
        </p:txBody>
      </p:sp>
    </p:spTree>
    <p:extLst>
      <p:ext uri="{BB962C8B-B14F-4D97-AF65-F5344CB8AC3E}">
        <p14:creationId xmlns:p14="http://schemas.microsoft.com/office/powerpoint/2010/main" val="2306038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630936" y="640080"/>
            <a:ext cx="5021720" cy="1481328"/>
          </a:xfrm>
        </p:spPr>
        <p:txBody>
          <a:bodyPr vert="horz" lIns="91440" tIns="45720" rIns="91440" bIns="45720" rtlCol="0" anchor="b">
            <a:noAutofit/>
          </a:bodyPr>
          <a:lstStyle/>
          <a:p>
            <a:r>
              <a:rPr lang="en-AU" sz="3600" dirty="0">
                <a:latin typeface="Times New Roman"/>
                <a:cs typeface="Times New Roman"/>
              </a:rPr>
              <a:t>CRM process</a:t>
            </a:r>
            <a:endParaRPr lang="en-US" sz="3600" kern="1200" dirty="0">
              <a:solidFill>
                <a:schemeClr val="tx1"/>
              </a:solidFill>
              <a:latin typeface="Times New Roman" panose="02020603050405020304" pitchFamily="18" charset="0"/>
              <a:cs typeface="Times New Roman" panose="02020603050405020304" pitchFamily="18" charset="0"/>
            </a:endParaRPr>
          </a:p>
        </p:txBody>
      </p:sp>
      <p:sp>
        <p:nvSpPr>
          <p:cNvPr id="7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2DC3815-56FF-A840-A597-63969A754F5D}"/>
              </a:ext>
            </a:extLst>
          </p:cNvPr>
          <p:cNvPicPr>
            <a:picLocks noChangeAspect="1"/>
          </p:cNvPicPr>
          <p:nvPr/>
        </p:nvPicPr>
        <p:blipFill>
          <a:blip r:embed="rId3"/>
          <a:stretch>
            <a:fillRect/>
          </a:stretch>
        </p:blipFill>
        <p:spPr>
          <a:xfrm>
            <a:off x="3719391" y="706899"/>
            <a:ext cx="7841673" cy="5511021"/>
          </a:xfrm>
          <a:prstGeom prst="rect">
            <a:avLst/>
          </a:prstGeom>
        </p:spPr>
      </p:pic>
    </p:spTree>
    <p:extLst>
      <p:ext uri="{BB962C8B-B14F-4D97-AF65-F5344CB8AC3E}">
        <p14:creationId xmlns:p14="http://schemas.microsoft.com/office/powerpoint/2010/main" val="987975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224272" cy="1434415"/>
          </a:xfrm>
        </p:spPr>
        <p:txBody>
          <a:bodyPr vert="horz" lIns="91440" tIns="45720" rIns="91440" bIns="45720" rtlCol="0" anchor="ctr">
            <a:normAutofit/>
          </a:bodyPr>
          <a:lstStyle/>
          <a:p>
            <a:r>
              <a:rPr lang="en-AU" sz="3600" dirty="0">
                <a:latin typeface="Times New Roman"/>
                <a:cs typeface="Times New Roman"/>
              </a:rPr>
              <a:t>CRM and organization’s overall goal </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E61527A-D811-4040-A740-3F330930D1EE}"/>
              </a:ext>
            </a:extLst>
          </p:cNvPr>
          <p:cNvSpPr txBox="1"/>
          <p:nvPr/>
        </p:nvSpPr>
        <p:spPr>
          <a:xfrm>
            <a:off x="389631" y="1883348"/>
            <a:ext cx="11511424" cy="2677656"/>
          </a:xfrm>
          <a:prstGeom prst="rect">
            <a:avLst/>
          </a:prstGeom>
          <a:noFill/>
        </p:spPr>
        <p:txBody>
          <a:bodyPr wrap="square">
            <a:spAutoFit/>
          </a:bodyPr>
          <a:lstStyle/>
          <a:p>
            <a:pPr algn="just"/>
            <a:r>
              <a:rPr lang="en-AU" sz="2400" dirty="0">
                <a:latin typeface="Times New Roman" panose="02020603050405020304" pitchFamily="18" charset="0"/>
                <a:cs typeface="Times New Roman" panose="02020603050405020304" pitchFamily="18" charset="0"/>
              </a:rPr>
              <a:t>An </a:t>
            </a:r>
            <a:r>
              <a:rPr lang="en-AU" sz="2400" b="1" dirty="0">
                <a:latin typeface="Times New Roman" panose="02020603050405020304" pitchFamily="18" charset="0"/>
                <a:cs typeface="Times New Roman" panose="02020603050405020304" pitchFamily="18" charset="0"/>
              </a:rPr>
              <a:t>organization’s overall goal </a:t>
            </a:r>
            <a:r>
              <a:rPr lang="en-AU" sz="2400" dirty="0">
                <a:latin typeface="Times New Roman" panose="02020603050405020304" pitchFamily="18" charset="0"/>
                <a:cs typeface="Times New Roman" panose="02020603050405020304" pitchFamily="18" charset="0"/>
              </a:rPr>
              <a:t>is to maximize the </a:t>
            </a:r>
            <a:r>
              <a:rPr lang="en-AU" sz="2400" i="1" dirty="0">
                <a:solidFill>
                  <a:srgbClr val="FF0000"/>
                </a:solidFill>
                <a:latin typeface="Times New Roman" panose="02020603050405020304" pitchFamily="18" charset="0"/>
                <a:cs typeface="Times New Roman" panose="02020603050405020304" pitchFamily="18" charset="0"/>
              </a:rPr>
              <a:t>lifetime value </a:t>
            </a:r>
            <a:r>
              <a:rPr lang="en-AU" sz="2400" dirty="0">
                <a:solidFill>
                  <a:srgbClr val="FF0000"/>
                </a:solidFill>
                <a:latin typeface="Times New Roman" panose="02020603050405020304" pitchFamily="18" charset="0"/>
                <a:cs typeface="Times New Roman" panose="02020603050405020304" pitchFamily="18" charset="0"/>
              </a:rPr>
              <a:t>of a customer</a:t>
            </a:r>
            <a:r>
              <a:rPr lang="en-AU" sz="2400" dirty="0">
                <a:latin typeface="Times New Roman" panose="02020603050405020304" pitchFamily="18" charset="0"/>
                <a:cs typeface="Times New Roman" panose="02020603050405020304" pitchFamily="18" charset="0"/>
              </a:rPr>
              <a:t>, which is that customer’s potential revenue stream over a number of years. </a:t>
            </a:r>
          </a:p>
          <a:p>
            <a:pPr algn="just"/>
            <a:endParaRPr lang="en-AU" sz="2400" dirty="0">
              <a:latin typeface="Times New Roman" panose="02020603050405020304" pitchFamily="18" charset="0"/>
              <a:cs typeface="Times New Roman" panose="02020603050405020304" pitchFamily="18" charset="0"/>
            </a:endParaRPr>
          </a:p>
          <a:p>
            <a:pPr algn="just"/>
            <a:endParaRPr lang="en-AU" sz="2400" dirty="0">
              <a:latin typeface="Times New Roman" panose="02020603050405020304" pitchFamily="18" charset="0"/>
              <a:cs typeface="Times New Roman" panose="02020603050405020304" pitchFamily="18" charset="0"/>
            </a:endParaRPr>
          </a:p>
          <a:p>
            <a:pPr algn="just"/>
            <a:r>
              <a:rPr lang="en-AU" sz="2400" dirty="0">
                <a:latin typeface="Times New Roman" panose="02020603050405020304" pitchFamily="18" charset="0"/>
                <a:cs typeface="Times New Roman" panose="02020603050405020304" pitchFamily="18" charset="0"/>
              </a:rPr>
              <a:t>Over time all organizations inevitably lose a certain percentage of customers, a process called </a:t>
            </a:r>
            <a:r>
              <a:rPr lang="en-AU" sz="2400" i="1" dirty="0">
                <a:solidFill>
                  <a:srgbClr val="FF0000"/>
                </a:solidFill>
                <a:latin typeface="Times New Roman" panose="02020603050405020304" pitchFamily="18" charset="0"/>
                <a:cs typeface="Times New Roman" panose="02020603050405020304" pitchFamily="18" charset="0"/>
              </a:rPr>
              <a:t>customer churn</a:t>
            </a:r>
            <a:r>
              <a:rPr lang="en-AU" sz="2400" dirty="0">
                <a:latin typeface="Times New Roman" panose="02020603050405020304" pitchFamily="18" charset="0"/>
                <a:cs typeface="Times New Roman" panose="02020603050405020304" pitchFamily="18" charset="0"/>
              </a:rPr>
              <a:t>. The optimal result of the organization’s CRM efforts is to maximize the number of </a:t>
            </a:r>
            <a:r>
              <a:rPr lang="en-AU" sz="2400" dirty="0">
                <a:solidFill>
                  <a:srgbClr val="FF0000"/>
                </a:solidFill>
                <a:latin typeface="Times New Roman" panose="02020603050405020304" pitchFamily="18" charset="0"/>
                <a:cs typeface="Times New Roman" panose="02020603050405020304" pitchFamily="18" charset="0"/>
              </a:rPr>
              <a:t>high-value repeat customers while minimizing customer churn</a:t>
            </a:r>
            <a:r>
              <a:rPr lang="en-A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09335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224272" cy="1434415"/>
          </a:xfrm>
        </p:spPr>
        <p:txBody>
          <a:bodyPr vert="horz" lIns="91440" tIns="45720" rIns="91440" bIns="45720" rtlCol="0" anchor="ctr">
            <a:normAutofit/>
          </a:bodyPr>
          <a:lstStyle/>
          <a:p>
            <a:r>
              <a:rPr lang="en-AU" sz="3600" dirty="0">
                <a:latin typeface="Times New Roman"/>
                <a:cs typeface="Times New Roman"/>
              </a:rPr>
              <a:t>Successful CRM strategy </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E61527A-D811-4040-A740-3F330930D1EE}"/>
              </a:ext>
            </a:extLst>
          </p:cNvPr>
          <p:cNvSpPr txBox="1"/>
          <p:nvPr/>
        </p:nvSpPr>
        <p:spPr>
          <a:xfrm>
            <a:off x="389631" y="1883348"/>
            <a:ext cx="11511424" cy="2308324"/>
          </a:xfrm>
          <a:prstGeom prst="rect">
            <a:avLst/>
          </a:prstGeom>
          <a:noFill/>
        </p:spPr>
        <p:txBody>
          <a:bodyPr wrap="square">
            <a:spAutoFit/>
          </a:bodyPr>
          <a:lstStyle/>
          <a:p>
            <a:pPr marL="342900" indent="-342900" algn="just">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CRM is basically a simple idea: </a:t>
            </a:r>
            <a:r>
              <a:rPr lang="en-AU" sz="2400" b="1" dirty="0">
                <a:solidFill>
                  <a:srgbClr val="FF0000"/>
                </a:solidFill>
                <a:latin typeface="Times New Roman" panose="02020603050405020304" pitchFamily="18" charset="0"/>
                <a:cs typeface="Times New Roman" panose="02020603050405020304" pitchFamily="18" charset="0"/>
              </a:rPr>
              <a:t>Treat different customers differently</a:t>
            </a:r>
            <a:r>
              <a:rPr lang="en-AU" sz="2400" dirty="0">
                <a:latin typeface="Times New Roman" panose="02020603050405020304" pitchFamily="18" charset="0"/>
                <a:cs typeface="Times New Roman" panose="02020603050405020304" pitchFamily="18" charset="0"/>
              </a:rPr>
              <a:t>, because their needs differ, and their value to the company also may differ. </a:t>
            </a:r>
          </a:p>
          <a:p>
            <a:pPr algn="just"/>
            <a:endParaRPr lang="en-AU"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A </a:t>
            </a:r>
            <a:r>
              <a:rPr lang="en-AU" sz="2400" b="1" dirty="0">
                <a:solidFill>
                  <a:srgbClr val="FF0000"/>
                </a:solidFill>
                <a:latin typeface="Times New Roman" panose="02020603050405020304" pitchFamily="18" charset="0"/>
                <a:cs typeface="Times New Roman" panose="02020603050405020304" pitchFamily="18" charset="0"/>
              </a:rPr>
              <a:t>successful CRM strategy </a:t>
            </a:r>
            <a:r>
              <a:rPr lang="en-AU" sz="2400" dirty="0">
                <a:latin typeface="Times New Roman" panose="02020603050405020304" pitchFamily="18" charset="0"/>
                <a:cs typeface="Times New Roman" panose="02020603050405020304" pitchFamily="18" charset="0"/>
              </a:rPr>
              <a:t>not only improves customer satisfaction, but it makes the company’s sales and service employees more productive, which in turn generates increased profits.</a:t>
            </a:r>
          </a:p>
        </p:txBody>
      </p:sp>
    </p:spTree>
    <p:extLst>
      <p:ext uri="{BB962C8B-B14F-4D97-AF65-F5344CB8AC3E}">
        <p14:creationId xmlns:p14="http://schemas.microsoft.com/office/powerpoint/2010/main" val="1798184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a:solidFill>
                  <a:schemeClr val="tx1"/>
                </a:solidFill>
                <a:latin typeface="+mj-lt"/>
                <a:ea typeface="+mj-ea"/>
                <a:cs typeface="+mj-cs"/>
              </a:rPr>
              <a:t>CRM strategy and CRM systems</a:t>
            </a:r>
          </a:p>
        </p:txBody>
      </p:sp>
      <p:sp>
        <p:nvSpPr>
          <p:cNvPr id="7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E61527A-D811-4040-A740-3F330930D1EE}"/>
              </a:ext>
            </a:extLst>
          </p:cNvPr>
          <p:cNvSpPr txBox="1"/>
          <p:nvPr/>
        </p:nvSpPr>
        <p:spPr>
          <a:xfrm>
            <a:off x="630936" y="2660904"/>
            <a:ext cx="6947500" cy="3547872"/>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important to distinguish between a CRM </a:t>
            </a:r>
            <a:r>
              <a:rPr lang="en-US" sz="2400" i="1" dirty="0">
                <a:latin typeface="Times New Roman" panose="02020603050405020304" pitchFamily="18" charset="0"/>
                <a:cs typeface="Times New Roman" panose="02020603050405020304" pitchFamily="18" charset="0"/>
              </a:rPr>
              <a:t>strategy </a:t>
            </a:r>
            <a:r>
              <a:rPr lang="en-US" sz="2400" dirty="0">
                <a:latin typeface="Times New Roman" panose="02020603050405020304" pitchFamily="18" charset="0"/>
                <a:cs typeface="Times New Roman" panose="02020603050405020304" pitchFamily="18" charset="0"/>
              </a:rPr>
              <a:t>and CRM </a:t>
            </a:r>
            <a:r>
              <a:rPr lang="en-US" sz="2400" i="1" dirty="0">
                <a:latin typeface="Times New Roman" panose="02020603050405020304" pitchFamily="18" charset="0"/>
                <a:cs typeface="Times New Roman" panose="02020603050405020304" pitchFamily="18" charset="0"/>
              </a:rPr>
              <a:t>systems</a:t>
            </a:r>
            <a:r>
              <a:rPr lang="en-US" sz="2400" dirty="0">
                <a:latin typeface="Times New Roman" panose="02020603050405020304" pitchFamily="18" charset="0"/>
                <a:cs typeface="Times New Roman" panose="02020603050405020304" pitchFamily="18" charset="0"/>
              </a:rPr>
              <a:t>. Basically, CRM systems are information systems designed to </a:t>
            </a:r>
            <a:r>
              <a:rPr lang="en-US" sz="2400" dirty="0">
                <a:solidFill>
                  <a:srgbClr val="FF0000"/>
                </a:solidFill>
                <a:latin typeface="Times New Roman" panose="02020603050405020304" pitchFamily="18" charset="0"/>
                <a:cs typeface="Times New Roman" panose="02020603050405020304" pitchFamily="18" charset="0"/>
              </a:rPr>
              <a:t>support</a:t>
            </a:r>
            <a:r>
              <a:rPr lang="en-US" sz="2400" dirty="0">
                <a:latin typeface="Times New Roman" panose="02020603050405020304" pitchFamily="18" charset="0"/>
                <a:cs typeface="Times New Roman" panose="02020603050405020304" pitchFamily="18" charset="0"/>
              </a:rPr>
              <a:t> an organization’s </a:t>
            </a:r>
            <a:r>
              <a:rPr lang="en-US" sz="2400" dirty="0">
                <a:solidFill>
                  <a:srgbClr val="FF0000"/>
                </a:solidFill>
                <a:latin typeface="Times New Roman" panose="02020603050405020304" pitchFamily="18" charset="0"/>
                <a:cs typeface="Times New Roman" panose="02020603050405020304" pitchFamily="18" charset="0"/>
              </a:rPr>
              <a:t>CRM strategy</a:t>
            </a:r>
            <a:r>
              <a:rPr lang="en-US" sz="2400" dirty="0">
                <a:latin typeface="Times New Roman" panose="02020603050405020304" pitchFamily="18" charset="0"/>
                <a:cs typeface="Times New Roman" panose="02020603050405020304" pitchFamily="18" charset="0"/>
              </a:rPr>
              <a:t>. </a:t>
            </a:r>
          </a:p>
          <a:p>
            <a:pPr indent="-228600">
              <a:lnSpc>
                <a:spcPct val="90000"/>
              </a:lnSpc>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Because </a:t>
            </a:r>
            <a:r>
              <a:rPr lang="en-US" sz="2400" b="1" dirty="0">
                <a:solidFill>
                  <a:srgbClr val="00B050"/>
                </a:solidFill>
                <a:latin typeface="Times New Roman" panose="02020603050405020304" pitchFamily="18" charset="0"/>
                <a:cs typeface="Times New Roman" panose="02020603050405020304" pitchFamily="18" charset="0"/>
              </a:rPr>
              <a:t>customer service and support </a:t>
            </a:r>
            <a:r>
              <a:rPr lang="en-US" sz="2400" dirty="0">
                <a:latin typeface="Times New Roman" panose="02020603050405020304" pitchFamily="18" charset="0"/>
                <a:cs typeface="Times New Roman" panose="02020603050405020304" pitchFamily="18" charset="0"/>
              </a:rPr>
              <a:t>are essential to a successful business, organizations must place a great deal of emphasis on both their CRM strategy and their CRM systems.</a:t>
            </a:r>
          </a:p>
        </p:txBody>
      </p:sp>
      <p:pic>
        <p:nvPicPr>
          <p:cNvPr id="2050" name="Picture 2" descr="The Definitive Guide to Customer Relationship Management">
            <a:extLst>
              <a:ext uri="{FF2B5EF4-FFF2-40B4-BE49-F238E27FC236}">
                <a16:creationId xmlns:a16="http://schemas.microsoft.com/office/drawing/2014/main" id="{BB0E6AB5-EAAF-8240-AA1B-E9A94B8E0F1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29728" y="861753"/>
            <a:ext cx="4462272"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866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224272" cy="1434415"/>
          </a:xfrm>
        </p:spPr>
        <p:txBody>
          <a:bodyPr vert="horz" lIns="91440" tIns="45720" rIns="91440" bIns="45720" rtlCol="0" anchor="ctr">
            <a:normAutofit/>
          </a:bodyPr>
          <a:lstStyle/>
          <a:p>
            <a:r>
              <a:rPr lang="en-AU" sz="3600" dirty="0">
                <a:latin typeface="Times New Roman"/>
                <a:cs typeface="Times New Roman"/>
              </a:rPr>
              <a:t>CRM and Information Systems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E61527A-D811-4040-A740-3F330930D1EE}"/>
              </a:ext>
            </a:extLst>
          </p:cNvPr>
          <p:cNvSpPr txBox="1"/>
          <p:nvPr/>
        </p:nvSpPr>
        <p:spPr>
          <a:xfrm>
            <a:off x="389631" y="1883348"/>
            <a:ext cx="11511424" cy="2062103"/>
          </a:xfrm>
          <a:prstGeom prst="rect">
            <a:avLst/>
          </a:prstGeom>
          <a:noFill/>
        </p:spPr>
        <p:txBody>
          <a:bodyPr wrap="square">
            <a:spAutoFit/>
          </a:bodyPr>
          <a:lstStyle/>
          <a:p>
            <a:r>
              <a:rPr lang="en-AU" sz="3200" dirty="0">
                <a:latin typeface="Times New Roman" panose="02020603050405020304" pitchFamily="18" charset="0"/>
                <a:cs typeface="Times New Roman" panose="02020603050405020304" pitchFamily="18" charset="0"/>
              </a:rPr>
              <a:t>All successful CRM policies share </a:t>
            </a:r>
            <a:r>
              <a:rPr lang="en-AU" sz="3200" b="1" dirty="0">
                <a:latin typeface="Times New Roman" panose="02020603050405020304" pitchFamily="18" charset="0"/>
                <a:cs typeface="Times New Roman" panose="02020603050405020304" pitchFamily="18" charset="0"/>
              </a:rPr>
              <a:t>two basic </a:t>
            </a:r>
            <a:r>
              <a:rPr lang="en-AU" sz="3200" dirty="0">
                <a:latin typeface="Times New Roman" panose="02020603050405020304" pitchFamily="18" charset="0"/>
                <a:cs typeface="Times New Roman" panose="02020603050405020304" pitchFamily="18" charset="0"/>
              </a:rPr>
              <a:t>elements:</a:t>
            </a:r>
          </a:p>
          <a:p>
            <a:pPr marL="457200" indent="-457200">
              <a:buFont typeface="+mj-lt"/>
              <a:buAutoNum type="arabicPeriod"/>
            </a:pPr>
            <a:r>
              <a:rPr lang="en-AU" sz="3200" dirty="0">
                <a:latin typeface="Times New Roman" panose="02020603050405020304" pitchFamily="18" charset="0"/>
                <a:cs typeface="Times New Roman" panose="02020603050405020304" pitchFamily="18" charset="0"/>
              </a:rPr>
              <a:t>The company must identify the many types of </a:t>
            </a:r>
            <a:r>
              <a:rPr lang="en-AU" sz="3200" b="1" dirty="0">
                <a:solidFill>
                  <a:srgbClr val="FF0000"/>
                </a:solidFill>
                <a:latin typeface="Times New Roman" panose="02020603050405020304" pitchFamily="18" charset="0"/>
                <a:cs typeface="Times New Roman" panose="02020603050405020304" pitchFamily="18" charset="0"/>
              </a:rPr>
              <a:t>customer touch points</a:t>
            </a:r>
            <a:r>
              <a:rPr lang="en-AU" sz="3200" dirty="0">
                <a:latin typeface="Times New Roman" panose="02020603050405020304" pitchFamily="18" charset="0"/>
                <a:cs typeface="Times New Roman" panose="02020603050405020304" pitchFamily="18" charset="0"/>
              </a:rPr>
              <a:t>.</a:t>
            </a:r>
          </a:p>
          <a:p>
            <a:pPr marL="457200" indent="-457200">
              <a:buFont typeface="+mj-lt"/>
              <a:buAutoNum type="arabicPeriod"/>
            </a:pPr>
            <a:r>
              <a:rPr lang="en-AU" sz="3200" dirty="0">
                <a:latin typeface="Times New Roman" panose="02020603050405020304" pitchFamily="18" charset="0"/>
                <a:cs typeface="Times New Roman" panose="02020603050405020304" pitchFamily="18" charset="0"/>
              </a:rPr>
              <a:t>It needs to </a:t>
            </a:r>
            <a:r>
              <a:rPr lang="en-AU" sz="3200" b="1" dirty="0">
                <a:solidFill>
                  <a:srgbClr val="FF0000"/>
                </a:solidFill>
                <a:latin typeface="Times New Roman" panose="02020603050405020304" pitchFamily="18" charset="0"/>
                <a:cs typeface="Times New Roman" panose="02020603050405020304" pitchFamily="18" charset="0"/>
              </a:rPr>
              <a:t>consolidate</a:t>
            </a:r>
            <a:r>
              <a:rPr lang="en-AU" sz="3200" dirty="0">
                <a:latin typeface="Times New Roman" panose="02020603050405020304" pitchFamily="18" charset="0"/>
                <a:cs typeface="Times New Roman" panose="02020603050405020304" pitchFamily="18" charset="0"/>
              </a:rPr>
              <a:t> data about each customer. </a:t>
            </a:r>
          </a:p>
        </p:txBody>
      </p:sp>
    </p:spTree>
    <p:extLst>
      <p:ext uri="{BB962C8B-B14F-4D97-AF65-F5344CB8AC3E}">
        <p14:creationId xmlns:p14="http://schemas.microsoft.com/office/powerpoint/2010/main" val="2522405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224272" cy="1434415"/>
          </a:xfrm>
        </p:spPr>
        <p:txBody>
          <a:bodyPr vert="horz" lIns="91440" tIns="45720" rIns="91440" bIns="45720" rtlCol="0" anchor="ctr">
            <a:normAutofit/>
          </a:bodyPr>
          <a:lstStyle/>
          <a:p>
            <a:r>
              <a:rPr lang="en-AU" sz="3600" dirty="0">
                <a:latin typeface="Times New Roman"/>
                <a:cs typeface="Times New Roman"/>
              </a:rPr>
              <a:t>Types of CRM</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70" name="Picture 6" descr="What are the different types of CRM?">
            <a:extLst>
              <a:ext uri="{FF2B5EF4-FFF2-40B4-BE49-F238E27FC236}">
                <a16:creationId xmlns:a16="http://schemas.microsoft.com/office/drawing/2014/main" id="{2CBFA733-2EC2-E040-B058-0B3345089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101" y="1848819"/>
            <a:ext cx="8853055" cy="4979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945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224272" cy="1434415"/>
          </a:xfrm>
        </p:spPr>
        <p:txBody>
          <a:bodyPr vert="horz" lIns="91440" tIns="45720" rIns="91440" bIns="45720" rtlCol="0" anchor="ctr">
            <a:normAutofit/>
          </a:bodyPr>
          <a:lstStyle/>
          <a:p>
            <a:r>
              <a:rPr lang="en-AU" sz="3600" dirty="0">
                <a:latin typeface="Times New Roman"/>
                <a:cs typeface="Times New Roman"/>
              </a:rPr>
              <a:t>Customer Touch Points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E61527A-D811-4040-A740-3F330930D1EE}"/>
              </a:ext>
            </a:extLst>
          </p:cNvPr>
          <p:cNvSpPr txBox="1"/>
          <p:nvPr/>
        </p:nvSpPr>
        <p:spPr>
          <a:xfrm>
            <a:off x="245683" y="1804317"/>
            <a:ext cx="5450153" cy="4524315"/>
          </a:xfrm>
          <a:prstGeom prst="rect">
            <a:avLst/>
          </a:prstGeom>
          <a:noFill/>
        </p:spPr>
        <p:txBody>
          <a:bodyPr wrap="square">
            <a:spAutoFit/>
          </a:bodyPr>
          <a:lstStyle/>
          <a:p>
            <a:pPr marL="342900" indent="-342900" algn="just">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Organizations must recognize the </a:t>
            </a:r>
            <a:r>
              <a:rPr lang="en-AU" sz="2400" b="1" dirty="0">
                <a:latin typeface="Times New Roman" panose="02020603050405020304" pitchFamily="18" charset="0"/>
                <a:cs typeface="Times New Roman" panose="02020603050405020304" pitchFamily="18" charset="0"/>
              </a:rPr>
              <a:t>numerous and diverse interactions </a:t>
            </a:r>
            <a:r>
              <a:rPr lang="en-AU" sz="2400" dirty="0">
                <a:latin typeface="Times New Roman" panose="02020603050405020304" pitchFamily="18" charset="0"/>
                <a:cs typeface="Times New Roman" panose="02020603050405020304" pitchFamily="18" charset="0"/>
              </a:rPr>
              <a:t>that they have with their customers. </a:t>
            </a:r>
          </a:p>
          <a:p>
            <a:pPr algn="just"/>
            <a:endParaRPr lang="en-AU"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These </a:t>
            </a:r>
            <a:r>
              <a:rPr lang="en-AU" sz="2400" b="1" dirty="0">
                <a:latin typeface="Times New Roman" panose="02020603050405020304" pitchFamily="18" charset="0"/>
                <a:cs typeface="Times New Roman" panose="02020603050405020304" pitchFamily="18" charset="0"/>
              </a:rPr>
              <a:t>various types of interactions </a:t>
            </a:r>
            <a:r>
              <a:rPr lang="en-AU" sz="2400" dirty="0">
                <a:latin typeface="Times New Roman" panose="02020603050405020304" pitchFamily="18" charset="0"/>
                <a:cs typeface="Times New Roman" panose="02020603050405020304" pitchFamily="18" charset="0"/>
              </a:rPr>
              <a:t>are referred to as </a:t>
            </a:r>
            <a:r>
              <a:rPr lang="en-AU" sz="2400" b="1" dirty="0">
                <a:solidFill>
                  <a:srgbClr val="FF0000"/>
                </a:solidFill>
                <a:latin typeface="Times New Roman" panose="02020603050405020304" pitchFamily="18" charset="0"/>
                <a:cs typeface="Times New Roman" panose="02020603050405020304" pitchFamily="18" charset="0"/>
              </a:rPr>
              <a:t>customer touch points.</a:t>
            </a:r>
          </a:p>
          <a:p>
            <a:pPr algn="just"/>
            <a:r>
              <a:rPr lang="en-AU" sz="2400" dirty="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en-AU" sz="2400" b="1" dirty="0">
                <a:latin typeface="Times New Roman" panose="02020603050405020304" pitchFamily="18" charset="0"/>
                <a:cs typeface="Times New Roman" panose="02020603050405020304" pitchFamily="18" charset="0"/>
              </a:rPr>
              <a:t>Traditional customer touch points </a:t>
            </a:r>
            <a:r>
              <a:rPr lang="en-AU" sz="2400" dirty="0">
                <a:latin typeface="Times New Roman" panose="02020603050405020304" pitchFamily="18" charset="0"/>
                <a:cs typeface="Times New Roman" panose="02020603050405020304" pitchFamily="18" charset="0"/>
              </a:rPr>
              <a:t>include </a:t>
            </a:r>
            <a:r>
              <a:rPr lang="en-AU" sz="2400" i="1" dirty="0">
                <a:latin typeface="Times New Roman" panose="02020603050405020304" pitchFamily="18" charset="0"/>
                <a:cs typeface="Times New Roman" panose="02020603050405020304" pitchFamily="18" charset="0"/>
              </a:rPr>
              <a:t>telephone contact, direct mailings, and actual physical interactions</a:t>
            </a:r>
            <a:r>
              <a:rPr lang="en-AU" sz="2400" dirty="0">
                <a:latin typeface="Times New Roman" panose="02020603050405020304" pitchFamily="18" charset="0"/>
                <a:cs typeface="Times New Roman" panose="02020603050405020304" pitchFamily="18" charset="0"/>
              </a:rPr>
              <a:t> with customers during their visits to a store. </a:t>
            </a:r>
          </a:p>
        </p:txBody>
      </p:sp>
      <p:pic>
        <p:nvPicPr>
          <p:cNvPr id="6146" name="Picture 2" descr="Omnichannel Touchpoints That Win Customers&amp;#39; Hearts">
            <a:extLst>
              <a:ext uri="{FF2B5EF4-FFF2-40B4-BE49-F238E27FC236}">
                <a16:creationId xmlns:a16="http://schemas.microsoft.com/office/drawing/2014/main" id="{E23C69E7-D0AB-7E4D-A3A0-B8998CD021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9784" y="1883348"/>
            <a:ext cx="6205220" cy="443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936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65DBBEF-238B-476B-96AB-8AAC3224EC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kern="1200" dirty="0">
                <a:solidFill>
                  <a:schemeClr val="tx1"/>
                </a:solidFill>
                <a:latin typeface="Times New Roman" panose="02020603050405020304" pitchFamily="18" charset="0"/>
                <a:cs typeface="Times New Roman" panose="02020603050405020304" pitchFamily="18" charset="0"/>
              </a:rPr>
              <a:t>Customer touch points</a:t>
            </a:r>
          </a:p>
        </p:txBody>
      </p:sp>
      <p:sp>
        <p:nvSpPr>
          <p:cNvPr id="2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Diagram&#10;&#10;Description automatically generated">
            <a:extLst>
              <a:ext uri="{FF2B5EF4-FFF2-40B4-BE49-F238E27FC236}">
                <a16:creationId xmlns:a16="http://schemas.microsoft.com/office/drawing/2014/main" id="{2FF0A390-5D20-C64D-928D-1833016B4546}"/>
              </a:ext>
            </a:extLst>
          </p:cNvPr>
          <p:cNvPicPr>
            <a:picLocks noChangeAspect="1"/>
          </p:cNvPicPr>
          <p:nvPr/>
        </p:nvPicPr>
        <p:blipFill>
          <a:blip r:embed="rId3"/>
          <a:stretch>
            <a:fillRect/>
          </a:stretch>
        </p:blipFill>
        <p:spPr>
          <a:xfrm>
            <a:off x="4752109" y="109728"/>
            <a:ext cx="7093527" cy="6715478"/>
          </a:xfrm>
          <a:prstGeom prst="rect">
            <a:avLst/>
          </a:prstGeom>
        </p:spPr>
      </p:pic>
    </p:spTree>
    <p:extLst>
      <p:ext uri="{BB962C8B-B14F-4D97-AF65-F5344CB8AC3E}">
        <p14:creationId xmlns:p14="http://schemas.microsoft.com/office/powerpoint/2010/main" val="3253600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224272" cy="1434415"/>
          </a:xfrm>
        </p:spPr>
        <p:txBody>
          <a:bodyPr vert="horz" lIns="91440" tIns="45720" rIns="91440" bIns="45720" rtlCol="0" anchor="ctr">
            <a:normAutofit/>
          </a:bodyPr>
          <a:lstStyle/>
          <a:p>
            <a:r>
              <a:rPr lang="en-AU" sz="3600" dirty="0">
                <a:latin typeface="Times New Roman"/>
                <a:cs typeface="Times New Roman"/>
              </a:rPr>
              <a:t>Data Consolidation</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E61527A-D811-4040-A740-3F330930D1EE}"/>
              </a:ext>
            </a:extLst>
          </p:cNvPr>
          <p:cNvSpPr txBox="1"/>
          <p:nvPr/>
        </p:nvSpPr>
        <p:spPr>
          <a:xfrm>
            <a:off x="245683" y="1804317"/>
            <a:ext cx="11551082" cy="3416320"/>
          </a:xfrm>
          <a:prstGeom prst="rect">
            <a:avLst/>
          </a:prstGeom>
          <a:noFill/>
        </p:spPr>
        <p:txBody>
          <a:bodyPr wrap="square">
            <a:spAutoFit/>
          </a:bodyPr>
          <a:lstStyle/>
          <a:p>
            <a:pPr marL="342900" indent="-342900" algn="just">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Data consolidation also is </a:t>
            </a:r>
            <a:r>
              <a:rPr lang="en-AU" sz="2400" b="1" dirty="0">
                <a:solidFill>
                  <a:srgbClr val="FF0000"/>
                </a:solidFill>
                <a:latin typeface="Times New Roman" panose="02020603050405020304" pitchFamily="18" charset="0"/>
                <a:cs typeface="Times New Roman" panose="02020603050405020304" pitchFamily="18" charset="0"/>
              </a:rPr>
              <a:t>critical</a:t>
            </a:r>
            <a:r>
              <a:rPr lang="en-AU" sz="2400" dirty="0">
                <a:latin typeface="Times New Roman" panose="02020603050405020304" pitchFamily="18" charset="0"/>
                <a:cs typeface="Times New Roman" panose="02020603050405020304" pitchFamily="18" charset="0"/>
              </a:rPr>
              <a:t> to an organization’s CRM efforts. </a:t>
            </a:r>
          </a:p>
          <a:p>
            <a:pPr algn="just"/>
            <a:endParaRPr lang="en-AU"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The organization’s CRM systems must manage customer data effectively. In the past, customer data were stored in </a:t>
            </a:r>
            <a:r>
              <a:rPr lang="en-AU" sz="2400" b="1" dirty="0">
                <a:solidFill>
                  <a:srgbClr val="FF0000"/>
                </a:solidFill>
                <a:latin typeface="Times New Roman" panose="02020603050405020304" pitchFamily="18" charset="0"/>
                <a:cs typeface="Times New Roman" panose="02020603050405020304" pitchFamily="18" charset="0"/>
              </a:rPr>
              <a:t>isolated systems </a:t>
            </a:r>
            <a:r>
              <a:rPr lang="en-AU" sz="2400" dirty="0">
                <a:latin typeface="Times New Roman" panose="02020603050405020304" pitchFamily="18" charset="0"/>
                <a:cs typeface="Times New Roman" panose="02020603050405020304" pitchFamily="18" charset="0"/>
              </a:rPr>
              <a:t>(or silos) located in different functional areas across the business (e.g., in separate databases in the finance, sales, logistics, and marketing departments).</a:t>
            </a:r>
          </a:p>
          <a:p>
            <a:pPr algn="just"/>
            <a:endParaRPr lang="en-AU"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 Consequently, data for individual customers were difficult to share across the various functional areas.  </a:t>
            </a:r>
          </a:p>
        </p:txBody>
      </p:sp>
    </p:spTree>
    <p:extLst>
      <p:ext uri="{BB962C8B-B14F-4D97-AF65-F5344CB8AC3E}">
        <p14:creationId xmlns:p14="http://schemas.microsoft.com/office/powerpoint/2010/main" val="25200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Data Consolidation</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E61527A-D811-4040-A740-3F330930D1EE}"/>
              </a:ext>
            </a:extLst>
          </p:cNvPr>
          <p:cNvSpPr txBox="1"/>
          <p:nvPr/>
        </p:nvSpPr>
        <p:spPr>
          <a:xfrm>
            <a:off x="640080" y="2872899"/>
            <a:ext cx="6605847" cy="3320668"/>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Modern, interconnected systems built around a data warehouse now make all </a:t>
            </a:r>
            <a:r>
              <a:rPr lang="en-US" sz="2400" dirty="0">
                <a:solidFill>
                  <a:srgbClr val="FF0000"/>
                </a:solidFill>
                <a:latin typeface="Times New Roman" panose="02020603050405020304" pitchFamily="18" charset="0"/>
                <a:cs typeface="Times New Roman" panose="02020603050405020304" pitchFamily="18" charset="0"/>
              </a:rPr>
              <a:t>customer-related data available</a:t>
            </a:r>
            <a:r>
              <a:rPr lang="en-US" sz="2400" dirty="0">
                <a:latin typeface="Times New Roman" panose="02020603050405020304" pitchFamily="18" charset="0"/>
                <a:cs typeface="Times New Roman" panose="02020603050405020304" pitchFamily="18" charset="0"/>
              </a:rPr>
              <a:t> to every unit of the business. </a:t>
            </a:r>
          </a:p>
          <a:p>
            <a:pPr marL="34290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complete data set on each customer is called a 360-degree view of that customer.</a:t>
            </a:r>
          </a:p>
          <a:p>
            <a:pPr marL="34290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By accessing this view, a company can </a:t>
            </a:r>
            <a:r>
              <a:rPr lang="en-US" sz="2400" dirty="0">
                <a:solidFill>
                  <a:srgbClr val="FF0000"/>
                </a:solidFill>
                <a:latin typeface="Times New Roman" panose="02020603050405020304" pitchFamily="18" charset="0"/>
                <a:cs typeface="Times New Roman" panose="02020603050405020304" pitchFamily="18" charset="0"/>
              </a:rPr>
              <a:t>enhance its relationship</a:t>
            </a:r>
            <a:r>
              <a:rPr lang="en-US" sz="2400" dirty="0">
                <a:latin typeface="Times New Roman" panose="02020603050405020304" pitchFamily="18" charset="0"/>
                <a:cs typeface="Times New Roman" panose="02020603050405020304" pitchFamily="18" charset="0"/>
              </a:rPr>
              <a:t> with its customers and ultimately make more productive and profitable decisions.</a:t>
            </a:r>
          </a:p>
        </p:txBody>
      </p:sp>
      <p:pic>
        <p:nvPicPr>
          <p:cNvPr id="8194" name="Picture 2" descr="How to Get a 360 Degree Overview of Your Customers">
            <a:extLst>
              <a:ext uri="{FF2B5EF4-FFF2-40B4-BE49-F238E27FC236}">
                <a16:creationId xmlns:a16="http://schemas.microsoft.com/office/drawing/2014/main" id="{E1448346-7CFE-2741-A68F-1F7ABEE431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924" t="1" r="31910" b="1"/>
          <a:stretch/>
        </p:blipFill>
        <p:spPr bwMode="auto">
          <a:xfrm>
            <a:off x="7465799" y="663848"/>
            <a:ext cx="4656651" cy="608384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92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C07283-4B7A-9F44-AB22-C99403460F84}"/>
              </a:ext>
            </a:extLst>
          </p:cNvPr>
          <p:cNvSpPr>
            <a:spLocks noGrp="1"/>
          </p:cNvSpPr>
          <p:nvPr>
            <p:ph type="ctrTitle"/>
          </p:nvPr>
        </p:nvSpPr>
        <p:spPr>
          <a:xfrm>
            <a:off x="1524000" y="1293338"/>
            <a:ext cx="9144000" cy="3274592"/>
          </a:xfrm>
        </p:spPr>
        <p:txBody>
          <a:bodyPr anchor="ctr">
            <a:normAutofit/>
          </a:bodyPr>
          <a:lstStyle/>
          <a:p>
            <a:r>
              <a:rPr lang="en-AU" sz="5400" dirty="0">
                <a:latin typeface="Times New Roman"/>
                <a:cs typeface="Times New Roman"/>
              </a:rPr>
              <a:t>Customer Relationship Management</a:t>
            </a:r>
            <a:br>
              <a:rPr lang="en-AU" sz="5400" dirty="0">
                <a:latin typeface="Times New Roman"/>
                <a:cs typeface="Times New Roman"/>
              </a:rPr>
            </a:br>
            <a:r>
              <a:rPr lang="en-AU" sz="5400" dirty="0">
                <a:latin typeface="Times New Roman"/>
                <a:cs typeface="Times New Roman"/>
              </a:rPr>
              <a:t>and Supply Chain Management</a:t>
            </a:r>
            <a:r>
              <a:rPr lang="en-AU" sz="4000" dirty="0">
                <a:latin typeface="Times New Roman"/>
                <a:cs typeface="Times New Roman"/>
              </a:rPr>
              <a:t/>
            </a:r>
            <a:br>
              <a:rPr lang="en-AU" sz="4000" dirty="0">
                <a:latin typeface="Times New Roman"/>
                <a:cs typeface="Times New Roman"/>
              </a:rPr>
            </a:br>
            <a:endParaRPr lang="en-AU" sz="4000" dirty="0">
              <a:latin typeface="Times New Roman"/>
              <a:cs typeface="Times New Roman"/>
            </a:endParaRPr>
          </a:p>
        </p:txBody>
      </p:sp>
      <p:cxnSp>
        <p:nvCxnSpPr>
          <p:cNvPr id="28" name="Straight Connector 27">
            <a:extLst>
              <a:ext uri="{FF2B5EF4-FFF2-40B4-BE49-F238E27FC236}">
                <a16:creationId xmlns:a16="http://schemas.microsoft.com/office/drawing/2014/main"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778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B97F24A-32CE-4C1C-A50D-3016B394D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4600" kern="1200" dirty="0">
                <a:solidFill>
                  <a:schemeClr val="tx1"/>
                </a:solidFill>
                <a:latin typeface="+mj-lt"/>
                <a:ea typeface="+mj-ea"/>
                <a:cs typeface="+mj-cs"/>
              </a:rPr>
              <a:t>Operational CRM Systems</a:t>
            </a:r>
          </a:p>
        </p:txBody>
      </p:sp>
      <p:sp>
        <p:nvSpPr>
          <p:cNvPr id="7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E61527A-D811-4040-A740-3F330930D1EE}"/>
              </a:ext>
            </a:extLst>
          </p:cNvPr>
          <p:cNvSpPr txBox="1"/>
          <p:nvPr/>
        </p:nvSpPr>
        <p:spPr>
          <a:xfrm>
            <a:off x="630935" y="2807208"/>
            <a:ext cx="5729609" cy="34107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Operational CRM systems </a:t>
            </a:r>
            <a:r>
              <a:rPr lang="en-US" sz="2400" b="1" dirty="0">
                <a:solidFill>
                  <a:srgbClr val="FF0000"/>
                </a:solidFill>
                <a:latin typeface="Times New Roman" panose="02020603050405020304" pitchFamily="18" charset="0"/>
                <a:cs typeface="Times New Roman" panose="02020603050405020304" pitchFamily="18" charset="0"/>
              </a:rPr>
              <a:t>support front-office business processes</a:t>
            </a:r>
            <a:endParaRPr lang="en-US" sz="2400" dirty="0">
              <a:solidFill>
                <a:srgbClr val="FF0000"/>
              </a:solidFill>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Front-office processes are those that directly interact with customers; that is, sales, marketing, and service. </a:t>
            </a:r>
          </a:p>
        </p:txBody>
      </p:sp>
      <p:pic>
        <p:nvPicPr>
          <p:cNvPr id="9218" name="Picture 2" descr="What is Operational CRM">
            <a:extLst>
              <a:ext uri="{FF2B5EF4-FFF2-40B4-BE49-F238E27FC236}">
                <a16:creationId xmlns:a16="http://schemas.microsoft.com/office/drawing/2014/main" id="{9DB02CB9-919D-1B43-933E-050E8FA7A72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47209" y="1005280"/>
            <a:ext cx="4858127" cy="5212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231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224272" cy="1434415"/>
          </a:xfrm>
        </p:spPr>
        <p:txBody>
          <a:bodyPr vert="horz" lIns="91440" tIns="45720" rIns="91440" bIns="45720" rtlCol="0" anchor="ctr">
            <a:normAutofit/>
          </a:bodyPr>
          <a:lstStyle/>
          <a:p>
            <a:r>
              <a:rPr lang="en-AU" sz="3600" dirty="0">
                <a:latin typeface="Times New Roman"/>
                <a:cs typeface="Times New Roman"/>
              </a:rPr>
              <a:t>Operational CRM benefits and components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E61527A-D811-4040-A740-3F330930D1EE}"/>
              </a:ext>
            </a:extLst>
          </p:cNvPr>
          <p:cNvSpPr txBox="1"/>
          <p:nvPr/>
        </p:nvSpPr>
        <p:spPr>
          <a:xfrm>
            <a:off x="245683" y="1804317"/>
            <a:ext cx="11551082" cy="3785652"/>
          </a:xfrm>
          <a:prstGeom prst="rect">
            <a:avLst/>
          </a:prstGeom>
          <a:noFill/>
        </p:spPr>
        <p:txBody>
          <a:bodyPr wrap="square">
            <a:spAutoFit/>
          </a:bodyPr>
          <a:lstStyle/>
          <a:p>
            <a:pPr marL="342900" indent="-34290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Efficient, personalized marketing, sales, and service;</a:t>
            </a:r>
          </a:p>
          <a:p>
            <a:pPr marL="342900" indent="-34290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A 360-degree view of each customer;</a:t>
            </a:r>
          </a:p>
          <a:p>
            <a:pPr marL="342900" indent="-34290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The ability of sales and service employees to access a complete history of customer interaction with the organization, regardless of the touch point.</a:t>
            </a:r>
          </a:p>
          <a:p>
            <a:pPr marL="342900" indent="-342900">
              <a:buFont typeface="Arial" panose="020B0604020202020204" pitchFamily="34" charset="0"/>
              <a:buChar char="•"/>
            </a:pPr>
            <a:endParaRPr lang="en-AU" sz="2400" dirty="0">
              <a:latin typeface="Times New Roman" panose="02020603050405020304" pitchFamily="18" charset="0"/>
              <a:cs typeface="Times New Roman" panose="02020603050405020304" pitchFamily="18" charset="0"/>
            </a:endParaRPr>
          </a:p>
          <a:p>
            <a:pPr algn="just"/>
            <a:r>
              <a:rPr lang="en-AU" sz="2400" dirty="0">
                <a:latin typeface="Times New Roman" panose="02020603050405020304" pitchFamily="18" charset="0"/>
                <a:cs typeface="Times New Roman" panose="02020603050405020304" pitchFamily="18" charset="0"/>
              </a:rPr>
              <a:t>The </a:t>
            </a:r>
            <a:r>
              <a:rPr lang="en-AU" sz="2400" dirty="0">
                <a:solidFill>
                  <a:srgbClr val="FF0000"/>
                </a:solidFill>
                <a:latin typeface="Times New Roman" panose="02020603050405020304" pitchFamily="18" charset="0"/>
                <a:cs typeface="Times New Roman" panose="02020603050405020304" pitchFamily="18" charset="0"/>
              </a:rPr>
              <a:t>two major components </a:t>
            </a:r>
            <a:r>
              <a:rPr lang="en-AU" sz="2400" dirty="0">
                <a:latin typeface="Times New Roman" panose="02020603050405020304" pitchFamily="18" charset="0"/>
                <a:cs typeface="Times New Roman" panose="02020603050405020304" pitchFamily="18" charset="0"/>
              </a:rPr>
              <a:t>of operational CRM systems are </a:t>
            </a:r>
          </a:p>
          <a:p>
            <a:pPr algn="just"/>
            <a:endParaRPr lang="en-AU" sz="2400" dirty="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AU" sz="2400" b="1" dirty="0">
                <a:latin typeface="Times New Roman" panose="02020603050405020304" pitchFamily="18" charset="0"/>
                <a:cs typeface="Times New Roman" panose="02020603050405020304" pitchFamily="18" charset="0"/>
              </a:rPr>
              <a:t>Customer-facing applications </a:t>
            </a:r>
          </a:p>
          <a:p>
            <a:pPr marL="514350" indent="-514350" algn="just">
              <a:buFont typeface="+mj-lt"/>
              <a:buAutoNum type="arabicPeriod"/>
            </a:pPr>
            <a:r>
              <a:rPr lang="en-AU" sz="2400" b="1" dirty="0">
                <a:latin typeface="Times New Roman" panose="02020603050405020304" pitchFamily="18" charset="0"/>
                <a:cs typeface="Times New Roman" panose="02020603050405020304" pitchFamily="18" charset="0"/>
              </a:rPr>
              <a:t>Customer touching applications </a:t>
            </a:r>
          </a:p>
          <a:p>
            <a:pPr marL="342900" indent="-342900">
              <a:buFont typeface="Arial" panose="020B0604020202020204" pitchFamily="34" charset="0"/>
              <a:buChar char="•"/>
            </a:pPr>
            <a:endParaRPr lang="en-A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8039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224272" cy="1434415"/>
          </a:xfrm>
        </p:spPr>
        <p:txBody>
          <a:bodyPr vert="horz" lIns="91440" tIns="45720" rIns="91440" bIns="45720" rtlCol="0" anchor="ctr">
            <a:normAutofit/>
          </a:bodyPr>
          <a:lstStyle/>
          <a:p>
            <a:r>
              <a:rPr lang="en-AU" sz="3600" dirty="0">
                <a:latin typeface="Times New Roman"/>
                <a:cs typeface="Times New Roman"/>
              </a:rPr>
              <a:t>Customer-Facing Applications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E61527A-D811-4040-A740-3F330930D1EE}"/>
              </a:ext>
            </a:extLst>
          </p:cNvPr>
          <p:cNvSpPr txBox="1"/>
          <p:nvPr/>
        </p:nvSpPr>
        <p:spPr>
          <a:xfrm>
            <a:off x="646707" y="1718120"/>
            <a:ext cx="11150058" cy="3416320"/>
          </a:xfrm>
          <a:prstGeom prst="rect">
            <a:avLst/>
          </a:prstGeom>
          <a:noFill/>
        </p:spPr>
        <p:txBody>
          <a:bodyPr wrap="square">
            <a:spAutoFit/>
          </a:bodyPr>
          <a:lstStyle/>
          <a:p>
            <a:pPr marL="342900" indent="-34290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In </a:t>
            </a:r>
            <a:r>
              <a:rPr lang="en-AU" sz="2400" b="1" dirty="0">
                <a:latin typeface="Times New Roman" panose="02020603050405020304" pitchFamily="18" charset="0"/>
                <a:cs typeface="Times New Roman" panose="02020603050405020304" pitchFamily="18" charset="0"/>
              </a:rPr>
              <a:t>customer-facing CRM applications</a:t>
            </a:r>
            <a:r>
              <a:rPr lang="en-AU" sz="2400" dirty="0">
                <a:latin typeface="Times New Roman" panose="02020603050405020304" pitchFamily="18" charset="0"/>
                <a:cs typeface="Times New Roman" panose="02020603050405020304" pitchFamily="18" charset="0"/>
              </a:rPr>
              <a:t>, an organization’s sales, field service, and customer interaction </a:t>
            </a:r>
            <a:r>
              <a:rPr lang="en-AU" sz="2400" dirty="0" err="1">
                <a:latin typeface="Times New Roman" panose="02020603050405020304" pitchFamily="18" charset="0"/>
                <a:cs typeface="Times New Roman" panose="02020603050405020304" pitchFamily="18" charset="0"/>
              </a:rPr>
              <a:t>center</a:t>
            </a:r>
            <a:r>
              <a:rPr lang="en-AU" sz="2400" dirty="0">
                <a:latin typeface="Times New Roman" panose="02020603050405020304" pitchFamily="18" charset="0"/>
                <a:cs typeface="Times New Roman" panose="02020603050405020304" pitchFamily="18" charset="0"/>
              </a:rPr>
              <a:t> representatives interact </a:t>
            </a:r>
            <a:r>
              <a:rPr lang="en-AU" sz="2400" dirty="0">
                <a:solidFill>
                  <a:srgbClr val="FF0000"/>
                </a:solidFill>
                <a:latin typeface="Times New Roman" panose="02020603050405020304" pitchFamily="18" charset="0"/>
                <a:cs typeface="Times New Roman" panose="02020603050405020304" pitchFamily="18" charset="0"/>
              </a:rPr>
              <a:t>directly </a:t>
            </a:r>
            <a:r>
              <a:rPr lang="en-AU" sz="2400" dirty="0">
                <a:latin typeface="Times New Roman" panose="02020603050405020304" pitchFamily="18" charset="0"/>
                <a:cs typeface="Times New Roman" panose="02020603050405020304" pitchFamily="18" charset="0"/>
              </a:rPr>
              <a:t>with customers. </a:t>
            </a:r>
          </a:p>
          <a:p>
            <a:endParaRPr lang="en-AU"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These applications include </a:t>
            </a:r>
            <a:r>
              <a:rPr lang="en-AU" sz="2400" dirty="0">
                <a:solidFill>
                  <a:srgbClr val="FF0000"/>
                </a:solidFill>
                <a:latin typeface="Times New Roman" panose="02020603050405020304" pitchFamily="18" charset="0"/>
                <a:cs typeface="Times New Roman" panose="02020603050405020304" pitchFamily="18" charset="0"/>
              </a:rPr>
              <a:t>customer service and support, sales force automation, marketing, and campaign management</a:t>
            </a:r>
            <a:r>
              <a:rPr lang="en-AU" sz="2400" dirty="0">
                <a:latin typeface="Times New Roman" panose="02020603050405020304" pitchFamily="18" charset="0"/>
                <a:cs typeface="Times New Roman" panose="02020603050405020304" pitchFamily="18" charset="0"/>
              </a:rPr>
              <a:t>.</a:t>
            </a:r>
          </a:p>
          <a:p>
            <a:endParaRPr lang="en-AU"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Customer service and support refers to systems that automate service requests, complaints, product returns, and requests for information. </a:t>
            </a:r>
            <a:endParaRPr lang="en-AU" altLang="en-US" sz="2400" dirty="0">
              <a:latin typeface="Times New Roman" panose="02020603050405020304" pitchFamily="18" charset="0"/>
              <a:cs typeface="Times New Roman" panose="02020603050405020304" pitchFamily="18" charset="0"/>
            </a:endParaRPr>
          </a:p>
          <a:p>
            <a:endParaRPr lang="en-A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7528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224272" cy="1434415"/>
          </a:xfrm>
        </p:spPr>
        <p:txBody>
          <a:bodyPr vert="horz" lIns="91440" tIns="45720" rIns="91440" bIns="45720" rtlCol="0" anchor="ctr">
            <a:normAutofit/>
          </a:bodyPr>
          <a:lstStyle/>
          <a:p>
            <a:r>
              <a:rPr lang="en-AU" sz="3600" dirty="0">
                <a:latin typeface="Times New Roman"/>
                <a:cs typeface="Times New Roman"/>
              </a:rPr>
              <a:t>Customer-Touching Applications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E61527A-D811-4040-A740-3F330930D1EE}"/>
              </a:ext>
            </a:extLst>
          </p:cNvPr>
          <p:cNvSpPr txBox="1"/>
          <p:nvPr/>
        </p:nvSpPr>
        <p:spPr>
          <a:xfrm>
            <a:off x="646707" y="1718120"/>
            <a:ext cx="11150058" cy="4893647"/>
          </a:xfrm>
          <a:prstGeom prst="rect">
            <a:avLst/>
          </a:prstGeom>
          <a:noFill/>
        </p:spPr>
        <p:txBody>
          <a:bodyPr wrap="square">
            <a:spAutoFit/>
          </a:bodyPr>
          <a:lstStyle/>
          <a:p>
            <a:pPr marL="342900" indent="-342900" algn="just">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Corporations have used manual CRM systems for many years. In the mid-1990s, organizations began using the </a:t>
            </a:r>
            <a:r>
              <a:rPr lang="en-AU" sz="2400" b="1" dirty="0">
                <a:latin typeface="Times New Roman" panose="02020603050405020304" pitchFamily="18" charset="0"/>
                <a:cs typeface="Times New Roman" panose="02020603050405020304" pitchFamily="18" charset="0"/>
              </a:rPr>
              <a:t>Internet</a:t>
            </a:r>
            <a:r>
              <a:rPr lang="en-AU" sz="2400" dirty="0">
                <a:latin typeface="Times New Roman" panose="02020603050405020304" pitchFamily="18" charset="0"/>
                <a:cs typeface="Times New Roman" panose="02020603050405020304" pitchFamily="18" charset="0"/>
              </a:rPr>
              <a:t>, the Web, and other electronic touch points to manage customer relationships.</a:t>
            </a:r>
          </a:p>
          <a:p>
            <a:pPr marL="342900" indent="-342900" algn="just">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 In contrast with customer-facing applications, where customers </a:t>
            </a:r>
            <a:r>
              <a:rPr lang="en-AU" sz="2400" b="1" dirty="0">
                <a:latin typeface="Times New Roman" panose="02020603050405020304" pitchFamily="18" charset="0"/>
                <a:cs typeface="Times New Roman" panose="02020603050405020304" pitchFamily="18" charset="0"/>
              </a:rPr>
              <a:t>deal directly </a:t>
            </a:r>
            <a:r>
              <a:rPr lang="en-AU" sz="2400" dirty="0">
                <a:latin typeface="Times New Roman" panose="02020603050405020304" pitchFamily="18" charset="0"/>
                <a:cs typeface="Times New Roman" panose="02020603050405020304" pitchFamily="18" charset="0"/>
              </a:rPr>
              <a:t>with a </a:t>
            </a:r>
            <a:r>
              <a:rPr lang="en-AU" sz="2400" b="1" dirty="0">
                <a:solidFill>
                  <a:srgbClr val="00B050"/>
                </a:solidFill>
                <a:latin typeface="Times New Roman" panose="02020603050405020304" pitchFamily="18" charset="0"/>
                <a:cs typeface="Times New Roman" panose="02020603050405020304" pitchFamily="18" charset="0"/>
              </a:rPr>
              <a:t>company representative</a:t>
            </a:r>
            <a:r>
              <a:rPr lang="en-AU" sz="2400" dirty="0">
                <a:latin typeface="Times New Roman" panose="02020603050405020304" pitchFamily="18" charset="0"/>
                <a:cs typeface="Times New Roman" panose="02020603050405020304" pitchFamily="18" charset="0"/>
              </a:rPr>
              <a:t>, customers </a:t>
            </a:r>
            <a:r>
              <a:rPr lang="en-AU" sz="2400" b="1" dirty="0">
                <a:latin typeface="Times New Roman" panose="02020603050405020304" pitchFamily="18" charset="0"/>
                <a:cs typeface="Times New Roman" panose="02020603050405020304" pitchFamily="18" charset="0"/>
              </a:rPr>
              <a:t>interact directly </a:t>
            </a:r>
            <a:r>
              <a:rPr lang="en-AU" sz="2400" dirty="0">
                <a:solidFill>
                  <a:srgbClr val="FF0000"/>
                </a:solidFill>
                <a:latin typeface="Times New Roman" panose="02020603050405020304" pitchFamily="18" charset="0"/>
                <a:cs typeface="Times New Roman" panose="02020603050405020304" pitchFamily="18" charset="0"/>
              </a:rPr>
              <a:t>with these technologies </a:t>
            </a:r>
            <a:r>
              <a:rPr lang="en-AU" sz="2400" dirty="0">
                <a:latin typeface="Times New Roman" panose="02020603050405020304" pitchFamily="18" charset="0"/>
                <a:cs typeface="Times New Roman" panose="02020603050405020304" pitchFamily="18" charset="0"/>
              </a:rPr>
              <a:t>and applications. </a:t>
            </a:r>
          </a:p>
          <a:p>
            <a:pPr marL="342900" indent="-342900" algn="just">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Such applications are called </a:t>
            </a:r>
          </a:p>
          <a:p>
            <a:pPr algn="ctr"/>
            <a:r>
              <a:rPr lang="en-AU" sz="2400" dirty="0">
                <a:solidFill>
                  <a:srgbClr val="FF0000"/>
                </a:solidFill>
                <a:latin typeface="Times New Roman" panose="02020603050405020304" pitchFamily="18" charset="0"/>
                <a:cs typeface="Times New Roman" panose="02020603050405020304" pitchFamily="18" charset="0"/>
              </a:rPr>
              <a:t>customer-touching CRM applications </a:t>
            </a:r>
          </a:p>
          <a:p>
            <a:pPr algn="ctr"/>
            <a:r>
              <a:rPr lang="en-AU" sz="2400" dirty="0">
                <a:solidFill>
                  <a:srgbClr val="FF0000"/>
                </a:solidFill>
                <a:latin typeface="Times New Roman" panose="02020603050405020304" pitchFamily="18" charset="0"/>
                <a:cs typeface="Times New Roman" panose="02020603050405020304" pitchFamily="18" charset="0"/>
              </a:rPr>
              <a:t>or</a:t>
            </a:r>
          </a:p>
          <a:p>
            <a:pPr algn="ctr"/>
            <a:r>
              <a:rPr lang="en-AU" sz="2400" dirty="0">
                <a:solidFill>
                  <a:srgbClr val="FF0000"/>
                </a:solidFill>
                <a:latin typeface="Times New Roman" panose="02020603050405020304" pitchFamily="18" charset="0"/>
                <a:cs typeface="Times New Roman" panose="02020603050405020304" pitchFamily="18" charset="0"/>
              </a:rPr>
              <a:t> electronic CRM (e-CRM) applications</a:t>
            </a:r>
            <a:r>
              <a:rPr lang="en-AU" sz="2400" dirty="0">
                <a:latin typeface="Times New Roman" panose="02020603050405020304" pitchFamily="18" charset="0"/>
                <a:cs typeface="Times New Roman" panose="02020603050405020304" pitchFamily="18" charset="0"/>
              </a:rPr>
              <a:t>.</a:t>
            </a:r>
          </a:p>
          <a:p>
            <a:pPr algn="ctr"/>
            <a:endParaRPr lang="en-AU" sz="2400" dirty="0">
              <a:latin typeface="Times New Roman" panose="02020603050405020304" pitchFamily="18" charset="0"/>
              <a:cs typeface="Times New Roman" panose="02020603050405020304" pitchFamily="18" charset="0"/>
            </a:endParaRPr>
          </a:p>
          <a:p>
            <a:pPr algn="just"/>
            <a:r>
              <a:rPr lang="en-AU" sz="2400" dirty="0">
                <a:latin typeface="Times New Roman" panose="02020603050405020304" pitchFamily="18" charset="0"/>
                <a:cs typeface="Times New Roman" panose="02020603050405020304" pitchFamily="18" charset="0"/>
              </a:rPr>
              <a:t>Customers typically can use these applications to </a:t>
            </a:r>
            <a:r>
              <a:rPr lang="en-AU" sz="2400" b="1" dirty="0">
                <a:latin typeface="Times New Roman" panose="02020603050405020304" pitchFamily="18" charset="0"/>
                <a:cs typeface="Times New Roman" panose="02020603050405020304" pitchFamily="18" charset="0"/>
              </a:rPr>
              <a:t>help themselves</a:t>
            </a:r>
            <a:r>
              <a:rPr lang="en-AU" sz="2400" dirty="0">
                <a:latin typeface="Times New Roman" panose="02020603050405020304" pitchFamily="18" charset="0"/>
                <a:cs typeface="Times New Roman" panose="02020603050405020304" pitchFamily="18" charset="0"/>
              </a:rPr>
              <a:t>. There are many types of e-CRM applications. Now we examine some of the major ones.</a:t>
            </a:r>
          </a:p>
        </p:txBody>
      </p:sp>
    </p:spTree>
    <p:extLst>
      <p:ext uri="{BB962C8B-B14F-4D97-AF65-F5344CB8AC3E}">
        <p14:creationId xmlns:p14="http://schemas.microsoft.com/office/powerpoint/2010/main" val="3292438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224272" cy="1434415"/>
          </a:xfrm>
        </p:spPr>
        <p:txBody>
          <a:bodyPr vert="horz" lIns="91440" tIns="45720" rIns="91440" bIns="45720" rtlCol="0" anchor="ctr">
            <a:normAutofit/>
          </a:bodyPr>
          <a:lstStyle/>
          <a:p>
            <a:r>
              <a:rPr lang="en-AU" sz="3600" dirty="0">
                <a:latin typeface="Times New Roman"/>
                <a:cs typeface="Times New Roman"/>
              </a:rPr>
              <a:t>Customer-Touching Applications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E61527A-D811-4040-A740-3F330930D1EE}"/>
              </a:ext>
            </a:extLst>
          </p:cNvPr>
          <p:cNvSpPr txBox="1"/>
          <p:nvPr/>
        </p:nvSpPr>
        <p:spPr>
          <a:xfrm>
            <a:off x="646707" y="1718120"/>
            <a:ext cx="11150058" cy="3046988"/>
          </a:xfrm>
          <a:prstGeom prst="rect">
            <a:avLst/>
          </a:prstGeom>
          <a:noFill/>
        </p:spPr>
        <p:txBody>
          <a:bodyPr wrap="square">
            <a:spAutoFit/>
          </a:bodyPr>
          <a:lstStyle/>
          <a:p>
            <a:pPr marL="342900" indent="-342900">
              <a:buFont typeface="Arial" panose="020B0604020202020204" pitchFamily="34" charset="0"/>
              <a:buChar char="•"/>
            </a:pPr>
            <a:r>
              <a:rPr lang="en-AU" sz="2400" b="1" dirty="0">
                <a:latin typeface="Times New Roman" panose="02020603050405020304" pitchFamily="18" charset="0"/>
                <a:cs typeface="Times New Roman" panose="02020603050405020304" pitchFamily="18" charset="0"/>
              </a:rPr>
              <a:t>Search and Comparison Capabilities: </a:t>
            </a:r>
            <a:r>
              <a:rPr lang="en-AU" sz="2400" dirty="0">
                <a:latin typeface="Times New Roman" panose="02020603050405020304" pitchFamily="18" charset="0"/>
                <a:cs typeface="Times New Roman" panose="02020603050405020304" pitchFamily="18" charset="0"/>
              </a:rPr>
              <a:t>It is often difficult for customers to find </a:t>
            </a:r>
            <a:r>
              <a:rPr lang="en-AU" sz="2400" b="1" dirty="0">
                <a:solidFill>
                  <a:srgbClr val="00B050"/>
                </a:solidFill>
                <a:latin typeface="Times New Roman" panose="02020603050405020304" pitchFamily="18" charset="0"/>
                <a:cs typeface="Times New Roman" panose="02020603050405020304" pitchFamily="18" charset="0"/>
              </a:rPr>
              <a:t>what they want from the vast array of products and services </a:t>
            </a:r>
            <a:r>
              <a:rPr lang="en-AU" sz="2400" dirty="0">
                <a:latin typeface="Times New Roman" panose="02020603050405020304" pitchFamily="18" charset="0"/>
                <a:cs typeface="Times New Roman" panose="02020603050405020304" pitchFamily="18" charset="0"/>
              </a:rPr>
              <a:t>available on the Web. To assist customers, many </a:t>
            </a:r>
            <a:r>
              <a:rPr lang="en-AU" sz="2400" b="1" dirty="0">
                <a:solidFill>
                  <a:srgbClr val="FF0000"/>
                </a:solidFill>
                <a:latin typeface="Times New Roman" panose="02020603050405020304" pitchFamily="18" charset="0"/>
                <a:cs typeface="Times New Roman" panose="02020603050405020304" pitchFamily="18" charset="0"/>
              </a:rPr>
              <a:t>online stores and malls </a:t>
            </a:r>
            <a:r>
              <a:rPr lang="en-AU" sz="2400" dirty="0">
                <a:latin typeface="Times New Roman" panose="02020603050405020304" pitchFamily="18" charset="0"/>
                <a:cs typeface="Times New Roman" panose="02020603050405020304" pitchFamily="18" charset="0"/>
              </a:rPr>
              <a:t>offer search and comparison capabilities, as do independent comparison Web sites (see </a:t>
            </a:r>
            <a:r>
              <a:rPr lang="en-AU" sz="2400" dirty="0">
                <a:latin typeface="Times New Roman" panose="02020603050405020304" pitchFamily="18" charset="0"/>
                <a:cs typeface="Times New Roman" panose="02020603050405020304" pitchFamily="18" charset="0"/>
                <a:hlinkClick r:id="rId3"/>
              </a:rPr>
              <a:t>www.mysimon.com</a:t>
            </a:r>
            <a:r>
              <a:rPr lang="en-AU" sz="2400" dirty="0">
                <a:latin typeface="Times New Roman" panose="02020603050405020304" pitchFamily="18" charset="0"/>
                <a:cs typeface="Times New Roman" panose="02020603050405020304" pitchFamily="18" charset="0"/>
              </a:rPr>
              <a:t>).</a:t>
            </a:r>
          </a:p>
          <a:p>
            <a:endParaRPr lang="en-AU"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U" sz="2400" b="1" dirty="0">
                <a:latin typeface="Times New Roman" panose="02020603050405020304" pitchFamily="18" charset="0"/>
                <a:cs typeface="Times New Roman" panose="02020603050405020304" pitchFamily="18" charset="0"/>
              </a:rPr>
              <a:t>Technical and Other Information and Service</a:t>
            </a:r>
            <a:r>
              <a:rPr lang="en-AU" sz="2400" dirty="0">
                <a:latin typeface="Times New Roman" panose="02020603050405020304" pitchFamily="18" charset="0"/>
                <a:cs typeface="Times New Roman" panose="02020603050405020304" pitchFamily="18" charset="0"/>
              </a:rPr>
              <a:t>s. Many organizations offer personalized experiences to induce customers to make purchases or to remain loyal. </a:t>
            </a:r>
          </a:p>
          <a:p>
            <a:endParaRPr lang="en-A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0971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224272" cy="1434415"/>
          </a:xfrm>
        </p:spPr>
        <p:txBody>
          <a:bodyPr vert="horz" lIns="91440" tIns="45720" rIns="91440" bIns="45720" rtlCol="0" anchor="ctr">
            <a:normAutofit/>
          </a:bodyPr>
          <a:lstStyle/>
          <a:p>
            <a:r>
              <a:rPr lang="en-AU" sz="3600" dirty="0">
                <a:latin typeface="Times New Roman"/>
                <a:cs typeface="Times New Roman"/>
              </a:rPr>
              <a:t>Customer-Touching Applications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E61527A-D811-4040-A740-3F330930D1EE}"/>
              </a:ext>
            </a:extLst>
          </p:cNvPr>
          <p:cNvSpPr txBox="1"/>
          <p:nvPr/>
        </p:nvSpPr>
        <p:spPr>
          <a:xfrm>
            <a:off x="646707" y="1718120"/>
            <a:ext cx="11150058" cy="2308324"/>
          </a:xfrm>
          <a:prstGeom prst="rect">
            <a:avLst/>
          </a:prstGeom>
          <a:noFill/>
        </p:spPr>
        <p:txBody>
          <a:bodyPr wrap="square">
            <a:spAutoFit/>
          </a:bodyPr>
          <a:lstStyle/>
          <a:p>
            <a:pPr marL="342900" indent="-342900">
              <a:buFont typeface="Arial" panose="020B0604020202020204" pitchFamily="34" charset="0"/>
              <a:buChar char="•"/>
            </a:pPr>
            <a:r>
              <a:rPr lang="en-AU" sz="2400" b="1" dirty="0">
                <a:latin typeface="Times New Roman" panose="02020603050405020304" pitchFamily="18" charset="0"/>
                <a:cs typeface="Times New Roman" panose="02020603050405020304" pitchFamily="18" charset="0"/>
              </a:rPr>
              <a:t>Personalized Web Pages</a:t>
            </a:r>
            <a:r>
              <a:rPr lang="en-AU" sz="2400" dirty="0">
                <a:latin typeface="Times New Roman" panose="02020603050405020304" pitchFamily="18" charset="0"/>
                <a:cs typeface="Times New Roman" panose="02020603050405020304" pitchFamily="18" charset="0"/>
              </a:rPr>
              <a:t>. Many organizations permit their customers to create personalized Web pages.</a:t>
            </a:r>
          </a:p>
          <a:p>
            <a:endParaRPr lang="en-AU"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 </a:t>
            </a:r>
            <a:r>
              <a:rPr lang="en-AU" sz="2400" b="1" dirty="0">
                <a:latin typeface="Times New Roman" panose="02020603050405020304" pitchFamily="18" charset="0"/>
                <a:cs typeface="Times New Roman" panose="02020603050405020304" pitchFamily="18" charset="0"/>
              </a:rPr>
              <a:t>FAQs</a:t>
            </a:r>
            <a:r>
              <a:rPr lang="en-AU" sz="2400" dirty="0">
                <a:latin typeface="Times New Roman" panose="02020603050405020304" pitchFamily="18" charset="0"/>
                <a:cs typeface="Times New Roman" panose="02020603050405020304" pitchFamily="18" charset="0"/>
              </a:rPr>
              <a:t>. Frequently asked questions (FAQs) are a </a:t>
            </a:r>
            <a:r>
              <a:rPr lang="en-AU" sz="2400" b="1" dirty="0">
                <a:latin typeface="Times New Roman" panose="02020603050405020304" pitchFamily="18" charset="0"/>
                <a:cs typeface="Times New Roman" panose="02020603050405020304" pitchFamily="18" charset="0"/>
              </a:rPr>
              <a:t>simple</a:t>
            </a:r>
            <a:r>
              <a:rPr lang="en-AU" sz="2400" dirty="0">
                <a:latin typeface="Times New Roman" panose="02020603050405020304" pitchFamily="18" charset="0"/>
                <a:cs typeface="Times New Roman" panose="02020603050405020304" pitchFamily="18" charset="0"/>
              </a:rPr>
              <a:t> tool for answering repetitive customer queries. Customers may find the information they need by using this tool, thereby </a:t>
            </a:r>
            <a:r>
              <a:rPr lang="en-AU" sz="2400" dirty="0">
                <a:solidFill>
                  <a:srgbClr val="FF0000"/>
                </a:solidFill>
                <a:latin typeface="Times New Roman" panose="02020603050405020304" pitchFamily="18" charset="0"/>
                <a:cs typeface="Times New Roman" panose="02020603050405020304" pitchFamily="18" charset="0"/>
              </a:rPr>
              <a:t>eliminating the need to communicate with an actual person</a:t>
            </a:r>
            <a:r>
              <a:rPr lang="en-A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09963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224272" cy="1434415"/>
          </a:xfrm>
        </p:spPr>
        <p:txBody>
          <a:bodyPr vert="horz" lIns="91440" tIns="45720" rIns="91440" bIns="45720" rtlCol="0" anchor="ctr">
            <a:normAutofit/>
          </a:bodyPr>
          <a:lstStyle/>
          <a:p>
            <a:r>
              <a:rPr lang="en-AU" sz="3600" dirty="0">
                <a:latin typeface="Times New Roman"/>
                <a:cs typeface="Times New Roman"/>
              </a:rPr>
              <a:t>Analytical CRM Systems</a:t>
            </a:r>
            <a:br>
              <a:rPr lang="en-AU" sz="3600" dirty="0">
                <a:latin typeface="Times New Roman"/>
                <a:cs typeface="Times New Roman"/>
              </a:rPr>
            </a:br>
            <a:endParaRPr lang="en-AU" sz="3600" dirty="0">
              <a:latin typeface="Times New Roman"/>
              <a:cs typeface="Times New Roman"/>
            </a:endParaRP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E61527A-D811-4040-A740-3F330930D1EE}"/>
              </a:ext>
            </a:extLst>
          </p:cNvPr>
          <p:cNvSpPr txBox="1"/>
          <p:nvPr/>
        </p:nvSpPr>
        <p:spPr>
          <a:xfrm>
            <a:off x="646707" y="1718120"/>
            <a:ext cx="11150058" cy="3046988"/>
          </a:xfrm>
          <a:prstGeom prst="rect">
            <a:avLst/>
          </a:prstGeom>
          <a:noFill/>
        </p:spPr>
        <p:txBody>
          <a:bodyPr wrap="square">
            <a:spAutoFit/>
          </a:bodyPr>
          <a:lstStyle/>
          <a:p>
            <a:pPr algn="just"/>
            <a:r>
              <a:rPr lang="en-AU" sz="2400" dirty="0">
                <a:latin typeface="Times New Roman" panose="02020603050405020304" pitchFamily="18" charset="0"/>
                <a:cs typeface="Times New Roman" panose="02020603050405020304" pitchFamily="18" charset="0"/>
              </a:rPr>
              <a:t>Whereas </a:t>
            </a:r>
            <a:r>
              <a:rPr lang="en-AU" sz="2400" b="1" dirty="0">
                <a:latin typeface="Times New Roman" panose="02020603050405020304" pitchFamily="18" charset="0"/>
                <a:cs typeface="Times New Roman" panose="02020603050405020304" pitchFamily="18" charset="0"/>
              </a:rPr>
              <a:t>operational CRM systems support front-office business processes</a:t>
            </a:r>
            <a:r>
              <a:rPr lang="en-AU" sz="2400" dirty="0">
                <a:latin typeface="Times New Roman" panose="02020603050405020304" pitchFamily="18" charset="0"/>
                <a:cs typeface="Times New Roman" panose="02020603050405020304" pitchFamily="18" charset="0"/>
              </a:rPr>
              <a:t>, </a:t>
            </a:r>
            <a:r>
              <a:rPr lang="en-AU" sz="2400" b="1" dirty="0">
                <a:solidFill>
                  <a:srgbClr val="00B050"/>
                </a:solidFill>
                <a:latin typeface="Times New Roman" panose="02020603050405020304" pitchFamily="18" charset="0"/>
                <a:cs typeface="Times New Roman" panose="02020603050405020304" pitchFamily="18" charset="0"/>
              </a:rPr>
              <a:t>analytical CRM </a:t>
            </a:r>
            <a:r>
              <a:rPr lang="en-AU" sz="2400" dirty="0">
                <a:latin typeface="Times New Roman" panose="02020603050405020304" pitchFamily="18" charset="0"/>
                <a:cs typeface="Times New Roman" panose="02020603050405020304" pitchFamily="18" charset="0"/>
              </a:rPr>
              <a:t>systems </a:t>
            </a:r>
            <a:r>
              <a:rPr lang="en-AU" sz="2400" dirty="0">
                <a:solidFill>
                  <a:srgbClr val="FF0000"/>
                </a:solidFill>
                <a:latin typeface="Times New Roman" panose="02020603050405020304" pitchFamily="18" charset="0"/>
                <a:cs typeface="Times New Roman" panose="02020603050405020304" pitchFamily="18" charset="0"/>
              </a:rPr>
              <a:t>provide business intelligence</a:t>
            </a:r>
            <a:r>
              <a:rPr lang="en-AU" sz="2400" dirty="0">
                <a:latin typeface="Times New Roman" panose="02020603050405020304" pitchFamily="18" charset="0"/>
                <a:cs typeface="Times New Roman" panose="02020603050405020304" pitchFamily="18" charset="0"/>
              </a:rPr>
              <a:t> by </a:t>
            </a:r>
            <a:r>
              <a:rPr lang="en-AU" sz="2400" dirty="0" err="1">
                <a:latin typeface="Times New Roman" panose="02020603050405020304" pitchFamily="18" charset="0"/>
                <a:cs typeface="Times New Roman" panose="02020603050405020304" pitchFamily="18" charset="0"/>
              </a:rPr>
              <a:t>analyzing</a:t>
            </a:r>
            <a:r>
              <a:rPr lang="en-AU" sz="2400" dirty="0">
                <a:latin typeface="Times New Roman" panose="02020603050405020304" pitchFamily="18" charset="0"/>
                <a:cs typeface="Times New Roman" panose="02020603050405020304" pitchFamily="18" charset="0"/>
              </a:rPr>
              <a:t> customer </a:t>
            </a:r>
            <a:r>
              <a:rPr lang="en-AU" sz="2400" dirty="0" err="1">
                <a:latin typeface="Times New Roman" panose="02020603050405020304" pitchFamily="18" charset="0"/>
                <a:cs typeface="Times New Roman" panose="02020603050405020304" pitchFamily="18" charset="0"/>
              </a:rPr>
              <a:t>behavior</a:t>
            </a:r>
            <a:r>
              <a:rPr lang="en-AU" sz="2400" dirty="0">
                <a:latin typeface="Times New Roman" panose="02020603050405020304" pitchFamily="18" charset="0"/>
                <a:cs typeface="Times New Roman" panose="02020603050405020304" pitchFamily="18" charset="0"/>
              </a:rPr>
              <a:t> and perceptions.   </a:t>
            </a:r>
          </a:p>
          <a:p>
            <a:pPr algn="just"/>
            <a:endParaRPr lang="en-AU" sz="2400" dirty="0">
              <a:latin typeface="Times New Roman" panose="02020603050405020304" pitchFamily="18" charset="0"/>
              <a:cs typeface="Times New Roman" panose="02020603050405020304" pitchFamily="18" charset="0"/>
            </a:endParaRPr>
          </a:p>
          <a:p>
            <a:pPr algn="just"/>
            <a:endParaRPr lang="en-AU" sz="2400" dirty="0">
              <a:latin typeface="Times New Roman" panose="02020603050405020304" pitchFamily="18" charset="0"/>
              <a:cs typeface="Times New Roman" panose="02020603050405020304" pitchFamily="18" charset="0"/>
            </a:endParaRPr>
          </a:p>
          <a:p>
            <a:pPr algn="just"/>
            <a:r>
              <a:rPr lang="en-AU" sz="2400" dirty="0">
                <a:latin typeface="Times New Roman" panose="02020603050405020304" pitchFamily="18" charset="0"/>
                <a:cs typeface="Times New Roman" panose="02020603050405020304" pitchFamily="18" charset="0"/>
              </a:rPr>
              <a:t>These systems also create statistical models of customer </a:t>
            </a:r>
            <a:r>
              <a:rPr lang="en-AU" sz="2400" dirty="0" err="1">
                <a:latin typeface="Times New Roman" panose="02020603050405020304" pitchFamily="18" charset="0"/>
                <a:cs typeface="Times New Roman" panose="02020603050405020304" pitchFamily="18" charset="0"/>
              </a:rPr>
              <a:t>behavior</a:t>
            </a:r>
            <a:r>
              <a:rPr lang="en-AU" sz="2400" dirty="0">
                <a:latin typeface="Times New Roman" panose="02020603050405020304" pitchFamily="18" charset="0"/>
                <a:cs typeface="Times New Roman" panose="02020603050405020304" pitchFamily="18" charset="0"/>
              </a:rPr>
              <a:t> and the value of customer relationships over time, as well as forecasts about acquiring, retaining, and losing customers.</a:t>
            </a:r>
          </a:p>
        </p:txBody>
      </p:sp>
    </p:spTree>
    <p:extLst>
      <p:ext uri="{BB962C8B-B14F-4D97-AF65-F5344CB8AC3E}">
        <p14:creationId xmlns:p14="http://schemas.microsoft.com/office/powerpoint/2010/main" val="3894740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65DBBEF-238B-476B-96AB-8AAC3224EC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3600" kern="1200" dirty="0">
                <a:solidFill>
                  <a:schemeClr val="tx1"/>
                </a:solidFill>
                <a:latin typeface="Times New Roman" panose="02020603050405020304" pitchFamily="18" charset="0"/>
                <a:cs typeface="Times New Roman" panose="02020603050405020304" pitchFamily="18" charset="0"/>
              </a:rPr>
              <a:t>The relationship between operational CRM and analytical CRM</a:t>
            </a:r>
            <a:br>
              <a:rPr lang="en-US" sz="3600" kern="1200" dirty="0">
                <a:solidFill>
                  <a:schemeClr val="tx1"/>
                </a:solidFill>
                <a:latin typeface="Times New Roman" panose="02020603050405020304" pitchFamily="18" charset="0"/>
                <a:cs typeface="Times New Roman" panose="02020603050405020304" pitchFamily="18" charset="0"/>
              </a:rPr>
            </a:br>
            <a:endParaRPr lang="en-US" sz="3600" kern="1200" dirty="0">
              <a:solidFill>
                <a:schemeClr val="tx1"/>
              </a:solidFill>
              <a:latin typeface="Times New Roman" panose="02020603050405020304" pitchFamily="18" charset="0"/>
              <a:cs typeface="Times New Roman" panose="02020603050405020304" pitchFamily="18" charset="0"/>
            </a:endParaRPr>
          </a:p>
        </p:txBody>
      </p:sp>
      <p:sp>
        <p:nvSpPr>
          <p:cNvPr id="2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iagram&#10;&#10;Description automatically generated">
            <a:extLst>
              <a:ext uri="{FF2B5EF4-FFF2-40B4-BE49-F238E27FC236}">
                <a16:creationId xmlns:a16="http://schemas.microsoft.com/office/drawing/2014/main" id="{D371443A-CF3E-B84A-AB47-A7891DBF35F7}"/>
              </a:ext>
            </a:extLst>
          </p:cNvPr>
          <p:cNvPicPr>
            <a:picLocks noChangeAspect="1"/>
          </p:cNvPicPr>
          <p:nvPr/>
        </p:nvPicPr>
        <p:blipFill>
          <a:blip r:embed="rId3"/>
          <a:stretch>
            <a:fillRect/>
          </a:stretch>
        </p:blipFill>
        <p:spPr>
          <a:xfrm>
            <a:off x="4298230" y="1840517"/>
            <a:ext cx="7806232" cy="4059239"/>
          </a:xfrm>
          <a:prstGeom prst="rect">
            <a:avLst/>
          </a:prstGeom>
        </p:spPr>
      </p:pic>
    </p:spTree>
    <p:extLst>
      <p:ext uri="{BB962C8B-B14F-4D97-AF65-F5344CB8AC3E}">
        <p14:creationId xmlns:p14="http://schemas.microsoft.com/office/powerpoint/2010/main" val="344531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C07283-4B7A-9F44-AB22-C99403460F84}"/>
              </a:ext>
            </a:extLst>
          </p:cNvPr>
          <p:cNvSpPr>
            <a:spLocks noGrp="1"/>
          </p:cNvSpPr>
          <p:nvPr>
            <p:ph type="ctrTitle"/>
          </p:nvPr>
        </p:nvSpPr>
        <p:spPr>
          <a:xfrm>
            <a:off x="1524000" y="1293338"/>
            <a:ext cx="9144000" cy="3274592"/>
          </a:xfrm>
        </p:spPr>
        <p:txBody>
          <a:bodyPr anchor="ctr">
            <a:normAutofit/>
          </a:bodyPr>
          <a:lstStyle/>
          <a:p>
            <a:r>
              <a:rPr lang="en-AU" sz="4000" dirty="0">
                <a:latin typeface="Times New Roman"/>
                <a:cs typeface="Times New Roman"/>
              </a:rPr>
              <a:t>Supply Chains</a:t>
            </a:r>
          </a:p>
        </p:txBody>
      </p:sp>
      <p:cxnSp>
        <p:nvCxnSpPr>
          <p:cNvPr id="28" name="Straight Connector 27">
            <a:extLst>
              <a:ext uri="{FF2B5EF4-FFF2-40B4-BE49-F238E27FC236}">
                <a16:creationId xmlns:a16="http://schemas.microsoft.com/office/drawing/2014/main"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775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400" kern="1200">
                <a:solidFill>
                  <a:schemeClr val="tx1"/>
                </a:solidFill>
                <a:latin typeface="+mj-lt"/>
                <a:ea typeface="+mj-ea"/>
                <a:cs typeface="+mj-cs"/>
              </a:rPr>
              <a:t>Supply Chains</a:t>
            </a:r>
          </a:p>
        </p:txBody>
      </p:sp>
      <p:sp>
        <p:nvSpPr>
          <p:cNvPr id="7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B13199E-8E74-5543-8EBE-D9F39E76C480}"/>
              </a:ext>
            </a:extLst>
          </p:cNvPr>
          <p:cNvSpPr txBox="1"/>
          <p:nvPr/>
        </p:nvSpPr>
        <p:spPr>
          <a:xfrm>
            <a:off x="353846" y="2576322"/>
            <a:ext cx="5742154" cy="3557016"/>
          </a:xfrm>
          <a:prstGeom prst="rect">
            <a:avLst/>
          </a:prstGeom>
        </p:spPr>
        <p:txBody>
          <a:bodyPr vert="horz" lIns="91440" tIns="45720" rIns="91440" bIns="45720" rtlCol="0" anchor="t">
            <a:noAutofit/>
          </a:bodyPr>
          <a:lstStyle/>
          <a:p>
            <a:pPr marL="742950" indent="-342900" algn="just">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A </a:t>
            </a:r>
            <a:r>
              <a:rPr lang="en-AU" sz="2400" b="1" dirty="0">
                <a:latin typeface="Times New Roman" panose="02020603050405020304" pitchFamily="18" charset="0"/>
                <a:cs typeface="Times New Roman" panose="02020603050405020304" pitchFamily="18" charset="0"/>
              </a:rPr>
              <a:t>supply chain </a:t>
            </a:r>
            <a:r>
              <a:rPr lang="en-AU" sz="2400" dirty="0">
                <a:latin typeface="Times New Roman" panose="02020603050405020304" pitchFamily="18" charset="0"/>
                <a:cs typeface="Times New Roman" panose="02020603050405020304" pitchFamily="18" charset="0"/>
              </a:rPr>
              <a:t>is the flow </a:t>
            </a:r>
            <a:r>
              <a:rPr lang="en-AU" sz="2400" dirty="0">
                <a:solidFill>
                  <a:srgbClr val="00B050"/>
                </a:solidFill>
                <a:latin typeface="Times New Roman" panose="02020603050405020304" pitchFamily="18" charset="0"/>
                <a:cs typeface="Times New Roman" panose="02020603050405020304" pitchFamily="18" charset="0"/>
              </a:rPr>
              <a:t>of materials, information, money, and services </a:t>
            </a:r>
            <a:r>
              <a:rPr lang="en-AU" sz="2400" dirty="0">
                <a:latin typeface="Times New Roman" panose="02020603050405020304" pitchFamily="18" charset="0"/>
                <a:cs typeface="Times New Roman" panose="02020603050405020304" pitchFamily="18" charset="0"/>
              </a:rPr>
              <a:t>from raw material suppliers, through factories and warehouses, to the </a:t>
            </a:r>
            <a:r>
              <a:rPr lang="en-AU" sz="2400" b="1" dirty="0">
                <a:solidFill>
                  <a:srgbClr val="FF0000"/>
                </a:solidFill>
                <a:latin typeface="Times New Roman" panose="02020603050405020304" pitchFamily="18" charset="0"/>
                <a:cs typeface="Times New Roman" panose="02020603050405020304" pitchFamily="18" charset="0"/>
              </a:rPr>
              <a:t>end customers. </a:t>
            </a:r>
          </a:p>
          <a:p>
            <a:pPr marL="400050" algn="just"/>
            <a:endParaRPr lang="en-AU" sz="2400" b="1" dirty="0">
              <a:solidFill>
                <a:srgbClr val="FF0000"/>
              </a:solidFill>
              <a:latin typeface="Times New Roman" panose="02020603050405020304" pitchFamily="18" charset="0"/>
              <a:cs typeface="Times New Roman" panose="02020603050405020304" pitchFamily="18" charset="0"/>
            </a:endParaRPr>
          </a:p>
          <a:p>
            <a:pPr marL="742950" indent="-342900" algn="just">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Supply chains </a:t>
            </a:r>
            <a:r>
              <a:rPr lang="en-AU" sz="2400" dirty="0">
                <a:solidFill>
                  <a:srgbClr val="00B050"/>
                </a:solidFill>
                <a:latin typeface="Times New Roman" panose="02020603050405020304" pitchFamily="18" charset="0"/>
                <a:cs typeface="Times New Roman" panose="02020603050405020304" pitchFamily="18" charset="0"/>
              </a:rPr>
              <a:t>improve</a:t>
            </a:r>
            <a:r>
              <a:rPr lang="en-AU" sz="2400" dirty="0">
                <a:latin typeface="Times New Roman" panose="02020603050405020304" pitchFamily="18" charset="0"/>
                <a:cs typeface="Times New Roman" panose="02020603050405020304" pitchFamily="18" charset="0"/>
              </a:rPr>
              <a:t> </a:t>
            </a:r>
            <a:r>
              <a:rPr lang="en-AU" sz="2400" dirty="0">
                <a:solidFill>
                  <a:srgbClr val="FF0000"/>
                </a:solidFill>
                <a:latin typeface="Times New Roman" panose="02020603050405020304" pitchFamily="18" charset="0"/>
                <a:cs typeface="Times New Roman" panose="02020603050405020304" pitchFamily="18" charset="0"/>
              </a:rPr>
              <a:t>trust and collaboration </a:t>
            </a:r>
            <a:r>
              <a:rPr lang="en-AU" sz="2400" dirty="0">
                <a:latin typeface="Times New Roman" panose="02020603050405020304" pitchFamily="18" charset="0"/>
                <a:cs typeface="Times New Roman" panose="02020603050405020304" pitchFamily="18" charset="0"/>
              </a:rPr>
              <a:t>among supply chain partners, thus improving supply chain visibility and inventory velocity. </a:t>
            </a:r>
          </a:p>
        </p:txBody>
      </p:sp>
      <p:pic>
        <p:nvPicPr>
          <p:cNvPr id="12290" name="Picture 2" descr="What is a Supply Chain? - Definition, Models and Best Practices --  WhatIs.com">
            <a:extLst>
              <a:ext uri="{FF2B5EF4-FFF2-40B4-BE49-F238E27FC236}">
                <a16:creationId xmlns:a16="http://schemas.microsoft.com/office/drawing/2014/main" id="{4EE93293-A5B7-534B-9EAC-4DCFF128D4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15" t="5648" r="5780" b="5689"/>
          <a:stretch/>
        </p:blipFill>
        <p:spPr bwMode="auto">
          <a:xfrm>
            <a:off x="6373091" y="1264317"/>
            <a:ext cx="5444256" cy="488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005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4" name="Rectangle 2"/>
          <p:cNvSpPr>
            <a:spLocks noGrp="1" noChangeArrowheads="1"/>
          </p:cNvSpPr>
          <p:nvPr>
            <p:ph type="title"/>
          </p:nvPr>
        </p:nvSpPr>
        <p:spPr>
          <a:xfrm>
            <a:off x="572493" y="238539"/>
            <a:ext cx="11018520" cy="1434415"/>
          </a:xfrm>
        </p:spPr>
        <p:txBody>
          <a:bodyPr anchor="b">
            <a:normAutofit/>
          </a:bodyPr>
          <a:lstStyle/>
          <a:p>
            <a:r>
              <a:rPr lang="en-US" altLang="en-US" sz="5400">
                <a:latin typeface="Arial" panose="020B0604020202020204" pitchFamily="34" charset="0"/>
                <a:cs typeface="Arial" panose="020B0604020202020204" pitchFamily="34" charset="0"/>
              </a:rPr>
              <a:t>Objectives</a:t>
            </a:r>
          </a:p>
        </p:txBody>
      </p:sp>
      <p:sp>
        <p:nvSpPr>
          <p:cNvPr id="7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4 Key Objectives to Improve Productivity and Customer Experience">
            <a:extLst>
              <a:ext uri="{FF2B5EF4-FFF2-40B4-BE49-F238E27FC236}">
                <a16:creationId xmlns:a16="http://schemas.microsoft.com/office/drawing/2014/main" id="{10611209-EE24-4F88-9851-BB4591ADCC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202" r="-2"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C43F7312-8887-6747-9F80-72C7F1B97526}"/>
              </a:ext>
            </a:extLst>
          </p:cNvPr>
          <p:cNvSpPr>
            <a:spLocks noGrp="1"/>
          </p:cNvSpPr>
          <p:nvPr>
            <p:ph idx="1"/>
          </p:nvPr>
        </p:nvSpPr>
        <p:spPr>
          <a:xfrm>
            <a:off x="457200" y="1828800"/>
            <a:ext cx="7329055" cy="4005073"/>
          </a:xfrm>
        </p:spPr>
        <p:txBody>
          <a:bodyPr>
            <a:normAutofit/>
          </a:bodyPr>
          <a:lstStyle/>
          <a:p>
            <a:pPr marL="457200" indent="-457200"/>
            <a:r>
              <a:rPr lang="en-US" dirty="0">
                <a:latin typeface="Times New Roman" panose="02020603050405020304" pitchFamily="18" charset="0"/>
                <a:cs typeface="Times New Roman" panose="02020603050405020304" pitchFamily="18" charset="0"/>
              </a:rPr>
              <a:t>Explore Customer Relationship Management</a:t>
            </a:r>
          </a:p>
          <a:p>
            <a:pPr marL="457200" indent="-457200"/>
            <a:r>
              <a:rPr lang="en-US" dirty="0">
                <a:latin typeface="Times New Roman" panose="02020603050405020304" pitchFamily="18" charset="0"/>
                <a:cs typeface="Times New Roman" panose="02020603050405020304" pitchFamily="18" charset="0"/>
              </a:rPr>
              <a:t>Explore Supply chain management</a:t>
            </a:r>
          </a:p>
          <a:p>
            <a:pPr marL="0" indent="0">
              <a:buNone/>
            </a:pP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marL="457200" indent="-457200"/>
            <a:endParaRPr lang="en-US"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29402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56547" y="95772"/>
            <a:ext cx="11224272" cy="1434415"/>
          </a:xfrm>
        </p:spPr>
        <p:txBody>
          <a:bodyPr vert="horz" lIns="91440" tIns="45720" rIns="91440" bIns="45720" rtlCol="0" anchor="ctr">
            <a:normAutofit/>
          </a:bodyPr>
          <a:lstStyle/>
          <a:p>
            <a:r>
              <a:rPr lang="en-AU" sz="4000" dirty="0">
                <a:latin typeface="Times New Roman"/>
                <a:cs typeface="Times New Roman"/>
              </a:rPr>
              <a:t>Supply Chains visibility</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What is Supply Chain Visibility? [&amp;amp; Why It&amp;#39;s Important]">
            <a:extLst>
              <a:ext uri="{FF2B5EF4-FFF2-40B4-BE49-F238E27FC236}">
                <a16:creationId xmlns:a16="http://schemas.microsoft.com/office/drawing/2014/main" id="{70D79A59-E103-994C-9080-8BF5F020B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4717" y="2056637"/>
            <a:ext cx="6473751" cy="32377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45BEF59-0E8B-7648-97D8-D4072857E735}"/>
              </a:ext>
            </a:extLst>
          </p:cNvPr>
          <p:cNvSpPr txBox="1"/>
          <p:nvPr/>
        </p:nvSpPr>
        <p:spPr>
          <a:xfrm>
            <a:off x="556547" y="1819217"/>
            <a:ext cx="4796503" cy="3416320"/>
          </a:xfrm>
          <a:prstGeom prst="rect">
            <a:avLst/>
          </a:prstGeom>
          <a:noFill/>
        </p:spPr>
        <p:txBody>
          <a:bodyPr wrap="square">
            <a:spAutoFit/>
          </a:bodyPr>
          <a:lstStyle/>
          <a:p>
            <a:pPr marL="57150" indent="0">
              <a:buNone/>
            </a:pPr>
            <a:r>
              <a:rPr lang="en-AU" sz="2400" b="1" dirty="0">
                <a:solidFill>
                  <a:schemeClr val="tx1"/>
                </a:solidFill>
                <a:latin typeface="Times New Roman" panose="02020603050405020304" pitchFamily="18" charset="0"/>
                <a:cs typeface="Times New Roman" panose="02020603050405020304" pitchFamily="18" charset="0"/>
              </a:rPr>
              <a:t>Supply chain visibility </a:t>
            </a:r>
            <a:r>
              <a:rPr lang="en-AU" sz="2400" dirty="0">
                <a:solidFill>
                  <a:schemeClr val="tx1"/>
                </a:solidFill>
                <a:latin typeface="Times New Roman" panose="02020603050405020304" pitchFamily="18" charset="0"/>
                <a:cs typeface="Times New Roman" panose="02020603050405020304" pitchFamily="18" charset="0"/>
              </a:rPr>
              <a:t>is the ability for all organizations in a supply chain to access or </a:t>
            </a:r>
            <a:r>
              <a:rPr lang="en-AU" sz="2400" dirty="0">
                <a:solidFill>
                  <a:srgbClr val="FF0000"/>
                </a:solidFill>
                <a:latin typeface="Times New Roman" panose="02020603050405020304" pitchFamily="18" charset="0"/>
                <a:cs typeface="Times New Roman" panose="02020603050405020304" pitchFamily="18" charset="0"/>
              </a:rPr>
              <a:t>view relevant data </a:t>
            </a:r>
            <a:r>
              <a:rPr lang="en-AU" sz="2400" dirty="0">
                <a:solidFill>
                  <a:schemeClr val="tx1"/>
                </a:solidFill>
                <a:latin typeface="Times New Roman" panose="02020603050405020304" pitchFamily="18" charset="0"/>
                <a:cs typeface="Times New Roman" panose="02020603050405020304" pitchFamily="18" charset="0"/>
              </a:rPr>
              <a:t>on purchased materials as</a:t>
            </a:r>
          </a:p>
          <a:p>
            <a:pPr marL="57150" indent="0">
              <a:buNone/>
            </a:pPr>
            <a:endParaRPr lang="en-AU" sz="2400" dirty="0">
              <a:solidFill>
                <a:schemeClr val="tx1"/>
              </a:solidFill>
              <a:latin typeface="Times New Roman" panose="02020603050405020304" pitchFamily="18" charset="0"/>
              <a:cs typeface="Times New Roman" panose="02020603050405020304" pitchFamily="18" charset="0"/>
            </a:endParaRPr>
          </a:p>
          <a:p>
            <a:pPr marL="57150" indent="0">
              <a:buNone/>
            </a:pPr>
            <a:r>
              <a:rPr lang="en-AU" sz="2400" dirty="0">
                <a:solidFill>
                  <a:schemeClr val="tx1"/>
                </a:solidFill>
                <a:latin typeface="Times New Roman" panose="02020603050405020304" pitchFamily="18" charset="0"/>
                <a:cs typeface="Times New Roman" panose="02020603050405020304" pitchFamily="18" charset="0"/>
              </a:rPr>
              <a:t> these materials move through their suppliers’ production processes and transportation networks to their receiving docks</a:t>
            </a:r>
          </a:p>
        </p:txBody>
      </p:sp>
    </p:spTree>
    <p:extLst>
      <p:ext uri="{BB962C8B-B14F-4D97-AF65-F5344CB8AC3E}">
        <p14:creationId xmlns:p14="http://schemas.microsoft.com/office/powerpoint/2010/main" val="265896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56547" y="95772"/>
            <a:ext cx="11224272" cy="1434415"/>
          </a:xfrm>
        </p:spPr>
        <p:txBody>
          <a:bodyPr vert="horz" lIns="91440" tIns="45720" rIns="91440" bIns="45720" rtlCol="0" anchor="ctr">
            <a:normAutofit/>
          </a:bodyPr>
          <a:lstStyle/>
          <a:p>
            <a:r>
              <a:rPr lang="en-AU" sz="4000" dirty="0">
                <a:latin typeface="Times New Roman"/>
                <a:cs typeface="Times New Roman"/>
              </a:rPr>
              <a:t>Why do I need to study supply chain management?</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195B32F-6B81-7E41-B6FE-9084D31E48D5}"/>
              </a:ext>
            </a:extLst>
          </p:cNvPr>
          <p:cNvSpPr txBox="1"/>
          <p:nvPr/>
        </p:nvSpPr>
        <p:spPr>
          <a:xfrm>
            <a:off x="572493" y="1851189"/>
            <a:ext cx="11208326" cy="2308324"/>
          </a:xfrm>
          <a:prstGeom prst="rect">
            <a:avLst/>
          </a:prstGeom>
          <a:noFill/>
        </p:spPr>
        <p:txBody>
          <a:bodyPr wrap="square">
            <a:spAutoFit/>
          </a:bodyPr>
          <a:lstStyle/>
          <a:p>
            <a:pPr algn="just"/>
            <a:r>
              <a:rPr lang="en-AU" sz="2400" dirty="0">
                <a:latin typeface="Times New Roman" panose="02020603050405020304" pitchFamily="18" charset="0"/>
                <a:cs typeface="Times New Roman" panose="02020603050405020304" pitchFamily="18" charset="0"/>
              </a:rPr>
              <a:t>The answer is that </a:t>
            </a:r>
            <a:r>
              <a:rPr lang="en-AU" sz="2400" dirty="0">
                <a:solidFill>
                  <a:srgbClr val="FF0000"/>
                </a:solidFill>
                <a:latin typeface="Times New Roman" panose="02020603050405020304" pitchFamily="18" charset="0"/>
                <a:cs typeface="Times New Roman" panose="02020603050405020304" pitchFamily="18" charset="0"/>
              </a:rPr>
              <a:t>supply chains are critical </a:t>
            </a:r>
            <a:r>
              <a:rPr lang="en-AU" sz="2400" dirty="0">
                <a:latin typeface="Times New Roman" panose="02020603050405020304" pitchFamily="18" charset="0"/>
                <a:cs typeface="Times New Roman" panose="02020603050405020304" pitchFamily="18" charset="0"/>
              </a:rPr>
              <a:t>to modern organizations. </a:t>
            </a:r>
          </a:p>
          <a:p>
            <a:pPr algn="just"/>
            <a:endParaRPr lang="en-AU" sz="2400" dirty="0">
              <a:latin typeface="Times New Roman" panose="02020603050405020304" pitchFamily="18" charset="0"/>
              <a:cs typeface="Times New Roman" panose="02020603050405020304" pitchFamily="18" charset="0"/>
            </a:endParaRPr>
          </a:p>
          <a:p>
            <a:pPr algn="just"/>
            <a:r>
              <a:rPr lang="en-AU" sz="2400" dirty="0">
                <a:latin typeface="Times New Roman" panose="02020603050405020304" pitchFamily="18" charset="0"/>
                <a:cs typeface="Times New Roman" panose="02020603050405020304" pitchFamily="18" charset="0"/>
              </a:rPr>
              <a:t>Therefore, regardless of your position within an organization, you will be </a:t>
            </a:r>
            <a:r>
              <a:rPr lang="en-AU" sz="2400" i="1" dirty="0">
                <a:solidFill>
                  <a:srgbClr val="00B050"/>
                </a:solidFill>
                <a:latin typeface="Times New Roman" panose="02020603050405020304" pitchFamily="18" charset="0"/>
                <a:cs typeface="Times New Roman" panose="02020603050405020304" pitchFamily="18" charset="0"/>
              </a:rPr>
              <a:t>involved with some aspect of your company’s supply chain</a:t>
            </a:r>
            <a:r>
              <a:rPr lang="en-AU" sz="2400" dirty="0">
                <a:latin typeface="Times New Roman" panose="02020603050405020304" pitchFamily="18" charset="0"/>
                <a:cs typeface="Times New Roman" panose="02020603050405020304" pitchFamily="18" charset="0"/>
              </a:rPr>
              <a:t>.</a:t>
            </a:r>
          </a:p>
          <a:p>
            <a:pPr algn="just"/>
            <a:endParaRPr lang="en-AU" sz="2400" dirty="0">
              <a:latin typeface="Times New Roman" panose="02020603050405020304" pitchFamily="18" charset="0"/>
              <a:cs typeface="Times New Roman" panose="02020603050405020304" pitchFamily="18" charset="0"/>
            </a:endParaRPr>
          </a:p>
          <a:p>
            <a:pPr algn="just"/>
            <a:endParaRPr lang="en-A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856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360218" y="95772"/>
            <a:ext cx="11420601" cy="1434415"/>
          </a:xfrm>
        </p:spPr>
        <p:txBody>
          <a:bodyPr vert="horz" lIns="91440" tIns="45720" rIns="91440" bIns="45720" rtlCol="0" anchor="ctr">
            <a:normAutofit/>
          </a:bodyPr>
          <a:lstStyle/>
          <a:p>
            <a:r>
              <a:rPr lang="en-AU" sz="3600" dirty="0">
                <a:latin typeface="Times New Roman"/>
                <a:cs typeface="Times New Roman"/>
              </a:rPr>
              <a:t>The Structure and Components of Supply Chains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195B32F-6B81-7E41-B6FE-9084D31E48D5}"/>
              </a:ext>
            </a:extLst>
          </p:cNvPr>
          <p:cNvSpPr txBox="1"/>
          <p:nvPr/>
        </p:nvSpPr>
        <p:spPr>
          <a:xfrm>
            <a:off x="572493" y="1851189"/>
            <a:ext cx="11208326" cy="3046988"/>
          </a:xfrm>
          <a:prstGeom prst="rect">
            <a:avLst/>
          </a:prstGeom>
          <a:noFill/>
        </p:spPr>
        <p:txBody>
          <a:bodyPr wrap="square">
            <a:spAutoFit/>
          </a:bodyPr>
          <a:lstStyle/>
          <a:p>
            <a:pPr marL="342900" indent="-34290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The term </a:t>
            </a:r>
            <a:r>
              <a:rPr lang="en-AU" sz="2400" i="1" dirty="0">
                <a:solidFill>
                  <a:srgbClr val="FF0000"/>
                </a:solidFill>
                <a:latin typeface="Times New Roman" panose="02020603050405020304" pitchFamily="18" charset="0"/>
                <a:cs typeface="Times New Roman" panose="02020603050405020304" pitchFamily="18" charset="0"/>
              </a:rPr>
              <a:t>supply chain</a:t>
            </a:r>
            <a:r>
              <a:rPr lang="en-AU" sz="2400" i="1" dirty="0">
                <a:latin typeface="Times New Roman" panose="02020603050405020304" pitchFamily="18" charset="0"/>
                <a:cs typeface="Times New Roman" panose="02020603050405020304" pitchFamily="18" charset="0"/>
              </a:rPr>
              <a:t> </a:t>
            </a:r>
            <a:r>
              <a:rPr lang="en-AU" sz="2400" dirty="0">
                <a:latin typeface="Times New Roman" panose="02020603050405020304" pitchFamily="18" charset="0"/>
                <a:cs typeface="Times New Roman" panose="02020603050405020304" pitchFamily="18" charset="0"/>
              </a:rPr>
              <a:t>comes from a picture of how the partnering organizations are </a:t>
            </a:r>
            <a:r>
              <a:rPr lang="en-AU" sz="2400" dirty="0">
                <a:solidFill>
                  <a:srgbClr val="FF0000"/>
                </a:solidFill>
                <a:latin typeface="Times New Roman" panose="02020603050405020304" pitchFamily="18" charset="0"/>
                <a:cs typeface="Times New Roman" panose="02020603050405020304" pitchFamily="18" charset="0"/>
              </a:rPr>
              <a:t>linked Toget</a:t>
            </a:r>
            <a:r>
              <a:rPr lang="en-AU" sz="2400" dirty="0">
                <a:latin typeface="Times New Roman" panose="02020603050405020304" pitchFamily="18" charset="0"/>
                <a:cs typeface="Times New Roman" panose="02020603050405020304" pitchFamily="18" charset="0"/>
              </a:rPr>
              <a:t>her. </a:t>
            </a:r>
          </a:p>
          <a:p>
            <a:pPr marL="342900" indent="-34290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Supply chain involves three segments: </a:t>
            </a:r>
          </a:p>
          <a:p>
            <a:pPr marL="971550" lvl="1" indent="-514350">
              <a:buFont typeface="+mj-lt"/>
              <a:buAutoNum type="arabicPeriod"/>
            </a:pPr>
            <a:r>
              <a:rPr lang="en-AU" sz="2400" i="1" dirty="0">
                <a:solidFill>
                  <a:srgbClr val="FF0000"/>
                </a:solidFill>
                <a:latin typeface="Times New Roman" panose="02020603050405020304" pitchFamily="18" charset="0"/>
                <a:cs typeface="Times New Roman" panose="02020603050405020304" pitchFamily="18" charset="0"/>
              </a:rPr>
              <a:t>Upstream</a:t>
            </a:r>
            <a:r>
              <a:rPr lang="en-AU" sz="2400" dirty="0">
                <a:latin typeface="Times New Roman" panose="02020603050405020304" pitchFamily="18" charset="0"/>
                <a:cs typeface="Times New Roman" panose="02020603050405020304" pitchFamily="18" charset="0"/>
              </a:rPr>
              <a:t>, where sourcing or procurement from external suppliers occurs.</a:t>
            </a:r>
          </a:p>
          <a:p>
            <a:pPr marL="971550" lvl="1" indent="-514350">
              <a:buFont typeface="+mj-lt"/>
              <a:buAutoNum type="arabicPeriod"/>
            </a:pPr>
            <a:r>
              <a:rPr lang="en-AU" sz="2400" i="1" dirty="0">
                <a:solidFill>
                  <a:srgbClr val="FF0000"/>
                </a:solidFill>
                <a:latin typeface="Times New Roman" panose="02020603050405020304" pitchFamily="18" charset="0"/>
                <a:cs typeface="Times New Roman" panose="02020603050405020304" pitchFamily="18" charset="0"/>
              </a:rPr>
              <a:t>Internal</a:t>
            </a:r>
            <a:r>
              <a:rPr lang="en-AU" sz="2400" dirty="0">
                <a:latin typeface="Times New Roman" panose="02020603050405020304" pitchFamily="18" charset="0"/>
                <a:cs typeface="Times New Roman" panose="02020603050405020304" pitchFamily="18" charset="0"/>
              </a:rPr>
              <a:t>, where packaging, assembly, or manufacturing takes place.</a:t>
            </a:r>
          </a:p>
          <a:p>
            <a:pPr marL="971550" lvl="1" indent="-514350">
              <a:buFont typeface="+mj-lt"/>
              <a:buAutoNum type="arabicPeriod"/>
            </a:pPr>
            <a:r>
              <a:rPr lang="en-AU" sz="2400" i="1" dirty="0">
                <a:solidFill>
                  <a:srgbClr val="FF0000"/>
                </a:solidFill>
                <a:latin typeface="Times New Roman" panose="02020603050405020304" pitchFamily="18" charset="0"/>
                <a:cs typeface="Times New Roman" panose="02020603050405020304" pitchFamily="18" charset="0"/>
              </a:rPr>
              <a:t>Downstream</a:t>
            </a:r>
            <a:r>
              <a:rPr lang="en-AU" sz="2400" dirty="0">
                <a:latin typeface="Times New Roman" panose="02020603050405020304" pitchFamily="18" charset="0"/>
                <a:cs typeface="Times New Roman" panose="02020603050405020304" pitchFamily="18" charset="0"/>
              </a:rPr>
              <a:t>, where distribution takes place, frequently by external distributors.</a:t>
            </a:r>
          </a:p>
          <a:p>
            <a:pPr algn="just"/>
            <a:endParaRPr lang="en-AU" sz="2400" dirty="0">
              <a:latin typeface="Times New Roman" panose="02020603050405020304" pitchFamily="18" charset="0"/>
              <a:cs typeface="Times New Roman" panose="02020603050405020304" pitchFamily="18" charset="0"/>
            </a:endParaRPr>
          </a:p>
          <a:p>
            <a:pPr algn="just"/>
            <a:endParaRPr lang="en-A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9125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360218" y="95772"/>
            <a:ext cx="11420601" cy="1434415"/>
          </a:xfrm>
        </p:spPr>
        <p:txBody>
          <a:bodyPr vert="horz" lIns="91440" tIns="45720" rIns="91440" bIns="45720" rtlCol="0" anchor="ctr">
            <a:normAutofit/>
          </a:bodyPr>
          <a:lstStyle/>
          <a:p>
            <a:r>
              <a:rPr lang="en-AU" sz="3600" dirty="0">
                <a:latin typeface="Times New Roman"/>
                <a:cs typeface="Times New Roman"/>
              </a:rPr>
              <a:t>The Structure and Components of Supply Chains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9ABB33E-ED23-DC44-92D1-6C90A62D9EF8}"/>
              </a:ext>
            </a:extLst>
          </p:cNvPr>
          <p:cNvPicPr>
            <a:picLocks noChangeAspect="1"/>
          </p:cNvPicPr>
          <p:nvPr/>
        </p:nvPicPr>
        <p:blipFill rotWithShape="1">
          <a:blip r:embed="rId3"/>
          <a:srcRect t="7438" b="10661"/>
          <a:stretch/>
        </p:blipFill>
        <p:spPr>
          <a:xfrm>
            <a:off x="411180" y="1936855"/>
            <a:ext cx="10972799" cy="4477901"/>
          </a:xfrm>
          <a:prstGeom prst="rect">
            <a:avLst/>
          </a:prstGeom>
        </p:spPr>
      </p:pic>
    </p:spTree>
    <p:extLst>
      <p:ext uri="{BB962C8B-B14F-4D97-AF65-F5344CB8AC3E}">
        <p14:creationId xmlns:p14="http://schemas.microsoft.com/office/powerpoint/2010/main" val="2755256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56547" y="95772"/>
            <a:ext cx="11224272" cy="1434415"/>
          </a:xfrm>
        </p:spPr>
        <p:txBody>
          <a:bodyPr vert="horz" lIns="91440" tIns="45720" rIns="91440" bIns="45720" rtlCol="0" anchor="ctr">
            <a:normAutofit/>
          </a:bodyPr>
          <a:lstStyle/>
          <a:p>
            <a:r>
              <a:rPr lang="en-AU" sz="4000" dirty="0">
                <a:latin typeface="Times New Roman"/>
                <a:cs typeface="Times New Roman"/>
              </a:rPr>
              <a:t>Supply chain management </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21A33E7-5599-B14F-AECF-69F7FCD14954}"/>
              </a:ext>
            </a:extLst>
          </p:cNvPr>
          <p:cNvSpPr txBox="1"/>
          <p:nvPr/>
        </p:nvSpPr>
        <p:spPr>
          <a:xfrm>
            <a:off x="572493" y="1851189"/>
            <a:ext cx="11208326" cy="830997"/>
          </a:xfrm>
          <a:prstGeom prst="rect">
            <a:avLst/>
          </a:prstGeom>
          <a:noFill/>
        </p:spPr>
        <p:txBody>
          <a:bodyPr wrap="square">
            <a:spAutoFit/>
          </a:bodyPr>
          <a:lstStyle/>
          <a:p>
            <a:pPr algn="just"/>
            <a:r>
              <a:rPr lang="en-AU" sz="2400" b="1" dirty="0">
                <a:solidFill>
                  <a:srgbClr val="00B050"/>
                </a:solidFill>
                <a:latin typeface="Times New Roman" panose="02020603050405020304" pitchFamily="18" charset="0"/>
                <a:cs typeface="Times New Roman" panose="02020603050405020304" pitchFamily="18" charset="0"/>
              </a:rPr>
              <a:t>Supply chain management </a:t>
            </a:r>
            <a:r>
              <a:rPr lang="en-AU" sz="2400" dirty="0">
                <a:latin typeface="Times New Roman" panose="02020603050405020304" pitchFamily="18" charset="0"/>
                <a:cs typeface="Times New Roman" panose="02020603050405020304" pitchFamily="18" charset="0"/>
              </a:rPr>
              <a:t>is the process of </a:t>
            </a:r>
            <a:r>
              <a:rPr lang="en-AU" sz="2400" dirty="0">
                <a:solidFill>
                  <a:srgbClr val="FF0000"/>
                </a:solidFill>
                <a:latin typeface="Times New Roman" panose="02020603050405020304" pitchFamily="18" charset="0"/>
                <a:cs typeface="Times New Roman" panose="02020603050405020304" pitchFamily="18" charset="0"/>
              </a:rPr>
              <a:t>planning, organizing, and optimizing </a:t>
            </a:r>
            <a:r>
              <a:rPr lang="en-AU" sz="2400" dirty="0">
                <a:latin typeface="Times New Roman" panose="02020603050405020304" pitchFamily="18" charset="0"/>
                <a:cs typeface="Times New Roman" panose="02020603050405020304" pitchFamily="18" charset="0"/>
              </a:rPr>
              <a:t>the various </a:t>
            </a:r>
            <a:r>
              <a:rPr lang="en-AU" sz="2400" dirty="0">
                <a:solidFill>
                  <a:srgbClr val="00B050"/>
                </a:solidFill>
                <a:latin typeface="Times New Roman" panose="02020603050405020304" pitchFamily="18" charset="0"/>
                <a:cs typeface="Times New Roman" panose="02020603050405020304" pitchFamily="18" charset="0"/>
              </a:rPr>
              <a:t>activities</a:t>
            </a:r>
            <a:r>
              <a:rPr lang="en-AU" sz="2400" dirty="0">
                <a:latin typeface="Times New Roman" panose="02020603050405020304" pitchFamily="18" charset="0"/>
                <a:cs typeface="Times New Roman" panose="02020603050405020304" pitchFamily="18" charset="0"/>
              </a:rPr>
              <a:t> performed along the supply chain.</a:t>
            </a:r>
          </a:p>
        </p:txBody>
      </p:sp>
      <p:pic>
        <p:nvPicPr>
          <p:cNvPr id="14338" name="Picture 2" descr="What is Supply Chain Management? Definition and Introduction | AIMS UK -  YouTube">
            <a:extLst>
              <a:ext uri="{FF2B5EF4-FFF2-40B4-BE49-F238E27FC236}">
                <a16:creationId xmlns:a16="http://schemas.microsoft.com/office/drawing/2014/main" id="{0DDE25F4-42F4-1543-ADE3-9ED5FD34C5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8" t="22297" r="588" b="12090"/>
          <a:stretch/>
        </p:blipFill>
        <p:spPr bwMode="auto">
          <a:xfrm>
            <a:off x="1192282" y="2961224"/>
            <a:ext cx="9952801" cy="367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698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56547" y="95772"/>
            <a:ext cx="11224272" cy="1434415"/>
          </a:xfrm>
        </p:spPr>
        <p:txBody>
          <a:bodyPr vert="horz" lIns="91440" tIns="45720" rIns="91440" bIns="45720" rtlCol="0" anchor="ctr">
            <a:normAutofit/>
          </a:bodyPr>
          <a:lstStyle/>
          <a:p>
            <a:r>
              <a:rPr lang="en-AU" sz="4000" dirty="0">
                <a:latin typeface="Times New Roman"/>
                <a:cs typeface="Times New Roman"/>
              </a:rPr>
              <a:t>Supply chain management Components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21A33E7-5599-B14F-AECF-69F7FCD14954}"/>
              </a:ext>
            </a:extLst>
          </p:cNvPr>
          <p:cNvSpPr txBox="1"/>
          <p:nvPr/>
        </p:nvSpPr>
        <p:spPr>
          <a:xfrm>
            <a:off x="572493" y="1851189"/>
            <a:ext cx="11208326" cy="4216539"/>
          </a:xfrm>
          <a:prstGeom prst="rect">
            <a:avLst/>
          </a:prstGeom>
          <a:noFill/>
        </p:spPr>
        <p:txBody>
          <a:bodyPr wrap="square">
            <a:spAutoFit/>
          </a:bodyPr>
          <a:lstStyle/>
          <a:p>
            <a:pPr algn="just"/>
            <a:r>
              <a:rPr lang="en-AU" sz="2400" dirty="0">
                <a:latin typeface="Times New Roman" panose="02020603050405020304" pitchFamily="18" charset="0"/>
                <a:cs typeface="Times New Roman" panose="02020603050405020304" pitchFamily="18" charset="0"/>
              </a:rPr>
              <a:t>There are </a:t>
            </a:r>
            <a:r>
              <a:rPr lang="en-AU" sz="2400" dirty="0">
                <a:solidFill>
                  <a:srgbClr val="FF0000"/>
                </a:solidFill>
                <a:latin typeface="Times New Roman" panose="02020603050405020304" pitchFamily="18" charset="0"/>
                <a:cs typeface="Times New Roman" panose="02020603050405020304" pitchFamily="18" charset="0"/>
              </a:rPr>
              <a:t>five basic components </a:t>
            </a:r>
            <a:r>
              <a:rPr lang="en-AU" sz="2400" dirty="0">
                <a:latin typeface="Times New Roman" panose="02020603050405020304" pitchFamily="18" charset="0"/>
                <a:cs typeface="Times New Roman" panose="02020603050405020304" pitchFamily="18" charset="0"/>
              </a:rPr>
              <a:t>of SCM:</a:t>
            </a:r>
          </a:p>
          <a:p>
            <a:pPr marL="342900" indent="-342900" algn="just">
              <a:buFont typeface="Arial" panose="020B0604020202020204" pitchFamily="34" charset="0"/>
              <a:buChar char="•"/>
            </a:pPr>
            <a:r>
              <a:rPr lang="en-AU" sz="2400" b="1" dirty="0">
                <a:solidFill>
                  <a:srgbClr val="FF0000"/>
                </a:solidFill>
                <a:latin typeface="Times New Roman" panose="02020603050405020304" pitchFamily="18" charset="0"/>
                <a:cs typeface="Times New Roman" panose="02020603050405020304" pitchFamily="18" charset="0"/>
              </a:rPr>
              <a:t>Plan</a:t>
            </a:r>
            <a:r>
              <a:rPr lang="en-AU" sz="2400" dirty="0">
                <a:latin typeface="Times New Roman" panose="02020603050405020304" pitchFamily="18" charset="0"/>
                <a:cs typeface="Times New Roman" panose="02020603050405020304" pitchFamily="18" charset="0"/>
              </a:rPr>
              <a:t>: Organizations must have a strategy for </a:t>
            </a:r>
            <a:r>
              <a:rPr lang="en-AU" sz="2400" b="1" dirty="0">
                <a:solidFill>
                  <a:srgbClr val="00B050"/>
                </a:solidFill>
                <a:latin typeface="Times New Roman" panose="02020603050405020304" pitchFamily="18" charset="0"/>
                <a:cs typeface="Times New Roman" panose="02020603050405020304" pitchFamily="18" charset="0"/>
              </a:rPr>
              <a:t>managing all the resources</a:t>
            </a:r>
            <a:r>
              <a:rPr lang="en-AU" sz="2400" dirty="0">
                <a:latin typeface="Times New Roman" panose="02020603050405020304" pitchFamily="18" charset="0"/>
                <a:cs typeface="Times New Roman" panose="02020603050405020304" pitchFamily="18" charset="0"/>
              </a:rPr>
              <a:t> that go toward meeting customer demand for their product or service.</a:t>
            </a:r>
          </a:p>
          <a:p>
            <a:pPr algn="just"/>
            <a:endParaRPr lang="en-AU"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AU" sz="2400" b="1" dirty="0">
                <a:solidFill>
                  <a:srgbClr val="FF0000"/>
                </a:solidFill>
                <a:latin typeface="Times New Roman" panose="02020603050405020304" pitchFamily="18" charset="0"/>
                <a:cs typeface="Times New Roman" panose="02020603050405020304" pitchFamily="18" charset="0"/>
              </a:rPr>
              <a:t>Source</a:t>
            </a:r>
            <a:r>
              <a:rPr lang="en-AU" sz="2400" dirty="0">
                <a:latin typeface="Times New Roman" panose="02020603050405020304" pitchFamily="18" charset="0"/>
                <a:cs typeface="Times New Roman" panose="02020603050405020304" pitchFamily="18" charset="0"/>
              </a:rPr>
              <a:t>: Organizations </a:t>
            </a:r>
            <a:r>
              <a:rPr lang="en-AU" sz="2400" b="1" dirty="0">
                <a:solidFill>
                  <a:srgbClr val="00B050"/>
                </a:solidFill>
                <a:latin typeface="Times New Roman" panose="02020603050405020304" pitchFamily="18" charset="0"/>
                <a:cs typeface="Times New Roman" panose="02020603050405020304" pitchFamily="18" charset="0"/>
              </a:rPr>
              <a:t>choose suppliers </a:t>
            </a:r>
            <a:r>
              <a:rPr lang="en-AU" sz="2400" dirty="0">
                <a:latin typeface="Times New Roman" panose="02020603050405020304" pitchFamily="18" charset="0"/>
                <a:cs typeface="Times New Roman" panose="02020603050405020304" pitchFamily="18" charset="0"/>
              </a:rPr>
              <a:t>to deliver the goods and services they need to create their product or service.</a:t>
            </a:r>
          </a:p>
          <a:p>
            <a:pPr marL="342900" indent="-342900" algn="just">
              <a:buFont typeface="Arial" panose="020B0604020202020204" pitchFamily="34" charset="0"/>
              <a:buChar char="•"/>
            </a:pPr>
            <a:endParaRPr lang="en-AU"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AU" sz="2400" b="1" dirty="0">
                <a:solidFill>
                  <a:srgbClr val="FF0000"/>
                </a:solidFill>
                <a:latin typeface="Times New Roman" panose="02020603050405020304" pitchFamily="18" charset="0"/>
                <a:cs typeface="Times New Roman" panose="02020603050405020304" pitchFamily="18" charset="0"/>
              </a:rPr>
              <a:t>Return</a:t>
            </a:r>
            <a:r>
              <a:rPr lang="en-AU" sz="2400" dirty="0">
                <a:latin typeface="Times New Roman" panose="02020603050405020304" pitchFamily="18" charset="0"/>
                <a:cs typeface="Times New Roman" panose="02020603050405020304" pitchFamily="18" charset="0"/>
              </a:rPr>
              <a:t>: Supply chain managers must create a </a:t>
            </a:r>
            <a:r>
              <a:rPr lang="en-AU" sz="2400" i="1" dirty="0">
                <a:solidFill>
                  <a:srgbClr val="FF0000"/>
                </a:solidFill>
                <a:latin typeface="Times New Roman" panose="02020603050405020304" pitchFamily="18" charset="0"/>
                <a:cs typeface="Times New Roman" panose="02020603050405020304" pitchFamily="18" charset="0"/>
              </a:rPr>
              <a:t>responsive and flexible network for receiving defective, returned, or excess products </a:t>
            </a:r>
            <a:r>
              <a:rPr lang="en-AU" sz="2400" dirty="0">
                <a:latin typeface="Times New Roman" panose="02020603050405020304" pitchFamily="18" charset="0"/>
                <a:cs typeface="Times New Roman" panose="02020603050405020304" pitchFamily="18" charset="0"/>
              </a:rPr>
              <a:t>back from their customers, as well as supporting customers who have problems with delivered products.</a:t>
            </a:r>
          </a:p>
          <a:p>
            <a:pPr marL="342900" indent="-342900" algn="just">
              <a:buFont typeface="Arial" panose="020B0604020202020204" pitchFamily="34" charset="0"/>
              <a:buChar char="•"/>
            </a:pPr>
            <a:endParaRPr lang="en-A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2923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56547" y="95772"/>
            <a:ext cx="11224272" cy="1434415"/>
          </a:xfrm>
        </p:spPr>
        <p:txBody>
          <a:bodyPr vert="horz" lIns="91440" tIns="45720" rIns="91440" bIns="45720" rtlCol="0" anchor="ctr">
            <a:normAutofit/>
          </a:bodyPr>
          <a:lstStyle/>
          <a:p>
            <a:r>
              <a:rPr lang="en-AU" sz="4000" dirty="0">
                <a:latin typeface="Times New Roman"/>
                <a:cs typeface="Times New Roman"/>
              </a:rPr>
              <a:t>Supply chain management Components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21A33E7-5599-B14F-AECF-69F7FCD14954}"/>
              </a:ext>
            </a:extLst>
          </p:cNvPr>
          <p:cNvSpPr txBox="1"/>
          <p:nvPr/>
        </p:nvSpPr>
        <p:spPr>
          <a:xfrm>
            <a:off x="572493" y="1851189"/>
            <a:ext cx="11208326" cy="3046988"/>
          </a:xfrm>
          <a:prstGeom prst="rect">
            <a:avLst/>
          </a:prstGeom>
          <a:noFill/>
        </p:spPr>
        <p:txBody>
          <a:bodyPr wrap="square">
            <a:spAutoFit/>
          </a:bodyPr>
          <a:lstStyle/>
          <a:p>
            <a:pPr marL="342900" indent="-342900">
              <a:buFont typeface="Arial" panose="020B0604020202020204" pitchFamily="34" charset="0"/>
              <a:buChar char="•"/>
            </a:pPr>
            <a:r>
              <a:rPr lang="en-AU" sz="2400" b="1" dirty="0">
                <a:solidFill>
                  <a:srgbClr val="FF0000"/>
                </a:solidFill>
                <a:latin typeface="Times New Roman" panose="02020603050405020304" pitchFamily="18" charset="0"/>
                <a:cs typeface="Times New Roman" panose="02020603050405020304" pitchFamily="18" charset="0"/>
              </a:rPr>
              <a:t>Deliver</a:t>
            </a:r>
            <a:r>
              <a:rPr lang="en-AU" sz="2400" dirty="0">
                <a:latin typeface="Times New Roman" panose="02020603050405020304" pitchFamily="18" charset="0"/>
                <a:cs typeface="Times New Roman" panose="02020603050405020304" pitchFamily="18" charset="0"/>
              </a:rPr>
              <a:t>: This component, often referred to as </a:t>
            </a:r>
            <a:r>
              <a:rPr lang="en-AU" sz="2400" b="1" dirty="0">
                <a:solidFill>
                  <a:srgbClr val="00B050"/>
                </a:solidFill>
                <a:latin typeface="Times New Roman" panose="02020603050405020304" pitchFamily="18" charset="0"/>
                <a:cs typeface="Times New Roman" panose="02020603050405020304" pitchFamily="18" charset="0"/>
              </a:rPr>
              <a:t>logistics</a:t>
            </a:r>
            <a:r>
              <a:rPr lang="en-AU" sz="2400" dirty="0">
                <a:latin typeface="Times New Roman" panose="02020603050405020304" pitchFamily="18" charset="0"/>
                <a:cs typeface="Times New Roman" panose="02020603050405020304" pitchFamily="18" charset="0"/>
              </a:rPr>
              <a:t>, is where organizations coordinate the receipt of </a:t>
            </a:r>
            <a:r>
              <a:rPr lang="en-AU" sz="2400" b="1" dirty="0">
                <a:solidFill>
                  <a:srgbClr val="00B050"/>
                </a:solidFill>
                <a:latin typeface="Times New Roman" panose="02020603050405020304" pitchFamily="18" charset="0"/>
                <a:cs typeface="Times New Roman" panose="02020603050405020304" pitchFamily="18" charset="0"/>
              </a:rPr>
              <a:t>customer orders</a:t>
            </a:r>
            <a:r>
              <a:rPr lang="en-AU" sz="2400" dirty="0">
                <a:latin typeface="Times New Roman" panose="02020603050405020304" pitchFamily="18" charset="0"/>
                <a:cs typeface="Times New Roman" panose="02020603050405020304" pitchFamily="18" charset="0"/>
              </a:rPr>
              <a:t>, develop a network of </a:t>
            </a:r>
            <a:r>
              <a:rPr lang="en-AU" sz="2400" b="1" dirty="0">
                <a:solidFill>
                  <a:srgbClr val="00B050"/>
                </a:solidFill>
                <a:latin typeface="Times New Roman" panose="02020603050405020304" pitchFamily="18" charset="0"/>
                <a:cs typeface="Times New Roman" panose="02020603050405020304" pitchFamily="18" charset="0"/>
              </a:rPr>
              <a:t>warehouses</a:t>
            </a:r>
            <a:r>
              <a:rPr lang="en-AU" sz="2400" dirty="0">
                <a:latin typeface="Times New Roman" panose="02020603050405020304" pitchFamily="18" charset="0"/>
                <a:cs typeface="Times New Roman" panose="02020603050405020304" pitchFamily="18" charset="0"/>
              </a:rPr>
              <a:t>, select carriers to </a:t>
            </a:r>
            <a:r>
              <a:rPr lang="en-AU" sz="2400" b="1" dirty="0">
                <a:solidFill>
                  <a:srgbClr val="00B050"/>
                </a:solidFill>
                <a:latin typeface="Times New Roman" panose="02020603050405020304" pitchFamily="18" charset="0"/>
                <a:cs typeface="Times New Roman" panose="02020603050405020304" pitchFamily="18" charset="0"/>
              </a:rPr>
              <a:t>transport</a:t>
            </a:r>
            <a:r>
              <a:rPr lang="en-AU" sz="2400" dirty="0">
                <a:latin typeface="Times New Roman" panose="02020603050405020304" pitchFamily="18" charset="0"/>
                <a:cs typeface="Times New Roman" panose="02020603050405020304" pitchFamily="18" charset="0"/>
              </a:rPr>
              <a:t> their products to their customers, and set up an </a:t>
            </a:r>
            <a:r>
              <a:rPr lang="en-AU" sz="2400" b="1" dirty="0">
                <a:solidFill>
                  <a:srgbClr val="00B050"/>
                </a:solidFill>
                <a:latin typeface="Times New Roman" panose="02020603050405020304" pitchFamily="18" charset="0"/>
                <a:cs typeface="Times New Roman" panose="02020603050405020304" pitchFamily="18" charset="0"/>
              </a:rPr>
              <a:t>invoicing</a:t>
            </a:r>
            <a:r>
              <a:rPr lang="en-AU" sz="2400" dirty="0">
                <a:latin typeface="Times New Roman" panose="02020603050405020304" pitchFamily="18" charset="0"/>
                <a:cs typeface="Times New Roman" panose="02020603050405020304" pitchFamily="18" charset="0"/>
              </a:rPr>
              <a:t> system to receive payments.</a:t>
            </a:r>
          </a:p>
          <a:p>
            <a:endParaRPr lang="en-AU"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AU" sz="2400" b="1" dirty="0">
                <a:solidFill>
                  <a:srgbClr val="FF0000"/>
                </a:solidFill>
                <a:latin typeface="Times New Roman" panose="02020603050405020304" pitchFamily="18" charset="0"/>
                <a:cs typeface="Times New Roman" panose="02020603050405020304" pitchFamily="18" charset="0"/>
              </a:rPr>
              <a:t>Make</a:t>
            </a:r>
            <a:r>
              <a:rPr lang="en-AU" sz="2400" dirty="0">
                <a:latin typeface="Times New Roman" panose="02020603050405020304" pitchFamily="18" charset="0"/>
                <a:cs typeface="Times New Roman" panose="02020603050405020304" pitchFamily="18" charset="0"/>
              </a:rPr>
              <a:t>: This is the manufacturing component. Supply chain managers schedule the activities necessary for production, testing, packaging, and preparation for delivery</a:t>
            </a:r>
          </a:p>
          <a:p>
            <a:pPr marL="342900" indent="-342900" algn="just">
              <a:buFont typeface="Arial" panose="020B0604020202020204" pitchFamily="34" charset="0"/>
              <a:buChar char="•"/>
            </a:pPr>
            <a:endParaRPr lang="en-A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765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B97F24A-32CE-4C1C-A50D-3016B394D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74" name="Rectangle 2"/>
          <p:cNvSpPr>
            <a:spLocks noGrp="1" noChangeArrowheads="1"/>
          </p:cNvSpPr>
          <p:nvPr>
            <p:ph type="title"/>
          </p:nvPr>
        </p:nvSpPr>
        <p:spPr>
          <a:xfrm>
            <a:off x="630936" y="639520"/>
            <a:ext cx="3429000" cy="1719072"/>
          </a:xfrm>
        </p:spPr>
        <p:txBody>
          <a:bodyPr anchor="b">
            <a:normAutofit/>
          </a:bodyPr>
          <a:lstStyle/>
          <a:p>
            <a:r>
              <a:rPr lang="en-US" altLang="en-US" sz="5000">
                <a:latin typeface="Arial" panose="020B0604020202020204" pitchFamily="34" charset="0"/>
                <a:cs typeface="Arial" panose="020B0604020202020204" pitchFamily="34" charset="0"/>
              </a:rPr>
              <a:t>References</a:t>
            </a:r>
          </a:p>
        </p:txBody>
      </p:sp>
      <p:sp>
        <p:nvSpPr>
          <p:cNvPr id="7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75" name="Rectangle 3"/>
          <p:cNvSpPr>
            <a:spLocks noGrp="1" noChangeArrowheads="1"/>
          </p:cNvSpPr>
          <p:nvPr>
            <p:ph type="body" idx="1"/>
          </p:nvPr>
        </p:nvSpPr>
        <p:spPr>
          <a:xfrm>
            <a:off x="630935" y="2807208"/>
            <a:ext cx="6054619" cy="3411272"/>
          </a:xfrm>
        </p:spPr>
        <p:txBody>
          <a:bodyPr anchor="t">
            <a:normAutofit/>
          </a:bodyPr>
          <a:lstStyle/>
          <a:p>
            <a:endParaRPr lang="en-US" altLang="en-US" sz="2200" dirty="0">
              <a:latin typeface="Times New Roman" panose="02020603050405020304" pitchFamily="18" charset="0"/>
              <a:cs typeface="Times New Roman" panose="02020603050405020304" pitchFamily="18" charset="0"/>
            </a:endParaRPr>
          </a:p>
          <a:p>
            <a:r>
              <a:rPr lang="en-AU" sz="2200" dirty="0">
                <a:latin typeface="Times New Roman" panose="02020603050405020304" pitchFamily="18" charset="0"/>
                <a:cs typeface="Times New Roman" panose="02020603050405020304" pitchFamily="18" charset="0"/>
              </a:rPr>
              <a:t>Rainer, R. Kelly, et al. </a:t>
            </a:r>
            <a:r>
              <a:rPr lang="en-AU" sz="2200" i="1" dirty="0">
                <a:latin typeface="Times New Roman" panose="02020603050405020304" pitchFamily="18" charset="0"/>
                <a:cs typeface="Times New Roman" panose="02020603050405020304" pitchFamily="18" charset="0"/>
              </a:rPr>
              <a:t>Management Information Systems</a:t>
            </a:r>
            <a:r>
              <a:rPr lang="en-AU" sz="2200" dirty="0">
                <a:latin typeface="Times New Roman" panose="02020603050405020304" pitchFamily="18" charset="0"/>
                <a:cs typeface="Times New Roman" panose="02020603050405020304" pitchFamily="18" charset="0"/>
              </a:rPr>
              <a:t>, Wiley, 2014</a:t>
            </a:r>
            <a:r>
              <a:rPr lang="en-AU" sz="2200">
                <a:latin typeface="Times New Roman" panose="02020603050405020304" pitchFamily="18" charset="0"/>
                <a:cs typeface="Times New Roman" panose="02020603050405020304" pitchFamily="18" charset="0"/>
              </a:rPr>
              <a:t>, Chapters 12 and 13.</a:t>
            </a:r>
            <a:endParaRPr lang="en-AU" sz="2200" dirty="0">
              <a:latin typeface="Times New Roman" panose="02020603050405020304" pitchFamily="18" charset="0"/>
              <a:cs typeface="Times New Roman" panose="02020603050405020304" pitchFamily="18" charset="0"/>
            </a:endParaRPr>
          </a:p>
          <a:p>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C7E33C0-8C76-4A8D-B0B1-DB030DDC11C0}"/>
              </a:ext>
            </a:extLst>
          </p:cNvPr>
          <p:cNvPicPr>
            <a:picLocks noChangeAspect="1"/>
          </p:cNvPicPr>
          <p:nvPr/>
        </p:nvPicPr>
        <p:blipFill>
          <a:blip r:embed="rId4"/>
          <a:stretch>
            <a:fillRect/>
          </a:stretch>
        </p:blipFill>
        <p:spPr>
          <a:xfrm>
            <a:off x="6685554" y="2573756"/>
            <a:ext cx="5500347" cy="2296395"/>
          </a:xfrm>
          <a:prstGeom prst="rect">
            <a:avLst/>
          </a:prstGeom>
        </p:spPr>
      </p:pic>
    </p:spTree>
    <p:custDataLst>
      <p:tags r:id="rId1"/>
    </p:custDataLst>
    <p:extLst>
      <p:ext uri="{BB962C8B-B14F-4D97-AF65-F5344CB8AC3E}">
        <p14:creationId xmlns:p14="http://schemas.microsoft.com/office/powerpoint/2010/main" val="1638947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2547808" y="2716246"/>
            <a:ext cx="7318942" cy="1201854"/>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altLang="ko-KR" sz="3400" b="1" dirty="0">
                <a:solidFill>
                  <a:schemeClr val="bg1"/>
                </a:solidFill>
                <a:ea typeface="+mj-ea"/>
                <a:cs typeface="Arial" panose="020B0604020202020204" pitchFamily="34" charset="0"/>
              </a:rPr>
              <a:t>See you next week!</a:t>
            </a:r>
          </a:p>
        </p:txBody>
      </p:sp>
    </p:spTree>
    <p:extLst>
      <p:ext uri="{BB962C8B-B14F-4D97-AF65-F5344CB8AC3E}">
        <p14:creationId xmlns:p14="http://schemas.microsoft.com/office/powerpoint/2010/main" val="3206967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C07283-4B7A-9F44-AB22-C99403460F84}"/>
              </a:ext>
            </a:extLst>
          </p:cNvPr>
          <p:cNvSpPr>
            <a:spLocks noGrp="1"/>
          </p:cNvSpPr>
          <p:nvPr>
            <p:ph type="ctrTitle"/>
          </p:nvPr>
        </p:nvSpPr>
        <p:spPr>
          <a:xfrm>
            <a:off x="1524000" y="1293338"/>
            <a:ext cx="9144000" cy="3274592"/>
          </a:xfrm>
        </p:spPr>
        <p:txBody>
          <a:bodyPr anchor="ctr">
            <a:normAutofit/>
          </a:bodyPr>
          <a:lstStyle/>
          <a:p>
            <a:r>
              <a:rPr lang="en-AU" sz="5400" dirty="0">
                <a:latin typeface="Times New Roman"/>
                <a:cs typeface="Times New Roman"/>
              </a:rPr>
              <a:t>Customer Relationship Management</a:t>
            </a:r>
            <a:r>
              <a:rPr lang="en-AU" sz="4000" dirty="0">
                <a:latin typeface="Times New Roman"/>
                <a:cs typeface="Times New Roman"/>
              </a:rPr>
              <a:t/>
            </a:r>
            <a:br>
              <a:rPr lang="en-AU" sz="4000" dirty="0">
                <a:latin typeface="Times New Roman"/>
                <a:cs typeface="Times New Roman"/>
              </a:rPr>
            </a:br>
            <a:endParaRPr lang="en-AU" sz="4000" dirty="0">
              <a:latin typeface="Times New Roman"/>
              <a:cs typeface="Times New Roman"/>
            </a:endParaRPr>
          </a:p>
        </p:txBody>
      </p:sp>
      <p:cxnSp>
        <p:nvCxnSpPr>
          <p:cNvPr id="28" name="Straight Connector 27">
            <a:extLst>
              <a:ext uri="{FF2B5EF4-FFF2-40B4-BE49-F238E27FC236}">
                <a16:creationId xmlns:a16="http://schemas.microsoft.com/office/drawing/2014/main"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251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49633" y="573845"/>
            <a:ext cx="11018520" cy="980081"/>
          </a:xfrm>
        </p:spPr>
        <p:txBody>
          <a:bodyPr vert="horz" lIns="91440" tIns="45720" rIns="91440" bIns="45720" rtlCol="0" anchor="ctr">
            <a:normAutofit/>
          </a:bodyPr>
          <a:lstStyle/>
          <a:p>
            <a:r>
              <a:rPr lang="en-AU" sz="5000" dirty="0">
                <a:latin typeface="Times New Roman"/>
                <a:cs typeface="Times New Roman"/>
              </a:rPr>
              <a:t>Customer Relationship Management</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240EB95-B52D-E940-9FF6-7A86B7C882AB}"/>
              </a:ext>
            </a:extLst>
          </p:cNvPr>
          <p:cNvSpPr txBox="1"/>
          <p:nvPr/>
        </p:nvSpPr>
        <p:spPr>
          <a:xfrm>
            <a:off x="526773" y="1730383"/>
            <a:ext cx="11018520" cy="4524315"/>
          </a:xfrm>
          <a:prstGeom prst="rect">
            <a:avLst/>
          </a:prstGeom>
          <a:noFill/>
        </p:spPr>
        <p:txBody>
          <a:bodyPr wrap="square">
            <a:spAutoFit/>
          </a:bodyPr>
          <a:lstStyle/>
          <a:p>
            <a:pPr algn="ctr"/>
            <a:r>
              <a:rPr lang="en-AU" sz="2400" dirty="0">
                <a:latin typeface="Times New Roman" panose="02020603050405020304" pitchFamily="18" charset="0"/>
                <a:cs typeface="Times New Roman" panose="02020603050405020304" pitchFamily="18" charset="0"/>
              </a:rPr>
              <a:t>CRM is </a:t>
            </a:r>
            <a:r>
              <a:rPr lang="en-AU" sz="2400" dirty="0">
                <a:solidFill>
                  <a:srgbClr val="FF0000"/>
                </a:solidFill>
                <a:latin typeface="Times New Roman" panose="02020603050405020304" pitchFamily="18" charset="0"/>
                <a:cs typeface="Times New Roman" panose="02020603050405020304" pitchFamily="18" charset="0"/>
              </a:rPr>
              <a:t>not a process or a technology </a:t>
            </a:r>
            <a:r>
              <a:rPr lang="en-AU" sz="2400" dirty="0">
                <a:latin typeface="Times New Roman" panose="02020603050405020304" pitchFamily="18" charset="0"/>
                <a:cs typeface="Times New Roman" panose="02020603050405020304" pitchFamily="18" charset="0"/>
              </a:rPr>
              <a:t>per se; rather, it is a </a:t>
            </a:r>
            <a:r>
              <a:rPr lang="en-AU" sz="2400" b="1" dirty="0">
                <a:solidFill>
                  <a:srgbClr val="FF0000"/>
                </a:solidFill>
                <a:latin typeface="Times New Roman" panose="02020603050405020304" pitchFamily="18" charset="0"/>
                <a:cs typeface="Times New Roman" panose="02020603050405020304" pitchFamily="18" charset="0"/>
              </a:rPr>
              <a:t>customer-centric</a:t>
            </a:r>
            <a:r>
              <a:rPr lang="en-AU" sz="2400" dirty="0">
                <a:latin typeface="Times New Roman" panose="02020603050405020304" pitchFamily="18" charset="0"/>
                <a:cs typeface="Times New Roman" panose="02020603050405020304" pitchFamily="18" charset="0"/>
              </a:rPr>
              <a:t> way of thinking and acting.</a:t>
            </a:r>
          </a:p>
          <a:p>
            <a:endParaRPr lang="en-AU"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In today’s hypercompetitive marketplace, </a:t>
            </a:r>
            <a:r>
              <a:rPr lang="en-AU" sz="2400" b="1" u="sng" dirty="0">
                <a:solidFill>
                  <a:srgbClr val="FF0000"/>
                </a:solidFill>
                <a:latin typeface="Times New Roman" panose="02020603050405020304" pitchFamily="18" charset="0"/>
                <a:cs typeface="Times New Roman" panose="02020603050405020304" pitchFamily="18" charset="0"/>
              </a:rPr>
              <a:t>customers are increasingly powerful</a:t>
            </a:r>
          </a:p>
          <a:p>
            <a:pPr marL="342900" indent="-34290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if they are dissatisfied with a product and/or a service from one organization, a competitor is often just one mouse click away</a:t>
            </a:r>
          </a:p>
          <a:p>
            <a:pPr marL="342900" indent="-342900">
              <a:buFont typeface="Arial" panose="020B0604020202020204" pitchFamily="34" charset="0"/>
              <a:buChar char="•"/>
            </a:pPr>
            <a:endParaRPr lang="en-AU"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The CRM approach is designed to achieve </a:t>
            </a:r>
            <a:r>
              <a:rPr lang="en-AU" sz="2400" b="1" u="sng" dirty="0">
                <a:solidFill>
                  <a:srgbClr val="FF0000"/>
                </a:solidFill>
                <a:latin typeface="Times New Roman" panose="02020603050405020304" pitchFamily="18" charset="0"/>
                <a:cs typeface="Times New Roman" panose="02020603050405020304" pitchFamily="18" charset="0"/>
              </a:rPr>
              <a:t>customer intimacy</a:t>
            </a:r>
            <a:r>
              <a:rPr lang="en-AU" sz="2400" dirty="0">
                <a:latin typeface="Times New Roman" panose="02020603050405020304" pitchFamily="18" charset="0"/>
                <a:cs typeface="Times New Roman" panose="02020603050405020304" pitchFamily="18" charset="0"/>
              </a:rPr>
              <a:t>. </a:t>
            </a:r>
          </a:p>
          <a:p>
            <a:endParaRPr lang="en-AU"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This approach is </a:t>
            </a:r>
            <a:r>
              <a:rPr lang="en-AU" sz="2400" dirty="0">
                <a:solidFill>
                  <a:srgbClr val="FF0000"/>
                </a:solidFill>
                <a:latin typeface="Times New Roman" panose="02020603050405020304" pitchFamily="18" charset="0"/>
                <a:cs typeface="Times New Roman" panose="02020603050405020304" pitchFamily="18" charset="0"/>
              </a:rPr>
              <a:t>enabled by information technology</a:t>
            </a:r>
            <a:r>
              <a:rPr lang="en-AU" sz="2400" dirty="0">
                <a:solidFill>
                  <a:srgbClr val="C00000"/>
                </a:solidFill>
                <a:latin typeface="Times New Roman" panose="02020603050405020304" pitchFamily="18" charset="0"/>
                <a:cs typeface="Times New Roman" panose="02020603050405020304" pitchFamily="18" charset="0"/>
              </a:rPr>
              <a:t> </a:t>
            </a:r>
            <a:r>
              <a:rPr lang="en-AU" sz="2400" dirty="0">
                <a:latin typeface="Times New Roman" panose="02020603050405020304" pitchFamily="18" charset="0"/>
                <a:cs typeface="Times New Roman" panose="02020603050405020304" pitchFamily="18" charset="0"/>
              </a:rPr>
              <a:t>in the form of various CRM systems and applications.</a:t>
            </a:r>
          </a:p>
          <a:p>
            <a:pPr marL="342900" indent="-342900">
              <a:buFont typeface="Arial" panose="020B0604020202020204" pitchFamily="34" charset="0"/>
              <a:buChar char="•"/>
            </a:pPr>
            <a:endParaRPr lang="en-A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9073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49633" y="573845"/>
            <a:ext cx="11018520" cy="980081"/>
          </a:xfrm>
        </p:spPr>
        <p:txBody>
          <a:bodyPr vert="horz" lIns="91440" tIns="45720" rIns="91440" bIns="45720" rtlCol="0" anchor="ctr">
            <a:normAutofit/>
          </a:bodyPr>
          <a:lstStyle/>
          <a:p>
            <a:r>
              <a:rPr lang="en-AU" sz="5000" dirty="0">
                <a:latin typeface="Times New Roman"/>
                <a:cs typeface="Times New Roman"/>
              </a:rPr>
              <a:t>Customer Relationship Management</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240EB95-B52D-E940-9FF6-7A86B7C882AB}"/>
              </a:ext>
            </a:extLst>
          </p:cNvPr>
          <p:cNvSpPr txBox="1"/>
          <p:nvPr/>
        </p:nvSpPr>
        <p:spPr>
          <a:xfrm>
            <a:off x="549633" y="1716770"/>
            <a:ext cx="11018520" cy="4524315"/>
          </a:xfrm>
          <a:prstGeom prst="rect">
            <a:avLst/>
          </a:prstGeom>
          <a:noFill/>
        </p:spPr>
        <p:txBody>
          <a:bodyPr wrap="square">
            <a:spAutoFit/>
          </a:bodyPr>
          <a:lstStyle/>
          <a:p>
            <a:pPr marL="342900" indent="-34290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Businesses </a:t>
            </a:r>
            <a:r>
              <a:rPr lang="en-AU" sz="2400" dirty="0">
                <a:solidFill>
                  <a:srgbClr val="FF0000"/>
                </a:solidFill>
                <a:latin typeface="Times New Roman" panose="02020603050405020304" pitchFamily="18" charset="0"/>
                <a:cs typeface="Times New Roman" panose="02020603050405020304" pitchFamily="18" charset="0"/>
              </a:rPr>
              <a:t>market</a:t>
            </a:r>
            <a:r>
              <a:rPr lang="en-AU" sz="2400" dirty="0">
                <a:latin typeface="Times New Roman" panose="02020603050405020304" pitchFamily="18" charset="0"/>
                <a:cs typeface="Times New Roman" panose="02020603050405020304" pitchFamily="18" charset="0"/>
              </a:rPr>
              <a:t> to each customer individually rather than market to a mass of people or companies. </a:t>
            </a:r>
          </a:p>
          <a:p>
            <a:pPr marL="342900" indent="-34290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By employing this approach, businesses can </a:t>
            </a:r>
            <a:r>
              <a:rPr lang="en-AU" sz="2400" dirty="0">
                <a:solidFill>
                  <a:srgbClr val="FF0000"/>
                </a:solidFill>
                <a:latin typeface="Times New Roman" panose="02020603050405020304" pitchFamily="18" charset="0"/>
                <a:cs typeface="Times New Roman" panose="02020603050405020304" pitchFamily="18" charset="0"/>
              </a:rPr>
              <a:t>use information about each customer</a:t>
            </a:r>
            <a:r>
              <a:rPr lang="en-AU" sz="2400" dirty="0">
                <a:latin typeface="Times New Roman" panose="02020603050405020304" pitchFamily="18" charset="0"/>
                <a:cs typeface="Times New Roman" panose="02020603050405020304" pitchFamily="18" charset="0"/>
              </a:rPr>
              <a:t>—For example, previous purchases, needs, and wants—to create offers that customers are more likely to accept.</a:t>
            </a:r>
          </a:p>
          <a:p>
            <a:pPr marL="342900" indent="-34290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However, Customer relationship management </a:t>
            </a:r>
            <a:r>
              <a:rPr lang="en-AU" sz="2400" dirty="0">
                <a:solidFill>
                  <a:srgbClr val="FF0000"/>
                </a:solidFill>
                <a:latin typeface="Times New Roman" panose="02020603050405020304" pitchFamily="18" charset="0"/>
                <a:cs typeface="Times New Roman" panose="02020603050405020304" pitchFamily="18" charset="0"/>
              </a:rPr>
              <a:t>is not only about the software</a:t>
            </a:r>
            <a:r>
              <a:rPr lang="en-AU" sz="24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Sometimes the </a:t>
            </a:r>
            <a:r>
              <a:rPr lang="en-AU" sz="2400" dirty="0">
                <a:solidFill>
                  <a:srgbClr val="FF0000"/>
                </a:solidFill>
                <a:latin typeface="Times New Roman" panose="02020603050405020304" pitchFamily="18" charset="0"/>
                <a:cs typeface="Times New Roman" panose="02020603050405020304" pitchFamily="18" charset="0"/>
              </a:rPr>
              <a:t>problem</a:t>
            </a:r>
            <a:r>
              <a:rPr lang="en-AU" sz="2400" dirty="0">
                <a:latin typeface="Times New Roman" panose="02020603050405020304" pitchFamily="18" charset="0"/>
                <a:cs typeface="Times New Roman" panose="02020603050405020304" pitchFamily="18" charset="0"/>
              </a:rPr>
              <a:t> with managing relationships is simply </a:t>
            </a:r>
            <a:r>
              <a:rPr lang="en-AU" sz="2400" dirty="0">
                <a:solidFill>
                  <a:srgbClr val="FF0000"/>
                </a:solidFill>
                <a:latin typeface="Times New Roman" panose="02020603050405020304" pitchFamily="18" charset="0"/>
                <a:cs typeface="Times New Roman" panose="02020603050405020304" pitchFamily="18" charset="0"/>
              </a:rPr>
              <a:t>time and information</a:t>
            </a:r>
            <a:r>
              <a:rPr lang="en-AU" sz="24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AU" sz="2400" dirty="0">
                <a:solidFill>
                  <a:srgbClr val="FF0000"/>
                </a:solidFill>
                <a:latin typeface="Times New Roman" panose="02020603050405020304" pitchFamily="18" charset="0"/>
                <a:cs typeface="Times New Roman" panose="02020603050405020304" pitchFamily="18" charset="0"/>
              </a:rPr>
              <a:t>Old systems </a:t>
            </a:r>
            <a:r>
              <a:rPr lang="en-AU" sz="2400" dirty="0">
                <a:latin typeface="Times New Roman" panose="02020603050405020304" pitchFamily="18" charset="0"/>
                <a:cs typeface="Times New Roman" panose="02020603050405020304" pitchFamily="18" charset="0"/>
              </a:rPr>
              <a:t>may contain needed information, but this information may </a:t>
            </a:r>
            <a:r>
              <a:rPr lang="en-AU" sz="2400" dirty="0">
                <a:solidFill>
                  <a:srgbClr val="FF0000"/>
                </a:solidFill>
                <a:latin typeface="Times New Roman" panose="02020603050405020304" pitchFamily="18" charset="0"/>
                <a:cs typeface="Times New Roman" panose="02020603050405020304" pitchFamily="18" charset="0"/>
              </a:rPr>
              <a:t>take too long </a:t>
            </a:r>
            <a:r>
              <a:rPr lang="en-AU" sz="2400" dirty="0">
                <a:latin typeface="Times New Roman" panose="02020603050405020304" pitchFamily="18" charset="0"/>
                <a:cs typeface="Times New Roman" panose="02020603050405020304" pitchFamily="18" charset="0"/>
              </a:rPr>
              <a:t>to access and may not be usable across a variety of applications. </a:t>
            </a:r>
          </a:p>
          <a:p>
            <a:pPr marL="342900" indent="-342900">
              <a:buFont typeface="Arial" panose="020B0604020202020204" pitchFamily="34" charset="0"/>
              <a:buChar char="•"/>
            </a:pPr>
            <a:endParaRPr lang="en-AU" sz="2400" dirty="0">
              <a:latin typeface="Times New Roman" panose="02020603050405020304" pitchFamily="18" charset="0"/>
              <a:cs typeface="Times New Roman" panose="02020603050405020304" pitchFamily="18" charset="0"/>
            </a:endParaRPr>
          </a:p>
          <a:p>
            <a:pPr algn="ctr"/>
            <a:r>
              <a:rPr lang="en-AU" sz="2400" b="1" i="1" dirty="0">
                <a:solidFill>
                  <a:srgbClr val="FF0000"/>
                </a:solidFill>
                <a:latin typeface="Times New Roman" panose="02020603050405020304" pitchFamily="18" charset="0"/>
                <a:cs typeface="Times New Roman" panose="02020603050405020304" pitchFamily="18" charset="0"/>
              </a:rPr>
              <a:t>The result is that companies have less time to spend with customers.</a:t>
            </a:r>
          </a:p>
          <a:p>
            <a:pPr marL="342900" indent="-342900">
              <a:buFont typeface="Arial" panose="020B0604020202020204" pitchFamily="34" charset="0"/>
              <a:buChar char="•"/>
            </a:pPr>
            <a:endParaRPr lang="en-A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4655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224272" cy="1434415"/>
          </a:xfrm>
        </p:spPr>
        <p:txBody>
          <a:bodyPr vert="horz" lIns="91440" tIns="45720" rIns="91440" bIns="45720" rtlCol="0" anchor="ctr">
            <a:normAutofit/>
          </a:bodyPr>
          <a:lstStyle/>
          <a:p>
            <a:r>
              <a:rPr lang="en-AU" sz="3600" dirty="0">
                <a:latin typeface="Times New Roman"/>
                <a:cs typeface="Times New Roman"/>
              </a:rPr>
              <a:t>CRM- customer-focused and customer-driven</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E61527A-D811-4040-A740-3F330930D1EE}"/>
              </a:ext>
            </a:extLst>
          </p:cNvPr>
          <p:cNvSpPr txBox="1"/>
          <p:nvPr/>
        </p:nvSpPr>
        <p:spPr>
          <a:xfrm>
            <a:off x="389631" y="1883348"/>
            <a:ext cx="11580696" cy="3416320"/>
          </a:xfrm>
          <a:prstGeom prst="rect">
            <a:avLst/>
          </a:prstGeom>
          <a:noFill/>
        </p:spPr>
        <p:txBody>
          <a:bodyPr wrap="square">
            <a:spAutoFit/>
          </a:bodyPr>
          <a:lstStyle/>
          <a:p>
            <a:pPr marL="342900" indent="-342900" algn="just">
              <a:buFont typeface="Arial" panose="020B0604020202020204" pitchFamily="34" charset="0"/>
              <a:buChar char="•"/>
            </a:pPr>
            <a:r>
              <a:rPr lang="en-AU" sz="2400" b="1" dirty="0">
                <a:latin typeface="Times New Roman" panose="02020603050405020304" pitchFamily="18" charset="0"/>
                <a:cs typeface="Times New Roman" panose="02020603050405020304" pitchFamily="18" charset="0"/>
              </a:rPr>
              <a:t>Customer relationship management (CRM) </a:t>
            </a:r>
            <a:r>
              <a:rPr lang="en-AU" sz="2400" dirty="0">
                <a:latin typeface="Times New Roman" panose="02020603050405020304" pitchFamily="18" charset="0"/>
                <a:cs typeface="Times New Roman" panose="02020603050405020304" pitchFamily="18" charset="0"/>
              </a:rPr>
              <a:t>is a </a:t>
            </a:r>
            <a:r>
              <a:rPr lang="en-AU" sz="2400" dirty="0">
                <a:solidFill>
                  <a:srgbClr val="FF0000"/>
                </a:solidFill>
                <a:latin typeface="Times New Roman" panose="02020603050405020304" pitchFamily="18" charset="0"/>
                <a:cs typeface="Times New Roman" panose="02020603050405020304" pitchFamily="18" charset="0"/>
              </a:rPr>
              <a:t>customer-focused and customer-driven </a:t>
            </a:r>
            <a:r>
              <a:rPr lang="en-AU" sz="2400" dirty="0">
                <a:latin typeface="Times New Roman" panose="02020603050405020304" pitchFamily="18" charset="0"/>
                <a:cs typeface="Times New Roman" panose="02020603050405020304" pitchFamily="18" charset="0"/>
              </a:rPr>
              <a:t>organizational strategy. </a:t>
            </a:r>
          </a:p>
          <a:p>
            <a:pPr marL="342900" indent="-342900" algn="just">
              <a:buFont typeface="Arial" panose="020B0604020202020204" pitchFamily="34" charset="0"/>
              <a:buChar char="•"/>
            </a:pPr>
            <a:endParaRPr lang="en-AU"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Organizations </a:t>
            </a:r>
            <a:r>
              <a:rPr lang="en-AU" sz="2400" dirty="0">
                <a:solidFill>
                  <a:srgbClr val="FF0000"/>
                </a:solidFill>
                <a:latin typeface="Times New Roman" panose="02020603050405020304" pitchFamily="18" charset="0"/>
                <a:cs typeface="Times New Roman" panose="02020603050405020304" pitchFamily="18" charset="0"/>
              </a:rPr>
              <a:t>concentrate</a:t>
            </a:r>
            <a:r>
              <a:rPr lang="en-AU" sz="2400" dirty="0">
                <a:latin typeface="Times New Roman" panose="02020603050405020304" pitchFamily="18" charset="0"/>
                <a:cs typeface="Times New Roman" panose="02020603050405020304" pitchFamily="18" charset="0"/>
              </a:rPr>
              <a:t> on assessing customers’ </a:t>
            </a:r>
            <a:r>
              <a:rPr lang="en-AU" sz="2400" dirty="0">
                <a:solidFill>
                  <a:srgbClr val="FF0000"/>
                </a:solidFill>
                <a:latin typeface="Times New Roman" panose="02020603050405020304" pitchFamily="18" charset="0"/>
                <a:cs typeface="Times New Roman" panose="02020603050405020304" pitchFamily="18" charset="0"/>
              </a:rPr>
              <a:t>requirements</a:t>
            </a:r>
            <a:r>
              <a:rPr lang="en-AU" sz="2400" dirty="0">
                <a:latin typeface="Times New Roman" panose="02020603050405020304" pitchFamily="18" charset="0"/>
                <a:cs typeface="Times New Roman" panose="02020603050405020304" pitchFamily="18" charset="0"/>
              </a:rPr>
              <a:t> for </a:t>
            </a:r>
            <a:r>
              <a:rPr lang="en-AU" sz="2400" b="1" dirty="0">
                <a:latin typeface="Times New Roman" panose="02020603050405020304" pitchFamily="18" charset="0"/>
                <a:cs typeface="Times New Roman" panose="02020603050405020304" pitchFamily="18" charset="0"/>
              </a:rPr>
              <a:t>products and services </a:t>
            </a:r>
            <a:r>
              <a:rPr lang="en-AU" sz="2400" dirty="0">
                <a:latin typeface="Times New Roman" panose="02020603050405020304" pitchFamily="18" charset="0"/>
                <a:cs typeface="Times New Roman" panose="02020603050405020304" pitchFamily="18" charset="0"/>
              </a:rPr>
              <a:t>and then providing high-quality, responsive service. </a:t>
            </a:r>
          </a:p>
          <a:p>
            <a:endParaRPr lang="en-AU"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In general, organizations recognize that </a:t>
            </a:r>
            <a:r>
              <a:rPr lang="en-AU" sz="2400" b="1" dirty="0">
                <a:solidFill>
                  <a:srgbClr val="FF0000"/>
                </a:solidFill>
                <a:latin typeface="Times New Roman" panose="02020603050405020304" pitchFamily="18" charset="0"/>
                <a:cs typeface="Times New Roman" panose="02020603050405020304" pitchFamily="18" charset="0"/>
              </a:rPr>
              <a:t>customers</a:t>
            </a:r>
            <a:r>
              <a:rPr lang="en-AU" sz="2400" dirty="0">
                <a:latin typeface="Times New Roman" panose="02020603050405020304" pitchFamily="18" charset="0"/>
                <a:cs typeface="Times New Roman" panose="02020603050405020304" pitchFamily="18" charset="0"/>
              </a:rPr>
              <a:t> are the core of a successful enterprise, and the </a:t>
            </a:r>
            <a:r>
              <a:rPr lang="en-AU" sz="2400" b="1" dirty="0">
                <a:solidFill>
                  <a:srgbClr val="00B050"/>
                </a:solidFill>
                <a:latin typeface="Times New Roman" panose="02020603050405020304" pitchFamily="18" charset="0"/>
                <a:cs typeface="Times New Roman" panose="02020603050405020304" pitchFamily="18" charset="0"/>
              </a:rPr>
              <a:t>success</a:t>
            </a:r>
            <a:r>
              <a:rPr lang="en-AU" sz="2400" dirty="0">
                <a:latin typeface="Times New Roman" panose="02020603050405020304" pitchFamily="18" charset="0"/>
                <a:cs typeface="Times New Roman" panose="02020603050405020304" pitchFamily="18" charset="0"/>
              </a:rPr>
              <a:t> of the enterprise depends on effectively managing relationships with them.</a:t>
            </a:r>
          </a:p>
        </p:txBody>
      </p:sp>
    </p:spTree>
    <p:extLst>
      <p:ext uri="{BB962C8B-B14F-4D97-AF65-F5344CB8AC3E}">
        <p14:creationId xmlns:p14="http://schemas.microsoft.com/office/powerpoint/2010/main" val="2673298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224272" cy="1434415"/>
          </a:xfrm>
        </p:spPr>
        <p:txBody>
          <a:bodyPr vert="horz" lIns="91440" tIns="45720" rIns="91440" bIns="45720" rtlCol="0" anchor="ctr">
            <a:normAutofit/>
          </a:bodyPr>
          <a:lstStyle/>
          <a:p>
            <a:r>
              <a:rPr lang="en-AU" sz="3600" dirty="0">
                <a:latin typeface="Times New Roman"/>
                <a:cs typeface="Times New Roman"/>
              </a:rPr>
              <a:t>CRM- customer-focused and customer-driven</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E61527A-D811-4040-A740-3F330930D1EE}"/>
              </a:ext>
            </a:extLst>
          </p:cNvPr>
          <p:cNvSpPr txBox="1"/>
          <p:nvPr/>
        </p:nvSpPr>
        <p:spPr>
          <a:xfrm>
            <a:off x="389631" y="1883348"/>
            <a:ext cx="4868169" cy="3416320"/>
          </a:xfrm>
          <a:prstGeom prst="rect">
            <a:avLst/>
          </a:prstGeom>
          <a:noFill/>
        </p:spPr>
        <p:txBody>
          <a:bodyPr wrap="square">
            <a:spAutoFit/>
          </a:bodyPr>
          <a:lstStyle/>
          <a:p>
            <a:pPr marL="342900" indent="-342900" algn="just">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CRM builds </a:t>
            </a:r>
            <a:r>
              <a:rPr lang="en-AU" sz="2400" dirty="0">
                <a:solidFill>
                  <a:srgbClr val="00B050"/>
                </a:solidFill>
                <a:latin typeface="Times New Roman" panose="02020603050405020304" pitchFamily="18" charset="0"/>
                <a:cs typeface="Times New Roman" panose="02020603050405020304" pitchFamily="18" charset="0"/>
              </a:rPr>
              <a:t>sustainable long-term customer relationships </a:t>
            </a:r>
            <a:r>
              <a:rPr lang="en-AU" sz="2400" dirty="0">
                <a:latin typeface="Times New Roman" panose="02020603050405020304" pitchFamily="18" charset="0"/>
                <a:cs typeface="Times New Roman" panose="02020603050405020304" pitchFamily="18" charset="0"/>
              </a:rPr>
              <a:t>that create value for the company as well as for the customer. </a:t>
            </a:r>
          </a:p>
          <a:p>
            <a:endParaRPr lang="en-AU"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CRM helps companies acquire new customers and </a:t>
            </a:r>
            <a:r>
              <a:rPr lang="en-AU" sz="2400" dirty="0">
                <a:solidFill>
                  <a:srgbClr val="00B050"/>
                </a:solidFill>
                <a:latin typeface="Times New Roman" panose="02020603050405020304" pitchFamily="18" charset="0"/>
                <a:cs typeface="Times New Roman" panose="02020603050405020304" pitchFamily="18" charset="0"/>
              </a:rPr>
              <a:t>retain existing and expand </a:t>
            </a:r>
            <a:r>
              <a:rPr lang="en-AU" sz="2400" dirty="0">
                <a:latin typeface="Times New Roman" panose="02020603050405020304" pitchFamily="18" charset="0"/>
                <a:cs typeface="Times New Roman" panose="02020603050405020304" pitchFamily="18" charset="0"/>
              </a:rPr>
              <a:t>their relationships with profitable existing customers. </a:t>
            </a:r>
          </a:p>
        </p:txBody>
      </p:sp>
      <p:pic>
        <p:nvPicPr>
          <p:cNvPr id="1026" name="Picture 2" descr="How to Create a Customer Centric Strategy For Your Business">
            <a:extLst>
              <a:ext uri="{FF2B5EF4-FFF2-40B4-BE49-F238E27FC236}">
                <a16:creationId xmlns:a16="http://schemas.microsoft.com/office/drawing/2014/main" id="{F318902E-5635-C64C-93D2-2330F484F8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153" y="1708422"/>
            <a:ext cx="6420446"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97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224272" cy="1434415"/>
          </a:xfrm>
        </p:spPr>
        <p:txBody>
          <a:bodyPr vert="horz" lIns="91440" tIns="45720" rIns="91440" bIns="45720" rtlCol="0" anchor="ctr">
            <a:normAutofit/>
          </a:bodyPr>
          <a:lstStyle/>
          <a:p>
            <a:r>
              <a:rPr lang="en-AU" sz="3600" dirty="0">
                <a:latin typeface="Times New Roman"/>
                <a:cs typeface="Times New Roman"/>
              </a:rPr>
              <a:t>CRM process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E61527A-D811-4040-A740-3F330930D1EE}"/>
              </a:ext>
            </a:extLst>
          </p:cNvPr>
          <p:cNvSpPr txBox="1"/>
          <p:nvPr/>
        </p:nvSpPr>
        <p:spPr>
          <a:xfrm>
            <a:off x="389631" y="1883348"/>
            <a:ext cx="10860260" cy="3046988"/>
          </a:xfrm>
          <a:prstGeom prst="rect">
            <a:avLst/>
          </a:prstGeom>
          <a:noFill/>
        </p:spPr>
        <p:txBody>
          <a:bodyPr wrap="square">
            <a:spAutoFit/>
          </a:bodyPr>
          <a:lstStyle/>
          <a:p>
            <a:pPr marL="342900" indent="-342900" algn="just">
              <a:buFont typeface="Arial" panose="020B0604020202020204" pitchFamily="34" charset="0"/>
              <a:buChar char="•"/>
            </a:pPr>
            <a:r>
              <a:rPr lang="en-AU" sz="2400" b="1" dirty="0">
                <a:solidFill>
                  <a:srgbClr val="FF0000"/>
                </a:solidFill>
                <a:latin typeface="Times New Roman" panose="02020603050405020304" pitchFamily="18" charset="0"/>
                <a:cs typeface="Times New Roman" panose="02020603050405020304" pitchFamily="18" charset="0"/>
              </a:rPr>
              <a:t>Prospective customers</a:t>
            </a:r>
            <a:r>
              <a:rPr lang="en-AU" sz="2400" dirty="0">
                <a:latin typeface="Times New Roman" panose="02020603050405020304" pitchFamily="18" charset="0"/>
                <a:cs typeface="Times New Roman" panose="02020603050405020304" pitchFamily="18" charset="0"/>
              </a:rPr>
              <a:t>: The process begins with marketing efforts, where the organization solicits prospects from a target population of potential customers. </a:t>
            </a:r>
          </a:p>
          <a:p>
            <a:pPr marL="342900" indent="-342900" algn="just">
              <a:buFont typeface="Arial" panose="020B0604020202020204" pitchFamily="34" charset="0"/>
              <a:buChar char="•"/>
            </a:pPr>
            <a:r>
              <a:rPr lang="en-AU" sz="2400" b="1" dirty="0">
                <a:solidFill>
                  <a:srgbClr val="FF0000"/>
                </a:solidFill>
                <a:latin typeface="Times New Roman" panose="02020603050405020304" pitchFamily="18" charset="0"/>
                <a:cs typeface="Times New Roman" panose="02020603050405020304" pitchFamily="18" charset="0"/>
              </a:rPr>
              <a:t>Customers</a:t>
            </a:r>
            <a:r>
              <a:rPr lang="en-AU" sz="2400" dirty="0">
                <a:latin typeface="Times New Roman" panose="02020603050405020304" pitchFamily="18" charset="0"/>
                <a:cs typeface="Times New Roman" panose="02020603050405020304" pitchFamily="18" charset="0"/>
              </a:rPr>
              <a:t>: A certain number of these prospects will make a purchase and thus become customers. </a:t>
            </a:r>
          </a:p>
          <a:p>
            <a:pPr marL="342900" indent="-342900" algn="just">
              <a:buFont typeface="Arial" panose="020B0604020202020204" pitchFamily="34" charset="0"/>
              <a:buChar char="•"/>
            </a:pPr>
            <a:r>
              <a:rPr lang="en-AU" sz="2400" b="1" dirty="0">
                <a:solidFill>
                  <a:srgbClr val="FF0000"/>
                </a:solidFill>
                <a:latin typeface="Times New Roman" panose="02020603050405020304" pitchFamily="18" charset="0"/>
                <a:cs typeface="Times New Roman" panose="02020603050405020304" pitchFamily="18" charset="0"/>
              </a:rPr>
              <a:t>Repeat customers</a:t>
            </a:r>
            <a:r>
              <a:rPr lang="en-AU" sz="2400" b="1" dirty="0">
                <a:latin typeface="Times New Roman" panose="02020603050405020304" pitchFamily="18" charset="0"/>
                <a:cs typeface="Times New Roman" panose="02020603050405020304" pitchFamily="18" charset="0"/>
              </a:rPr>
              <a:t>: </a:t>
            </a:r>
            <a:r>
              <a:rPr lang="en-AU" sz="2400" dirty="0">
                <a:latin typeface="Times New Roman" panose="02020603050405020304" pitchFamily="18" charset="0"/>
                <a:cs typeface="Times New Roman" panose="02020603050405020304" pitchFamily="18" charset="0"/>
              </a:rPr>
              <a:t>A certain number of these customers will become repeat customers. </a:t>
            </a:r>
          </a:p>
          <a:p>
            <a:pPr marL="342900" indent="-342900" algn="just">
              <a:buFont typeface="Arial" panose="020B0604020202020204" pitchFamily="34" charset="0"/>
              <a:buChar char="•"/>
            </a:pPr>
            <a:r>
              <a:rPr lang="en-AU" sz="2400" b="1" dirty="0">
                <a:solidFill>
                  <a:srgbClr val="FF0000"/>
                </a:solidFill>
                <a:latin typeface="Times New Roman" panose="02020603050405020304" pitchFamily="18" charset="0"/>
                <a:cs typeface="Times New Roman" panose="02020603050405020304" pitchFamily="18" charset="0"/>
              </a:rPr>
              <a:t>Segmentation</a:t>
            </a:r>
            <a:r>
              <a:rPr lang="en-AU" sz="2400" dirty="0">
                <a:latin typeface="Times New Roman" panose="02020603050405020304" pitchFamily="18" charset="0"/>
                <a:cs typeface="Times New Roman" panose="02020603050405020304" pitchFamily="18" charset="0"/>
              </a:rPr>
              <a:t>: The organization then segments its repeat customers into low-value and high-value repeat customers. </a:t>
            </a:r>
          </a:p>
        </p:txBody>
      </p:sp>
    </p:spTree>
    <p:extLst>
      <p:ext uri="{BB962C8B-B14F-4D97-AF65-F5344CB8AC3E}">
        <p14:creationId xmlns:p14="http://schemas.microsoft.com/office/powerpoint/2010/main" val="36064595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{0D898B27-39BA-CF4B-ACEA-161D710C75A1}tf10001120</Template>
  <TotalTime>2901</TotalTime>
  <Words>1954</Words>
  <Application>Microsoft Office PowerPoint</Application>
  <PresentationFormat>Widescreen</PresentationFormat>
  <Paragraphs>194</Paragraphs>
  <Slides>38</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맑은 고딕</vt:lpstr>
      <vt:lpstr>Arial</vt:lpstr>
      <vt:lpstr>Calibri</vt:lpstr>
      <vt:lpstr>Calibri Light</vt:lpstr>
      <vt:lpstr>ElectraLTStd-Regular</vt:lpstr>
      <vt:lpstr>Helvetica</vt:lpstr>
      <vt:lpstr>Times New Roman</vt:lpstr>
      <vt:lpstr>Office Theme</vt:lpstr>
      <vt:lpstr>Introduction to  Information System 31266 Week8</vt:lpstr>
      <vt:lpstr>Customer Relationship Management and Supply Chain Management </vt:lpstr>
      <vt:lpstr>Objectives</vt:lpstr>
      <vt:lpstr>Customer Relationship Management </vt:lpstr>
      <vt:lpstr>Customer Relationship Management</vt:lpstr>
      <vt:lpstr>Customer Relationship Management</vt:lpstr>
      <vt:lpstr>CRM- customer-focused and customer-driven</vt:lpstr>
      <vt:lpstr>CRM- customer-focused and customer-driven</vt:lpstr>
      <vt:lpstr>CRM process</vt:lpstr>
      <vt:lpstr>CRM process</vt:lpstr>
      <vt:lpstr>CRM and organization’s overall goal </vt:lpstr>
      <vt:lpstr>Successful CRM strategy </vt:lpstr>
      <vt:lpstr>CRM strategy and CRM systems</vt:lpstr>
      <vt:lpstr>CRM and Information Systems</vt:lpstr>
      <vt:lpstr>Types of CRM</vt:lpstr>
      <vt:lpstr>Customer Touch Points</vt:lpstr>
      <vt:lpstr>Customer touch points</vt:lpstr>
      <vt:lpstr>Data Consolidation</vt:lpstr>
      <vt:lpstr>Data Consolidation</vt:lpstr>
      <vt:lpstr>Operational CRM Systems</vt:lpstr>
      <vt:lpstr>Operational CRM benefits and components</vt:lpstr>
      <vt:lpstr>Customer-Facing Applications</vt:lpstr>
      <vt:lpstr>Customer-Touching Applications</vt:lpstr>
      <vt:lpstr>Customer-Touching Applications</vt:lpstr>
      <vt:lpstr>Customer-Touching Applications</vt:lpstr>
      <vt:lpstr>Analytical CRM Systems </vt:lpstr>
      <vt:lpstr>The relationship between operational CRM and analytical CRM </vt:lpstr>
      <vt:lpstr>Supply Chains</vt:lpstr>
      <vt:lpstr>Supply Chains</vt:lpstr>
      <vt:lpstr>Supply Chains visibility</vt:lpstr>
      <vt:lpstr>Why do I need to study supply chain management?</vt:lpstr>
      <vt:lpstr>The Structure and Components of Supply Chains</vt:lpstr>
      <vt:lpstr>The Structure and Components of Supply Chains</vt:lpstr>
      <vt:lpstr>Supply chain management </vt:lpstr>
      <vt:lpstr>Supply chain management Components</vt:lpstr>
      <vt:lpstr>Supply chain management Components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Information System 31266 Week2</dc:title>
  <dc:creator>Bahareh B./Reza F. Azar/Aghdam</dc:creator>
  <cp:lastModifiedBy>Morteza Saberi</cp:lastModifiedBy>
  <cp:revision>84</cp:revision>
  <dcterms:created xsi:type="dcterms:W3CDTF">2022-02-10T14:22:55Z</dcterms:created>
  <dcterms:modified xsi:type="dcterms:W3CDTF">2022-03-28T22:39:41Z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a6c3db-1667-4f49-995a-8b9973972958_Enabled">
    <vt:lpwstr>true</vt:lpwstr>
  </property>
  <property fmtid="{D5CDD505-2E9C-101B-9397-08002B2CF9AE}" pid="3" name="MSIP_Label_51a6c3db-1667-4f49-995a-8b9973972958_SetDate">
    <vt:lpwstr>2022-03-28T22:39:36Z</vt:lpwstr>
  </property>
  <property fmtid="{D5CDD505-2E9C-101B-9397-08002B2CF9AE}" pid="4" name="MSIP_Label_51a6c3db-1667-4f49-995a-8b9973972958_Method">
    <vt:lpwstr>Standard</vt:lpwstr>
  </property>
  <property fmtid="{D5CDD505-2E9C-101B-9397-08002B2CF9AE}" pid="5" name="MSIP_Label_51a6c3db-1667-4f49-995a-8b9973972958_Name">
    <vt:lpwstr>UTS-Internal</vt:lpwstr>
  </property>
  <property fmtid="{D5CDD505-2E9C-101B-9397-08002B2CF9AE}" pid="6" name="MSIP_Label_51a6c3db-1667-4f49-995a-8b9973972958_SiteId">
    <vt:lpwstr>e8911c26-cf9f-4a9c-878e-527807be8791</vt:lpwstr>
  </property>
  <property fmtid="{D5CDD505-2E9C-101B-9397-08002B2CF9AE}" pid="7" name="MSIP_Label_51a6c3db-1667-4f49-995a-8b9973972958_ActionId">
    <vt:lpwstr>eaf02e15-7fb8-4868-bdbc-45f00104f9bd</vt:lpwstr>
  </property>
  <property fmtid="{D5CDD505-2E9C-101B-9397-08002B2CF9AE}" pid="8" name="MSIP_Label_51a6c3db-1667-4f49-995a-8b9973972958_ContentBits">
    <vt:lpwstr>0</vt:lpwstr>
  </property>
</Properties>
</file>