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92_DE0CC9A2.xml" ContentType="application/vnd.ms-powerpoint.comments+xml"/>
  <Override PartName="/ppt/comments/modernComment_199_6EFCFFDD.xml" ContentType="application/vnd.ms-powerpoint.comments+xml"/>
  <Override PartName="/ppt/comments/modernComment_1B0_8D6C5141.xml" ContentType="application/vnd.ms-powerpoint.comments+xml"/>
  <Override PartName="/ppt/comments/modernComment_196_FA71536E.xml" ContentType="application/vnd.ms-powerpoint.comments+xml"/>
  <Override PartName="/ppt/comments/modernComment_145_61B05BFE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7" r:id="rId2"/>
    <p:sldId id="401" r:id="rId3"/>
    <p:sldId id="355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02" r:id="rId18"/>
    <p:sldId id="409" r:id="rId19"/>
    <p:sldId id="356" r:id="rId20"/>
    <p:sldId id="427" r:id="rId21"/>
    <p:sldId id="360" r:id="rId22"/>
    <p:sldId id="428" r:id="rId23"/>
    <p:sldId id="429" r:id="rId24"/>
    <p:sldId id="361" r:id="rId25"/>
    <p:sldId id="430" r:id="rId26"/>
    <p:sldId id="431" r:id="rId27"/>
    <p:sldId id="405" r:id="rId28"/>
    <p:sldId id="432" r:id="rId29"/>
    <p:sldId id="433" r:id="rId30"/>
    <p:sldId id="406" r:id="rId31"/>
    <p:sldId id="407" r:id="rId32"/>
    <p:sldId id="408" r:id="rId33"/>
    <p:sldId id="443" r:id="rId34"/>
    <p:sldId id="410" r:id="rId35"/>
    <p:sldId id="412" r:id="rId36"/>
    <p:sldId id="411" r:id="rId37"/>
    <p:sldId id="413" r:id="rId38"/>
    <p:sldId id="414" r:id="rId39"/>
    <p:sldId id="434" r:id="rId40"/>
    <p:sldId id="415" r:id="rId41"/>
    <p:sldId id="435" r:id="rId42"/>
    <p:sldId id="365" r:id="rId43"/>
    <p:sldId id="436" r:id="rId44"/>
    <p:sldId id="437" r:id="rId45"/>
    <p:sldId id="417" r:id="rId46"/>
    <p:sldId id="438" r:id="rId47"/>
    <p:sldId id="418" r:id="rId48"/>
    <p:sldId id="439" r:id="rId49"/>
    <p:sldId id="420" r:id="rId50"/>
    <p:sldId id="440" r:id="rId51"/>
    <p:sldId id="421" r:id="rId52"/>
    <p:sldId id="441" r:id="rId53"/>
    <p:sldId id="422" r:id="rId54"/>
    <p:sldId id="442" r:id="rId55"/>
    <p:sldId id="325" r:id="rId56"/>
    <p:sldId id="27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0FEAC4-E133-2F77-416E-242BAAE55B29}" name="Bahareh B./Reza F. Azar/Aghdam" initials="BBFA" userId="574ba9868101d3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362"/>
    <p:restoredTop sz="82595"/>
  </p:normalViewPr>
  <p:slideViewPr>
    <p:cSldViewPr snapToGrid="0" snapToObjects="1">
      <p:cViewPr varScale="1">
        <p:scale>
          <a:sx n="53" d="100"/>
          <a:sy n="53" d="100"/>
        </p:scale>
        <p:origin x="3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omments/modernComment_145_61B05BF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BE99F67-9AE0-AD46-A819-45DAF66F1DC6}" authorId="{620FEAC4-E133-2F77-416E-242BAAE55B29}" created="2022-02-20T08:50:21.6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38947838" sldId="325"/>
      <ac:spMk id="79874" creationId="{00000000-0000-0000-0000-000000000000}"/>
      <ac:txMk cp="0" len="10">
        <ac:context len="11" hash="712111855"/>
      </ac:txMk>
    </ac:txMkLst>
    <p188:pos x="3600405" y="1637515"/>
    <p188:txBody>
      <a:bodyPr/>
      <a:lstStyle/>
      <a:p>
        <a:r>
          <a:rPr lang="en-US"/>
          <a:t>Could you please provide the link for this lecture?</a:t>
        </a:r>
      </a:p>
    </p188:txBody>
  </p188:cm>
</p188:cmLst>
</file>

<file path=ppt/comments/modernComment_192_DE0CC9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EA42ED-EC19-A446-A6DE-320D08FDCC08}" authorId="{620FEAC4-E133-2F77-416E-242BAAE55B29}" created="2022-02-20T07:22:17.4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25380002" sldId="402"/>
      <ac:spMk id="9" creationId="{C6CEEB95-84E3-6A40-AD46-1C8794F1CAF9}"/>
      <ac:txMk cp="2" len="17">
        <ac:context len="20" hash="3606586973"/>
      </ac:txMk>
    </ac:txMkLst>
    <p188:pos x="5241567" y="788790"/>
    <p188:txBody>
      <a:bodyPr/>
      <a:lstStyle/>
      <a:p>
        <a:r>
          <a:rPr lang="en-US"/>
          <a:t>We need some background here as to why we need to use these best practices, as you explained in the video.</a:t>
        </a:r>
      </a:p>
    </p188:txBody>
  </p188:cm>
</p188:cmLst>
</file>

<file path=ppt/comments/modernComment_196_FA7153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FA024A-A2CC-C74F-8EB8-5ABE417F0BFA}" authorId="{620FEAC4-E133-2F77-416E-242BAAE55B29}" created="2022-02-20T08:05:38.5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01730926" sldId="406"/>
      <ac:spMk id="9" creationId="{C6CEEB95-84E3-6A40-AD46-1C8794F1CAF9}"/>
    </ac:deMkLst>
    <p188:txBody>
      <a:bodyPr/>
      <a:lstStyle/>
      <a:p>
        <a:r>
          <a:rPr lang="en-US"/>
          <a:t>I am not sure about the title. Please check
</a:t>
        </a:r>
      </a:p>
    </p188:txBody>
  </p188:cm>
</p188:cmLst>
</file>

<file path=ppt/comments/modernComment_199_6EFCFF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0CF60B3-BA74-0646-97F0-984415717908}" authorId="{620FEAC4-E133-2F77-416E-242BAAE55B29}" created="2022-02-20T07:07:53.8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62074333" sldId="409"/>
      <ac:spMk id="11" creationId="{704DC026-4D42-3049-B180-85E9F28C713C}"/>
      <ac:txMk cp="0" len="268">
        <ac:context len="460" hash="439872951"/>
      </ac:txMk>
    </ac:txMkLst>
    <p188:pos x="10472025" y="682668"/>
    <p188:txBody>
      <a:bodyPr/>
      <a:lstStyle/>
      <a:p>
        <a:r>
          <a:rPr lang="en-US"/>
          <a:t>I add this part</a:t>
        </a:r>
      </a:p>
    </p188:txBody>
  </p188:cm>
</p188:cmLst>
</file>

<file path=ppt/comments/modernComment_1B0_8D6C514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7E91C90-FA31-F742-996A-E0E2CD170FEC}" authorId="{620FEAC4-E133-2F77-416E-242BAAE55B29}" created="2022-02-20T08:53:46.64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72686145" sldId="432"/>
      <ac:spMk id="9" creationId="{C6CEEB95-84E3-6A40-AD46-1C8794F1CAF9}"/>
      <ac:txMk cp="0" len="12">
        <ac:context len="13" hash="255748220"/>
      </ac:txMk>
    </ac:txMkLst>
    <p188:pos x="2798236" y="1070308"/>
    <p188:txBody>
      <a:bodyPr/>
      <a:lstStyle/>
      <a:p>
        <a:r>
          <a:rPr lang="en-US"/>
          <a:t>Please check title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D063A-11FF-0742-97B1-7742108EDC2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91255-1B06-0747-94E8-FC6423B9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A3A0-AD88-4012-BC68-F825754874D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56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30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4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7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53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03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56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9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39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9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A3A0-AD88-4012-BC68-F825754874D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139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9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91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80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28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0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45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18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99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99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5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69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48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3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69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A3A0-AD88-4012-BC68-F825754874DD}" type="slidenum">
              <a:rPr lang="en-AU" smtClean="0"/>
              <a:t>55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62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95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4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4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5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3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5A1D-2C7E-FE40-AB3B-B17942A13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82E69-B75C-0B47-A783-A0ACF4899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1B053-2DE5-9746-9C3D-523A44E9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409F7-FC7E-FD4F-995A-EFF125AB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B7126-97EB-9A4F-B6AA-8817E659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D93D-6B63-A845-82BE-567EEA35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5BADB-BCA7-9F48-B774-8AA220B72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A7FBE-D7F6-9C4D-B0F1-44CE021E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B9EDE-7B39-3641-8159-75C8C1FE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14EAD-61EB-3A49-A2A5-FAA3E1A1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AB181-F70D-FA4D-A26E-F30EBD6C5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E7DE2-43D7-BC42-B6A5-B0C800B35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D84B6-BA27-664C-AFF7-69783117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4E2AB-4CB1-B249-92B5-E6E44117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6CE0D-3A3A-014F-A53A-B36F7C9F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4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854" y="2684346"/>
            <a:ext cx="7574314" cy="1201854"/>
          </a:xfrm>
        </p:spPr>
        <p:txBody>
          <a:bodyPr anchor="t">
            <a:noAutofit/>
          </a:bodyPr>
          <a:lstStyle>
            <a:lvl1pPr algn="l">
              <a:defRPr lang="en-AU" sz="34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Heading</a:t>
            </a:r>
            <a:endParaRPr lang="en-AU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854" y="3904488"/>
            <a:ext cx="7574314" cy="1483672"/>
          </a:xfrm>
        </p:spPr>
        <p:txBody>
          <a:bodyPr>
            <a:noAutofit/>
          </a:bodyPr>
          <a:lstStyle>
            <a:lvl1pPr marL="0" indent="0" algn="l">
              <a:lnSpc>
                <a:spcPts val="2050"/>
              </a:lnSpc>
              <a:spcBef>
                <a:spcPts val="0"/>
              </a:spcBef>
              <a:buNone/>
              <a:defRPr lang="en-AU" sz="16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3A36A-F66D-5949-851B-B40DF1CFF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794" y="719529"/>
            <a:ext cx="1013045" cy="431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9CB7F-C500-664A-85BC-40E980796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1"/>
          <a:stretch/>
        </p:blipFill>
        <p:spPr>
          <a:xfrm>
            <a:off x="6367137" y="-1"/>
            <a:ext cx="5824863" cy="6759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D4A17-CCAE-BD4B-887F-A1DBBA9FD3FB}"/>
              </a:ext>
            </a:extLst>
          </p:cNvPr>
          <p:cNvSpPr txBox="1"/>
          <p:nvPr userDrawn="1"/>
        </p:nvSpPr>
        <p:spPr>
          <a:xfrm>
            <a:off x="10018207" y="6420897"/>
            <a:ext cx="1748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UTS CRICOS 00099F</a:t>
            </a:r>
          </a:p>
        </p:txBody>
      </p:sp>
    </p:spTree>
    <p:extLst>
      <p:ext uri="{BB962C8B-B14F-4D97-AF65-F5344CB8AC3E}">
        <p14:creationId xmlns:p14="http://schemas.microsoft.com/office/powerpoint/2010/main" val="396009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95B59D-032C-CD4A-B177-5223D666C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2E7B1-2CAA-0442-BF33-993CA9D00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876" y="707332"/>
            <a:ext cx="748146" cy="70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7429" y="2495810"/>
            <a:ext cx="7318942" cy="1201854"/>
          </a:xfrm>
        </p:spPr>
        <p:txBody>
          <a:bodyPr anchor="t">
            <a:noAutofit/>
          </a:bodyPr>
          <a:lstStyle>
            <a:lvl1pPr algn="l">
              <a:defRPr lang="en-AU" sz="34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Heading</a:t>
            </a:r>
            <a:endParaRPr lang="en-AU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17429" y="3715952"/>
            <a:ext cx="7318942" cy="1483672"/>
          </a:xfrm>
        </p:spPr>
        <p:txBody>
          <a:bodyPr>
            <a:noAutofit/>
          </a:bodyPr>
          <a:lstStyle>
            <a:lvl1pPr marL="0" indent="0" algn="l">
              <a:lnSpc>
                <a:spcPts val="2050"/>
              </a:lnSpc>
              <a:spcBef>
                <a:spcPts val="0"/>
              </a:spcBef>
              <a:buNone/>
              <a:defRPr lang="en-AU" sz="16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FE1C7-3397-A040-96F0-BC5CC70D1A62}"/>
              </a:ext>
            </a:extLst>
          </p:cNvPr>
          <p:cNvSpPr txBox="1"/>
          <p:nvPr userDrawn="1"/>
        </p:nvSpPr>
        <p:spPr>
          <a:xfrm>
            <a:off x="10018207" y="6420897"/>
            <a:ext cx="1748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UTS CRICOS 00099F</a:t>
            </a:r>
          </a:p>
        </p:txBody>
      </p:sp>
    </p:spTree>
    <p:extLst>
      <p:ext uri="{BB962C8B-B14F-4D97-AF65-F5344CB8AC3E}">
        <p14:creationId xmlns:p14="http://schemas.microsoft.com/office/powerpoint/2010/main" val="339546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4F1F-DB76-314D-AA77-2441307D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97CB-1ED1-3D41-BCFB-0A36DD8D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5F5D-6026-FB47-9644-8EAB53F7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CBF42-8490-D149-89B6-321E7D94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017-CAA4-CA4F-AAB0-2F1708B2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5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8DB2-0B37-714F-A6C1-8FF0B407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22D4A-9DD7-BE45-92E3-6C76379C6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CFCC0-46BC-7F47-BCCD-F51602DE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AB486-8EF8-E644-8BF3-EC437608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2C64D-1774-6549-8E7C-EEE8DCB1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D979-292B-9D4B-8378-6FFAF158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3A51E-AD65-0D46-A724-795655BDD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61D24-23E9-D74A-9E08-31A6BFC1F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A5141-0C4F-9040-809A-DF0129B13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AB350-3918-8B40-B5F8-F2BDEF92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B17E2-3A06-C444-8F7B-DF7ABD1A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4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A914-639C-E749-85CB-882FBDFF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E627B-A36A-2C41-9BE7-298E6439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E8343-DDC8-144D-9D99-E1DA4A9C6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279ED-2F0D-D542-85B3-C19CA6B69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AFCBB-A7AF-4A44-B932-8DC8310F9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91E46-19B7-6047-86E5-6A7B86AF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D6C4B-01FC-A546-9A52-165BC90B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52828-9E84-374A-B27B-309001E9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7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89FE-FBCE-9A45-ADE0-6B9632AE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D916A-A1E9-AA4D-8B72-93826B24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0DC57-DA5E-6F49-93D3-9C13CDC1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4AE48-A755-1A45-8756-44DE8220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3EFE7-CF3E-294A-829D-0CB1EE7F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A04FD-CF3C-DC42-AE3C-02B41A55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F4641-F236-0E44-BBFF-0CC20B0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4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DF47-9346-B749-983F-8A3572D6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1BD8-1AD8-9147-94AD-352B7A3B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8DFA2-F00C-4344-9105-468B2187E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2EC41-8C90-7F4B-94C0-D14DFAB9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06714-089C-CB4F-B2CD-163942FF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143C3-D3F2-CA44-BE55-ED9101DA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9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4A16-538E-234E-BC45-76A86C32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7B252-21F4-6341-97BB-B65F140D0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A6AE5-E538-854B-92E3-0D4351944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F6F26-139A-F147-84A3-549D79EF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D99AF-52BA-9C47-AEAF-A1C3595A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37157-7199-C842-B98C-1F70C9CD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C7F64-1232-FA4A-8F7B-E0DBC29B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51398-B5A9-2F4B-97E4-A918F9C02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F96E3-060B-7C48-ACA4-FD0138CB3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2FB6-3A6A-9C4B-8739-15C0A3C5E0DA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1CCA-A76F-414B-8F80-B5465B1BA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2F0F-211B-1A4C-80E4-82171F069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2_DE0CC9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ir.withgoogle.com/chapter/glossary/#heuristic-bas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99_6EFCFFDD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LZBM-S-Rw0&amp;t=4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llbN6ZixnE&amp;list=PLJ21zHI2TNh-pgTlTpaW9kbnqAAVJgB0R&amp;index=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google-design/tuning-out-toxic-comments-with-the-help-of-ai-85d0f92414d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ir.withgoogle.com/chapter/glossary/#false-positiv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ir.withgoogle.com/chapter/glossary/#false-negativ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B0_8D6C51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96_FA71536E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air.withgoogle.com/chapter/glossary/#recal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ir.withgoogle.com/chapter/glossary/#precisio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18/10/relationships/comments" Target="../comments/modernComment_145_61B05BFE.xml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A11B-14BF-6548-992A-91D5A345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54" y="2684345"/>
            <a:ext cx="4152868" cy="2012346"/>
          </a:xfrm>
        </p:spPr>
        <p:txBody>
          <a:bodyPr/>
          <a:lstStyle/>
          <a:p>
            <a:pPr algn="ctr"/>
            <a:r>
              <a:rPr lang="en-AU" spc="-5" dirty="0">
                <a:latin typeface="Times New Roman"/>
                <a:cs typeface="Times New Roman"/>
              </a:rPr>
              <a:t>Introduction </a:t>
            </a:r>
            <a:r>
              <a:rPr lang="en-AU" dirty="0">
                <a:latin typeface="Times New Roman"/>
                <a:cs typeface="Times New Roman"/>
              </a:rPr>
              <a:t>to  Information </a:t>
            </a:r>
            <a:r>
              <a:rPr lang="en-AU" spc="-5" dirty="0">
                <a:latin typeface="Times New Roman"/>
                <a:cs typeface="Times New Roman"/>
              </a:rPr>
              <a:t>System </a:t>
            </a:r>
            <a:r>
              <a:rPr lang="en-AU" dirty="0">
                <a:latin typeface="Times New Roman"/>
                <a:cs typeface="Times New Roman"/>
              </a:rPr>
              <a:t>31266</a:t>
            </a:r>
            <a:br>
              <a:rPr lang="en-AU" dirty="0">
                <a:latin typeface="Times New Roman"/>
                <a:cs typeface="Times New Roman"/>
              </a:rPr>
            </a:br>
            <a:r>
              <a:rPr lang="en-AU" dirty="0">
                <a:latin typeface="Times New Roman"/>
                <a:cs typeface="Times New Roman"/>
              </a:rPr>
              <a:t>Week9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468E6-B1F6-3E45-B41A-23AE5F598A57}"/>
              </a:ext>
            </a:extLst>
          </p:cNvPr>
          <p:cNvSpPr txBox="1"/>
          <p:nvPr/>
        </p:nvSpPr>
        <p:spPr>
          <a:xfrm>
            <a:off x="627854" y="6362081"/>
            <a:ext cx="1513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UTS CRICOS 00099F</a:t>
            </a:r>
          </a:p>
        </p:txBody>
      </p:sp>
    </p:spTree>
    <p:extLst>
      <p:ext uri="{BB962C8B-B14F-4D97-AF65-F5344CB8AC3E}">
        <p14:creationId xmlns:p14="http://schemas.microsoft.com/office/powerpoint/2010/main" val="230603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8100"/>
            <a:ext cx="120300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"/>
            <a:ext cx="11125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9550"/>
            <a:ext cx="114300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00012"/>
            <a:ext cx="112014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95250"/>
            <a:ext cx="114871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2" y="804862"/>
            <a:ext cx="11053011" cy="52482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0406" y="3244334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31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3F7312-8887-6747-9F80-72C7F1B9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684" y="2346158"/>
            <a:ext cx="10852484" cy="2109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Best </a:t>
            </a:r>
            <a:r>
              <a:rPr lang="en-US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practices and examples for designing products with AI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01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573845"/>
            <a:ext cx="11018520" cy="98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1.How AI adds value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4DC026-4D42-3049-B180-85E9F28C713C}"/>
              </a:ext>
            </a:extLst>
          </p:cNvPr>
          <p:cNvSpPr txBox="1"/>
          <p:nvPr/>
        </p:nvSpPr>
        <p:spPr>
          <a:xfrm>
            <a:off x="572493" y="1827450"/>
            <a:ext cx="11134598" cy="4786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2700" algn="ctr">
              <a:spcBef>
                <a:spcPts val="994"/>
              </a:spcBef>
              <a:tabLst>
                <a:tab pos="354965" algn="l"/>
                <a:tab pos="355600" algn="l"/>
              </a:tabLst>
            </a:pP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is better at some things than others. </a:t>
            </a:r>
          </a:p>
          <a:p>
            <a:pPr marL="12700" algn="just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355600" algn="l"/>
              </a:tabLst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is well-suited for applications like: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Recommending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content to different users, such as movie suggestions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future events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weather events or flight price changes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language understanding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recognition</a:t>
            </a:r>
          </a:p>
          <a:p>
            <a:pPr algn="just">
              <a:spcBef>
                <a:spcPts val="0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that it’s the right technology for the user problem you’re solving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80002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573845"/>
            <a:ext cx="11018520" cy="98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Heuristic-based solution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4DC026-4D42-3049-B180-85E9F28C713C}"/>
              </a:ext>
            </a:extLst>
          </p:cNvPr>
          <p:cNvSpPr txBox="1"/>
          <p:nvPr/>
        </p:nvSpPr>
        <p:spPr>
          <a:xfrm>
            <a:off x="572493" y="1827450"/>
            <a:ext cx="10600333" cy="4573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Heuristics is 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approach to problem-solving in which the objective is to produce a working solution within a reasonable time frame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Heuristics are used in Artificial Intelligence (AI) when it's impractical to solve a particular problem with a step-by-step algorithm.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rule or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heuristic-based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solution may be better when:</a:t>
            </a:r>
          </a:p>
          <a:p>
            <a:endParaRPr lang="en-A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predictability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important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Users, customers or developers need </a:t>
            </a:r>
            <a:r>
              <a:rPr lang="en-A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transparency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don’t want a </a:t>
            </a:r>
            <a:r>
              <a:rPr lang="en-A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automated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74333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1B9E6-E405-D34D-8D10-160C3E2EC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245295"/>
            <a:ext cx="12188952" cy="4396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4D1526-1412-7246-AC75-56902ED6D6FE}"/>
              </a:ext>
            </a:extLst>
          </p:cNvPr>
          <p:cNvSpPr txBox="1"/>
          <p:nvPr/>
        </p:nvSpPr>
        <p:spPr>
          <a:xfrm>
            <a:off x="572493" y="4663251"/>
            <a:ext cx="49198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for</a:t>
            </a:r>
            <a:endParaRPr lang="en-A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AI when the predictive system can create a </a:t>
            </a:r>
            <a:r>
              <a:rPr lang="en-A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valuable personalized experience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couldn’t exist without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E1ABC-1CBB-D74D-A13B-533A6770949C}"/>
              </a:ext>
            </a:extLst>
          </p:cNvPr>
          <p:cNvSpPr txBox="1"/>
          <p:nvPr/>
        </p:nvSpPr>
        <p:spPr>
          <a:xfrm>
            <a:off x="6361023" y="4641485"/>
            <a:ext cx="54723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use AI just because you can. Here, using </a:t>
            </a:r>
            <a:r>
              <a:rPr lang="en-A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preferences 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suggest workouts will likely lead to a </a:t>
            </a:r>
            <a:r>
              <a:rPr lang="en-A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worse experience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letting people manually choose workouts.</a:t>
            </a:r>
          </a:p>
        </p:txBody>
      </p:sp>
    </p:spTree>
    <p:extLst>
      <p:ext uri="{BB962C8B-B14F-4D97-AF65-F5344CB8AC3E}">
        <p14:creationId xmlns:p14="http://schemas.microsoft.com/office/powerpoint/2010/main" val="246530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7200" dirty="0">
                <a:latin typeface="Times New Roman"/>
                <a:cs typeface="Times New Roman"/>
              </a:rPr>
              <a:t>Human-AI Interaction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7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51908"/>
            <a:ext cx="11018520" cy="9800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z="3600" dirty="0">
                <a:latin typeface="Times New Roman"/>
                <a:cs typeface="Times New Roman"/>
              </a:rPr>
              <a:t>Case study1: AI and new drug treatments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4DC026-4D42-3049-B180-85E9F28C713C}"/>
              </a:ext>
            </a:extLst>
          </p:cNvPr>
          <p:cNvSpPr txBox="1"/>
          <p:nvPr/>
        </p:nvSpPr>
        <p:spPr>
          <a:xfrm>
            <a:off x="572493" y="1827450"/>
            <a:ext cx="11134598" cy="4786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study: </a:t>
            </a:r>
            <a:r>
              <a:rPr lang="en-A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BenchSci</a:t>
            </a:r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AI design for user trust in biomedical research</a:t>
            </a:r>
          </a:p>
          <a:p>
            <a:pPr algn="ctr">
              <a:spcBef>
                <a:spcPts val="0"/>
              </a:spcBef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B8E16-4E06-8F4E-AF64-FFAAB2C554D3}"/>
              </a:ext>
            </a:extLst>
          </p:cNvPr>
          <p:cNvSpPr txBox="1"/>
          <p:nvPr/>
        </p:nvSpPr>
        <p:spPr>
          <a:xfrm>
            <a:off x="484909" y="3110317"/>
            <a:ext cx="105237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https://www.youtube.com/watch?v=1LZBM-S-Rw0&amp;t=4s</a:t>
            </a:r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76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3600" dirty="0">
                <a:latin typeface="Times New Roman"/>
                <a:cs typeface="Times New Roman"/>
              </a:rPr>
              <a:t>2. Set the right expectations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781575"/>
            <a:ext cx="10387607" cy="43426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989B3-07AE-944E-952D-E0D2B80E277F}"/>
              </a:ext>
            </a:extLst>
          </p:cNvPr>
          <p:cNvSpPr txBox="1"/>
          <p:nvPr/>
        </p:nvSpPr>
        <p:spPr>
          <a:xfrm>
            <a:off x="393547" y="1769888"/>
            <a:ext cx="114018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A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</a:t>
            </a: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your users about what your AI-powered product can and cannot do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AI systems are probabilistic, your system will probably give an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incorrect or unexpected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at some point.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makes it critical that you help users </a:t>
            </a:r>
            <a:r>
              <a:rPr lang="en-A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their expectations about system functionality and output.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this by being </a:t>
            </a:r>
            <a:r>
              <a:rPr lang="en-A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transparent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both its capabilities and limitations.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indicating a prediction could be wrong may cause the user to trust that particular prediction less. However, in the </a:t>
            </a: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term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users may </a:t>
            </a:r>
            <a:r>
              <a:rPr lang="en-A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or rely on your product more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because they’re less likely to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over-trust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system and be disappointed.</a:t>
            </a:r>
          </a:p>
        </p:txBody>
      </p:sp>
    </p:spTree>
    <p:extLst>
      <p:ext uri="{BB962C8B-B14F-4D97-AF65-F5344CB8AC3E}">
        <p14:creationId xmlns:p14="http://schemas.microsoft.com/office/powerpoint/2010/main" val="2344781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AEE5F-852D-3443-ABD5-D4FC99428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47" y="480060"/>
            <a:ext cx="9574305" cy="57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52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51908"/>
            <a:ext cx="11018520" cy="9800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z="3600" dirty="0">
                <a:latin typeface="Times New Roman"/>
                <a:cs typeface="Times New Roman"/>
              </a:rPr>
              <a:t>Case study2: AI and child literacy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4DC026-4D42-3049-B180-85E9F28C713C}"/>
              </a:ext>
            </a:extLst>
          </p:cNvPr>
          <p:cNvSpPr txBox="1"/>
          <p:nvPr/>
        </p:nvSpPr>
        <p:spPr>
          <a:xfrm>
            <a:off x="572493" y="1827450"/>
            <a:ext cx="11134598" cy="4786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study: Read Along - Voice and AI design to grow child literacy</a:t>
            </a:r>
          </a:p>
          <a:p>
            <a:pPr algn="ctr"/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https://www.youtube.com/watch?v=fllbN6ZixnE&amp;list=PLJ21zHI2TNh-pgTlTpaW9kbnqAAVJgB0R&amp;index=4</a:t>
            </a: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29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3. Explain the benefit, not the technology</a:t>
            </a:r>
            <a:br>
              <a:rPr lang="en-AU" sz="4000" dirty="0">
                <a:latin typeface="Times New Roman"/>
                <a:cs typeface="Times New Roman"/>
              </a:rPr>
            </a:br>
            <a:endParaRPr lang="en-AU" sz="4000" dirty="0">
              <a:latin typeface="Times New Roman"/>
              <a:cs typeface="Times New Roman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754246"/>
            <a:ext cx="11458142" cy="48286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users understand your </a:t>
            </a:r>
            <a:r>
              <a:rPr lang="en-A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product’s capabilities </a:t>
            </a: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what’s under the hood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as a technology has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unlocked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wide array of new, and often exciting, products and services.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no matter how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use of AI, when explaining your AI-powered product to your users, focus primarily on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conveying how it makes part of the experience better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delivers new value, versus explaining how the underlying technology works.</a:t>
            </a:r>
          </a:p>
          <a:p>
            <a:pPr algn="just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user studies to answer questions like:</a:t>
            </a:r>
          </a:p>
          <a:p>
            <a:pPr marL="685800" lvl="1" algn="just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users </a:t>
            </a:r>
            <a:r>
              <a:rPr lang="en-A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know about how the system works to understand and use your product?</a:t>
            </a:r>
          </a:p>
          <a:p>
            <a:pPr marL="685800" lvl="1" algn="just"/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useful to the users?</a:t>
            </a:r>
          </a:p>
          <a:p>
            <a:pPr marL="0" indent="0">
              <a:buNone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66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1757A-5958-354E-8354-112ADA8EB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18"/>
          <a:stretch/>
        </p:blipFill>
        <p:spPr>
          <a:xfrm>
            <a:off x="1790551" y="721360"/>
            <a:ext cx="800227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36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51908"/>
            <a:ext cx="11018520" cy="9800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z="3600" dirty="0">
                <a:latin typeface="Times New Roman"/>
                <a:cs typeface="Times New Roman"/>
              </a:rPr>
              <a:t>Case study3: AI and toxic comments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4DC026-4D42-3049-B180-85E9F28C713C}"/>
              </a:ext>
            </a:extLst>
          </p:cNvPr>
          <p:cNvSpPr txBox="1"/>
          <p:nvPr/>
        </p:nvSpPr>
        <p:spPr>
          <a:xfrm>
            <a:off x="572493" y="1827450"/>
            <a:ext cx="11134598" cy="4786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study: Tuning out Toxic Comments, with the Help of AI</a:t>
            </a:r>
          </a:p>
          <a:p>
            <a:pPr algn="ctr"/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https://medium.com/google-design/tuning-out-toxic-comments-with-the-help-of-ai-85d0f92414db</a:t>
            </a: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33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4. Be accountable for errors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767242" y="1754246"/>
            <a:ext cx="10778051" cy="3649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types of errors users might encounter and have a plan for resolving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early in the product development process, plan for the fact that your AI system will make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predictions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some point. This is an important part of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confirming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AI is the right technology for your project.</a:t>
            </a:r>
          </a:p>
          <a:p>
            <a:pPr marL="285750" indent="-285750" algn="just"/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through the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errors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your system could make, and their consequences. You should have an informed point of view about what's at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 for your user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given error and expected impact of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false positive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false negative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predictions.</a:t>
            </a:r>
          </a:p>
        </p:txBody>
      </p:sp>
    </p:spTree>
    <p:extLst>
      <p:ext uri="{BB962C8B-B14F-4D97-AF65-F5344CB8AC3E}">
        <p14:creationId xmlns:p14="http://schemas.microsoft.com/office/powerpoint/2010/main" val="1026812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Users errors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767242" y="1754246"/>
            <a:ext cx="10778051" cy="8310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539" y="3265198"/>
            <a:ext cx="8658225" cy="19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86145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D5948-ABC5-8D47-9370-94F8042A2D24}"/>
              </a:ext>
            </a:extLst>
          </p:cNvPr>
          <p:cNvSpPr/>
          <p:nvPr/>
        </p:nvSpPr>
        <p:spPr>
          <a:xfrm>
            <a:off x="3929226" y="2877203"/>
            <a:ext cx="1493520" cy="396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dirty="0"/>
              <a:t>Model 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82CD07-05BC-4042-BCEC-A5CB05F1B8DE}"/>
              </a:ext>
            </a:extLst>
          </p:cNvPr>
          <p:cNvSpPr/>
          <p:nvPr/>
        </p:nvSpPr>
        <p:spPr>
          <a:xfrm>
            <a:off x="3929226" y="5547769"/>
            <a:ext cx="1493520" cy="396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dirty="0"/>
              <a:t>Model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68" y="945604"/>
            <a:ext cx="6460957" cy="17543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8A11D0-588E-1A48-90A8-EC8901735AEC}"/>
              </a:ext>
            </a:extLst>
          </p:cNvPr>
          <p:cNvGrpSpPr/>
          <p:nvPr/>
        </p:nvGrpSpPr>
        <p:grpSpPr>
          <a:xfrm>
            <a:off x="2969993" y="1625545"/>
            <a:ext cx="2724446" cy="956133"/>
            <a:chOff x="6619998" y="3306416"/>
            <a:chExt cx="1979078" cy="9561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169760-D0AB-1C47-8F4B-685FE848C7FD}"/>
                </a:ext>
              </a:extLst>
            </p:cNvPr>
            <p:cNvSpPr/>
            <p:nvPr/>
          </p:nvSpPr>
          <p:spPr>
            <a:xfrm>
              <a:off x="6646218" y="3306416"/>
              <a:ext cx="385872" cy="447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dirty="0"/>
                <a:t>20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4D562C-C7FE-EA42-89A8-CBB8B188664F}"/>
                </a:ext>
              </a:extLst>
            </p:cNvPr>
            <p:cNvSpPr/>
            <p:nvPr/>
          </p:nvSpPr>
          <p:spPr>
            <a:xfrm>
              <a:off x="8110600" y="3851952"/>
              <a:ext cx="488476" cy="4105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dirty="0"/>
                <a:t>200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40FC73A-3720-E343-A760-322278E09971}"/>
                </a:ext>
              </a:extLst>
            </p:cNvPr>
            <p:cNvSpPr/>
            <p:nvPr/>
          </p:nvSpPr>
          <p:spPr>
            <a:xfrm>
              <a:off x="6619998" y="3880987"/>
              <a:ext cx="385872" cy="3525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b="1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C6FE63-90B2-CD4C-A37F-5AC77D98CEB7}"/>
                </a:ext>
              </a:extLst>
            </p:cNvPr>
            <p:cNvSpPr/>
            <p:nvPr/>
          </p:nvSpPr>
          <p:spPr>
            <a:xfrm>
              <a:off x="8160053" y="3306416"/>
              <a:ext cx="406189" cy="447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b="1" dirty="0">
                  <a:solidFill>
                    <a:srgbClr val="FF0000"/>
                  </a:solidFill>
                </a:rPr>
                <a:t>40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68" y="3511436"/>
            <a:ext cx="6460957" cy="17543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785596" y="4225290"/>
            <a:ext cx="2926486" cy="1070319"/>
            <a:chOff x="8402817" y="3184222"/>
            <a:chExt cx="2926486" cy="107031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16556A-8A0D-8C40-8E72-38D773CDFFAB}"/>
                </a:ext>
              </a:extLst>
            </p:cNvPr>
            <p:cNvSpPr/>
            <p:nvPr/>
          </p:nvSpPr>
          <p:spPr>
            <a:xfrm>
              <a:off x="8430357" y="3184222"/>
              <a:ext cx="690091" cy="447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dirty="0"/>
                <a:t>50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769E99-95F4-DA46-AA13-FE48C5380E39}"/>
                </a:ext>
              </a:extLst>
            </p:cNvPr>
            <p:cNvSpPr/>
            <p:nvPr/>
          </p:nvSpPr>
          <p:spPr>
            <a:xfrm>
              <a:off x="10639212" y="3789485"/>
              <a:ext cx="690091" cy="447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dirty="0"/>
                <a:t>160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AE4425-0C2E-BE4B-ABA9-18F5EE08033E}"/>
                </a:ext>
              </a:extLst>
            </p:cNvPr>
            <p:cNvSpPr/>
            <p:nvPr/>
          </p:nvSpPr>
          <p:spPr>
            <a:xfrm>
              <a:off x="8402817" y="3807501"/>
              <a:ext cx="690091" cy="447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b="1" dirty="0">
                  <a:solidFill>
                    <a:srgbClr val="FF0000"/>
                  </a:solidFill>
                </a:rPr>
                <a:t>40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A5440E-4485-BB4D-997A-6BCB5BA600E5}"/>
                </a:ext>
              </a:extLst>
            </p:cNvPr>
            <p:cNvSpPr/>
            <p:nvPr/>
          </p:nvSpPr>
          <p:spPr>
            <a:xfrm>
              <a:off x="10639212" y="3247524"/>
              <a:ext cx="690091" cy="447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84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7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 Key Objectives to Improve Productivity and Customer Experience">
            <a:extLst>
              <a:ext uri="{FF2B5EF4-FFF2-40B4-BE49-F238E27FC236}">
                <a16:creationId xmlns:a16="http://schemas.microsoft.com/office/drawing/2014/main" id="{10611209-EE24-4F88-9851-BB4591ADC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2" r="-2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3F7312-8887-6747-9F80-72C7F1B9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6836485" cy="2109217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is not ready yet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practices and examples for designing products with AI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402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How to resolve the users error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310042" y="1812419"/>
            <a:ext cx="4650982" cy="39597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to remediate for such errors using approaches like:</a:t>
            </a:r>
          </a:p>
          <a:p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users </a:t>
            </a:r>
            <a:r>
              <a:rPr lang="en-A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your system with explanations</a:t>
            </a:r>
          </a:p>
          <a:p>
            <a:pPr marL="285750" indent="-285750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A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controls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AI fails</a:t>
            </a:r>
          </a:p>
          <a:p>
            <a:pPr marL="285750" indent="-285750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Offering </a:t>
            </a:r>
            <a:r>
              <a:rPr lang="en-A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high-touch customer support</a:t>
            </a:r>
          </a:p>
          <a:p>
            <a:pPr algn="just"/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BDD98-8857-DB4E-B621-B0C285E22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7" t="3359" r="3355"/>
          <a:stretch/>
        </p:blipFill>
        <p:spPr>
          <a:xfrm>
            <a:off x="4961024" y="1747262"/>
            <a:ext cx="7074431" cy="48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30926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5. Invest early in good data practices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754245"/>
            <a:ext cx="11018521" cy="34694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data planning and collection processes, the higher quality your end output.</a:t>
            </a:r>
          </a:p>
          <a:p>
            <a:pPr marL="0" indent="0">
              <a:spcBef>
                <a:spcPts val="0"/>
              </a:spcBef>
              <a:buNone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AI-powered products can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without the right level of focus and resources on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early on.</a:t>
            </a:r>
          </a:p>
          <a:p>
            <a:pPr marL="0" indent="0" algn="just">
              <a:buNone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call such downstream effects “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cascades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and they can be hard to diagnose and detect until your product experience is impacted.</a:t>
            </a:r>
          </a:p>
          <a:p>
            <a:pPr>
              <a:spcBef>
                <a:spcPts val="0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12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How to avoid data cascades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767241" y="1754245"/>
            <a:ext cx="11018519" cy="27878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planning and scrutiny of your dataset can help you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issues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downstream. Some actions that you can take include:</a:t>
            </a:r>
          </a:p>
          <a:p>
            <a:pPr lvl="1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data in batches</a:t>
            </a:r>
          </a:p>
          <a:p>
            <a:pPr lvl="1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Embrace “noisy” data</a:t>
            </a:r>
          </a:p>
          <a:p>
            <a:pPr lvl="1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for data maintenance</a:t>
            </a:r>
          </a:p>
          <a:p>
            <a:pPr lvl="1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 with domain experts</a:t>
            </a:r>
          </a:p>
          <a:p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68FE4-F747-AF4B-8CA0-460F9960F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517" y="3562143"/>
            <a:ext cx="7042435" cy="305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44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6. Make precision and recall trade-offs carefully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408860" y="1708422"/>
            <a:ext cx="11182154" cy="43875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whether to prioritize more results or higher quality results based on your product's goals.</a:t>
            </a:r>
          </a:p>
          <a:p>
            <a:pPr algn="ctr"/>
            <a:endParaRPr lang="en-A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designing your AI-powered product, evaluate the trade-offs between having the set of recommendations your system gives to be broad (prioritizing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recall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accurate (prioritizing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precision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This decision will have a big impact on the end user experience.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47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6. Make precision and recall trade-offs carefully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8CEA8-9FB9-1640-8CC9-8D017F787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58" y="2191848"/>
            <a:ext cx="7288347" cy="39609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E8464C-F76F-2C46-B4F2-E469B6AB73C6}"/>
              </a:ext>
            </a:extLst>
          </p:cNvPr>
          <p:cNvSpPr/>
          <p:nvPr/>
        </p:nvSpPr>
        <p:spPr>
          <a:xfrm>
            <a:off x="9091851" y="3274110"/>
            <a:ext cx="2453442" cy="20505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dirty="0"/>
              <a:t>Precision</a:t>
            </a:r>
            <a:r>
              <a:rPr lang="en-AU" dirty="0"/>
              <a:t>: 3/5</a:t>
            </a:r>
          </a:p>
          <a:p>
            <a:pPr algn="ctr"/>
            <a:r>
              <a:rPr lang="en-AU" b="1" dirty="0"/>
              <a:t>Recall</a:t>
            </a:r>
            <a:r>
              <a:rPr lang="en-AU" dirty="0"/>
              <a:t>: 3/4</a:t>
            </a:r>
          </a:p>
        </p:txBody>
      </p:sp>
    </p:spTree>
    <p:extLst>
      <p:ext uri="{BB962C8B-B14F-4D97-AF65-F5344CB8AC3E}">
        <p14:creationId xmlns:p14="http://schemas.microsoft.com/office/powerpoint/2010/main" val="4181255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Prioritize recall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911493"/>
            <a:ext cx="11300067" cy="30899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Prioritize recall: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your product is in a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stakes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and it’s not a problem for users to sort through a longer list of recommendations (for example, music recommendations), you might prefer to prioritize recall. </a:t>
            </a:r>
          </a:p>
          <a:p>
            <a:pPr>
              <a:lnSpc>
                <a:spcPct val="100000"/>
              </a:lnSpc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your user will get a larger set of results, offering the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chance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surprising or serendipitous discoveries, but some of them may be less relevant.</a:t>
            </a:r>
          </a:p>
        </p:txBody>
      </p:sp>
    </p:spTree>
    <p:extLst>
      <p:ext uri="{BB962C8B-B14F-4D97-AF65-F5344CB8AC3E}">
        <p14:creationId xmlns:p14="http://schemas.microsoft.com/office/powerpoint/2010/main" val="196101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Prioritize precision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2" y="1708422"/>
            <a:ext cx="11018519" cy="30771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Prioritize precision: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you are building a product in a high stakes domain (such as healthcare), and the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stemming from an error are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will likely want to be more </a:t>
            </a:r>
            <a:r>
              <a:rPr lang="en-A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conservative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your model output, and only give recommendations for the things the system is </a:t>
            </a:r>
            <a:r>
              <a:rPr lang="en-A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confident of. </a:t>
            </a:r>
          </a:p>
          <a:p>
            <a:pPr algn="just">
              <a:lnSpc>
                <a:spcPct val="100000"/>
              </a:lnSpc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prioritizing precision.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33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A6640C-D5D7-AD4A-8284-7FD6E1D77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7" y="146312"/>
            <a:ext cx="11679383" cy="67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55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0EA4C2-A558-FD48-9EE4-CA69248EC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22" y="533905"/>
            <a:ext cx="11189277" cy="5643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A8B24-C674-5940-A63C-C2782E5E3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33" y="268792"/>
            <a:ext cx="4968394" cy="25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7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21FFD8-7CD6-9841-AEF7-327322C60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728662"/>
            <a:ext cx="115443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55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800" b="1" dirty="0" smtClean="0"/>
              <a:t>Lets search for “ Professor style”, Image section</a:t>
            </a:r>
            <a:endParaRPr lang="en-AU" sz="4800" b="1" dirty="0"/>
          </a:p>
        </p:txBody>
      </p:sp>
    </p:spTree>
    <p:extLst>
      <p:ext uri="{BB962C8B-B14F-4D97-AF65-F5344CB8AC3E}">
        <p14:creationId xmlns:p14="http://schemas.microsoft.com/office/powerpoint/2010/main" val="36609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7. Be transparent about privacy and data settings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408859" y="1708422"/>
            <a:ext cx="11300067" cy="47250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initial onboarding through ongoing use, continue to communicate about settings and permissions.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AI systems rely on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data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personalize their recommendations or optimize the system.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are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user data, proactively ask users for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permissions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early on, and make it easy for them to adjust their settings.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time, you might also need to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remind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users of the settings that they’ve chosen so that they can update to match their current preferences.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prompting users to set or review their permissions,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you’re using their data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and why, and make sure your explanations are easily understandable.</a:t>
            </a:r>
          </a:p>
          <a:p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91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6A9856-73B4-5544-AD24-8D0D4FA95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4" r="14222"/>
          <a:stretch/>
        </p:blipFill>
        <p:spPr>
          <a:xfrm>
            <a:off x="2978727" y="0"/>
            <a:ext cx="6234546" cy="66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35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8. Make it safe to explore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2" y="1827380"/>
            <a:ext cx="11254417" cy="427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users test drive the system with easily reversible actions.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systems often require access to some data or input from their users to provide them with personalized recommendations.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asking new users what and how much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are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willing to share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give them the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test your system. 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this can be done by offering an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experimentation experience.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help new users who are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eager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get started, or who don’t have time to fully consider and configure their preferences before diving in. 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also support users who are wary of sharing this information before they fully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what the system offers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return.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/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57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8. Make it safe to explore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2" y="1827380"/>
            <a:ext cx="11254417" cy="427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users test drive the system with easily reversible actions.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after onboarding is complete, continue to make user actions and decisions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reversible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possible. 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preferences and context are always changing. </a:t>
            </a:r>
          </a:p>
          <a:p>
            <a:pPr marL="285750" indent="-285750"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Giving piecemeal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undo options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them to manipulate preferences recommendations without needing to resort to a nuclear reset option.</a:t>
            </a:r>
          </a:p>
          <a:p>
            <a:pPr marL="285750" indent="-285750" algn="just"/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69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0F4DE7-4957-6643-AF4E-C6359AEA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66" y="175266"/>
            <a:ext cx="8974268" cy="65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616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9. Add context from human sources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827380"/>
            <a:ext cx="11120744" cy="44165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users appraise your recommendations with input from third-party sources.</a:t>
            </a:r>
          </a:p>
          <a:p>
            <a:pPr marL="0" indent="0" algn="ctr">
              <a:buNone/>
            </a:pPr>
            <a:endParaRPr lang="en-A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stakes domains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when users are new, it can be useful to provide users with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 information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people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them determine the value of your recommendations. </a:t>
            </a:r>
          </a:p>
          <a:p>
            <a:pPr algn="just"/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Third-party experts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whose information can help users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 the quality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 output relevant community groups, who can help users calibrate their trust through human-to-human connection. </a:t>
            </a:r>
          </a:p>
          <a:p>
            <a:pPr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additional context, in tandem, with explanations and confidence displays, can help set user expectations about the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your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recommendation.</a:t>
            </a:r>
          </a:p>
          <a:p>
            <a:pPr algn="just"/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49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406425-578C-B340-A4C4-7E37F5FB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99" y="188054"/>
            <a:ext cx="9402184" cy="64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719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10. Determine how to show model confidence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827380"/>
            <a:ext cx="11120744" cy="44165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decide to show model confidence, make sure it’s done in a way that’s helpful to your users.</a:t>
            </a:r>
          </a:p>
          <a:p>
            <a:pPr marL="0" indent="0" algn="ctr">
              <a:buNone/>
            </a:pPr>
            <a:endParaRPr lang="en-A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situations, you can help users gauge how much trust to put in the AI output with model confidence displays that explain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certain the AI is in its prediction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alternatives considered.</a:t>
            </a:r>
          </a:p>
          <a:p>
            <a:pPr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in other contexts, confidence displays can be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challenging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users to understand.</a:t>
            </a:r>
          </a:p>
          <a:p>
            <a:pPr algn="just"/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decide to use them,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different types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displays early in the product development process to find what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best for your users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50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64DCA3-F7B1-914C-A49F-E878ED655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55" y="325120"/>
            <a:ext cx="8382000" cy="441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AB1223-07E3-2241-9F2F-142CEAC84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05" y="4846320"/>
            <a:ext cx="85725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38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11. Automate more when risk is low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0AF55-7C75-1B46-B3C5-DAE66DD117FC}"/>
              </a:ext>
            </a:extLst>
          </p:cNvPr>
          <p:cNvSpPr txBox="1"/>
          <p:nvPr/>
        </p:nvSpPr>
        <p:spPr>
          <a:xfrm>
            <a:off x="572493" y="1823705"/>
            <a:ext cx="112080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user trust and the stakes of the situation when determining how much to automate.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determining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to automate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product flows, think about the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your product, and the level of </a:t>
            </a:r>
            <a:r>
              <a:rPr lang="en-A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users may have with your type of product.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low risk,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well-established products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like content recommendation systems, you might choose to prioritize a more </a:t>
            </a:r>
            <a:r>
              <a:rPr lang="en-A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heavily automated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flow where user control is available but optional.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when onboarding to a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type of product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in high-stakes situations, errors can be particularly problematic, and can corrode user trust and potentially cause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dangerous situations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such cases, design your system to give users more control over the system.</a:t>
            </a:r>
          </a:p>
        </p:txBody>
      </p:sp>
    </p:spTree>
    <p:extLst>
      <p:ext uri="{BB962C8B-B14F-4D97-AF65-F5344CB8AC3E}">
        <p14:creationId xmlns:p14="http://schemas.microsoft.com/office/powerpoint/2010/main" val="324219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Lets search for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9" y="843224"/>
            <a:ext cx="11508842" cy="53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0FE9B2-C0BB-3044-9FD9-0B701B43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442" y="426720"/>
            <a:ext cx="8991600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65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12. Let users give feedback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8073C-3EB5-5B45-B8B4-05B9ACFC0982}"/>
              </a:ext>
            </a:extLst>
          </p:cNvPr>
          <p:cNvSpPr txBox="1"/>
          <p:nvPr/>
        </p:nvSpPr>
        <p:spPr>
          <a:xfrm>
            <a:off x="572493" y="1708422"/>
            <a:ext cx="113424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users the opportunity for real-time teaching, feedback and error correction</a:t>
            </a:r>
          </a:p>
          <a:p>
            <a:pPr algn="ctr"/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Giving a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thumbs up or thumbs down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recommendation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Hiding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unwanted recommendations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Flagging or reporting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problematic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 user gives feedback,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you received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possible, let them know how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will respond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feedback.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61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FC652C-68D5-6443-A608-4D5008282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39" y="0"/>
            <a:ext cx="7410450" cy="5212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D90E-01BE-8D47-B47D-0CED6772C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030" y="5220407"/>
            <a:ext cx="7410450" cy="12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35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b="1" dirty="0"/>
              <a:t>13. Let users supervise automation</a:t>
            </a:r>
            <a:endParaRPr lang="en-AU" sz="4000" dirty="0">
              <a:latin typeface="Times New Roman"/>
              <a:cs typeface="Times New Roman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F6BE3-E349-DF4D-9DD8-2BE909E90F61}"/>
              </a:ext>
            </a:extLst>
          </p:cNvPr>
          <p:cNvSpPr txBox="1"/>
          <p:nvPr/>
        </p:nvSpPr>
        <p:spPr>
          <a:xfrm>
            <a:off x="572493" y="1908047"/>
            <a:ext cx="10972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control over automation helps users build comfort and correct when things go wrong.</a:t>
            </a:r>
          </a:p>
          <a:p>
            <a:pPr>
              <a:lnSpc>
                <a:spcPct val="100000"/>
              </a:lnSpc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helpful to users in a number of ways, including: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new or high stakes situations with the support of controls to override the system if needed.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how the system works as they exercise their controls. For example, by manually confirming an appointment time recommendation, they become more familiar with the system’s appointment recommendations.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Giving them a way to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their task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system doesn’t work as intended.</a:t>
            </a:r>
          </a:p>
          <a:p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62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E43159C-18A4-FA45-B5C5-CD3FB59C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833" y="82884"/>
            <a:ext cx="6575494" cy="61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163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35" y="2807208"/>
            <a:ext cx="6054619" cy="3411272"/>
          </a:xfrm>
        </p:spPr>
        <p:txBody>
          <a:bodyPr anchor="t">
            <a:normAutofit/>
          </a:bodyPr>
          <a:lstStyle/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33C0-8C76-4A8D-B0B1-DB030DDC1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554" y="2573756"/>
            <a:ext cx="5500347" cy="2296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947838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5"/>
    </p:ext>
  </p:extLs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47808" y="2716246"/>
            <a:ext cx="7318942" cy="1201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4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See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320696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1566862"/>
            <a:ext cx="82772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2" y="409408"/>
            <a:ext cx="8742947" cy="63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309562"/>
            <a:ext cx="114585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309562"/>
            <a:ext cx="114585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{0D898B27-39BA-CF4B-ACEA-161D710C75A1}tf10001120</Template>
  <TotalTime>2385</TotalTime>
  <Words>1908</Words>
  <Application>Microsoft Office PowerPoint</Application>
  <PresentationFormat>Widescreen</PresentationFormat>
  <Paragraphs>203</Paragraphs>
  <Slides>56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맑은 고딕</vt:lpstr>
      <vt:lpstr>Arial</vt:lpstr>
      <vt:lpstr>Calibri</vt:lpstr>
      <vt:lpstr>Calibri Light</vt:lpstr>
      <vt:lpstr>Helvetica</vt:lpstr>
      <vt:lpstr>Times New Roman</vt:lpstr>
      <vt:lpstr>Office Theme</vt:lpstr>
      <vt:lpstr>Introduction to  Information System 31266 Week9</vt:lpstr>
      <vt:lpstr>Human-AI Interaction</vt:lpstr>
      <vt:lpstr>Objective</vt:lpstr>
      <vt:lpstr>Lets search for “ Professor style”, Image section</vt:lpstr>
      <vt:lpstr>Lets search for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1.How AI adds value</vt:lpstr>
      <vt:lpstr>Heuristic-based solution </vt:lpstr>
      <vt:lpstr>PowerPoint Presentation</vt:lpstr>
      <vt:lpstr>Case study1: AI and new drug treatments</vt:lpstr>
      <vt:lpstr>2. Set the right expectations</vt:lpstr>
      <vt:lpstr>PowerPoint Presentation</vt:lpstr>
      <vt:lpstr>Case study2: AI and child literacy</vt:lpstr>
      <vt:lpstr>3. Explain the benefit, not the technology </vt:lpstr>
      <vt:lpstr>PowerPoint Presentation</vt:lpstr>
      <vt:lpstr>Case study3: AI and toxic comments</vt:lpstr>
      <vt:lpstr>4. Be accountable for errors</vt:lpstr>
      <vt:lpstr>Users errors</vt:lpstr>
      <vt:lpstr>PowerPoint Presentation</vt:lpstr>
      <vt:lpstr>How to resolve the users error</vt:lpstr>
      <vt:lpstr>5. Invest early in good data practices</vt:lpstr>
      <vt:lpstr>How to avoid data cascades</vt:lpstr>
      <vt:lpstr>6. Make precision and recall trade-offs carefully</vt:lpstr>
      <vt:lpstr>6. Make precision and recall trade-offs carefully</vt:lpstr>
      <vt:lpstr>Prioritize recall</vt:lpstr>
      <vt:lpstr>Prioritize precision</vt:lpstr>
      <vt:lpstr>PowerPoint Presentation</vt:lpstr>
      <vt:lpstr>PowerPoint Presentation</vt:lpstr>
      <vt:lpstr>PowerPoint Presentation</vt:lpstr>
      <vt:lpstr>7. Be transparent about privacy and data settings</vt:lpstr>
      <vt:lpstr>PowerPoint Presentation</vt:lpstr>
      <vt:lpstr>8. Make it safe to explore</vt:lpstr>
      <vt:lpstr>8. Make it safe to explore</vt:lpstr>
      <vt:lpstr>PowerPoint Presentation</vt:lpstr>
      <vt:lpstr>9. Add context from human sources</vt:lpstr>
      <vt:lpstr>PowerPoint Presentation</vt:lpstr>
      <vt:lpstr>10. Determine how to show model confidence</vt:lpstr>
      <vt:lpstr>PowerPoint Presentation</vt:lpstr>
      <vt:lpstr>11. Automate more when risk is low</vt:lpstr>
      <vt:lpstr>PowerPoint Presentation</vt:lpstr>
      <vt:lpstr>12. Let users give feedback</vt:lpstr>
      <vt:lpstr>PowerPoint Presentation</vt:lpstr>
      <vt:lpstr>13. Let users supervise automation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Information System 31266 Week2</dc:title>
  <dc:creator>Bahareh B./Reza F. Azar/Aghdam</dc:creator>
  <cp:lastModifiedBy>Morteza Saberi</cp:lastModifiedBy>
  <cp:revision>50</cp:revision>
  <dcterms:created xsi:type="dcterms:W3CDTF">2022-02-10T14:22:55Z</dcterms:created>
  <dcterms:modified xsi:type="dcterms:W3CDTF">2022-04-22T05:08:16Z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2022-03-28T22:39:49Z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8235f439-682f-447f-beef-073f477d6aeb</vt:lpwstr>
  </property>
  <property fmtid="{D5CDD505-2E9C-101B-9397-08002B2CF9AE}" pid="8" name="MSIP_Label_51a6c3db-1667-4f49-995a-8b9973972958_ContentBits">
    <vt:lpwstr>0</vt:lpwstr>
  </property>
</Properties>
</file>