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5" r:id="rId1"/>
  </p:sldMasterIdLst>
  <p:notesMasterIdLst>
    <p:notesMasterId r:id="rId34"/>
  </p:notesMasterIdLst>
  <p:handoutMasterIdLst>
    <p:handoutMasterId r:id="rId35"/>
  </p:handoutMasterIdLst>
  <p:sldIdLst>
    <p:sldId id="429" r:id="rId2"/>
    <p:sldId id="468" r:id="rId3"/>
    <p:sldId id="453" r:id="rId4"/>
    <p:sldId id="482" r:id="rId5"/>
    <p:sldId id="342" r:id="rId6"/>
    <p:sldId id="487" r:id="rId7"/>
    <p:sldId id="493" r:id="rId8"/>
    <p:sldId id="432" r:id="rId9"/>
    <p:sldId id="433" r:id="rId10"/>
    <p:sldId id="454" r:id="rId11"/>
    <p:sldId id="470" r:id="rId12"/>
    <p:sldId id="488" r:id="rId13"/>
    <p:sldId id="444" r:id="rId14"/>
    <p:sldId id="481" r:id="rId15"/>
    <p:sldId id="486" r:id="rId16"/>
    <p:sldId id="441" r:id="rId17"/>
    <p:sldId id="401" r:id="rId18"/>
    <p:sldId id="435" r:id="rId19"/>
    <p:sldId id="483" r:id="rId20"/>
    <p:sldId id="472" r:id="rId21"/>
    <p:sldId id="473" r:id="rId22"/>
    <p:sldId id="474" r:id="rId23"/>
    <p:sldId id="475" r:id="rId24"/>
    <p:sldId id="476" r:id="rId25"/>
    <p:sldId id="510" r:id="rId26"/>
    <p:sldId id="478" r:id="rId27"/>
    <p:sldId id="484" r:id="rId28"/>
    <p:sldId id="479" r:id="rId29"/>
    <p:sldId id="430" r:id="rId30"/>
    <p:sldId id="494" r:id="rId31"/>
    <p:sldId id="489" r:id="rId32"/>
    <p:sldId id="509" r:id="rId33"/>
  </p:sldIdLst>
  <p:sldSz cx="12192000" cy="6858000"/>
  <p:notesSz cx="6858000" cy="9144000"/>
  <p:defaultTextStyle>
    <a:defPPr>
      <a:defRPr lang="en-A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E2"/>
    <a:srgbClr val="FF00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82" autoAdjust="0"/>
    <p:restoredTop sz="86454" autoAdjust="0"/>
  </p:normalViewPr>
  <p:slideViewPr>
    <p:cSldViewPr>
      <p:cViewPr varScale="1">
        <p:scale>
          <a:sx n="75" d="100"/>
          <a:sy n="75" d="100"/>
        </p:scale>
        <p:origin x="1195" y="48"/>
      </p:cViewPr>
      <p:guideLst>
        <p:guide orient="horz" pos="2160"/>
        <p:guide pos="3840"/>
      </p:guideLst>
    </p:cSldViewPr>
  </p:slideViewPr>
  <p:outlineViewPr>
    <p:cViewPr>
      <p:scale>
        <a:sx n="33" d="100"/>
        <a:sy n="33" d="100"/>
      </p:scale>
      <p:origin x="53" y="1384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614FC7C8-3090-43FC-8C84-BCEDF62CEFB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64515" name="Rectangle 3">
            <a:extLst>
              <a:ext uri="{FF2B5EF4-FFF2-40B4-BE49-F238E27FC236}">
                <a16:creationId xmlns:a16="http://schemas.microsoft.com/office/drawing/2014/main" id="{5527B318-8857-4A84-8FCF-0162FB0C3D64}"/>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64516" name="Rectangle 4">
            <a:extLst>
              <a:ext uri="{FF2B5EF4-FFF2-40B4-BE49-F238E27FC236}">
                <a16:creationId xmlns:a16="http://schemas.microsoft.com/office/drawing/2014/main" id="{C80D476F-3AFC-4528-8F7D-954242A4108A}"/>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64517" name="Rectangle 5">
            <a:extLst>
              <a:ext uri="{FF2B5EF4-FFF2-40B4-BE49-F238E27FC236}">
                <a16:creationId xmlns:a16="http://schemas.microsoft.com/office/drawing/2014/main" id="{BFE0A050-3A5D-4878-BABA-431263636A2C}"/>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4375297-1FAB-42EF-9A3F-8BA1119EDBAC}"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D09D0E4-FCB6-49C9-8531-8367A770FF6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67587" name="Rectangle 3">
            <a:extLst>
              <a:ext uri="{FF2B5EF4-FFF2-40B4-BE49-F238E27FC236}">
                <a16:creationId xmlns:a16="http://schemas.microsoft.com/office/drawing/2014/main" id="{957F3EB8-422C-409B-A6ED-24A98C11A7B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3076" name="Rectangle 4">
            <a:extLst>
              <a:ext uri="{FF2B5EF4-FFF2-40B4-BE49-F238E27FC236}">
                <a16:creationId xmlns:a16="http://schemas.microsoft.com/office/drawing/2014/main" id="{2B1A4088-33F2-4402-85F9-DD6749613381}"/>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5">
            <a:extLst>
              <a:ext uri="{FF2B5EF4-FFF2-40B4-BE49-F238E27FC236}">
                <a16:creationId xmlns:a16="http://schemas.microsoft.com/office/drawing/2014/main" id="{93A5B1DD-19CF-455A-99E6-647BECFD2647}"/>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a:extLst>
              <a:ext uri="{FF2B5EF4-FFF2-40B4-BE49-F238E27FC236}">
                <a16:creationId xmlns:a16="http://schemas.microsoft.com/office/drawing/2014/main" id="{FA0C1C87-1063-48D7-8378-DA1B5B8516A9}"/>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67591" name="Rectangle 7">
            <a:extLst>
              <a:ext uri="{FF2B5EF4-FFF2-40B4-BE49-F238E27FC236}">
                <a16:creationId xmlns:a16="http://schemas.microsoft.com/office/drawing/2014/main" id="{8E7DFC23-6C00-4DD4-8774-6858017B5EE8}"/>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17F395A-A272-43B5-986A-77D488C9E85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1E8EDE8-2D5D-412E-A48A-CF399D9B3E44}"/>
              </a:ext>
            </a:extLst>
          </p:cNvPr>
          <p:cNvSpPr>
            <a:spLocks noGrp="1" noRot="1" noChangeAspect="1" noTextEdit="1"/>
          </p:cNvSpPr>
          <p:nvPr>
            <p:ph type="sldImg"/>
          </p:nvPr>
        </p:nvSpPr>
        <p:spPr>
          <a:xfrm>
            <a:off x="457200" y="720725"/>
            <a:ext cx="6400800" cy="3600450"/>
          </a:xfrm>
          <a:ln/>
        </p:spPr>
      </p:sp>
      <p:sp>
        <p:nvSpPr>
          <p:cNvPr id="7171" name="Notes Placeholder 2">
            <a:extLst>
              <a:ext uri="{FF2B5EF4-FFF2-40B4-BE49-F238E27FC236}">
                <a16:creationId xmlns:a16="http://schemas.microsoft.com/office/drawing/2014/main" id="{09833B54-5FA2-4F37-AF4B-D87D901BEDA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Slide Number Placeholder 3">
            <a:extLst>
              <a:ext uri="{FF2B5EF4-FFF2-40B4-BE49-F238E27FC236}">
                <a16:creationId xmlns:a16="http://schemas.microsoft.com/office/drawing/2014/main" id="{9CF7E946-CD45-4192-8536-9D89778BEA6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017CBE16-3F6A-4F7C-A66C-8E37834A27F3}" type="slidenum">
              <a:rPr kumimoji="0" lang="en-US" altLang="en-US" sz="1300" smtClean="0">
                <a:latin typeface="Arial" panose="020B0604020202020204" pitchFamily="34" charset="0"/>
              </a:rPr>
              <a:pPr>
                <a:spcBef>
                  <a:spcPct val="0"/>
                </a:spcBef>
              </a:pPr>
              <a:t>1</a:t>
            </a:fld>
            <a:endParaRPr kumimoji="0" lang="en-US" altLang="en-US" sz="130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A9C8131D-233B-4FB8-82D1-AF63D0E94C18}"/>
              </a:ext>
            </a:extLst>
          </p:cNvPr>
          <p:cNvSpPr>
            <a:spLocks noGrp="1" noRot="1" noChangeAspect="1" noTextEdit="1"/>
          </p:cNvSpPr>
          <p:nvPr>
            <p:ph type="sldImg"/>
          </p:nvPr>
        </p:nvSpPr>
        <p:spPr>
          <a:xfrm>
            <a:off x="381000" y="685800"/>
            <a:ext cx="6096000" cy="3429000"/>
          </a:xfrm>
          <a:ln/>
        </p:spPr>
      </p:sp>
      <p:sp>
        <p:nvSpPr>
          <p:cNvPr id="26627" name="Notes Placeholder 2">
            <a:extLst>
              <a:ext uri="{FF2B5EF4-FFF2-40B4-BE49-F238E27FC236}">
                <a16:creationId xmlns:a16="http://schemas.microsoft.com/office/drawing/2014/main" id="{6C671373-E473-4C83-9179-B0F5CE34C9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Slide Number Placeholder 3">
            <a:extLst>
              <a:ext uri="{FF2B5EF4-FFF2-40B4-BE49-F238E27FC236}">
                <a16:creationId xmlns:a16="http://schemas.microsoft.com/office/drawing/2014/main" id="{54A090F0-2B8B-4B38-9A6C-5059CA08C99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4DA6BC-98A9-4CC0-8129-FAF1385BD273}" type="slidenum">
              <a:rPr lang="en-US" altLang="en-US" smtClean="0"/>
              <a:pPr/>
              <a:t>18</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D796E5CE-C11F-4E55-B7F0-990F23E47A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CE8E64E-00FF-4077-88C3-04303B9E044B}" type="slidenum">
              <a:rPr lang="en-US" altLang="en-US" smtClean="0">
                <a:ea typeface="MS PGothic" panose="020B0600070205080204" pitchFamily="34" charset="-128"/>
              </a:rPr>
              <a:pPr/>
              <a:t>20</a:t>
            </a:fld>
            <a:endParaRPr lang="en-US" altLang="en-US">
              <a:ea typeface="MS PGothic" panose="020B0600070205080204" pitchFamily="34" charset="-128"/>
            </a:endParaRPr>
          </a:p>
        </p:txBody>
      </p:sp>
      <p:sp>
        <p:nvSpPr>
          <p:cNvPr id="31747" name="Rectangle 2">
            <a:extLst>
              <a:ext uri="{FF2B5EF4-FFF2-40B4-BE49-F238E27FC236}">
                <a16:creationId xmlns:a16="http://schemas.microsoft.com/office/drawing/2014/main" id="{784CE087-0591-4631-9091-7001BE176D0E}"/>
              </a:ext>
            </a:extLst>
          </p:cNvPr>
          <p:cNvSpPr>
            <a:spLocks noGrp="1" noRot="1" noChangeAspect="1" noChangeArrowheads="1" noTextEdit="1"/>
          </p:cNvSpPr>
          <p:nvPr>
            <p:ph type="sldImg"/>
          </p:nvPr>
        </p:nvSpPr>
        <p:spPr>
          <a:xfrm>
            <a:off x="395288" y="692150"/>
            <a:ext cx="6072187" cy="3416300"/>
          </a:xfrm>
          <a:ln/>
        </p:spPr>
      </p:sp>
      <p:sp>
        <p:nvSpPr>
          <p:cNvPr id="31748" name="Rectangle 3">
            <a:extLst>
              <a:ext uri="{FF2B5EF4-FFF2-40B4-BE49-F238E27FC236}">
                <a16:creationId xmlns:a16="http://schemas.microsoft.com/office/drawing/2014/main" id="{428DE92F-E728-4832-848D-835DE9EF9EE9}"/>
              </a:ext>
            </a:extLst>
          </p:cNvPr>
          <p:cNvSpPr>
            <a:spLocks noGrp="1" noChangeArrowheads="1"/>
          </p:cNvSpPr>
          <p:nvPr>
            <p:ph type="body" idx="1"/>
          </p:nvPr>
        </p:nvSpPr>
        <p:spPr>
          <a:xfrm>
            <a:off x="912813" y="4343400"/>
            <a:ext cx="5032375"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E6CB2DE-328B-4F48-AD90-76ECAD20D737}"/>
              </a:ext>
            </a:extLst>
          </p:cNvPr>
          <p:cNvSpPr>
            <a:spLocks noGrp="1" noRot="1" noChangeAspect="1" noTextEdit="1"/>
          </p:cNvSpPr>
          <p:nvPr>
            <p:ph type="sldImg"/>
          </p:nvPr>
        </p:nvSpPr>
        <p:spPr>
          <a:xfrm>
            <a:off x="381000" y="685800"/>
            <a:ext cx="6096000" cy="3429000"/>
          </a:xfrm>
          <a:ln/>
        </p:spPr>
      </p:sp>
      <p:sp>
        <p:nvSpPr>
          <p:cNvPr id="39939" name="Notes Placeholder 2">
            <a:extLst>
              <a:ext uri="{FF2B5EF4-FFF2-40B4-BE49-F238E27FC236}">
                <a16:creationId xmlns:a16="http://schemas.microsoft.com/office/drawing/2014/main" id="{4C885433-B683-4BB8-8EFA-02EA1ADFC4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a:t>Message names should be as close to the methods in classes as possible</a:t>
            </a:r>
          </a:p>
          <a:p>
            <a:pPr>
              <a:spcBef>
                <a:spcPct val="0"/>
              </a:spcBef>
            </a:pPr>
            <a:r>
              <a:rPr lang="en-US" altLang="en-US"/>
              <a:t>Its better to use the same message names as method names in classes for consistency</a:t>
            </a:r>
          </a:p>
          <a:p>
            <a:pPr>
              <a:spcBef>
                <a:spcPct val="0"/>
              </a:spcBef>
            </a:pPr>
            <a:r>
              <a:rPr lang="en-US" altLang="en-US"/>
              <a:t>Message parameters are optional but a very good convention to show them in a sequence diagram</a:t>
            </a:r>
          </a:p>
          <a:p>
            <a:pPr>
              <a:spcBef>
                <a:spcPct val="0"/>
              </a:spcBef>
            </a:pPr>
            <a:endParaRPr lang="en-US" altLang="en-US"/>
          </a:p>
        </p:txBody>
      </p:sp>
      <p:sp>
        <p:nvSpPr>
          <p:cNvPr id="39940" name="Slide Number Placeholder 3">
            <a:extLst>
              <a:ext uri="{FF2B5EF4-FFF2-40B4-BE49-F238E27FC236}">
                <a16:creationId xmlns:a16="http://schemas.microsoft.com/office/drawing/2014/main" id="{231046B1-1667-4BBF-8D3D-AFE1B8CB85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89D777-0D05-4953-A3CF-9BC817358AF1}" type="slidenum">
              <a:rPr lang="en-US" altLang="en-US" smtClean="0">
                <a:latin typeface="Calibri" panose="020F0502020204030204" pitchFamily="34" charset="0"/>
              </a:rPr>
              <a:pPr/>
              <a:t>26</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76A1CA8D-3323-4C28-8CD8-65DB28A24DEA}"/>
              </a:ext>
            </a:extLst>
          </p:cNvPr>
          <p:cNvSpPr>
            <a:spLocks noGrp="1" noRot="1" noChangeAspect="1" noTextEdit="1"/>
          </p:cNvSpPr>
          <p:nvPr>
            <p:ph type="sldImg"/>
          </p:nvPr>
        </p:nvSpPr>
        <p:spPr>
          <a:xfrm>
            <a:off x="381000" y="685800"/>
            <a:ext cx="6096000" cy="3429000"/>
          </a:xfrm>
          <a:ln/>
        </p:spPr>
      </p:sp>
      <p:sp>
        <p:nvSpPr>
          <p:cNvPr id="41987" name="Notes Placeholder 2">
            <a:extLst>
              <a:ext uri="{FF2B5EF4-FFF2-40B4-BE49-F238E27FC236}">
                <a16:creationId xmlns:a16="http://schemas.microsoft.com/office/drawing/2014/main" id="{90A5292F-452E-433F-9082-FFF49BE4158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dirty="0"/>
              <a:t>A class receiving a message in sequence diagram should have the method with same name in the class </a:t>
            </a:r>
            <a:r>
              <a:rPr lang="en-US" altLang="en-US"/>
              <a:t>diagram.</a:t>
            </a:r>
            <a:endParaRPr lang="en-US" altLang="en-US" dirty="0"/>
          </a:p>
        </p:txBody>
      </p:sp>
      <p:sp>
        <p:nvSpPr>
          <p:cNvPr id="41988" name="Slide Number Placeholder 3">
            <a:extLst>
              <a:ext uri="{FF2B5EF4-FFF2-40B4-BE49-F238E27FC236}">
                <a16:creationId xmlns:a16="http://schemas.microsoft.com/office/drawing/2014/main" id="{EF02C822-0FA1-417E-B496-4C6D9F8BEFB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9F1240-4229-45CE-B447-18EC5D106D59}" type="slidenum">
              <a:rPr lang="en-US" altLang="en-US" smtClean="0">
                <a:latin typeface="Calibri" panose="020F0502020204030204" pitchFamily="34" charset="0"/>
              </a:rPr>
              <a:pPr/>
              <a:t>28</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9EC6938D-9E5A-4BEE-A002-BB50819AEBE1}"/>
              </a:ext>
            </a:extLst>
          </p:cNvPr>
          <p:cNvSpPr>
            <a:spLocks noGrp="1" noRot="1" noChangeAspect="1" noChangeArrowheads="1" noTextEdit="1"/>
          </p:cNvSpPr>
          <p:nvPr>
            <p:ph type="sldImg"/>
          </p:nvPr>
        </p:nvSpPr>
        <p:spPr>
          <a:ln/>
        </p:spPr>
      </p:sp>
      <p:sp>
        <p:nvSpPr>
          <p:cNvPr id="68611" name="Notes Placeholder 2">
            <a:extLst>
              <a:ext uri="{FF2B5EF4-FFF2-40B4-BE49-F238E27FC236}">
                <a16:creationId xmlns:a16="http://schemas.microsoft.com/office/drawing/2014/main" id="{6C599ED4-E718-4A58-9978-ED18D7D086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8612" name="Slide Number Placeholder 3">
            <a:extLst>
              <a:ext uri="{FF2B5EF4-FFF2-40B4-BE49-F238E27FC236}">
                <a16:creationId xmlns:a16="http://schemas.microsoft.com/office/drawing/2014/main" id="{31138C10-95D2-454C-8072-80029005EB3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MS PGothic" panose="020B0600070205080204" pitchFamily="34" charset="-128"/>
              </a:defRPr>
            </a:lvl1pPr>
            <a:lvl2pPr marL="742950" indent="-285750" defTabSz="966788">
              <a:defRPr sz="2400">
                <a:solidFill>
                  <a:schemeClr val="tx1"/>
                </a:solidFill>
                <a:latin typeface="Times New Roman" panose="02020603050405020304" pitchFamily="18" charset="0"/>
                <a:ea typeface="MS PGothic" panose="020B0600070205080204" pitchFamily="34" charset="-128"/>
              </a:defRPr>
            </a:lvl2pPr>
            <a:lvl3pPr marL="1143000" indent="-228600" defTabSz="966788">
              <a:defRPr sz="2400">
                <a:solidFill>
                  <a:schemeClr val="tx1"/>
                </a:solidFill>
                <a:latin typeface="Times New Roman" panose="02020603050405020304" pitchFamily="18" charset="0"/>
                <a:ea typeface="MS PGothic" panose="020B0600070205080204" pitchFamily="34" charset="-128"/>
              </a:defRPr>
            </a:lvl3pPr>
            <a:lvl4pPr marL="1600200" indent="-228600" defTabSz="966788">
              <a:defRPr sz="2400">
                <a:solidFill>
                  <a:schemeClr val="tx1"/>
                </a:solidFill>
                <a:latin typeface="Times New Roman" panose="02020603050405020304" pitchFamily="18" charset="0"/>
                <a:ea typeface="MS PGothic" panose="020B0600070205080204" pitchFamily="34" charset="-128"/>
              </a:defRPr>
            </a:lvl4pPr>
            <a:lvl5pPr marL="2057400" indent="-228600" defTabSz="966788">
              <a:defRPr sz="24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0D99E89E-DBCF-4C4B-A4BE-325F3D6AD2AF}" type="slidenum">
              <a:rPr lang="en-AU" altLang="en-US" sz="1300" smtClean="0"/>
              <a:pPr/>
              <a:t>32</a:t>
            </a:fld>
            <a:endParaRPr lang="en-AU" altLang="en-US" sz="1300"/>
          </a:p>
        </p:txBody>
      </p:sp>
    </p:spTree>
    <p:extLst>
      <p:ext uri="{BB962C8B-B14F-4D97-AF65-F5344CB8AC3E}">
        <p14:creationId xmlns:p14="http://schemas.microsoft.com/office/powerpoint/2010/main" val="2690277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54F51D1-EA88-4FF2-B7D9-3332841A4CFC}"/>
              </a:ext>
            </a:extLst>
          </p:cNvPr>
          <p:cNvSpPr>
            <a:spLocks noGrp="1" noRot="1" noChangeAspect="1" noTextEdit="1"/>
          </p:cNvSpPr>
          <p:nvPr>
            <p:ph type="sldImg"/>
          </p:nvPr>
        </p:nvSpPr>
        <p:spPr>
          <a:xfrm>
            <a:off x="381000" y="685800"/>
            <a:ext cx="6096000" cy="3429000"/>
          </a:xfrm>
          <a:ln/>
        </p:spPr>
      </p:sp>
      <p:sp>
        <p:nvSpPr>
          <p:cNvPr id="7171" name="Notes Placeholder 2">
            <a:extLst>
              <a:ext uri="{FF2B5EF4-FFF2-40B4-BE49-F238E27FC236}">
                <a16:creationId xmlns:a16="http://schemas.microsoft.com/office/drawing/2014/main" id="{E8A82EC8-09C2-41DF-B2F3-C4F8433B388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Slide Number Placeholder 3">
            <a:extLst>
              <a:ext uri="{FF2B5EF4-FFF2-40B4-BE49-F238E27FC236}">
                <a16:creationId xmlns:a16="http://schemas.microsoft.com/office/drawing/2014/main" id="{C9C17A6A-ED64-4225-A2A2-3B8D0DC229E3}"/>
              </a:ext>
            </a:extLst>
          </p:cNvPr>
          <p:cNvSpPr>
            <a:spLocks noGrp="1"/>
          </p:cNvSpPr>
          <p:nvPr>
            <p:ph type="sldNum" sz="quarter" idx="5"/>
          </p:nvPr>
        </p:nvSpPr>
        <p:spPr>
          <a:xfrm>
            <a:off x="4143375" y="9120188"/>
            <a:ext cx="3170238" cy="47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8DB688C-C1FD-4639-B2B9-1A4E33E9D345}" type="slidenum">
              <a:rPr lang="en-AU" altLang="en-US" sz="1800" smtClean="0"/>
              <a:pPr/>
              <a:t>2</a:t>
            </a:fld>
            <a:endParaRPr lang="en-AU" altLang="en-US" sz="18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AU" sz="1200" b="0" i="0" kern="1200" dirty="0">
                <a:solidFill>
                  <a:schemeClr val="tx1"/>
                </a:solidFill>
                <a:effectLst/>
                <a:latin typeface="Arial" pitchFamily="34" charset="0"/>
                <a:ea typeface="+mn-ea"/>
                <a:cs typeface="Arial" pitchFamily="34" charset="0"/>
              </a:rPr>
              <a:t>Any alternate flows that you have in your use case narrative needs to be shown either in the same/original sequence diagram (preferred) using a Frame, or shown in a separate sequence diagram as depicted in the above slide.</a:t>
            </a:r>
            <a:endParaRPr lang="en-AU" dirty="0"/>
          </a:p>
        </p:txBody>
      </p:sp>
      <p:sp>
        <p:nvSpPr>
          <p:cNvPr id="4" name="Slide Number Placeholder 3"/>
          <p:cNvSpPr>
            <a:spLocks noGrp="1"/>
          </p:cNvSpPr>
          <p:nvPr>
            <p:ph type="sldNum" sz="quarter" idx="5"/>
          </p:nvPr>
        </p:nvSpPr>
        <p:spPr/>
        <p:txBody>
          <a:bodyPr/>
          <a:lstStyle/>
          <a:p>
            <a:pPr>
              <a:defRPr/>
            </a:pPr>
            <a:fld id="{417F395A-A272-43B5-986A-77D488C9E855}" type="slidenum">
              <a:rPr lang="en-US" altLang="en-US" smtClean="0"/>
              <a:pPr>
                <a:defRPr/>
              </a:pPr>
              <a:t>3</a:t>
            </a:fld>
            <a:endParaRPr lang="en-US" altLang="en-US"/>
          </a:p>
        </p:txBody>
      </p:sp>
    </p:spTree>
    <p:extLst>
      <p:ext uri="{BB962C8B-B14F-4D97-AF65-F5344CB8AC3E}">
        <p14:creationId xmlns:p14="http://schemas.microsoft.com/office/powerpoint/2010/main" val="279788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i="0" kern="1200" dirty="0">
                <a:solidFill>
                  <a:schemeClr val="tx1"/>
                </a:solidFill>
                <a:effectLst/>
                <a:latin typeface="Arial" pitchFamily="34" charset="0"/>
                <a:ea typeface="+mn-ea"/>
                <a:cs typeface="Arial" pitchFamily="34" charset="0"/>
              </a:rPr>
              <a:t>the interaction that takes place in a collaboration that either realizes a use case or an operation (instance diagrams or generic diagrams)</a:t>
            </a:r>
          </a:p>
          <a:p>
            <a:r>
              <a:rPr lang="en-AU" sz="1200" b="0" i="0" kern="1200" dirty="0">
                <a:solidFill>
                  <a:schemeClr val="tx1"/>
                </a:solidFill>
                <a:effectLst/>
                <a:latin typeface="Arial" pitchFamily="34" charset="0"/>
                <a:ea typeface="+mn-ea"/>
                <a:cs typeface="Arial" pitchFamily="34" charset="0"/>
              </a:rPr>
              <a:t>high-level interactions between user of the system and the system, between the system and other systems, or between subsystems (sometimes known as system sequence diagrams)</a:t>
            </a:r>
          </a:p>
          <a:p>
            <a:endParaRPr lang="en-AU" sz="1200" b="0" i="0" kern="1200" dirty="0">
              <a:solidFill>
                <a:schemeClr val="tx1"/>
              </a:solidFill>
              <a:effectLst/>
              <a:latin typeface="Arial" pitchFamily="34" charset="0"/>
              <a:ea typeface="+mn-ea"/>
              <a:cs typeface="Arial" pitchFamily="34" charset="0"/>
            </a:endParaRPr>
          </a:p>
          <a:p>
            <a:r>
              <a:rPr lang="en-AU" sz="1200" b="0" i="0" kern="1200" dirty="0">
                <a:solidFill>
                  <a:schemeClr val="tx1"/>
                </a:solidFill>
                <a:effectLst/>
                <a:latin typeface="Arial" pitchFamily="34" charset="0"/>
                <a:ea typeface="+mn-ea"/>
                <a:cs typeface="Arial" pitchFamily="34" charset="0"/>
              </a:rPr>
              <a:t>Sequence diagram emphasizes on time sequence of messages and collaboration diagram emphasizes on the structural organization of the objects that send and receive messages.</a:t>
            </a:r>
          </a:p>
          <a:p>
            <a:r>
              <a:rPr lang="en-AU" sz="1200" b="0" i="0" kern="1200" dirty="0">
                <a:solidFill>
                  <a:schemeClr val="tx1"/>
                </a:solidFill>
                <a:effectLst/>
                <a:latin typeface="Arial" pitchFamily="34" charset="0"/>
                <a:ea typeface="+mn-ea"/>
                <a:cs typeface="Arial" pitchFamily="34" charset="0"/>
              </a:rPr>
              <a:t>https://</a:t>
            </a:r>
            <a:r>
              <a:rPr lang="en-AU" sz="1200" b="0" i="0" kern="1200" dirty="0" err="1">
                <a:solidFill>
                  <a:schemeClr val="tx1"/>
                </a:solidFill>
                <a:effectLst/>
                <a:latin typeface="Arial" pitchFamily="34" charset="0"/>
                <a:ea typeface="+mn-ea"/>
                <a:cs typeface="Arial" pitchFamily="34" charset="0"/>
              </a:rPr>
              <a:t>www.tutorialspoint.com</a:t>
            </a:r>
            <a:r>
              <a:rPr lang="en-AU" sz="1200" b="0" i="0" kern="1200" dirty="0">
                <a:solidFill>
                  <a:schemeClr val="tx1"/>
                </a:solidFill>
                <a:effectLst/>
                <a:latin typeface="Arial" pitchFamily="34" charset="0"/>
                <a:ea typeface="+mn-ea"/>
                <a:cs typeface="Arial" pitchFamily="34" charset="0"/>
              </a:rPr>
              <a:t>/</a:t>
            </a:r>
            <a:r>
              <a:rPr lang="en-AU" sz="1200" b="0" i="0" kern="1200" dirty="0" err="1">
                <a:solidFill>
                  <a:schemeClr val="tx1"/>
                </a:solidFill>
                <a:effectLst/>
                <a:latin typeface="Arial" pitchFamily="34" charset="0"/>
                <a:ea typeface="+mn-ea"/>
                <a:cs typeface="Arial" pitchFamily="34" charset="0"/>
              </a:rPr>
              <a:t>uml</a:t>
            </a:r>
            <a:r>
              <a:rPr lang="en-AU" sz="1200" b="0" i="0" kern="1200" dirty="0">
                <a:solidFill>
                  <a:schemeClr val="tx1"/>
                </a:solidFill>
                <a:effectLst/>
                <a:latin typeface="Arial" pitchFamily="34" charset="0"/>
                <a:ea typeface="+mn-ea"/>
                <a:cs typeface="Arial" pitchFamily="34" charset="0"/>
              </a:rPr>
              <a:t>/</a:t>
            </a:r>
            <a:r>
              <a:rPr lang="en-AU" sz="1200" b="0" i="0" kern="1200" dirty="0" err="1">
                <a:solidFill>
                  <a:schemeClr val="tx1"/>
                </a:solidFill>
                <a:effectLst/>
                <a:latin typeface="Arial" pitchFamily="34" charset="0"/>
                <a:ea typeface="+mn-ea"/>
                <a:cs typeface="Arial" pitchFamily="34" charset="0"/>
              </a:rPr>
              <a:t>uml_interaction_diagram.htm</a:t>
            </a:r>
            <a:endParaRPr lang="en-AU" sz="1200" b="0" i="0" kern="1200" dirty="0">
              <a:solidFill>
                <a:schemeClr val="tx1"/>
              </a:solidFill>
              <a:effectLst/>
              <a:latin typeface="Arial" pitchFamily="34" charset="0"/>
              <a:ea typeface="+mn-ea"/>
              <a:cs typeface="Arial"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417F395A-A272-43B5-986A-77D488C9E855}" type="slidenum">
              <a:rPr lang="en-US" altLang="en-US" smtClean="0"/>
              <a:pPr>
                <a:defRPr/>
              </a:pPr>
              <a:t>4</a:t>
            </a:fld>
            <a:endParaRPr lang="en-US" altLang="en-US"/>
          </a:p>
        </p:txBody>
      </p:sp>
    </p:spTree>
    <p:extLst>
      <p:ext uri="{BB962C8B-B14F-4D97-AF65-F5344CB8AC3E}">
        <p14:creationId xmlns:p14="http://schemas.microsoft.com/office/powerpoint/2010/main" val="3407050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System sequence diagram</a:t>
            </a:r>
          </a:p>
          <a:p>
            <a:r>
              <a:rPr lang="en-US" dirty="0"/>
              <a:t>Object sequence diagram</a:t>
            </a:r>
          </a:p>
        </p:txBody>
      </p:sp>
      <p:sp>
        <p:nvSpPr>
          <p:cNvPr id="4" name="Slide Number Placeholder 3"/>
          <p:cNvSpPr>
            <a:spLocks noGrp="1"/>
          </p:cNvSpPr>
          <p:nvPr>
            <p:ph type="sldNum" sz="quarter" idx="5"/>
          </p:nvPr>
        </p:nvSpPr>
        <p:spPr/>
        <p:txBody>
          <a:bodyPr/>
          <a:lstStyle/>
          <a:p>
            <a:pPr>
              <a:defRPr/>
            </a:pPr>
            <a:fld id="{417F395A-A272-43B5-986A-77D488C9E855}" type="slidenum">
              <a:rPr lang="en-US" altLang="en-US" smtClean="0"/>
              <a:pPr>
                <a:defRPr/>
              </a:pPr>
              <a:t>5</a:t>
            </a:fld>
            <a:endParaRPr lang="en-US" altLang="en-US"/>
          </a:p>
        </p:txBody>
      </p:sp>
    </p:spTree>
    <p:extLst>
      <p:ext uri="{BB962C8B-B14F-4D97-AF65-F5344CB8AC3E}">
        <p14:creationId xmlns:p14="http://schemas.microsoft.com/office/powerpoint/2010/main" val="1794044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17F395A-A272-43B5-986A-77D488C9E855}" type="slidenum">
              <a:rPr lang="en-US" altLang="en-US" smtClean="0"/>
              <a:pPr>
                <a:defRPr/>
              </a:pPr>
              <a:t>6</a:t>
            </a:fld>
            <a:endParaRPr lang="en-US" altLang="en-US"/>
          </a:p>
        </p:txBody>
      </p:sp>
    </p:spTree>
    <p:extLst>
      <p:ext uri="{BB962C8B-B14F-4D97-AF65-F5344CB8AC3E}">
        <p14:creationId xmlns:p14="http://schemas.microsoft.com/office/powerpoint/2010/main" val="3100029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AC65B9FD-4FA2-4A11-8014-CBAAE457F586}"/>
              </a:ext>
            </a:extLst>
          </p:cNvPr>
          <p:cNvSpPr>
            <a:spLocks noGrp="1" noRot="1" noChangeAspect="1" noTextEdit="1"/>
          </p:cNvSpPr>
          <p:nvPr>
            <p:ph type="sldImg"/>
          </p:nvPr>
        </p:nvSpPr>
        <p:spPr>
          <a:xfrm>
            <a:off x="381000" y="685800"/>
            <a:ext cx="6096000" cy="3429000"/>
          </a:xfrm>
          <a:ln/>
        </p:spPr>
      </p:sp>
      <p:sp>
        <p:nvSpPr>
          <p:cNvPr id="16387" name="Notes Placeholder 2">
            <a:extLst>
              <a:ext uri="{FF2B5EF4-FFF2-40B4-BE49-F238E27FC236}">
                <a16:creationId xmlns:a16="http://schemas.microsoft.com/office/drawing/2014/main" id="{11A70D68-FBEB-4032-99E6-2B9E352E737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a:t>Synchronous calls are more like </a:t>
            </a:r>
            <a:r>
              <a:rPr lang="en-AU" altLang="en-US" b="1" dirty="0"/>
              <a:t>functions</a:t>
            </a:r>
            <a:r>
              <a:rPr lang="en-AU" altLang="en-US" dirty="0"/>
              <a:t> (value returning methods) and Asynchronous calls are like </a:t>
            </a:r>
            <a:r>
              <a:rPr lang="en-AU" altLang="en-US" b="1" dirty="0"/>
              <a:t>procedures</a:t>
            </a:r>
            <a:r>
              <a:rPr lang="en-AU" altLang="en-US" dirty="0"/>
              <a:t> (void methods).</a:t>
            </a:r>
          </a:p>
          <a:p>
            <a:endParaRPr lang="en-AU" altLang="en-US" dirty="0"/>
          </a:p>
          <a:p>
            <a:pPr eaLnBrk="1" hangingPunct="1">
              <a:spcBef>
                <a:spcPts val="700"/>
              </a:spcBef>
              <a:buClrTx/>
              <a:buFontTx/>
              <a:buNone/>
            </a:pPr>
            <a:r>
              <a:rPr lang="en-US" altLang="en-US" sz="1200" dirty="0">
                <a:solidFill>
                  <a:srgbClr val="003399"/>
                </a:solidFill>
                <a:latin typeface="Arial" panose="020B0604020202020204" pitchFamily="34" charset="0"/>
                <a:ea typeface="ＭＳ Ｐゴシック" panose="020B0600070205080204" pitchFamily="34" charset="-128"/>
              </a:rPr>
              <a:t>A method that calculates and returns a value is called a “</a:t>
            </a:r>
            <a:r>
              <a:rPr lang="en-US" altLang="en-US" sz="1200" b="1" dirty="0">
                <a:solidFill>
                  <a:srgbClr val="003399"/>
                </a:solidFill>
                <a:latin typeface="Arial" panose="020B0604020202020204" pitchFamily="34" charset="0"/>
                <a:ea typeface="ＭＳ Ｐゴシック" panose="020B0600070205080204" pitchFamily="34" charset="-128"/>
              </a:rPr>
              <a:t>function</a:t>
            </a:r>
            <a:r>
              <a:rPr lang="en-US" altLang="en-US" sz="1200" dirty="0">
                <a:solidFill>
                  <a:srgbClr val="003399"/>
                </a:solidFill>
                <a:latin typeface="Arial" panose="020B0604020202020204" pitchFamily="34" charset="0"/>
                <a:ea typeface="ＭＳ Ｐゴシック" panose="020B0600070205080204" pitchFamily="34" charset="-128"/>
              </a:rPr>
              <a:t>”:</a:t>
            </a:r>
          </a:p>
          <a:p>
            <a:pPr eaLnBrk="1" hangingPunct="1">
              <a:spcBef>
                <a:spcPts val="700"/>
              </a:spcBef>
              <a:buClrTx/>
              <a:buFontTx/>
              <a:buNone/>
            </a:pPr>
            <a:r>
              <a:rPr lang="en-US" altLang="en-US" sz="1050" dirty="0">
                <a:solidFill>
                  <a:srgbClr val="0000FF"/>
                </a:solidFill>
                <a:latin typeface="Courier New" panose="02070309020205020404" pitchFamily="49" charset="0"/>
                <a:ea typeface="ＭＳ Ｐゴシック" panose="020B0600070205080204" pitchFamily="34" charset="-128"/>
              </a:rPr>
              <a:t>double</a:t>
            </a:r>
            <a:r>
              <a:rPr lang="en-US" altLang="en-US" sz="1050" dirty="0">
                <a:solidFill>
                  <a:srgbClr val="000000"/>
                </a:solidFill>
                <a:latin typeface="Courier New" panose="02070309020205020404" pitchFamily="49" charset="0"/>
                <a:ea typeface="ＭＳ Ｐゴシック" panose="020B0600070205080204" pitchFamily="34" charset="-128"/>
              </a:rPr>
              <a:t> cube(double n)</a:t>
            </a:r>
          </a:p>
          <a:p>
            <a:pPr eaLnBrk="1" hangingPunct="1">
              <a:spcBef>
                <a:spcPts val="700"/>
              </a:spcBef>
              <a:buClrTx/>
              <a:buFontTx/>
              <a:buNone/>
            </a:pPr>
            <a:r>
              <a:rPr lang="en-US" altLang="en-US" sz="1050" dirty="0">
                <a:solidFill>
                  <a:srgbClr val="000000"/>
                </a:solidFill>
                <a:latin typeface="Courier New" panose="02070309020205020404" pitchFamily="49" charset="0"/>
                <a:ea typeface="ＭＳ Ｐゴシック" panose="020B0600070205080204" pitchFamily="34" charset="-128"/>
              </a:rPr>
              <a:t>{</a:t>
            </a:r>
          </a:p>
          <a:p>
            <a:pPr eaLnBrk="1" hangingPunct="1">
              <a:spcBef>
                <a:spcPts val="700"/>
              </a:spcBef>
              <a:buClrTx/>
              <a:buFontTx/>
              <a:buNone/>
            </a:pPr>
            <a:r>
              <a:rPr lang="en-US" altLang="en-US" sz="1050" dirty="0">
                <a:solidFill>
                  <a:srgbClr val="000000"/>
                </a:solidFill>
                <a:latin typeface="Courier New" panose="02070309020205020404" pitchFamily="49" charset="0"/>
                <a:ea typeface="ＭＳ Ｐゴシック" panose="020B0600070205080204" pitchFamily="34" charset="-128"/>
              </a:rPr>
              <a:t>    return </a:t>
            </a:r>
            <a:r>
              <a:rPr lang="en-US" altLang="en-US" sz="1050" dirty="0" err="1">
                <a:solidFill>
                  <a:srgbClr val="000000"/>
                </a:solidFill>
                <a:latin typeface="Courier New" panose="02070309020205020404" pitchFamily="49" charset="0"/>
                <a:ea typeface="ＭＳ Ｐゴシック" panose="020B0600070205080204" pitchFamily="34" charset="-128"/>
              </a:rPr>
              <a:t>Math.pow</a:t>
            </a:r>
            <a:r>
              <a:rPr lang="en-US" altLang="en-US" sz="1050" dirty="0">
                <a:solidFill>
                  <a:srgbClr val="000000"/>
                </a:solidFill>
                <a:latin typeface="Courier New" panose="02070309020205020404" pitchFamily="49" charset="0"/>
                <a:ea typeface="ＭＳ Ｐゴシック" panose="020B0600070205080204" pitchFamily="34" charset="-128"/>
              </a:rPr>
              <a:t>(n,3);</a:t>
            </a:r>
          </a:p>
          <a:p>
            <a:pPr eaLnBrk="1" hangingPunct="1">
              <a:spcBef>
                <a:spcPts val="700"/>
              </a:spcBef>
              <a:buClrTx/>
              <a:buFontTx/>
              <a:buNone/>
            </a:pPr>
            <a:r>
              <a:rPr lang="en-US" altLang="en-US" sz="1050" dirty="0">
                <a:solidFill>
                  <a:srgbClr val="000000"/>
                </a:solidFill>
                <a:latin typeface="Courier New" panose="02070309020205020404" pitchFamily="49" charset="0"/>
                <a:ea typeface="ＭＳ Ｐゴシック" panose="020B0600070205080204" pitchFamily="34" charset="-128"/>
              </a:rPr>
              <a:t>}</a:t>
            </a:r>
          </a:p>
          <a:p>
            <a:pPr eaLnBrk="1" hangingPunct="1">
              <a:spcBef>
                <a:spcPts val="700"/>
              </a:spcBef>
              <a:buClrTx/>
              <a:buFontTx/>
              <a:buNone/>
            </a:pPr>
            <a:r>
              <a:rPr lang="en-US" altLang="en-US" sz="1200" dirty="0">
                <a:solidFill>
                  <a:srgbClr val="003399"/>
                </a:solidFill>
                <a:latin typeface="Arial" panose="020B0604020202020204" pitchFamily="34" charset="0"/>
                <a:ea typeface="ＭＳ Ｐゴシック" panose="020B0600070205080204" pitchFamily="34" charset="-128"/>
              </a:rPr>
              <a:t/>
            </a:r>
            <a:br>
              <a:rPr lang="en-US" altLang="en-US" sz="1200" dirty="0">
                <a:solidFill>
                  <a:srgbClr val="003399"/>
                </a:solidFill>
                <a:latin typeface="Arial" panose="020B0604020202020204" pitchFamily="34" charset="0"/>
                <a:ea typeface="ＭＳ Ｐゴシック" panose="020B0600070205080204" pitchFamily="34" charset="-128"/>
              </a:rPr>
            </a:br>
            <a:r>
              <a:rPr lang="en-US" altLang="en-US" sz="1200" dirty="0">
                <a:solidFill>
                  <a:srgbClr val="003399"/>
                </a:solidFill>
                <a:latin typeface="Arial" panose="020B0604020202020204" pitchFamily="34" charset="0"/>
                <a:ea typeface="ＭＳ Ｐゴシック" panose="020B0600070205080204" pitchFamily="34" charset="-128"/>
              </a:rPr>
              <a:t>A method that performs some action but returns nothing is called a “</a:t>
            </a:r>
            <a:r>
              <a:rPr lang="en-US" altLang="en-US" sz="1200" b="1" dirty="0">
                <a:solidFill>
                  <a:srgbClr val="003399"/>
                </a:solidFill>
                <a:latin typeface="Arial" panose="020B0604020202020204" pitchFamily="34" charset="0"/>
                <a:ea typeface="ＭＳ Ｐゴシック" panose="020B0600070205080204" pitchFamily="34" charset="-128"/>
              </a:rPr>
              <a:t>procedure</a:t>
            </a:r>
            <a:r>
              <a:rPr lang="en-US" altLang="en-US" sz="1200" dirty="0">
                <a:solidFill>
                  <a:srgbClr val="003399"/>
                </a:solidFill>
                <a:latin typeface="Arial" panose="020B0604020202020204" pitchFamily="34" charset="0"/>
                <a:ea typeface="ＭＳ Ｐゴシック" panose="020B0600070205080204" pitchFamily="34" charset="-128"/>
              </a:rPr>
              <a:t>”:</a:t>
            </a:r>
          </a:p>
          <a:p>
            <a:pPr eaLnBrk="1" hangingPunct="1">
              <a:spcBef>
                <a:spcPts val="700"/>
              </a:spcBef>
              <a:buClrTx/>
              <a:buFontTx/>
              <a:buNone/>
            </a:pPr>
            <a:r>
              <a:rPr lang="en-US" altLang="en-US" sz="1050" dirty="0">
                <a:solidFill>
                  <a:srgbClr val="0000FF"/>
                </a:solidFill>
                <a:latin typeface="Courier New" panose="02070309020205020404" pitchFamily="49" charset="0"/>
                <a:ea typeface="ＭＳ Ｐゴシック" panose="020B0600070205080204" pitchFamily="34" charset="-128"/>
              </a:rPr>
              <a:t>void</a:t>
            </a:r>
            <a:r>
              <a:rPr lang="en-US" altLang="en-US" sz="1050" dirty="0">
                <a:solidFill>
                  <a:srgbClr val="000000"/>
                </a:solidFill>
                <a:latin typeface="Courier New" panose="02070309020205020404" pitchFamily="49" charset="0"/>
                <a:ea typeface="ＭＳ Ｐゴシック" panose="020B0600070205080204" pitchFamily="34" charset="-128"/>
              </a:rPr>
              <a:t> deposit(double amount)</a:t>
            </a:r>
          </a:p>
          <a:p>
            <a:pPr eaLnBrk="1" hangingPunct="1">
              <a:spcBef>
                <a:spcPts val="700"/>
              </a:spcBef>
              <a:buClrTx/>
              <a:buFontTx/>
              <a:buNone/>
            </a:pPr>
            <a:r>
              <a:rPr lang="en-US" altLang="en-US" sz="1050" dirty="0">
                <a:solidFill>
                  <a:srgbClr val="000000"/>
                </a:solidFill>
                <a:latin typeface="Courier New" panose="02070309020205020404" pitchFamily="49" charset="0"/>
                <a:ea typeface="ＭＳ Ｐゴシック" panose="020B0600070205080204" pitchFamily="34" charset="-128"/>
              </a:rPr>
              <a:t>{</a:t>
            </a:r>
          </a:p>
          <a:p>
            <a:pPr eaLnBrk="1" hangingPunct="1">
              <a:spcBef>
                <a:spcPts val="700"/>
              </a:spcBef>
              <a:buClrTx/>
              <a:buFontTx/>
              <a:buNone/>
            </a:pPr>
            <a:r>
              <a:rPr lang="en-US" altLang="en-US" sz="1050" dirty="0">
                <a:solidFill>
                  <a:srgbClr val="000000"/>
                </a:solidFill>
                <a:latin typeface="Courier New" panose="02070309020205020404" pitchFamily="49" charset="0"/>
                <a:ea typeface="ＭＳ Ｐゴシック" panose="020B0600070205080204" pitchFamily="34" charset="-128"/>
              </a:rPr>
              <a:t>    balance = balance + amount;</a:t>
            </a:r>
          </a:p>
          <a:p>
            <a:pPr eaLnBrk="1" hangingPunct="1">
              <a:spcBef>
                <a:spcPts val="700"/>
              </a:spcBef>
              <a:buClrTx/>
              <a:buFontTx/>
              <a:buNone/>
            </a:pPr>
            <a:r>
              <a:rPr lang="en-US" altLang="en-US" sz="1050" dirty="0">
                <a:solidFill>
                  <a:srgbClr val="000000"/>
                </a:solidFill>
                <a:latin typeface="Courier New" panose="02070309020205020404" pitchFamily="49" charset="0"/>
                <a:ea typeface="ＭＳ Ｐゴシック" panose="020B0600070205080204" pitchFamily="34" charset="-128"/>
              </a:rPr>
              <a:t>}</a:t>
            </a:r>
          </a:p>
          <a:p>
            <a:pPr eaLnBrk="1" hangingPunct="1">
              <a:spcBef>
                <a:spcPts val="700"/>
              </a:spcBef>
              <a:buClrTx/>
              <a:buFontTx/>
              <a:buNone/>
            </a:pPr>
            <a:endParaRPr lang="en-US" altLang="en-US" sz="1200" dirty="0">
              <a:solidFill>
                <a:srgbClr val="003399"/>
              </a:solidFill>
              <a:latin typeface="Arial" panose="020B0604020202020204" pitchFamily="34" charset="0"/>
              <a:ea typeface="ＭＳ Ｐゴシック" panose="020B0600070205080204" pitchFamily="34" charset="-128"/>
            </a:endParaRPr>
          </a:p>
          <a:p>
            <a:endParaRPr lang="en-AU" altLang="en-US" dirty="0"/>
          </a:p>
        </p:txBody>
      </p:sp>
      <p:sp>
        <p:nvSpPr>
          <p:cNvPr id="16388" name="Slide Number Placeholder 3">
            <a:extLst>
              <a:ext uri="{FF2B5EF4-FFF2-40B4-BE49-F238E27FC236}">
                <a16:creationId xmlns:a16="http://schemas.microsoft.com/office/drawing/2014/main" id="{0DDFDE4A-517D-4094-A73F-40FF5BB55A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A323E7-C226-49E3-AB2A-457D3F15C5C6}" type="slidenum">
              <a:rPr lang="en-US" altLang="en-US" smtClean="0"/>
              <a:pPr/>
              <a:t>10</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59D85412-A5F6-4F57-970C-36B8DC9A5F50}"/>
              </a:ext>
            </a:extLst>
          </p:cNvPr>
          <p:cNvSpPr>
            <a:spLocks noGrp="1" noRot="1" noChangeAspect="1" noTextEdit="1"/>
          </p:cNvSpPr>
          <p:nvPr>
            <p:ph type="sldImg"/>
          </p:nvPr>
        </p:nvSpPr>
        <p:spPr>
          <a:xfrm>
            <a:off x="381000" y="685800"/>
            <a:ext cx="6096000" cy="3429000"/>
          </a:xfrm>
          <a:ln/>
        </p:spPr>
      </p:sp>
      <p:sp>
        <p:nvSpPr>
          <p:cNvPr id="23555" name="Notes Placeholder 2">
            <a:extLst>
              <a:ext uri="{FF2B5EF4-FFF2-40B4-BE49-F238E27FC236}">
                <a16:creationId xmlns:a16="http://schemas.microsoft.com/office/drawing/2014/main" id="{75167CCC-7025-49DE-83F3-0F24AB2BCA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3556" name="Slide Number Placeholder 3">
            <a:extLst>
              <a:ext uri="{FF2B5EF4-FFF2-40B4-BE49-F238E27FC236}">
                <a16:creationId xmlns:a16="http://schemas.microsoft.com/office/drawing/2014/main" id="{4E6BF04F-4990-4998-842E-11FCE325EF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72E8D96-3A14-47A6-9B4F-DD4D2BBF8740}" type="slidenum">
              <a:rPr lang="en-US" altLang="en-US" smtClean="0"/>
              <a:pPr/>
              <a:t>15</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17F395A-A272-43B5-986A-77D488C9E855}" type="slidenum">
              <a:rPr lang="en-US" altLang="en-US" smtClean="0"/>
              <a:pPr>
                <a:defRPr/>
              </a:pPr>
              <a:t>17</a:t>
            </a:fld>
            <a:endParaRPr lang="en-US" altLang="en-US"/>
          </a:p>
        </p:txBody>
      </p:sp>
    </p:spTree>
    <p:extLst>
      <p:ext uri="{BB962C8B-B14F-4D97-AF65-F5344CB8AC3E}">
        <p14:creationId xmlns:p14="http://schemas.microsoft.com/office/powerpoint/2010/main" val="201741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B175F7AF-82E5-49D0-84D0-A7F2C8B37432}"/>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10BF7149-0F1B-4ED2-8D09-F9BA5BD2C7A2}"/>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186290B-500E-4519-A294-264BDD0ADF03}"/>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C554B18F-C0DB-4530-9C82-B7848F7972D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9A749D66-E158-4CC3-89FD-F258EB1C7831}"/>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95DF6E96-5DD4-415E-A2F9-AA18BF3E5CF9}"/>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510446E3-8C8F-43D4-88C7-D52954A3E1A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9DFABBA4-7AB0-470F-AE67-79AFBE1A98A2}"/>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4EEA165F-970C-4C3A-A5D2-291C3D60C816}"/>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CD38E479-4AF1-4072-A4E2-ACB3C5098E26}"/>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ADA1BC77-F6FA-4C7C-B356-1468316D3FEA}"/>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1844824"/>
            <a:ext cx="7768959" cy="1646302"/>
          </a:xfrm>
        </p:spPr>
        <p:txBody>
          <a:bodyPr anchor="b">
            <a:noAutofit/>
          </a:bodyPr>
          <a:lstStyle>
            <a:lvl1pPr algn="l">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461" y="4050835"/>
            <a:ext cx="7768959" cy="1096899"/>
          </a:xfrm>
        </p:spPr>
        <p:txBody>
          <a:bodyPr/>
          <a:lstStyle>
            <a:lvl1pPr marL="0" indent="0" algn="l">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5" name="Footer Placeholder 4">
            <a:extLst>
              <a:ext uri="{FF2B5EF4-FFF2-40B4-BE49-F238E27FC236}">
                <a16:creationId xmlns:a16="http://schemas.microsoft.com/office/drawing/2014/main" id="{84DA85FF-EC02-4B47-A84E-F1DB7A73CB11}"/>
              </a:ext>
            </a:extLst>
          </p:cNvPr>
          <p:cNvSpPr>
            <a:spLocks noGrp="1"/>
          </p:cNvSpPr>
          <p:nvPr>
            <p:ph type="ftr" sz="quarter" idx="10"/>
          </p:nvPr>
        </p:nvSpPr>
        <p:spPr/>
        <p:txBody>
          <a:bodyPr/>
          <a:lstStyle>
            <a:lvl1pPr>
              <a:defRPr/>
            </a:lvl1pPr>
          </a:lstStyle>
          <a:p>
            <a:pPr defTabSz="457200">
              <a:defRPr/>
            </a:pPr>
            <a:r>
              <a:rPr lang="en-US">
                <a:solidFill>
                  <a:prstClr val="black">
                    <a:tint val="75000"/>
                  </a:prstClr>
                </a:solidFill>
                <a:cs typeface="+mn-cs"/>
              </a:rPr>
              <a:t>31269 Business Requirements Modelling</a:t>
            </a:r>
          </a:p>
        </p:txBody>
      </p:sp>
      <p:sp>
        <p:nvSpPr>
          <p:cNvPr id="16" name="Slide Number Placeholder 5">
            <a:extLst>
              <a:ext uri="{FF2B5EF4-FFF2-40B4-BE49-F238E27FC236}">
                <a16:creationId xmlns:a16="http://schemas.microsoft.com/office/drawing/2014/main" id="{0BC94EEE-1DA8-474F-A98B-264EF9100920}"/>
              </a:ext>
            </a:extLst>
          </p:cNvPr>
          <p:cNvSpPr>
            <a:spLocks noGrp="1"/>
          </p:cNvSpPr>
          <p:nvPr>
            <p:ph type="sldNum" sz="quarter" idx="11"/>
          </p:nvPr>
        </p:nvSpPr>
        <p:spPr/>
        <p:txBody>
          <a:bodyPr/>
          <a:lstStyle>
            <a:lvl1pPr>
              <a:defRPr/>
            </a:lvl1pPr>
          </a:lstStyle>
          <a:p>
            <a:pPr defTabSz="457200">
              <a:defRPr/>
            </a:pPr>
            <a:fld id="{FBA1C6E2-3960-4B93-B7D7-C3332F4C69DE}"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4277030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ontent Slides">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6399A56-8F22-4B03-87B0-92DD35F2E9DE}"/>
              </a:ext>
            </a:extLst>
          </p:cNvPr>
          <p:cNvCxnSpPr/>
          <p:nvPr userDrawn="1"/>
        </p:nvCxnSpPr>
        <p:spPr>
          <a:xfrm>
            <a:off x="912284" y="1052736"/>
            <a:ext cx="1046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12800" y="188641"/>
            <a:ext cx="10755808" cy="726083"/>
          </a:xfrm>
        </p:spPr>
        <p:txBody>
          <a:bodyPr/>
          <a:lstStyle/>
          <a:p>
            <a:r>
              <a:rPr lang="en-US" dirty="0"/>
              <a:t>Click to edit Master title style</a:t>
            </a:r>
          </a:p>
        </p:txBody>
      </p:sp>
      <p:sp>
        <p:nvSpPr>
          <p:cNvPr id="3" name="Content Placeholder 2"/>
          <p:cNvSpPr>
            <a:spLocks noGrp="1"/>
          </p:cNvSpPr>
          <p:nvPr>
            <p:ph idx="1" hasCustomPrompt="1"/>
          </p:nvPr>
        </p:nvSpPr>
        <p:spPr>
          <a:xfrm>
            <a:off x="812800" y="1124745"/>
            <a:ext cx="10755809" cy="5185666"/>
          </a:xfrm>
        </p:spPr>
        <p:txBody>
          <a:bodyPr/>
          <a:lstStyle>
            <a:lvl1pPr>
              <a:defRPr sz="3200">
                <a:solidFill>
                  <a:schemeClr val="tx1"/>
                </a:solidFill>
              </a:defRPr>
            </a:lvl1pPr>
            <a:lvl2pPr>
              <a:defRPr sz="3200"/>
            </a:lvl2pPr>
            <a:lvl3pPr>
              <a:defRPr sz="2400"/>
            </a:lvl3pPr>
          </a:lstStyle>
          <a:p>
            <a:pPr lvl="0"/>
            <a:r>
              <a:rPr lang="en-US" dirty="0"/>
              <a:t>Text here</a:t>
            </a:r>
          </a:p>
          <a:p>
            <a:pPr lvl="0"/>
            <a:r>
              <a:rPr lang="en-US" dirty="0"/>
              <a:t>Text here</a:t>
            </a:r>
          </a:p>
          <a:p>
            <a:pPr lvl="1"/>
            <a:r>
              <a:rPr lang="en-US" dirty="0"/>
              <a:t> more text</a:t>
            </a:r>
          </a:p>
          <a:p>
            <a:pPr lvl="2"/>
            <a:r>
              <a:rPr lang="en-US" dirty="0"/>
              <a:t>More text</a:t>
            </a:r>
          </a:p>
        </p:txBody>
      </p:sp>
      <p:sp>
        <p:nvSpPr>
          <p:cNvPr id="5" name="Footer Placeholder 4">
            <a:extLst>
              <a:ext uri="{FF2B5EF4-FFF2-40B4-BE49-F238E27FC236}">
                <a16:creationId xmlns:a16="http://schemas.microsoft.com/office/drawing/2014/main" id="{CB73D973-0346-444F-8549-65E475034E70}"/>
              </a:ext>
            </a:extLst>
          </p:cNvPr>
          <p:cNvSpPr>
            <a:spLocks noGrp="1"/>
          </p:cNvSpPr>
          <p:nvPr>
            <p:ph type="ftr" sz="quarter" idx="10"/>
          </p:nvPr>
        </p:nvSpPr>
        <p:spPr>
          <a:xfrm>
            <a:off x="812800" y="6448426"/>
            <a:ext cx="6163733" cy="365125"/>
          </a:xfrm>
        </p:spPr>
        <p:txBody>
          <a:bodyPr/>
          <a:lstStyle>
            <a:lvl1pPr>
              <a:defRPr sz="1100" b="1" dirty="0"/>
            </a:lvl1pPr>
          </a:lstStyle>
          <a:p>
            <a:pPr defTabSz="457200">
              <a:defRPr/>
            </a:pPr>
            <a:r>
              <a:rPr lang="en-US">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33BDAAC8-E096-443B-9809-90058CB55A6D}"/>
              </a:ext>
            </a:extLst>
          </p:cNvPr>
          <p:cNvSpPr>
            <a:spLocks noGrp="1"/>
          </p:cNvSpPr>
          <p:nvPr>
            <p:ph type="sldNum" sz="quarter" idx="11"/>
          </p:nvPr>
        </p:nvSpPr>
        <p:spPr>
          <a:xfrm>
            <a:off x="10608734" y="6448426"/>
            <a:ext cx="840317" cy="365125"/>
          </a:xfrm>
        </p:spPr>
        <p:txBody>
          <a:bodyPr/>
          <a:lstStyle>
            <a:lvl1pPr>
              <a:defRPr dirty="0"/>
            </a:lvl1pPr>
          </a:lstStyle>
          <a:p>
            <a:pPr defTabSz="457200">
              <a:defRPr/>
            </a:pPr>
            <a:r>
              <a:rPr lang="en-US" altLang="en-US">
                <a:solidFill>
                  <a:srgbClr val="1CADE4"/>
                </a:solidFill>
                <a:cs typeface="+mn-cs"/>
              </a:rPr>
              <a:t>Slide </a:t>
            </a:r>
            <a:fld id="{F47BE3D9-793E-43AF-AE56-9AF17DC25390}"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265795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4">
            <a:extLst>
              <a:ext uri="{FF2B5EF4-FFF2-40B4-BE49-F238E27FC236}">
                <a16:creationId xmlns:a16="http://schemas.microsoft.com/office/drawing/2014/main" id="{DFC3435C-95BD-4042-B918-4ED4E63C0B01}"/>
              </a:ext>
            </a:extLst>
          </p:cNvPr>
          <p:cNvSpPr>
            <a:spLocks noGrp="1" noChangeArrowheads="1"/>
          </p:cNvSpPr>
          <p:nvPr>
            <p:ph type="dt" sz="half" idx="10"/>
          </p:nvPr>
        </p:nvSpPr>
        <p:spPr>
          <a:ln/>
        </p:spPr>
        <p:txBody>
          <a:bodyPr/>
          <a:lstStyle>
            <a:lvl1pPr>
              <a:defRPr/>
            </a:lvl1pPr>
          </a:lstStyle>
          <a:p>
            <a:pPr>
              <a:defRPr/>
            </a:pPr>
            <a:fld id="{33C08144-6B41-4947-840C-A31C45699F92}" type="datetime1">
              <a:rPr lang="en-AU"/>
              <a:pPr>
                <a:defRPr/>
              </a:pPr>
              <a:t>27/04/2022</a:t>
            </a:fld>
            <a:endParaRPr lang="en-US" altLang="en-US"/>
          </a:p>
        </p:txBody>
      </p:sp>
      <p:sp>
        <p:nvSpPr>
          <p:cNvPr id="4" name="Rectangle 5">
            <a:extLst>
              <a:ext uri="{FF2B5EF4-FFF2-40B4-BE49-F238E27FC236}">
                <a16:creationId xmlns:a16="http://schemas.microsoft.com/office/drawing/2014/main" id="{7746C2D6-79DE-4A4C-B901-E2974D88D3C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B4D56698-64E2-4790-A525-C007EABEDA21}"/>
              </a:ext>
            </a:extLst>
          </p:cNvPr>
          <p:cNvSpPr>
            <a:spLocks noGrp="1" noChangeArrowheads="1"/>
          </p:cNvSpPr>
          <p:nvPr>
            <p:ph type="sldNum" sz="quarter" idx="12"/>
          </p:nvPr>
        </p:nvSpPr>
        <p:spPr>
          <a:ln/>
        </p:spPr>
        <p:txBody>
          <a:bodyPr/>
          <a:lstStyle>
            <a:lvl1pPr>
              <a:defRPr/>
            </a:lvl1pPr>
          </a:lstStyle>
          <a:p>
            <a:pPr>
              <a:defRPr/>
            </a:pPr>
            <a:fld id="{FEDFB197-0612-49AD-9646-F7F386B08782}" type="slidenum">
              <a:rPr lang="en-US" altLang="en-US"/>
              <a:pPr>
                <a:defRPr/>
              </a:pPr>
              <a:t>‹#›</a:t>
            </a:fld>
            <a:endParaRPr lang="en-US" altLang="en-US"/>
          </a:p>
        </p:txBody>
      </p:sp>
    </p:spTree>
    <p:extLst>
      <p:ext uri="{BB962C8B-B14F-4D97-AF65-F5344CB8AC3E}">
        <p14:creationId xmlns:p14="http://schemas.microsoft.com/office/powerpoint/2010/main" val="838796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39866A9-8667-418B-8720-FB487AB973F8}"/>
              </a:ext>
            </a:extLst>
          </p:cNvPr>
          <p:cNvSpPr>
            <a:spLocks noGrp="1" noChangeArrowheads="1"/>
          </p:cNvSpPr>
          <p:nvPr>
            <p:ph type="dt" sz="half" idx="10"/>
          </p:nvPr>
        </p:nvSpPr>
        <p:spPr>
          <a:ln/>
        </p:spPr>
        <p:txBody>
          <a:bodyPr/>
          <a:lstStyle>
            <a:lvl1pPr>
              <a:defRPr/>
            </a:lvl1pPr>
          </a:lstStyle>
          <a:p>
            <a:pPr>
              <a:defRPr/>
            </a:pPr>
            <a:fld id="{E91489C0-490D-4FC5-A60C-CFFC25D6CDBD}" type="datetime1">
              <a:rPr lang="en-AU"/>
              <a:pPr>
                <a:defRPr/>
              </a:pPr>
              <a:t>27/04/2022</a:t>
            </a:fld>
            <a:endParaRPr lang="en-US" altLang="en-US"/>
          </a:p>
        </p:txBody>
      </p:sp>
      <p:sp>
        <p:nvSpPr>
          <p:cNvPr id="3" name="Rectangle 5">
            <a:extLst>
              <a:ext uri="{FF2B5EF4-FFF2-40B4-BE49-F238E27FC236}">
                <a16:creationId xmlns:a16="http://schemas.microsoft.com/office/drawing/2014/main" id="{DEF22CD9-27C9-45ED-9587-CB69B6F77B3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2E1967CF-F5BA-47A4-9131-7485AFE07A5B}"/>
              </a:ext>
            </a:extLst>
          </p:cNvPr>
          <p:cNvSpPr>
            <a:spLocks noGrp="1" noChangeArrowheads="1"/>
          </p:cNvSpPr>
          <p:nvPr>
            <p:ph type="sldNum" sz="quarter" idx="12"/>
          </p:nvPr>
        </p:nvSpPr>
        <p:spPr>
          <a:ln/>
        </p:spPr>
        <p:txBody>
          <a:bodyPr/>
          <a:lstStyle>
            <a:lvl1pPr>
              <a:defRPr/>
            </a:lvl1pPr>
          </a:lstStyle>
          <a:p>
            <a:pPr>
              <a:defRPr/>
            </a:pPr>
            <a:fld id="{84E0FF7C-D3BA-4B28-ACAB-CC2AF9587D4C}" type="slidenum">
              <a:rPr lang="en-US" altLang="en-US"/>
              <a:pPr>
                <a:defRPr/>
              </a:pPr>
              <a:t>‹#›</a:t>
            </a:fld>
            <a:endParaRPr lang="en-US" altLang="en-US"/>
          </a:p>
        </p:txBody>
      </p:sp>
    </p:spTree>
    <p:extLst>
      <p:ext uri="{BB962C8B-B14F-4D97-AF65-F5344CB8AC3E}">
        <p14:creationId xmlns:p14="http://schemas.microsoft.com/office/powerpoint/2010/main" val="2320425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5C303298-88CA-4CB0-B727-6D1BB959A45D}"/>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EACB000B-9C4F-4A03-A0C6-F9CE2E0FE560}"/>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2D1E8CFB-3C7E-4ACD-8DFB-45FDEE61E1F1}"/>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BADE5D95-63DB-4A8C-973D-CA8B5319F53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D5ECBEB-0DBE-4724-9E67-94E3F7807BC0}"/>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E31EF450-D2EE-4F53-AC5E-9164C3E06420}"/>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828EB6DF-5525-4BA9-BBF0-FD11149A535F}"/>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51ECF37-FAD2-4901-8BED-F0B3AFD80528}"/>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B7ADF73F-5089-4735-A85D-B18DDBE92CEB}"/>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9B143B8B-9E08-479F-8B31-D99F121DFEB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4769179D-46A5-45BF-91BF-0BCCA5C198E6}"/>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C3DDB12-7320-46BC-8426-D37023395950}"/>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E70D369C-6636-4904-B895-F22D66132A42}"/>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4"/>
            <a:r>
              <a:rPr lang="en-US" altLang="en-US" dirty="0"/>
              <a:t>Text</a:t>
            </a:r>
          </a:p>
          <a:p>
            <a:pPr lvl="4"/>
            <a:r>
              <a:rPr lang="en-US" altLang="en-US" dirty="0"/>
              <a:t>Text </a:t>
            </a:r>
          </a:p>
          <a:p>
            <a:pPr lvl="4"/>
            <a:endParaRPr lang="en-US" altLang="en-US" dirty="0"/>
          </a:p>
        </p:txBody>
      </p:sp>
      <p:sp>
        <p:nvSpPr>
          <p:cNvPr id="5" name="Footer Placeholder 4">
            <a:extLst>
              <a:ext uri="{FF2B5EF4-FFF2-40B4-BE49-F238E27FC236}">
                <a16:creationId xmlns:a16="http://schemas.microsoft.com/office/drawing/2014/main" id="{2C884E43-CB40-433A-B39F-9573AD460052}"/>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defTabSz="457200">
              <a:defRPr/>
            </a:pPr>
            <a:r>
              <a:rPr lang="en-US">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B6585586-8BB3-468D-8FF4-3E7E79C88F06}"/>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defTabSz="457200">
              <a:defRPr/>
            </a:pPr>
            <a:fld id="{A36A9270-4C83-4B4B-9091-A6F80FF3B7E1}"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2288763401"/>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90" r:id="rId4"/>
  </p:sldLayoutIdLst>
  <p:hf hdr="0"/>
  <p:txStyles>
    <p:titleStyle>
      <a:lvl1pPr marL="0" indent="0" algn="l" defTabSz="457200" rtl="0" fontAlgn="base">
        <a:spcBef>
          <a:spcPct val="0"/>
        </a:spcBef>
        <a:spcAft>
          <a:spcPct val="0"/>
        </a:spcAft>
        <a:buClr>
          <a:schemeClr val="accent1"/>
        </a:buClr>
        <a:buFont typeface="Wingdings 3" panose="05040102010807070707" pitchFamily="18" charset="2"/>
        <a:buNone/>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Calibri" panose="020F0502020204030204" pitchFamily="34" charset="0"/>
        </a:defRPr>
      </a:lvl2pPr>
      <a:lvl3pPr algn="l" defTabSz="457200" rtl="0" fontAlgn="base">
        <a:spcBef>
          <a:spcPct val="0"/>
        </a:spcBef>
        <a:spcAft>
          <a:spcPct val="0"/>
        </a:spcAft>
        <a:defRPr sz="3600">
          <a:solidFill>
            <a:schemeClr val="accent1"/>
          </a:solidFill>
          <a:latin typeface="Calibri" panose="020F0502020204030204" pitchFamily="34" charset="0"/>
        </a:defRPr>
      </a:lvl3pPr>
      <a:lvl4pPr algn="l" defTabSz="457200" rtl="0" fontAlgn="base">
        <a:spcBef>
          <a:spcPct val="0"/>
        </a:spcBef>
        <a:spcAft>
          <a:spcPct val="0"/>
        </a:spcAft>
        <a:defRPr sz="3600">
          <a:solidFill>
            <a:schemeClr val="accent1"/>
          </a:solidFill>
          <a:latin typeface="Calibri" panose="020F0502020204030204" pitchFamily="34" charset="0"/>
        </a:defRPr>
      </a:lvl4pPr>
      <a:lvl5pPr algn="l" defTabSz="457200" rtl="0" fontAlgn="base">
        <a:spcBef>
          <a:spcPct val="0"/>
        </a:spcBef>
        <a:spcAft>
          <a:spcPct val="0"/>
        </a:spcAft>
        <a:defRPr sz="3600">
          <a:solidFill>
            <a:schemeClr val="accent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171450" indent="-171450" algn="l" defTabSz="457200" rtl="0" fontAlgn="base">
        <a:spcBef>
          <a:spcPts val="1000"/>
        </a:spcBef>
        <a:spcAft>
          <a:spcPct val="0"/>
        </a:spcAft>
        <a:buClr>
          <a:schemeClr val="accent1"/>
        </a:buClr>
        <a:buSzPct val="80000"/>
        <a:buFont typeface="Wingdings 3" panose="05040102010807070707" pitchFamily="18"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a:extLst>
              <a:ext uri="{FF2B5EF4-FFF2-40B4-BE49-F238E27FC236}">
                <a16:creationId xmlns:a16="http://schemas.microsoft.com/office/drawing/2014/main" id="{AE0C926A-5D22-47A9-B471-C26E9F6A5FD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A24579B8-0EE9-4DED-9D79-1276ED9719AB}" type="slidenum">
              <a:rPr kumimoji="0" lang="en-US" altLang="en-US" sz="1400">
                <a:latin typeface="Garamond" panose="02020404030301010803" pitchFamily="18" charset="0"/>
              </a:rPr>
              <a:pPr>
                <a:spcBef>
                  <a:spcPct val="50000"/>
                </a:spcBef>
                <a:buClrTx/>
                <a:buFontTx/>
                <a:buNone/>
              </a:pPr>
              <a:t>1</a:t>
            </a:fld>
            <a:endParaRPr kumimoji="0" lang="en-US" altLang="en-US" sz="1400">
              <a:latin typeface="Garamond" panose="02020404030301010803" pitchFamily="18" charset="0"/>
            </a:endParaRPr>
          </a:p>
        </p:txBody>
      </p:sp>
      <p:sp>
        <p:nvSpPr>
          <p:cNvPr id="8" name="Rectangle 2">
            <a:extLst>
              <a:ext uri="{FF2B5EF4-FFF2-40B4-BE49-F238E27FC236}">
                <a16:creationId xmlns:a16="http://schemas.microsoft.com/office/drawing/2014/main" id="{E30920C3-DB70-49FE-8954-80E8C01116A0}"/>
              </a:ext>
            </a:extLst>
          </p:cNvPr>
          <p:cNvSpPr>
            <a:spLocks noGrp="1" noChangeArrowheads="1"/>
          </p:cNvSpPr>
          <p:nvPr>
            <p:ph type="ctrTitle"/>
          </p:nvPr>
        </p:nvSpPr>
        <p:spPr>
          <a:xfrm>
            <a:off x="1200150" y="1629445"/>
            <a:ext cx="8064500" cy="781050"/>
          </a:xfrm>
        </p:spPr>
        <p:txBody>
          <a:bodyPr/>
          <a:lstStyle/>
          <a:p>
            <a:r>
              <a:rPr lang="en-AU" altLang="en-US" sz="2800" b="1" dirty="0">
                <a:solidFill>
                  <a:srgbClr val="000000"/>
                </a:solidFill>
              </a:rPr>
              <a:t/>
            </a:r>
            <a:br>
              <a:rPr lang="en-AU" altLang="en-US" sz="2800" b="1" dirty="0">
                <a:solidFill>
                  <a:srgbClr val="000000"/>
                </a:solidFill>
              </a:rPr>
            </a:br>
            <a:r>
              <a:rPr lang="en-AU" altLang="en-US" sz="3600" b="1" dirty="0">
                <a:solidFill>
                  <a:srgbClr val="000000"/>
                </a:solidFill>
              </a:rPr>
              <a:t>31269: Business Requirements Modelling</a:t>
            </a:r>
            <a:endParaRPr lang="en-AU" altLang="en-US" sz="3600" dirty="0">
              <a:solidFill>
                <a:schemeClr val="tx1"/>
              </a:solidFill>
            </a:endParaRPr>
          </a:p>
        </p:txBody>
      </p:sp>
      <p:sp>
        <p:nvSpPr>
          <p:cNvPr id="9" name="Rectangle 3">
            <a:extLst>
              <a:ext uri="{FF2B5EF4-FFF2-40B4-BE49-F238E27FC236}">
                <a16:creationId xmlns:a16="http://schemas.microsoft.com/office/drawing/2014/main" id="{10C37522-0074-4C8D-AFD6-780E50F63797}"/>
              </a:ext>
            </a:extLst>
          </p:cNvPr>
          <p:cNvSpPr>
            <a:spLocks noGrp="1" noChangeArrowheads="1"/>
          </p:cNvSpPr>
          <p:nvPr>
            <p:ph type="subTitle" idx="1"/>
          </p:nvPr>
        </p:nvSpPr>
        <p:spPr>
          <a:xfrm>
            <a:off x="1127125" y="2277145"/>
            <a:ext cx="8928100" cy="3600127"/>
          </a:xfrm>
        </p:spPr>
        <p:txBody>
          <a:bodyPr/>
          <a:lstStyle/>
          <a:p>
            <a:pPr>
              <a:lnSpc>
                <a:spcPct val="80000"/>
              </a:lnSpc>
              <a:buFont typeface="Monotype Sorts"/>
              <a:buNone/>
              <a:defRPr/>
            </a:pPr>
            <a:endParaRPr lang="en-US" altLang="en-US" sz="2800" b="1" dirty="0"/>
          </a:p>
          <a:p>
            <a:pPr>
              <a:lnSpc>
                <a:spcPct val="80000"/>
              </a:lnSpc>
              <a:defRPr/>
            </a:pPr>
            <a:r>
              <a:rPr lang="en-AU" altLang="zh-CN" sz="2400" b="1" dirty="0">
                <a:solidFill>
                  <a:schemeClr val="tx1"/>
                </a:solidFill>
                <a:ea typeface="Palatino"/>
                <a:cs typeface="Palatino"/>
              </a:rPr>
              <a:t>Week 10 </a:t>
            </a:r>
            <a:r>
              <a:rPr lang="en-AU" altLang="zh-CN" sz="2400" b="1" dirty="0">
                <a:solidFill>
                  <a:schemeClr val="tx1"/>
                </a:solidFill>
                <a:ea typeface="Palatino"/>
                <a:cs typeface="Palatino"/>
              </a:rPr>
              <a:t> </a:t>
            </a:r>
            <a:r>
              <a:rPr lang="en-AU" altLang="zh-CN" sz="2400" b="1" dirty="0" smtClean="0">
                <a:solidFill>
                  <a:schemeClr val="tx1"/>
                </a:solidFill>
                <a:ea typeface="Palatino"/>
                <a:cs typeface="Palatino"/>
              </a:rPr>
              <a:t>Lecture</a:t>
            </a:r>
            <a:r>
              <a:rPr lang="en-AU" altLang="zh-CN" sz="2400" b="1" dirty="0">
                <a:solidFill>
                  <a:schemeClr val="tx1"/>
                </a:solidFill>
                <a:ea typeface="Palatino"/>
                <a:cs typeface="Palatino"/>
              </a:rPr>
              <a:t/>
            </a:r>
            <a:br>
              <a:rPr lang="en-AU" altLang="zh-CN" sz="2400" b="1" dirty="0">
                <a:solidFill>
                  <a:schemeClr val="tx1"/>
                </a:solidFill>
                <a:ea typeface="Palatino"/>
                <a:cs typeface="Palatino"/>
              </a:rPr>
            </a:br>
            <a:r>
              <a:rPr lang="en-AU" altLang="zh-CN" sz="2400" b="1" dirty="0">
                <a:solidFill>
                  <a:schemeClr val="tx1"/>
                </a:solidFill>
              </a:rPr>
              <a:t>Interaction Modelling with Sequence Diagrams</a:t>
            </a:r>
            <a:endParaRPr lang="en-US" altLang="en-US"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E23BEEBD-4BB8-498D-8A36-637B10FF9A2C}"/>
              </a:ext>
            </a:extLst>
          </p:cNvPr>
          <p:cNvSpPr>
            <a:spLocks noGrp="1" noChangeArrowheads="1"/>
          </p:cNvSpPr>
          <p:nvPr>
            <p:ph type="title"/>
          </p:nvPr>
        </p:nvSpPr>
        <p:spPr/>
        <p:txBody>
          <a:bodyPr/>
          <a:lstStyle/>
          <a:p>
            <a:pPr eaLnBrk="1" hangingPunct="1"/>
            <a:r>
              <a:rPr lang="en-US" altLang="en-US"/>
              <a:t>Sequence Diagram: Messages</a:t>
            </a:r>
          </a:p>
        </p:txBody>
      </p:sp>
      <p:sp>
        <p:nvSpPr>
          <p:cNvPr id="14340" name="Rectangle 3">
            <a:extLst>
              <a:ext uri="{FF2B5EF4-FFF2-40B4-BE49-F238E27FC236}">
                <a16:creationId xmlns:a16="http://schemas.microsoft.com/office/drawing/2014/main" id="{5AC07135-27D7-4EA3-9C9C-B4515D975C6C}"/>
              </a:ext>
            </a:extLst>
          </p:cNvPr>
          <p:cNvSpPr>
            <a:spLocks noGrp="1" noChangeArrowheads="1"/>
          </p:cNvSpPr>
          <p:nvPr>
            <p:ph idx="1"/>
          </p:nvPr>
        </p:nvSpPr>
        <p:spPr>
          <a:xfrm>
            <a:off x="812799" y="1196975"/>
            <a:ext cx="10636251" cy="4933950"/>
          </a:xfrm>
        </p:spPr>
        <p:txBody>
          <a:bodyPr>
            <a:normAutofit/>
          </a:bodyPr>
          <a:lstStyle/>
          <a:p>
            <a:pPr eaLnBrk="1" hangingPunct="1">
              <a:defRPr/>
            </a:pPr>
            <a:r>
              <a:rPr lang="en-US" altLang="en-US" sz="2600" dirty="0"/>
              <a:t>Horizontal arrows represent messages or signals sent between classes.</a:t>
            </a:r>
          </a:p>
          <a:p>
            <a:pPr lvl="1" eaLnBrk="1" hangingPunct="1">
              <a:defRPr/>
            </a:pPr>
            <a:r>
              <a:rPr lang="en-US" altLang="en-US" sz="2400" dirty="0"/>
              <a:t>Solid full arrowheads represent </a:t>
            </a:r>
            <a:r>
              <a:rPr lang="en-US" altLang="en-US" sz="2400" b="1" dirty="0"/>
              <a:t>synchronous calls </a:t>
            </a:r>
            <a:r>
              <a:rPr lang="en-US" altLang="en-US" sz="2400" dirty="0"/>
              <a:t>(the sending class waits for a response).</a:t>
            </a:r>
          </a:p>
          <a:p>
            <a:pPr lvl="1">
              <a:defRPr/>
            </a:pPr>
            <a:r>
              <a:rPr lang="en-AU" altLang="en-US" sz="2400" dirty="0"/>
              <a:t>Synchronous calls are more like </a:t>
            </a:r>
            <a:r>
              <a:rPr lang="en-AU" altLang="en-US" sz="2400" b="1" dirty="0"/>
              <a:t>functions</a:t>
            </a:r>
            <a:r>
              <a:rPr lang="en-AU" altLang="en-US" sz="2400" dirty="0"/>
              <a:t> (value returning methods). </a:t>
            </a:r>
          </a:p>
          <a:p>
            <a:pPr marL="457200" lvl="1" indent="0">
              <a:buNone/>
              <a:defRPr/>
            </a:pPr>
            <a:endParaRPr lang="en-US" altLang="en-US" sz="2400" dirty="0"/>
          </a:p>
          <a:p>
            <a:pPr lvl="1" eaLnBrk="1" hangingPunct="1">
              <a:defRPr/>
            </a:pPr>
            <a:r>
              <a:rPr lang="en-US" altLang="en-US" sz="2400" dirty="0"/>
              <a:t>Half arrowheads represent </a:t>
            </a:r>
            <a:r>
              <a:rPr lang="en-US" altLang="en-US" sz="2400" b="1" dirty="0"/>
              <a:t>asynchronous calls </a:t>
            </a:r>
            <a:r>
              <a:rPr lang="en-US" altLang="en-US" sz="2400" dirty="0"/>
              <a:t>(sent without waiting for a returning signal).</a:t>
            </a:r>
          </a:p>
          <a:p>
            <a:pPr lvl="1">
              <a:defRPr/>
            </a:pPr>
            <a:r>
              <a:rPr lang="en-AU" altLang="en-US" sz="2400" dirty="0"/>
              <a:t>Asynchronous calls are like </a:t>
            </a:r>
            <a:r>
              <a:rPr lang="en-AU" altLang="en-US" sz="2400" b="1" dirty="0"/>
              <a:t>procedures</a:t>
            </a:r>
            <a:r>
              <a:rPr lang="en-AU" altLang="en-US" sz="2400" dirty="0"/>
              <a:t> (void methods).</a:t>
            </a:r>
          </a:p>
          <a:p>
            <a:pPr lvl="1" eaLnBrk="1" hangingPunct="1">
              <a:defRPr/>
            </a:pPr>
            <a:endParaRPr lang="en-US" altLang="en-US" sz="2200" dirty="0"/>
          </a:p>
          <a:p>
            <a:pPr lvl="1" eaLnBrk="1" hangingPunct="1">
              <a:defRPr/>
            </a:pPr>
            <a:r>
              <a:rPr lang="en-US" altLang="en-US" sz="2200" dirty="0"/>
              <a:t>See the notes section of this slide</a:t>
            </a:r>
          </a:p>
          <a:p>
            <a:pPr marL="0" indent="0">
              <a:buNone/>
              <a:defRPr/>
            </a:pPr>
            <a:endParaRPr lang="en-US" altLang="en-US" sz="2100" dirty="0"/>
          </a:p>
        </p:txBody>
      </p:sp>
      <p:sp>
        <p:nvSpPr>
          <p:cNvPr id="15362" name="Slide Number Placeholder 5">
            <a:extLst>
              <a:ext uri="{FF2B5EF4-FFF2-40B4-BE49-F238E27FC236}">
                <a16:creationId xmlns:a16="http://schemas.microsoft.com/office/drawing/2014/main" id="{0B090A93-94A7-40EF-A941-20F4A96DA98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DD573B-E945-4053-9B94-7D42D8EF1C59}" type="slidenum">
              <a:rPr lang="en-US" altLang="en-US" smtClean="0">
                <a:latin typeface="Garamond" panose="02020404030301010803" pitchFamily="18" charset="0"/>
              </a:rPr>
              <a:pPr/>
              <a:t>10</a:t>
            </a:fld>
            <a:endParaRPr lang="en-US" altLang="en-US">
              <a:latin typeface="Garamond" panose="02020404030301010803" pitchFamily="18" charset="0"/>
            </a:endParaRPr>
          </a:p>
        </p:txBody>
      </p:sp>
      <p:cxnSp>
        <p:nvCxnSpPr>
          <p:cNvPr id="15365" name="Straight Arrow Connector 6">
            <a:extLst>
              <a:ext uri="{FF2B5EF4-FFF2-40B4-BE49-F238E27FC236}">
                <a16:creationId xmlns:a16="http://schemas.microsoft.com/office/drawing/2014/main" id="{B350467D-7408-471C-992E-D0FBB912DA42}"/>
              </a:ext>
            </a:extLst>
          </p:cNvPr>
          <p:cNvCxnSpPr>
            <a:cxnSpLocks noChangeShapeType="1"/>
          </p:cNvCxnSpPr>
          <p:nvPr/>
        </p:nvCxnSpPr>
        <p:spPr bwMode="auto">
          <a:xfrm>
            <a:off x="3215680" y="2348880"/>
            <a:ext cx="1439862" cy="0"/>
          </a:xfrm>
          <a:prstGeom prst="straightConnector1">
            <a:avLst/>
          </a:prstGeom>
          <a:noFill/>
          <a:ln w="635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grpSp>
        <p:nvGrpSpPr>
          <p:cNvPr id="15366" name="Group 11">
            <a:extLst>
              <a:ext uri="{FF2B5EF4-FFF2-40B4-BE49-F238E27FC236}">
                <a16:creationId xmlns:a16="http://schemas.microsoft.com/office/drawing/2014/main" id="{ACA14742-2D60-4F24-B2D4-442983BD7E8C}"/>
              </a:ext>
            </a:extLst>
          </p:cNvPr>
          <p:cNvGrpSpPr>
            <a:grpSpLocks/>
          </p:cNvGrpSpPr>
          <p:nvPr/>
        </p:nvGrpSpPr>
        <p:grpSpPr bwMode="auto">
          <a:xfrm>
            <a:off x="4079776" y="4077072"/>
            <a:ext cx="1295400" cy="144462"/>
            <a:chOff x="6156176" y="3645024"/>
            <a:chExt cx="1296144" cy="144016"/>
          </a:xfrm>
        </p:grpSpPr>
        <p:cxnSp>
          <p:nvCxnSpPr>
            <p:cNvPr id="15367" name="Straight Connector 8">
              <a:extLst>
                <a:ext uri="{FF2B5EF4-FFF2-40B4-BE49-F238E27FC236}">
                  <a16:creationId xmlns:a16="http://schemas.microsoft.com/office/drawing/2014/main" id="{004E171A-E26D-436D-98AC-0264C470E1C0}"/>
                </a:ext>
              </a:extLst>
            </p:cNvPr>
            <p:cNvCxnSpPr>
              <a:cxnSpLocks noChangeShapeType="1"/>
            </p:cNvCxnSpPr>
            <p:nvPr/>
          </p:nvCxnSpPr>
          <p:spPr bwMode="auto">
            <a:xfrm>
              <a:off x="6156176" y="3789040"/>
              <a:ext cx="1296144" cy="0"/>
            </a:xfrm>
            <a:prstGeom prst="line">
              <a:avLst/>
            </a:prstGeom>
            <a:noFill/>
            <a:ln w="635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5368" name="Straight Connector 10">
              <a:extLst>
                <a:ext uri="{FF2B5EF4-FFF2-40B4-BE49-F238E27FC236}">
                  <a16:creationId xmlns:a16="http://schemas.microsoft.com/office/drawing/2014/main" id="{00CBF02D-A5D7-4E84-A543-9979B4DD057C}"/>
                </a:ext>
              </a:extLst>
            </p:cNvPr>
            <p:cNvCxnSpPr>
              <a:cxnSpLocks noChangeShapeType="1"/>
            </p:cNvCxnSpPr>
            <p:nvPr/>
          </p:nvCxnSpPr>
          <p:spPr bwMode="auto">
            <a:xfrm>
              <a:off x="7308304" y="3645024"/>
              <a:ext cx="144016" cy="144016"/>
            </a:xfrm>
            <a:prstGeom prst="line">
              <a:avLst/>
            </a:prstGeom>
            <a:noFill/>
            <a:ln w="635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0" name="Picture 3" descr="FIG18_13">
            <a:extLst>
              <a:ext uri="{FF2B5EF4-FFF2-40B4-BE49-F238E27FC236}">
                <a16:creationId xmlns:a16="http://schemas.microsoft.com/office/drawing/2014/main" id="{3E9BF3FC-B4C6-4FFD-BF56-8AEA255707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0" y="1"/>
            <a:ext cx="8172450"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20" name="Rectangle 8">
            <a:extLst>
              <a:ext uri="{FF2B5EF4-FFF2-40B4-BE49-F238E27FC236}">
                <a16:creationId xmlns:a16="http://schemas.microsoft.com/office/drawing/2014/main" id="{C3F363DC-AD89-4D70-AF64-E4990228EB25}"/>
              </a:ext>
            </a:extLst>
          </p:cNvPr>
          <p:cNvSpPr>
            <a:spLocks noChangeArrowheads="1"/>
          </p:cNvSpPr>
          <p:nvPr/>
        </p:nvSpPr>
        <p:spPr bwMode="auto">
          <a:xfrm>
            <a:off x="1595439" y="4508500"/>
            <a:ext cx="1620837" cy="1079500"/>
          </a:xfrm>
          <a:prstGeom prst="rect">
            <a:avLst/>
          </a:prstGeom>
          <a:solidFill>
            <a:schemeClr val="bg1">
              <a:lumMod val="95000"/>
            </a:schemeClr>
          </a:solidFill>
          <a:ln w="12700" cap="sq">
            <a:solidFill>
              <a:schemeClr val="tx1"/>
            </a:solidFill>
            <a:miter lim="800000"/>
            <a:headEnd type="none" w="sm" len="sm"/>
            <a:tailEnd type="none" w="sm" len="sm"/>
          </a:ln>
          <a:effectLst/>
        </p:spPr>
        <p:txBody>
          <a:bodyPr wrap="none" anchor="ctr"/>
          <a:lstStyle/>
          <a:p>
            <a:pPr eaLnBrk="1" hangingPunct="1">
              <a:defRPr/>
            </a:pPr>
            <a:r>
              <a:rPr lang="en-AU" sz="1400" dirty="0">
                <a:solidFill>
                  <a:srgbClr val="000099"/>
                </a:solidFill>
                <a:latin typeface="Arial" charset="0"/>
                <a:cs typeface="Arial" charset="0"/>
              </a:rPr>
              <a:t>New Student is </a:t>
            </a:r>
          </a:p>
          <a:p>
            <a:pPr eaLnBrk="1" hangingPunct="1">
              <a:defRPr/>
            </a:pPr>
            <a:r>
              <a:rPr lang="en-AU" sz="1400" dirty="0">
                <a:solidFill>
                  <a:srgbClr val="000099"/>
                </a:solidFill>
                <a:latin typeface="Arial" charset="0"/>
                <a:cs typeface="Arial" charset="0"/>
              </a:rPr>
              <a:t>assigned to an </a:t>
            </a:r>
          </a:p>
          <a:p>
            <a:pPr eaLnBrk="1" hangingPunct="1">
              <a:defRPr/>
            </a:pPr>
            <a:r>
              <a:rPr lang="en-AU" sz="1400" dirty="0">
                <a:solidFill>
                  <a:srgbClr val="000099"/>
                </a:solidFill>
                <a:latin typeface="Arial" charset="0"/>
                <a:cs typeface="Arial" charset="0"/>
              </a:rPr>
              <a:t>academic program </a:t>
            </a:r>
          </a:p>
          <a:p>
            <a:pPr eaLnBrk="1" hangingPunct="1">
              <a:defRPr/>
            </a:pPr>
            <a:r>
              <a:rPr lang="en-AU" sz="1400" dirty="0">
                <a:solidFill>
                  <a:srgbClr val="000099"/>
                </a:solidFill>
                <a:latin typeface="Arial" charset="0"/>
                <a:cs typeface="Arial" charset="0"/>
              </a:rPr>
              <a:t>and given an </a:t>
            </a:r>
          </a:p>
          <a:p>
            <a:pPr eaLnBrk="1" hangingPunct="1">
              <a:defRPr/>
            </a:pPr>
            <a:r>
              <a:rPr lang="en-AU" sz="1400" dirty="0">
                <a:solidFill>
                  <a:srgbClr val="000099"/>
                </a:solidFill>
                <a:latin typeface="Arial" charset="0"/>
                <a:cs typeface="Arial" charset="0"/>
              </a:rPr>
              <a:t>academic advisor</a:t>
            </a:r>
            <a:endParaRPr lang="en-US" sz="1400" dirty="0">
              <a:solidFill>
                <a:srgbClr val="000099"/>
              </a:solidFill>
              <a:latin typeface="Arial" charset="0"/>
              <a:cs typeface="Arial" charset="0"/>
            </a:endParaRPr>
          </a:p>
        </p:txBody>
      </p:sp>
      <p:sp>
        <p:nvSpPr>
          <p:cNvPr id="90121" name="Rectangle 9">
            <a:extLst>
              <a:ext uri="{FF2B5EF4-FFF2-40B4-BE49-F238E27FC236}">
                <a16:creationId xmlns:a16="http://schemas.microsoft.com/office/drawing/2014/main" id="{389DAA47-4D7F-4BF8-952B-68243C731764}"/>
              </a:ext>
            </a:extLst>
          </p:cNvPr>
          <p:cNvSpPr>
            <a:spLocks noChangeArrowheads="1"/>
          </p:cNvSpPr>
          <p:nvPr/>
        </p:nvSpPr>
        <p:spPr bwMode="auto">
          <a:xfrm>
            <a:off x="1595439" y="5732463"/>
            <a:ext cx="1620837" cy="1009650"/>
          </a:xfrm>
          <a:prstGeom prst="rect">
            <a:avLst/>
          </a:prstGeom>
          <a:solidFill>
            <a:schemeClr val="bg1">
              <a:lumMod val="95000"/>
            </a:schemeClr>
          </a:solidFill>
          <a:ln w="12700" cap="sq">
            <a:solidFill>
              <a:schemeClr val="tx1"/>
            </a:solidFill>
            <a:miter lim="800000"/>
            <a:headEnd type="none" w="sm" len="sm"/>
            <a:tailEnd type="none" w="sm" len="sm"/>
          </a:ln>
          <a:effectLst/>
        </p:spPr>
        <p:txBody>
          <a:bodyPr wrap="none" anchor="ctr"/>
          <a:lstStyle/>
          <a:p>
            <a:pPr eaLnBrk="1" hangingPunct="1">
              <a:defRPr/>
            </a:pPr>
            <a:r>
              <a:rPr lang="en-AU" sz="1600" dirty="0">
                <a:solidFill>
                  <a:srgbClr val="000099"/>
                </a:solidFill>
                <a:latin typeface="Arial" charset="0"/>
                <a:cs typeface="Arial" charset="0"/>
              </a:rPr>
              <a:t>Admission of a </a:t>
            </a:r>
          </a:p>
          <a:p>
            <a:pPr eaLnBrk="1" hangingPunct="1">
              <a:defRPr/>
            </a:pPr>
            <a:r>
              <a:rPr lang="en-AU" sz="1600" dirty="0">
                <a:solidFill>
                  <a:srgbClr val="000099"/>
                </a:solidFill>
                <a:latin typeface="Arial" charset="0"/>
                <a:cs typeface="Arial" charset="0"/>
              </a:rPr>
              <a:t>new student </a:t>
            </a:r>
          </a:p>
          <a:p>
            <a:pPr eaLnBrk="1" hangingPunct="1">
              <a:defRPr/>
            </a:pPr>
            <a:r>
              <a:rPr lang="en-AU" sz="1600" dirty="0">
                <a:solidFill>
                  <a:srgbClr val="000099"/>
                </a:solidFill>
                <a:latin typeface="Arial" charset="0"/>
                <a:cs typeface="Arial" charset="0"/>
              </a:rPr>
              <a:t>is complete</a:t>
            </a:r>
            <a:endParaRPr lang="en-US" sz="1600" dirty="0">
              <a:solidFill>
                <a:srgbClr val="000099"/>
              </a:solidFill>
              <a:latin typeface="Arial" charset="0"/>
              <a:cs typeface="Arial" charset="0"/>
            </a:endParaRPr>
          </a:p>
        </p:txBody>
      </p:sp>
      <p:grpSp>
        <p:nvGrpSpPr>
          <p:cNvPr id="2" name="Group 13">
            <a:extLst>
              <a:ext uri="{FF2B5EF4-FFF2-40B4-BE49-F238E27FC236}">
                <a16:creationId xmlns:a16="http://schemas.microsoft.com/office/drawing/2014/main" id="{2BC48E31-992A-4B5B-AC3B-56BA9582DC9E}"/>
              </a:ext>
            </a:extLst>
          </p:cNvPr>
          <p:cNvGrpSpPr>
            <a:grpSpLocks/>
          </p:cNvGrpSpPr>
          <p:nvPr/>
        </p:nvGrpSpPr>
        <p:grpSpPr bwMode="auto">
          <a:xfrm>
            <a:off x="1595439" y="1844675"/>
            <a:ext cx="1620837" cy="584200"/>
            <a:chOff x="0" y="1162"/>
            <a:chExt cx="2789" cy="368"/>
          </a:xfrm>
        </p:grpSpPr>
        <p:sp>
          <p:nvSpPr>
            <p:cNvPr id="90118" name="Rectangle 6">
              <a:extLst>
                <a:ext uri="{FF2B5EF4-FFF2-40B4-BE49-F238E27FC236}">
                  <a16:creationId xmlns:a16="http://schemas.microsoft.com/office/drawing/2014/main" id="{A64A4981-A6CE-47E0-8BE8-53CF1BCB12E6}"/>
                </a:ext>
              </a:extLst>
            </p:cNvPr>
            <p:cNvSpPr>
              <a:spLocks noChangeArrowheads="1"/>
            </p:cNvSpPr>
            <p:nvPr/>
          </p:nvSpPr>
          <p:spPr bwMode="auto">
            <a:xfrm>
              <a:off x="0" y="1162"/>
              <a:ext cx="2789" cy="272"/>
            </a:xfrm>
            <a:prstGeom prst="rect">
              <a:avLst/>
            </a:prstGeom>
            <a:solidFill>
              <a:schemeClr val="bg1">
                <a:lumMod val="95000"/>
              </a:schemeClr>
            </a:solidFill>
            <a:ln w="12700" cap="sq">
              <a:solidFill>
                <a:schemeClr val="tx1"/>
              </a:solidFill>
              <a:miter lim="800000"/>
              <a:headEnd type="none" w="sm" len="sm"/>
              <a:tailEnd type="none" w="sm" len="sm"/>
            </a:ln>
            <a:effectLst/>
          </p:spPr>
          <p:txBody>
            <a:bodyPr wrap="none" anchor="ctr"/>
            <a:lstStyle/>
            <a:p>
              <a:pPr eaLnBrk="1" hangingPunct="1">
                <a:defRPr/>
              </a:pPr>
              <a:endParaRPr lang="en-AU">
                <a:latin typeface="Arial" charset="0"/>
                <a:cs typeface="Arial" charset="0"/>
              </a:endParaRPr>
            </a:p>
          </p:txBody>
        </p:sp>
        <p:sp>
          <p:nvSpPr>
            <p:cNvPr id="90122" name="Text Box 10">
              <a:extLst>
                <a:ext uri="{FF2B5EF4-FFF2-40B4-BE49-F238E27FC236}">
                  <a16:creationId xmlns:a16="http://schemas.microsoft.com/office/drawing/2014/main" id="{4723FDB6-A0A2-4A03-AC97-6A61F0A6523C}"/>
                </a:ext>
              </a:extLst>
            </p:cNvPr>
            <p:cNvSpPr txBox="1">
              <a:spLocks noChangeArrowheads="1"/>
            </p:cNvSpPr>
            <p:nvPr/>
          </p:nvSpPr>
          <p:spPr bwMode="auto">
            <a:xfrm>
              <a:off x="0" y="1162"/>
              <a:ext cx="2789" cy="368"/>
            </a:xfrm>
            <a:prstGeom prst="rect">
              <a:avLst/>
            </a:prstGeom>
            <a:solidFill>
              <a:schemeClr val="bg1">
                <a:lumMod val="95000"/>
              </a:schemeClr>
            </a:solidFill>
            <a:ln w="12700" cap="sq">
              <a:noFill/>
              <a:miter lim="800000"/>
              <a:headEnd type="none" w="sm" len="sm"/>
              <a:tailEnd type="none" w="sm" len="sm"/>
            </a:ln>
            <a:effectLst/>
          </p:spPr>
          <p:txBody>
            <a:bodyPr>
              <a:spAutoFit/>
            </a:bodyPr>
            <a:lstStyle/>
            <a:p>
              <a:pPr eaLnBrk="1" hangingPunct="1">
                <a:spcBef>
                  <a:spcPct val="50000"/>
                </a:spcBef>
                <a:defRPr/>
              </a:pPr>
              <a:r>
                <a:rPr lang="en-AU" sz="1600" dirty="0">
                  <a:solidFill>
                    <a:srgbClr val="000099"/>
                  </a:solidFill>
                  <a:latin typeface="Arial" charset="0"/>
                  <a:cs typeface="Arial" charset="0"/>
                </a:rPr>
                <a:t>New Student is created </a:t>
              </a:r>
              <a:endParaRPr lang="en-US" sz="1600" dirty="0">
                <a:solidFill>
                  <a:srgbClr val="000099"/>
                </a:solidFill>
                <a:latin typeface="Arial" charset="0"/>
                <a:cs typeface="Arial" charset="0"/>
              </a:endParaRPr>
            </a:p>
          </p:txBody>
        </p:sp>
      </p:grpSp>
      <p:grpSp>
        <p:nvGrpSpPr>
          <p:cNvPr id="3" name="Group 14">
            <a:extLst>
              <a:ext uri="{FF2B5EF4-FFF2-40B4-BE49-F238E27FC236}">
                <a16:creationId xmlns:a16="http://schemas.microsoft.com/office/drawing/2014/main" id="{80F4EF7B-3D75-4AE8-9BBC-D487321025E8}"/>
              </a:ext>
            </a:extLst>
          </p:cNvPr>
          <p:cNvGrpSpPr>
            <a:grpSpLocks/>
          </p:cNvGrpSpPr>
          <p:nvPr/>
        </p:nvGrpSpPr>
        <p:grpSpPr bwMode="auto">
          <a:xfrm>
            <a:off x="1596008" y="2708301"/>
            <a:ext cx="1619672" cy="1153232"/>
            <a:chOff x="195" y="1882"/>
            <a:chExt cx="4377" cy="696"/>
          </a:xfrm>
          <a:solidFill>
            <a:schemeClr val="bg1">
              <a:lumMod val="95000"/>
            </a:schemeClr>
          </a:solidFill>
        </p:grpSpPr>
        <p:sp>
          <p:nvSpPr>
            <p:cNvPr id="90119" name="Rectangle 7">
              <a:extLst>
                <a:ext uri="{FF2B5EF4-FFF2-40B4-BE49-F238E27FC236}">
                  <a16:creationId xmlns:a16="http://schemas.microsoft.com/office/drawing/2014/main" id="{4A95D486-06E5-4F48-BA23-D4DEC589ADC2}"/>
                </a:ext>
              </a:extLst>
            </p:cNvPr>
            <p:cNvSpPr>
              <a:spLocks noChangeArrowheads="1"/>
            </p:cNvSpPr>
            <p:nvPr/>
          </p:nvSpPr>
          <p:spPr bwMode="auto">
            <a:xfrm>
              <a:off x="195" y="1882"/>
              <a:ext cx="4377" cy="696"/>
            </a:xfrm>
            <a:prstGeom prst="rect">
              <a:avLst/>
            </a:prstGeom>
            <a:grpFill/>
            <a:ln w="12700" cap="sq">
              <a:solidFill>
                <a:schemeClr val="tx1"/>
              </a:solidFill>
              <a:miter lim="800000"/>
              <a:headEnd type="none" w="sm" len="sm"/>
              <a:tailEnd type="none" w="sm" len="sm"/>
            </a:ln>
            <a:effectLst/>
          </p:spPr>
          <p:txBody>
            <a:bodyPr wrap="none" anchor="ctr"/>
            <a:lstStyle/>
            <a:p>
              <a:pPr eaLnBrk="1" hangingPunct="1">
                <a:defRPr/>
              </a:pPr>
              <a:endParaRPr lang="en-AU">
                <a:latin typeface="Arial" charset="0"/>
                <a:cs typeface="Arial" charset="0"/>
              </a:endParaRPr>
            </a:p>
          </p:txBody>
        </p:sp>
        <p:sp>
          <p:nvSpPr>
            <p:cNvPr id="90123" name="Text Box 11">
              <a:extLst>
                <a:ext uri="{FF2B5EF4-FFF2-40B4-BE49-F238E27FC236}">
                  <a16:creationId xmlns:a16="http://schemas.microsoft.com/office/drawing/2014/main" id="{720041E3-7CC9-4945-BFF3-6E54CD2B52CF}"/>
                </a:ext>
              </a:extLst>
            </p:cNvPr>
            <p:cNvSpPr txBox="1">
              <a:spLocks noChangeArrowheads="1"/>
            </p:cNvSpPr>
            <p:nvPr/>
          </p:nvSpPr>
          <p:spPr bwMode="auto">
            <a:xfrm>
              <a:off x="486" y="1969"/>
              <a:ext cx="3992" cy="502"/>
            </a:xfrm>
            <a:prstGeom prst="rect">
              <a:avLst/>
            </a:prstGeom>
            <a:grpFill/>
            <a:ln w="12700" cap="sq">
              <a:noFill/>
              <a:miter lim="800000"/>
              <a:headEnd type="none" w="sm" len="sm"/>
              <a:tailEnd type="none" w="sm" len="sm"/>
            </a:ln>
            <a:effectLst/>
          </p:spPr>
          <p:txBody>
            <a:bodyPr>
              <a:spAutoFit/>
            </a:bodyPr>
            <a:lstStyle/>
            <a:p>
              <a:pPr eaLnBrk="1" hangingPunct="1">
                <a:spcBef>
                  <a:spcPct val="50000"/>
                </a:spcBef>
                <a:defRPr/>
              </a:pPr>
              <a:r>
                <a:rPr lang="en-AU" sz="1600" dirty="0">
                  <a:solidFill>
                    <a:srgbClr val="000099"/>
                  </a:solidFill>
                  <a:latin typeface="Arial" charset="0"/>
                  <a:cs typeface="Arial" charset="0"/>
                </a:rPr>
                <a:t>New Student is assigned to a Dormitory</a:t>
              </a:r>
              <a:endParaRPr lang="en-US" sz="1600" dirty="0">
                <a:solidFill>
                  <a:srgbClr val="000099"/>
                </a:solidFill>
                <a:latin typeface="Arial" charset="0"/>
                <a:cs typeface="Arial" charset="0"/>
              </a:endParaRPr>
            </a:p>
          </p:txBody>
        </p:sp>
      </p:grpSp>
      <p:sp>
        <p:nvSpPr>
          <p:cNvPr id="17415" name="Slide Number Placeholder 4">
            <a:extLst>
              <a:ext uri="{FF2B5EF4-FFF2-40B4-BE49-F238E27FC236}">
                <a16:creationId xmlns:a16="http://schemas.microsoft.com/office/drawing/2014/main" id="{59C33BF0-DBE4-44DB-A112-51874C05B9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B6596A-DC88-4913-8F95-C3121C1AA6B2}" type="slidenum">
              <a:rPr lang="en-US" altLang="en-US" smtClean="0">
                <a:latin typeface="Garamond" panose="02020404030301010803" pitchFamily="18" charset="0"/>
              </a:rPr>
              <a:pPr/>
              <a:t>11</a:t>
            </a:fld>
            <a:endParaRPr lang="en-US" altLang="en-US">
              <a:latin typeface="Garamond" panose="02020404030301010803" pitchFamily="18" charset="0"/>
            </a:endParaRPr>
          </a:p>
        </p:txBody>
      </p:sp>
      <p:cxnSp>
        <p:nvCxnSpPr>
          <p:cNvPr id="17416" name="Straight Arrow Connector 18">
            <a:extLst>
              <a:ext uri="{FF2B5EF4-FFF2-40B4-BE49-F238E27FC236}">
                <a16:creationId xmlns:a16="http://schemas.microsoft.com/office/drawing/2014/main" id="{FCC6EC0E-6CDB-4152-A776-AB2A41D8C004}"/>
              </a:ext>
            </a:extLst>
          </p:cNvPr>
          <p:cNvCxnSpPr>
            <a:cxnSpLocks noChangeShapeType="1"/>
          </p:cNvCxnSpPr>
          <p:nvPr/>
        </p:nvCxnSpPr>
        <p:spPr bwMode="auto">
          <a:xfrm flipH="1">
            <a:off x="3460751" y="6092826"/>
            <a:ext cx="1914525" cy="3175"/>
          </a:xfrm>
          <a:prstGeom prst="straightConnector1">
            <a:avLst/>
          </a:prstGeom>
          <a:noFill/>
          <a:ln w="38100" cap="sq" algn="ctr">
            <a:solidFill>
              <a:srgbClr val="FF0000"/>
            </a:solidFill>
            <a:prstDash val="dash"/>
            <a:round/>
            <a:headEnd type="none" w="sm" len="sm"/>
            <a:tailEnd type="triangle" w="med" len="med"/>
          </a:ln>
          <a:extLst>
            <a:ext uri="{909E8E84-426E-40DD-AFC4-6F175D3DCCD1}">
              <a14:hiddenFill xmlns:a14="http://schemas.microsoft.com/office/drawing/2010/main">
                <a:noFill/>
              </a14:hiddenFill>
            </a:ext>
          </a:extLst>
        </p:spPr>
      </p:cxnSp>
      <p:sp>
        <p:nvSpPr>
          <p:cNvPr id="15" name="TextBox 14">
            <a:extLst>
              <a:ext uri="{FF2B5EF4-FFF2-40B4-BE49-F238E27FC236}">
                <a16:creationId xmlns:a16="http://schemas.microsoft.com/office/drawing/2014/main" id="{E16CBAE3-70BB-4F3C-8C1B-33B204EAD924}"/>
              </a:ext>
            </a:extLst>
          </p:cNvPr>
          <p:cNvSpPr txBox="1"/>
          <p:nvPr/>
        </p:nvSpPr>
        <p:spPr>
          <a:xfrm>
            <a:off x="3690935" y="5868028"/>
            <a:ext cx="1584325" cy="277812"/>
          </a:xfrm>
          <a:prstGeom prst="rect">
            <a:avLst/>
          </a:prstGeom>
          <a:noFill/>
        </p:spPr>
        <p:txBody>
          <a:bodyPr>
            <a:spAutoFit/>
          </a:bodyPr>
          <a:lstStyle/>
          <a:p>
            <a:pPr>
              <a:defRPr/>
            </a:pPr>
            <a:r>
              <a:rPr lang="en-AU" sz="1200" dirty="0">
                <a:solidFill>
                  <a:schemeClr val="tx1">
                    <a:lumMod val="65000"/>
                    <a:lumOff val="35000"/>
                  </a:schemeClr>
                </a:solidFill>
              </a:rPr>
              <a:t>return </a:t>
            </a:r>
            <a:r>
              <a:rPr lang="en-AU" sz="1200" dirty="0" err="1">
                <a:solidFill>
                  <a:schemeClr val="tx1">
                    <a:lumMod val="65000"/>
                    <a:lumOff val="35000"/>
                  </a:schemeClr>
                </a:solidFill>
              </a:rPr>
              <a:t>AdmissionID</a:t>
            </a:r>
            <a:endParaRPr lang="en-AU" sz="1200" dirty="0">
              <a:solidFill>
                <a:schemeClr val="tx1">
                  <a:lumMod val="65000"/>
                  <a:lumOff val="35000"/>
                </a:schemeClr>
              </a:solidFill>
            </a:endParaRPr>
          </a:p>
        </p:txBody>
      </p:sp>
      <p:sp>
        <p:nvSpPr>
          <p:cNvPr id="4" name="Rectangle 3">
            <a:extLst>
              <a:ext uri="{FF2B5EF4-FFF2-40B4-BE49-F238E27FC236}">
                <a16:creationId xmlns:a16="http://schemas.microsoft.com/office/drawing/2014/main" id="{03AB32C1-3B7F-40D0-AC1D-3BCBECEA8893}"/>
              </a:ext>
            </a:extLst>
          </p:cNvPr>
          <p:cNvSpPr/>
          <p:nvPr/>
        </p:nvSpPr>
        <p:spPr>
          <a:xfrm>
            <a:off x="2567608" y="115886"/>
            <a:ext cx="7704856" cy="6302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1B2CB082-D553-FC4D-A0B2-9D12695EADB4}"/>
              </a:ext>
            </a:extLst>
          </p:cNvPr>
          <p:cNvSpPr txBox="1"/>
          <p:nvPr/>
        </p:nvSpPr>
        <p:spPr>
          <a:xfrm>
            <a:off x="507777" y="127800"/>
            <a:ext cx="9793088" cy="646331"/>
          </a:xfrm>
          <a:prstGeom prst="rect">
            <a:avLst/>
          </a:prstGeom>
          <a:noFill/>
        </p:spPr>
        <p:txBody>
          <a:bodyPr wrap="square" rtlCol="0">
            <a:spAutoFit/>
          </a:bodyPr>
          <a:lstStyle/>
          <a:p>
            <a:r>
              <a:rPr lang="en-US" dirty="0"/>
              <a:t>A sequence diagram for student admission. </a:t>
            </a:r>
          </a:p>
          <a:p>
            <a:r>
              <a:rPr lang="en-US" dirty="0"/>
              <a:t>Sequence diagram emphasize the time ordering of messages.</a:t>
            </a:r>
          </a:p>
        </p:txBody>
      </p:sp>
      <p:sp>
        <p:nvSpPr>
          <p:cNvPr id="6" name="TextBox 5">
            <a:extLst>
              <a:ext uri="{FF2B5EF4-FFF2-40B4-BE49-F238E27FC236}">
                <a16:creationId xmlns:a16="http://schemas.microsoft.com/office/drawing/2014/main" id="{CAC0AAA8-B6DA-4548-8254-67EFCDBB3884}"/>
              </a:ext>
            </a:extLst>
          </p:cNvPr>
          <p:cNvSpPr txBox="1"/>
          <p:nvPr/>
        </p:nvSpPr>
        <p:spPr>
          <a:xfrm>
            <a:off x="9147393" y="1112114"/>
            <a:ext cx="1195913" cy="338554"/>
          </a:xfrm>
          <a:prstGeom prst="rect">
            <a:avLst/>
          </a:prstGeom>
          <a:solidFill>
            <a:srgbClr val="FFF2E2"/>
          </a:solidFill>
          <a:ln>
            <a:solidFill>
              <a:srgbClr val="FFF2E2"/>
            </a:solidFill>
          </a:ln>
        </p:spPr>
        <p:txBody>
          <a:bodyPr wrap="square" rtlCol="0">
            <a:spAutoFit/>
          </a:bodyPr>
          <a:lstStyle/>
          <a:p>
            <a:r>
              <a:rPr lang="en-US" sz="1600" dirty="0">
                <a:latin typeface="+mn-lt"/>
              </a:rPr>
              <a:t>: program</a:t>
            </a:r>
          </a:p>
        </p:txBody>
      </p:sp>
      <p:sp>
        <p:nvSpPr>
          <p:cNvPr id="18" name="TextBox 17">
            <a:extLst>
              <a:ext uri="{FF2B5EF4-FFF2-40B4-BE49-F238E27FC236}">
                <a16:creationId xmlns:a16="http://schemas.microsoft.com/office/drawing/2014/main" id="{0D5188C2-968E-5E4E-8005-56A6E2ECF0F1}"/>
              </a:ext>
            </a:extLst>
          </p:cNvPr>
          <p:cNvSpPr txBox="1"/>
          <p:nvPr/>
        </p:nvSpPr>
        <p:spPr>
          <a:xfrm>
            <a:off x="7104112" y="1108899"/>
            <a:ext cx="1195913" cy="338554"/>
          </a:xfrm>
          <a:prstGeom prst="rect">
            <a:avLst/>
          </a:prstGeom>
          <a:solidFill>
            <a:srgbClr val="FFF2E2"/>
          </a:solidFill>
          <a:ln>
            <a:solidFill>
              <a:srgbClr val="FFF2E2"/>
            </a:solidFill>
          </a:ln>
        </p:spPr>
        <p:txBody>
          <a:bodyPr wrap="square" rtlCol="0">
            <a:spAutoFit/>
          </a:bodyPr>
          <a:lstStyle/>
          <a:p>
            <a:r>
              <a:rPr lang="en-US" sz="1600" dirty="0">
                <a:latin typeface="+mn-lt"/>
              </a:rPr>
              <a:t>: dorm</a:t>
            </a:r>
          </a:p>
        </p:txBody>
      </p:sp>
      <p:sp>
        <p:nvSpPr>
          <p:cNvPr id="19" name="TextBox 18">
            <a:extLst>
              <a:ext uri="{FF2B5EF4-FFF2-40B4-BE49-F238E27FC236}">
                <a16:creationId xmlns:a16="http://schemas.microsoft.com/office/drawing/2014/main" id="{A27B3427-6F16-EA49-BDBF-6D135D0817C4}"/>
              </a:ext>
            </a:extLst>
          </p:cNvPr>
          <p:cNvSpPr txBox="1"/>
          <p:nvPr/>
        </p:nvSpPr>
        <p:spPr>
          <a:xfrm>
            <a:off x="4944726" y="1108899"/>
            <a:ext cx="1195913" cy="338554"/>
          </a:xfrm>
          <a:prstGeom prst="rect">
            <a:avLst/>
          </a:prstGeom>
          <a:solidFill>
            <a:srgbClr val="FFF2E2"/>
          </a:solidFill>
          <a:ln>
            <a:solidFill>
              <a:srgbClr val="FFF2E2"/>
            </a:solidFill>
          </a:ln>
        </p:spPr>
        <p:txBody>
          <a:bodyPr wrap="square" rtlCol="0">
            <a:spAutoFit/>
          </a:bodyPr>
          <a:lstStyle/>
          <a:p>
            <a:r>
              <a:rPr lang="en-US" sz="1600" dirty="0">
                <a:latin typeface="+mn-lt"/>
              </a:rPr>
              <a:t>: student</a:t>
            </a:r>
          </a:p>
        </p:txBody>
      </p:sp>
      <p:sp>
        <p:nvSpPr>
          <p:cNvPr id="20" name="TextBox 19">
            <a:extLst>
              <a:ext uri="{FF2B5EF4-FFF2-40B4-BE49-F238E27FC236}">
                <a16:creationId xmlns:a16="http://schemas.microsoft.com/office/drawing/2014/main" id="{216116AA-ADA9-874B-A348-3D9E0A52607E}"/>
              </a:ext>
            </a:extLst>
          </p:cNvPr>
          <p:cNvSpPr txBox="1"/>
          <p:nvPr/>
        </p:nvSpPr>
        <p:spPr>
          <a:xfrm>
            <a:off x="2693994" y="971786"/>
            <a:ext cx="1215158" cy="523220"/>
          </a:xfrm>
          <a:prstGeom prst="rect">
            <a:avLst/>
          </a:prstGeom>
          <a:solidFill>
            <a:srgbClr val="FFF2E2"/>
          </a:solidFill>
          <a:ln>
            <a:solidFill>
              <a:srgbClr val="FFF2E2"/>
            </a:solidFill>
          </a:ln>
        </p:spPr>
        <p:txBody>
          <a:bodyPr wrap="square" rtlCol="0">
            <a:spAutoFit/>
          </a:bodyPr>
          <a:lstStyle/>
          <a:p>
            <a:r>
              <a:rPr lang="en-US" sz="1400" dirty="0">
                <a:latin typeface="+mn-lt"/>
              </a:rPr>
              <a:t>: </a:t>
            </a:r>
            <a:r>
              <a:rPr lang="en-US" sz="1400" dirty="0" err="1">
                <a:latin typeface="+mn-lt"/>
              </a:rPr>
              <a:t>newStudent</a:t>
            </a:r>
            <a:endParaRPr lang="en-US" sz="1400" dirty="0">
              <a:latin typeface="+mn-lt"/>
            </a:endParaRPr>
          </a:p>
          <a:p>
            <a:r>
              <a:rPr lang="en-US" sz="1400" dirty="0" err="1">
                <a:latin typeface="+mn-lt"/>
              </a:rPr>
              <a:t>UserInterface</a:t>
            </a:r>
            <a:endParaRPr lang="en-US" sz="1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nodeType="clickEffect">
                                  <p:stCondLst>
                                    <p:cond delay="0"/>
                                  </p:stCondLst>
                                  <p:childTnLst>
                                    <p:anim calcmode="lin" valueType="num">
                                      <p:cBhvr additive="base">
                                        <p:cTn id="12" dur="500"/>
                                        <p:tgtEl>
                                          <p:spTgt spid="3"/>
                                        </p:tgtEl>
                                        <p:attrNameLst>
                                          <p:attrName>ppt_x</p:attrName>
                                        </p:attrNameLst>
                                      </p:cBhvr>
                                      <p:tavLst>
                                        <p:tav tm="0">
                                          <p:val>
                                            <p:strVal val="ppt_x"/>
                                          </p:val>
                                        </p:tav>
                                        <p:tav tm="100000">
                                          <p:val>
                                            <p:strVal val="ppt_x"/>
                                          </p:val>
                                        </p:tav>
                                      </p:tavLst>
                                    </p:anim>
                                    <p:anim calcmode="lin" valueType="num">
                                      <p:cBhvr additive="base">
                                        <p:cTn id="13" dur="500"/>
                                        <p:tgtEl>
                                          <p:spTgt spid="3"/>
                                        </p:tgtEl>
                                        <p:attrNameLst>
                                          <p:attrName>ppt_y</p:attrName>
                                        </p:attrNameLst>
                                      </p:cBhvr>
                                      <p:tavLst>
                                        <p:tav tm="0">
                                          <p:val>
                                            <p:strVal val="ppt_y"/>
                                          </p:val>
                                        </p:tav>
                                        <p:tav tm="100000">
                                          <p:val>
                                            <p:strVal val="1+ppt_h/2"/>
                                          </p:val>
                                        </p:tav>
                                      </p:tavLst>
                                    </p:anim>
                                    <p:set>
                                      <p:cBhvr>
                                        <p:cTn id="14" dur="1" fill="hold">
                                          <p:stCondLst>
                                            <p:cond delay="499"/>
                                          </p:stCondLst>
                                        </p:cTn>
                                        <p:tgtEl>
                                          <p:spTgt spid="3"/>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grpId="0" nodeType="clickEffect">
                                  <p:stCondLst>
                                    <p:cond delay="0"/>
                                  </p:stCondLst>
                                  <p:childTnLst>
                                    <p:anim calcmode="lin" valueType="num">
                                      <p:cBhvr additive="base">
                                        <p:cTn id="18" dur="500"/>
                                        <p:tgtEl>
                                          <p:spTgt spid="90120"/>
                                        </p:tgtEl>
                                        <p:attrNameLst>
                                          <p:attrName>ppt_x</p:attrName>
                                        </p:attrNameLst>
                                      </p:cBhvr>
                                      <p:tavLst>
                                        <p:tav tm="0">
                                          <p:val>
                                            <p:strVal val="ppt_x"/>
                                          </p:val>
                                        </p:tav>
                                        <p:tav tm="100000">
                                          <p:val>
                                            <p:strVal val="ppt_x"/>
                                          </p:val>
                                        </p:tav>
                                      </p:tavLst>
                                    </p:anim>
                                    <p:anim calcmode="lin" valueType="num">
                                      <p:cBhvr additive="base">
                                        <p:cTn id="19" dur="500"/>
                                        <p:tgtEl>
                                          <p:spTgt spid="90120"/>
                                        </p:tgtEl>
                                        <p:attrNameLst>
                                          <p:attrName>ppt_y</p:attrName>
                                        </p:attrNameLst>
                                      </p:cBhvr>
                                      <p:tavLst>
                                        <p:tav tm="0">
                                          <p:val>
                                            <p:strVal val="ppt_y"/>
                                          </p:val>
                                        </p:tav>
                                        <p:tav tm="100000">
                                          <p:val>
                                            <p:strVal val="1+ppt_h/2"/>
                                          </p:val>
                                        </p:tav>
                                      </p:tavLst>
                                    </p:anim>
                                    <p:set>
                                      <p:cBhvr>
                                        <p:cTn id="20" dur="1" fill="hold">
                                          <p:stCondLst>
                                            <p:cond delay="499"/>
                                          </p:stCondLst>
                                        </p:cTn>
                                        <p:tgtEl>
                                          <p:spTgt spid="90120"/>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xit" presetSubtype="4" fill="hold" grpId="0" nodeType="clickEffect">
                                  <p:stCondLst>
                                    <p:cond delay="0"/>
                                  </p:stCondLst>
                                  <p:childTnLst>
                                    <p:anim calcmode="lin" valueType="num">
                                      <p:cBhvr additive="base">
                                        <p:cTn id="24" dur="500"/>
                                        <p:tgtEl>
                                          <p:spTgt spid="90121"/>
                                        </p:tgtEl>
                                        <p:attrNameLst>
                                          <p:attrName>ppt_x</p:attrName>
                                        </p:attrNameLst>
                                      </p:cBhvr>
                                      <p:tavLst>
                                        <p:tav tm="0">
                                          <p:val>
                                            <p:strVal val="ppt_x"/>
                                          </p:val>
                                        </p:tav>
                                        <p:tav tm="100000">
                                          <p:val>
                                            <p:strVal val="ppt_x"/>
                                          </p:val>
                                        </p:tav>
                                      </p:tavLst>
                                    </p:anim>
                                    <p:anim calcmode="lin" valueType="num">
                                      <p:cBhvr additive="base">
                                        <p:cTn id="25" dur="500"/>
                                        <p:tgtEl>
                                          <p:spTgt spid="90121"/>
                                        </p:tgtEl>
                                        <p:attrNameLst>
                                          <p:attrName>ppt_y</p:attrName>
                                        </p:attrNameLst>
                                      </p:cBhvr>
                                      <p:tavLst>
                                        <p:tav tm="0">
                                          <p:val>
                                            <p:strVal val="ppt_y"/>
                                          </p:val>
                                        </p:tav>
                                        <p:tav tm="100000">
                                          <p:val>
                                            <p:strVal val="1+ppt_h/2"/>
                                          </p:val>
                                        </p:tav>
                                      </p:tavLst>
                                    </p:anim>
                                    <p:set>
                                      <p:cBhvr>
                                        <p:cTn id="26" dur="1" fill="hold">
                                          <p:stCondLst>
                                            <p:cond delay="499"/>
                                          </p:stCondLst>
                                        </p:cTn>
                                        <p:tgtEl>
                                          <p:spTgt spid="901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0" grpId="0" animBg="1"/>
      <p:bldP spid="901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a16="http://schemas.microsoft.com/office/drawing/2014/main" id="{7D555DBC-A329-4EB5-A226-C1CD4BC052ED}"/>
              </a:ext>
            </a:extLst>
          </p:cNvPr>
          <p:cNvSpPr>
            <a:spLocks noGrp="1" noChangeArrowheads="1"/>
          </p:cNvSpPr>
          <p:nvPr>
            <p:ph type="title"/>
          </p:nvPr>
        </p:nvSpPr>
        <p:spPr>
          <a:xfrm>
            <a:off x="911424" y="260648"/>
            <a:ext cx="9793089" cy="847725"/>
          </a:xfrm>
        </p:spPr>
        <p:txBody>
          <a:bodyPr>
            <a:normAutofit/>
          </a:bodyPr>
          <a:lstStyle/>
          <a:p>
            <a:r>
              <a:rPr lang="en-AU" altLang="en-US" sz="3800" dirty="0"/>
              <a:t>Sequence Diagram: (Where to from here?)</a:t>
            </a:r>
            <a:endParaRPr lang="en-US" altLang="en-US" sz="3800" dirty="0"/>
          </a:p>
        </p:txBody>
      </p:sp>
      <p:sp>
        <p:nvSpPr>
          <p:cNvPr id="40962" name="Slide Number Placeholder 5">
            <a:extLst>
              <a:ext uri="{FF2B5EF4-FFF2-40B4-BE49-F238E27FC236}">
                <a16:creationId xmlns:a16="http://schemas.microsoft.com/office/drawing/2014/main" id="{576FE692-34F8-46ED-A3FF-33FD92F2161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8B356FF7-7A7C-4798-BAD8-FB9CA9F0E184}" type="slidenum">
              <a:rPr kumimoji="0" lang="en-US" altLang="en-US" sz="1400">
                <a:latin typeface="Garamond" panose="02020404030301010803" pitchFamily="18" charset="0"/>
              </a:rPr>
              <a:pPr>
                <a:spcBef>
                  <a:spcPct val="50000"/>
                </a:spcBef>
                <a:buClrTx/>
                <a:buFontTx/>
                <a:buNone/>
              </a:pPr>
              <a:t>12</a:t>
            </a:fld>
            <a:endParaRPr kumimoji="0" lang="en-US" altLang="en-US" sz="1400">
              <a:latin typeface="Garamond" panose="02020404030301010803" pitchFamily="18" charset="0"/>
            </a:endParaRPr>
          </a:p>
        </p:txBody>
      </p:sp>
      <p:sp>
        <p:nvSpPr>
          <p:cNvPr id="7" name="Rectangle 3">
            <a:extLst>
              <a:ext uri="{FF2B5EF4-FFF2-40B4-BE49-F238E27FC236}">
                <a16:creationId xmlns:a16="http://schemas.microsoft.com/office/drawing/2014/main" id="{366E2CF4-0966-4422-ACAF-02D14FBDE5FE}"/>
              </a:ext>
            </a:extLst>
          </p:cNvPr>
          <p:cNvSpPr txBox="1">
            <a:spLocks noChangeArrowheads="1"/>
          </p:cNvSpPr>
          <p:nvPr/>
        </p:nvSpPr>
        <p:spPr bwMode="auto">
          <a:xfrm>
            <a:off x="1415480" y="1519238"/>
            <a:ext cx="9145016" cy="5078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defRPr/>
            </a:pPr>
            <a:r>
              <a:rPr lang="en-US" sz="2600" dirty="0"/>
              <a:t>User Stories (Week 7)</a:t>
            </a:r>
          </a:p>
          <a:p>
            <a:pPr marL="0" indent="0">
              <a:buNone/>
              <a:defRPr/>
            </a:pPr>
            <a:endParaRPr lang="en-US" sz="2600" dirty="0"/>
          </a:p>
          <a:p>
            <a:pPr>
              <a:defRPr/>
            </a:pPr>
            <a:r>
              <a:rPr lang="en-US" sz="2600" dirty="0"/>
              <a:t>Use Case Diagram (Week 8)</a:t>
            </a:r>
          </a:p>
          <a:p>
            <a:pPr>
              <a:defRPr/>
            </a:pPr>
            <a:endParaRPr lang="en-US" sz="2600" dirty="0"/>
          </a:p>
          <a:p>
            <a:pPr>
              <a:defRPr/>
            </a:pPr>
            <a:r>
              <a:rPr lang="en-US" sz="2600" dirty="0"/>
              <a:t>Use Case Scenarios or Narratives (Week 8)</a:t>
            </a:r>
          </a:p>
          <a:p>
            <a:pPr>
              <a:defRPr/>
            </a:pPr>
            <a:endParaRPr lang="en-US" sz="2600" dirty="0"/>
          </a:p>
          <a:p>
            <a:pPr>
              <a:defRPr/>
            </a:pPr>
            <a:r>
              <a:rPr lang="en-US" sz="2600" dirty="0" smtClean="0"/>
              <a:t>Class Diagram (Week 9)</a:t>
            </a:r>
          </a:p>
          <a:p>
            <a:pPr>
              <a:defRPr/>
            </a:pPr>
            <a:endParaRPr lang="en-US" sz="2600" dirty="0" smtClean="0"/>
          </a:p>
          <a:p>
            <a:pPr>
              <a:defRPr/>
            </a:pPr>
            <a:r>
              <a:rPr lang="en-US" sz="2600" dirty="0" smtClean="0"/>
              <a:t>Sequence </a:t>
            </a:r>
            <a:r>
              <a:rPr lang="en-US" sz="2600" dirty="0"/>
              <a:t>Diagram (one diagram for each use case narrative)</a:t>
            </a:r>
          </a:p>
          <a:p>
            <a:pPr marL="0" indent="0">
              <a:buNone/>
              <a:defRPr/>
            </a:pPr>
            <a:r>
              <a:rPr lang="en-US" sz="2400" b="1" i="1" u="sng" dirty="0"/>
              <a:t/>
            </a:r>
            <a:br>
              <a:rPr lang="en-US" sz="2400" b="1" i="1" u="sng" dirty="0"/>
            </a:br>
            <a:r>
              <a:rPr lang="en-US" sz="2400" b="1" i="1" u="sng" dirty="0"/>
              <a:t>Read each use case narrative and identify Participants and messages via which these participants interact with each other.</a:t>
            </a:r>
            <a:endParaRPr lang="en-US" sz="2400" dirty="0"/>
          </a:p>
        </p:txBody>
      </p:sp>
      <p:cxnSp>
        <p:nvCxnSpPr>
          <p:cNvPr id="40965" name="Straight Arrow Connector 2">
            <a:extLst>
              <a:ext uri="{FF2B5EF4-FFF2-40B4-BE49-F238E27FC236}">
                <a16:creationId xmlns:a16="http://schemas.microsoft.com/office/drawing/2014/main" id="{D8B58AE6-2873-4F21-AEE7-9AE41130C175}"/>
              </a:ext>
            </a:extLst>
          </p:cNvPr>
          <p:cNvCxnSpPr>
            <a:cxnSpLocks noChangeShapeType="1"/>
          </p:cNvCxnSpPr>
          <p:nvPr/>
        </p:nvCxnSpPr>
        <p:spPr bwMode="auto">
          <a:xfrm>
            <a:off x="3071813" y="1952626"/>
            <a:ext cx="0" cy="468313"/>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0966" name="Straight Arrow Connector 2">
            <a:extLst>
              <a:ext uri="{FF2B5EF4-FFF2-40B4-BE49-F238E27FC236}">
                <a16:creationId xmlns:a16="http://schemas.microsoft.com/office/drawing/2014/main" id="{F9F3F851-846B-41E3-8B27-9D78E0A0943F}"/>
              </a:ext>
            </a:extLst>
          </p:cNvPr>
          <p:cNvCxnSpPr>
            <a:cxnSpLocks noChangeShapeType="1"/>
          </p:cNvCxnSpPr>
          <p:nvPr/>
        </p:nvCxnSpPr>
        <p:spPr bwMode="auto">
          <a:xfrm>
            <a:off x="3071813" y="2889251"/>
            <a:ext cx="0" cy="468313"/>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0967" name="Straight Arrow Connector 2">
            <a:extLst>
              <a:ext uri="{FF2B5EF4-FFF2-40B4-BE49-F238E27FC236}">
                <a16:creationId xmlns:a16="http://schemas.microsoft.com/office/drawing/2014/main" id="{48564AB7-247F-4697-9C85-9FFC147B1929}"/>
              </a:ext>
            </a:extLst>
          </p:cNvPr>
          <p:cNvCxnSpPr>
            <a:cxnSpLocks noChangeShapeType="1"/>
          </p:cNvCxnSpPr>
          <p:nvPr/>
        </p:nvCxnSpPr>
        <p:spPr bwMode="auto">
          <a:xfrm>
            <a:off x="3071813" y="3825876"/>
            <a:ext cx="0" cy="466725"/>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8" name="Straight Arrow Connector 2">
            <a:extLst>
              <a:ext uri="{FF2B5EF4-FFF2-40B4-BE49-F238E27FC236}">
                <a16:creationId xmlns:a16="http://schemas.microsoft.com/office/drawing/2014/main" id="{48564AB7-247F-4697-9C85-9FFC147B1929}"/>
              </a:ext>
            </a:extLst>
          </p:cNvPr>
          <p:cNvCxnSpPr>
            <a:cxnSpLocks noChangeShapeType="1"/>
          </p:cNvCxnSpPr>
          <p:nvPr/>
        </p:nvCxnSpPr>
        <p:spPr bwMode="auto">
          <a:xfrm>
            <a:off x="3071813" y="4797152"/>
            <a:ext cx="0" cy="466725"/>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a:extLst>
              <a:ext uri="{FF2B5EF4-FFF2-40B4-BE49-F238E27FC236}">
                <a16:creationId xmlns:a16="http://schemas.microsoft.com/office/drawing/2014/main" id="{4F7FDBC1-DABB-4F65-9C28-2979E454F3AA}"/>
              </a:ext>
            </a:extLst>
          </p:cNvPr>
          <p:cNvSpPr>
            <a:spLocks noGrp="1" noChangeArrowheads="1"/>
          </p:cNvSpPr>
          <p:nvPr>
            <p:ph type="title"/>
          </p:nvPr>
        </p:nvSpPr>
        <p:spPr/>
        <p:txBody>
          <a:bodyPr/>
          <a:lstStyle/>
          <a:p>
            <a:pPr eaLnBrk="1" hangingPunct="1"/>
            <a:r>
              <a:rPr lang="en-AU" altLang="en-US" dirty="0"/>
              <a:t>Use Case Diagram from </a:t>
            </a:r>
            <a:r>
              <a:rPr lang="en-AU" altLang="en-US"/>
              <a:t>Week 8</a:t>
            </a:r>
            <a:endParaRPr lang="en-US" altLang="en-US" dirty="0"/>
          </a:p>
        </p:txBody>
      </p:sp>
      <p:sp>
        <p:nvSpPr>
          <p:cNvPr id="19458" name="Slide Number Placeholder 5">
            <a:extLst>
              <a:ext uri="{FF2B5EF4-FFF2-40B4-BE49-F238E27FC236}">
                <a16:creationId xmlns:a16="http://schemas.microsoft.com/office/drawing/2014/main" id="{1C10AA5E-78E8-4349-862D-4B1CC7A3A1C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0C3E552-B8F0-499C-AE04-6E79B13C5979}" type="slidenum">
              <a:rPr lang="en-US" altLang="en-US" smtClean="0">
                <a:latin typeface="Garamond" panose="02020404030301010803" pitchFamily="18" charset="0"/>
              </a:rPr>
              <a:pPr/>
              <a:t>13</a:t>
            </a:fld>
            <a:endParaRPr lang="en-US" altLang="en-US">
              <a:latin typeface="Garamond" panose="02020404030301010803" pitchFamily="18" charset="0"/>
            </a:endParaRPr>
          </a:p>
        </p:txBody>
      </p:sp>
      <p:pic>
        <p:nvPicPr>
          <p:cNvPr id="19460" name="Picture 11">
            <a:extLst>
              <a:ext uri="{FF2B5EF4-FFF2-40B4-BE49-F238E27FC236}">
                <a16:creationId xmlns:a16="http://schemas.microsoft.com/office/drawing/2014/main" id="{F139DAD8-73DA-448A-A760-99534B1B25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536" y="1192426"/>
            <a:ext cx="6673316" cy="52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4">
            <a:extLst>
              <a:ext uri="{FF2B5EF4-FFF2-40B4-BE49-F238E27FC236}">
                <a16:creationId xmlns:a16="http://schemas.microsoft.com/office/drawing/2014/main" id="{F680A491-8B43-47EB-A2AB-F8F45106EECE}"/>
              </a:ext>
            </a:extLst>
          </p:cNvPr>
          <p:cNvSpPr>
            <a:spLocks noGrp="1" noChangeArrowheads="1"/>
          </p:cNvSpPr>
          <p:nvPr>
            <p:ph type="title"/>
          </p:nvPr>
        </p:nvSpPr>
        <p:spPr>
          <a:xfrm>
            <a:off x="839416" y="44624"/>
            <a:ext cx="9972278" cy="1008112"/>
          </a:xfrm>
        </p:spPr>
        <p:txBody>
          <a:bodyPr>
            <a:normAutofit fontScale="90000"/>
          </a:bodyPr>
          <a:lstStyle/>
          <a:p>
            <a:pPr>
              <a:defRPr/>
            </a:pPr>
            <a:r>
              <a:rPr lang="en-US" dirty="0"/>
              <a:t>Steps in Drawing A Sequence Diagram – </a:t>
            </a:r>
            <a:br>
              <a:rPr lang="en-US" dirty="0"/>
            </a:br>
            <a:r>
              <a:rPr lang="en-US" dirty="0"/>
              <a:t>for Buy Ticket Use Case Narrative</a:t>
            </a:r>
          </a:p>
        </p:txBody>
      </p:sp>
      <p:sp>
        <p:nvSpPr>
          <p:cNvPr id="20484" name="Content Placeholder 6">
            <a:extLst>
              <a:ext uri="{FF2B5EF4-FFF2-40B4-BE49-F238E27FC236}">
                <a16:creationId xmlns:a16="http://schemas.microsoft.com/office/drawing/2014/main" id="{77545709-4409-411D-87AB-EBEF3B3629D4}"/>
              </a:ext>
            </a:extLst>
          </p:cNvPr>
          <p:cNvSpPr>
            <a:spLocks noGrp="1"/>
          </p:cNvSpPr>
          <p:nvPr>
            <p:ph idx="1"/>
          </p:nvPr>
        </p:nvSpPr>
        <p:spPr>
          <a:xfrm>
            <a:off x="839416" y="1340769"/>
            <a:ext cx="10513167" cy="4753619"/>
          </a:xfrm>
        </p:spPr>
        <p:txBody>
          <a:bodyPr/>
          <a:lstStyle/>
          <a:p>
            <a:pPr lvl="1"/>
            <a:r>
              <a:rPr lang="en-AU" altLang="en-US" dirty="0"/>
              <a:t>Refer the Buy Ticket use case narrative from Week 8 Task available in week 8 folder on Canvas. </a:t>
            </a:r>
          </a:p>
          <a:p>
            <a:pPr lvl="1"/>
            <a:r>
              <a:rPr lang="en-AU" altLang="en-US" dirty="0"/>
              <a:t>Read the narrative and follow the following steps:</a:t>
            </a:r>
          </a:p>
          <a:p>
            <a:pPr lvl="2"/>
            <a:r>
              <a:rPr lang="en-AU" altLang="en-US" b="1" dirty="0"/>
              <a:t>Find Participants</a:t>
            </a:r>
            <a:r>
              <a:rPr lang="en-AU" altLang="en-US" dirty="0"/>
              <a:t>: Identify Classes/Objects within the System you are interested in. R</a:t>
            </a:r>
            <a:r>
              <a:rPr lang="en-AU" dirty="0"/>
              <a:t>ead the use case narrative and identify nouns, concepts, places, and people.</a:t>
            </a:r>
            <a:r>
              <a:rPr lang="en-AU" altLang="en-US" dirty="0"/>
              <a:t> </a:t>
            </a:r>
          </a:p>
          <a:p>
            <a:pPr lvl="2"/>
            <a:r>
              <a:rPr lang="en-AU" altLang="en-US" b="1" dirty="0"/>
              <a:t>Identify messages</a:t>
            </a:r>
            <a:r>
              <a:rPr lang="en-AU" altLang="en-US" dirty="0"/>
              <a:t>/methods by finding verbs and verb phrases. These will become your messages in the sequence diagram. Messages in the sequence diagram must match the steps in the main flow of use case narratives.</a:t>
            </a:r>
          </a:p>
        </p:txBody>
      </p:sp>
      <p:sp>
        <p:nvSpPr>
          <p:cNvPr id="20482" name="Slide Number Placeholder 5">
            <a:extLst>
              <a:ext uri="{FF2B5EF4-FFF2-40B4-BE49-F238E27FC236}">
                <a16:creationId xmlns:a16="http://schemas.microsoft.com/office/drawing/2014/main" id="{67990B39-AC6A-47B1-9D1F-6F1DEA48CFF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fld id="{0EE407F4-C80A-496B-8CC8-132C547EC1D0}" type="slidenum">
              <a:rPr lang="en-US" altLang="en-US" sz="1400">
                <a:latin typeface="Garamond" panose="02020404030301010803" pitchFamily="18" charset="0"/>
                <a:ea typeface="MS PGothic" panose="020B0600070205080204" pitchFamily="34" charset="-128"/>
              </a:rPr>
              <a:pPr eaLnBrk="0" hangingPunct="0"/>
              <a:t>14</a:t>
            </a:fld>
            <a:endParaRPr lang="en-US" altLang="en-US" sz="1400">
              <a:latin typeface="Garamond" panose="02020404030301010803" pitchFamily="18" charset="0"/>
              <a:ea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6">
            <a:extLst>
              <a:ext uri="{FF2B5EF4-FFF2-40B4-BE49-F238E27FC236}">
                <a16:creationId xmlns:a16="http://schemas.microsoft.com/office/drawing/2014/main" id="{6361949C-EFC0-4885-846A-BD08DEA9569B}"/>
              </a:ext>
            </a:extLst>
          </p:cNvPr>
          <p:cNvSpPr>
            <a:spLocks noGrp="1" noChangeArrowheads="1"/>
          </p:cNvSpPr>
          <p:nvPr>
            <p:ph type="title"/>
          </p:nvPr>
        </p:nvSpPr>
        <p:spPr>
          <a:xfrm>
            <a:off x="911424" y="205582"/>
            <a:ext cx="10297144" cy="703138"/>
          </a:xfrm>
        </p:spPr>
        <p:txBody>
          <a:bodyPr>
            <a:normAutofit/>
          </a:bodyPr>
          <a:lstStyle/>
          <a:p>
            <a:pPr eaLnBrk="1" hangingPunct="1"/>
            <a:r>
              <a:rPr lang="en-GB" altLang="en-US" sz="4000" dirty="0"/>
              <a:t>System Sequence Diagram for “Buy Ticket”</a:t>
            </a:r>
            <a:endParaRPr lang="en-US" altLang="en-US" sz="1600" dirty="0"/>
          </a:p>
        </p:txBody>
      </p:sp>
      <p:sp>
        <p:nvSpPr>
          <p:cNvPr id="22530" name="Slide Number Placeholder 5">
            <a:extLst>
              <a:ext uri="{FF2B5EF4-FFF2-40B4-BE49-F238E27FC236}">
                <a16:creationId xmlns:a16="http://schemas.microsoft.com/office/drawing/2014/main" id="{AA67AC50-2DCA-43A7-9713-BBA0F12B569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D090059-0B74-44CC-BF2D-59425B5E26DF}" type="slidenum">
              <a:rPr lang="en-US" altLang="en-US" smtClean="0">
                <a:latin typeface="Garamond" panose="02020404030301010803" pitchFamily="18" charset="0"/>
              </a:rPr>
              <a:pPr/>
              <a:t>15</a:t>
            </a:fld>
            <a:endParaRPr lang="en-US" altLang="en-US">
              <a:latin typeface="Garamond" panose="02020404030301010803" pitchFamily="18" charset="0"/>
            </a:endParaRPr>
          </a:p>
        </p:txBody>
      </p:sp>
      <p:pic>
        <p:nvPicPr>
          <p:cNvPr id="22532" name="Picture 4">
            <a:extLst>
              <a:ext uri="{FF2B5EF4-FFF2-40B4-BE49-F238E27FC236}">
                <a16:creationId xmlns:a16="http://schemas.microsoft.com/office/drawing/2014/main" id="{37C99A7C-7B76-4215-AD55-2BF0167EC6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6476" y="1230314"/>
            <a:ext cx="5482132" cy="469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3" name="Picture 4">
            <a:extLst>
              <a:ext uri="{FF2B5EF4-FFF2-40B4-BE49-F238E27FC236}">
                <a16:creationId xmlns:a16="http://schemas.microsoft.com/office/drawing/2014/main" id="{377188C9-7916-4CC6-851D-B34775732E3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3432" y="1484313"/>
            <a:ext cx="4903019" cy="4441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Right Arrow 1">
            <a:extLst>
              <a:ext uri="{FF2B5EF4-FFF2-40B4-BE49-F238E27FC236}">
                <a16:creationId xmlns:a16="http://schemas.microsoft.com/office/drawing/2014/main" id="{8510F9DD-E402-4837-B7BB-7FA14DB6DFA2}"/>
              </a:ext>
            </a:extLst>
          </p:cNvPr>
          <p:cNvSpPr>
            <a:spLocks noChangeArrowheads="1"/>
          </p:cNvSpPr>
          <p:nvPr/>
        </p:nvSpPr>
        <p:spPr bwMode="auto">
          <a:xfrm>
            <a:off x="5808664" y="3284538"/>
            <a:ext cx="503237" cy="215900"/>
          </a:xfrm>
          <a:prstGeom prst="rightArrow">
            <a:avLst>
              <a:gd name="adj1" fmla="val 50000"/>
              <a:gd name="adj2" fmla="val 49952"/>
            </a:avLst>
          </a:prstGeom>
          <a:solidFill>
            <a:schemeClr val="accent1"/>
          </a:solidFill>
          <a:ln w="12700" cap="sq" algn="ctr">
            <a:solidFill>
              <a:schemeClr val="tx1"/>
            </a:solidFill>
            <a:round/>
            <a:headEnd type="none" w="sm" len="sm"/>
            <a:tailEnd type="none" w="sm" len="sm"/>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2535" name="TextBox 2">
            <a:extLst>
              <a:ext uri="{FF2B5EF4-FFF2-40B4-BE49-F238E27FC236}">
                <a16:creationId xmlns:a16="http://schemas.microsoft.com/office/drawing/2014/main" id="{2524DAAC-A4CF-4E1C-91CD-BBB218095D12}"/>
              </a:ext>
            </a:extLst>
          </p:cNvPr>
          <p:cNvSpPr txBox="1">
            <a:spLocks noChangeArrowheads="1"/>
          </p:cNvSpPr>
          <p:nvPr/>
        </p:nvSpPr>
        <p:spPr bwMode="auto">
          <a:xfrm>
            <a:off x="983432" y="6165851"/>
            <a:ext cx="105851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AU" altLang="en-US" dirty="0"/>
              <a:t>System Sequence Diagram shows interaction between Actor and System (OT System) as a black box.</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6">
            <a:extLst>
              <a:ext uri="{FF2B5EF4-FFF2-40B4-BE49-F238E27FC236}">
                <a16:creationId xmlns:a16="http://schemas.microsoft.com/office/drawing/2014/main" id="{B11DB1DA-F754-47ED-BE96-C030DF36AE26}"/>
              </a:ext>
            </a:extLst>
          </p:cNvPr>
          <p:cNvSpPr>
            <a:spLocks noGrp="1" noChangeArrowheads="1"/>
          </p:cNvSpPr>
          <p:nvPr>
            <p:ph type="title"/>
          </p:nvPr>
        </p:nvSpPr>
        <p:spPr>
          <a:xfrm>
            <a:off x="911424" y="133574"/>
            <a:ext cx="10537627" cy="919162"/>
          </a:xfrm>
        </p:spPr>
        <p:txBody>
          <a:bodyPr>
            <a:normAutofit fontScale="90000"/>
          </a:bodyPr>
          <a:lstStyle/>
          <a:p>
            <a:pPr eaLnBrk="1" hangingPunct="1"/>
            <a:r>
              <a:rPr lang="en-GB" altLang="en-US" sz="4000" dirty="0"/>
              <a:t>System Sequence Diagram for “Buy Ticket” Use Case</a:t>
            </a:r>
            <a:endParaRPr lang="en-US" altLang="en-US" sz="1600" dirty="0"/>
          </a:p>
        </p:txBody>
      </p:sp>
      <p:sp>
        <p:nvSpPr>
          <p:cNvPr id="24578" name="Slide Number Placeholder 5">
            <a:extLst>
              <a:ext uri="{FF2B5EF4-FFF2-40B4-BE49-F238E27FC236}">
                <a16:creationId xmlns:a16="http://schemas.microsoft.com/office/drawing/2014/main" id="{8176BC4E-36F6-4F7A-A231-A7890554953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03C3699-812E-4C48-8FFD-8265A8E14F97}" type="slidenum">
              <a:rPr lang="en-US" altLang="en-US" smtClean="0">
                <a:latin typeface="Garamond" panose="02020404030301010803" pitchFamily="18" charset="0"/>
              </a:rPr>
              <a:pPr/>
              <a:t>16</a:t>
            </a:fld>
            <a:endParaRPr lang="en-US" altLang="en-US">
              <a:latin typeface="Garamond" panose="02020404030301010803" pitchFamily="18" charset="0"/>
            </a:endParaRPr>
          </a:p>
        </p:txBody>
      </p:sp>
      <p:pic>
        <p:nvPicPr>
          <p:cNvPr id="24580" name="Picture 4">
            <a:extLst>
              <a:ext uri="{FF2B5EF4-FFF2-40B4-BE49-F238E27FC236}">
                <a16:creationId xmlns:a16="http://schemas.microsoft.com/office/drawing/2014/main" id="{13FC59CF-6EAF-4D13-99D4-100BDCE041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8" y="1125810"/>
            <a:ext cx="8640762" cy="554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6">
            <a:extLst>
              <a:ext uri="{FF2B5EF4-FFF2-40B4-BE49-F238E27FC236}">
                <a16:creationId xmlns:a16="http://schemas.microsoft.com/office/drawing/2014/main" id="{F38D861E-7906-486F-9B44-08F4FB7DFA00}"/>
              </a:ext>
            </a:extLst>
          </p:cNvPr>
          <p:cNvSpPr>
            <a:spLocks noGrp="1" noChangeArrowheads="1"/>
          </p:cNvSpPr>
          <p:nvPr>
            <p:ph type="title"/>
          </p:nvPr>
        </p:nvSpPr>
        <p:spPr>
          <a:xfrm>
            <a:off x="911424" y="277813"/>
            <a:ext cx="9299376" cy="919162"/>
          </a:xfrm>
        </p:spPr>
        <p:txBody>
          <a:bodyPr/>
          <a:lstStyle/>
          <a:p>
            <a:pPr eaLnBrk="1" hangingPunct="1"/>
            <a:r>
              <a:rPr lang="en-GB" altLang="en-US" sz="4000" dirty="0"/>
              <a:t>System Sequence Diagram</a:t>
            </a:r>
            <a:endParaRPr lang="en-US" altLang="en-US" sz="1600" dirty="0"/>
          </a:p>
        </p:txBody>
      </p:sp>
      <p:sp>
        <p:nvSpPr>
          <p:cNvPr id="18434" name="Slide Number Placeholder 5">
            <a:extLst>
              <a:ext uri="{FF2B5EF4-FFF2-40B4-BE49-F238E27FC236}">
                <a16:creationId xmlns:a16="http://schemas.microsoft.com/office/drawing/2014/main" id="{D555E2CD-AB3E-481A-BD7A-D5BB664107A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4AC2FE7-967A-4227-9F89-5183C5DC1C2C}" type="slidenum">
              <a:rPr lang="en-US" altLang="en-US" smtClean="0">
                <a:latin typeface="Garamond" panose="02020404030301010803" pitchFamily="18" charset="0"/>
              </a:rPr>
              <a:pPr/>
              <a:t>17</a:t>
            </a:fld>
            <a:endParaRPr lang="en-US" altLang="en-US">
              <a:latin typeface="Garamond" panose="02020404030301010803" pitchFamily="18" charset="0"/>
            </a:endParaRPr>
          </a:p>
        </p:txBody>
      </p:sp>
      <p:pic>
        <p:nvPicPr>
          <p:cNvPr id="18436" name="Picture 9">
            <a:extLst>
              <a:ext uri="{FF2B5EF4-FFF2-40B4-BE49-F238E27FC236}">
                <a16:creationId xmlns:a16="http://schemas.microsoft.com/office/drawing/2014/main" id="{46910DE0-C5FB-414D-AB41-C506472BA8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9616" y="1123950"/>
            <a:ext cx="6192688" cy="487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7" name="TextBox 1">
            <a:extLst>
              <a:ext uri="{FF2B5EF4-FFF2-40B4-BE49-F238E27FC236}">
                <a16:creationId xmlns:a16="http://schemas.microsoft.com/office/drawing/2014/main" id="{A6E34750-72CE-4BA6-B9CD-21181A15AA0D}"/>
              </a:ext>
            </a:extLst>
          </p:cNvPr>
          <p:cNvSpPr txBox="1">
            <a:spLocks noChangeArrowheads="1"/>
          </p:cNvSpPr>
          <p:nvPr/>
        </p:nvSpPr>
        <p:spPr bwMode="auto">
          <a:xfrm>
            <a:off x="7680326" y="1628775"/>
            <a:ext cx="2232098"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1400" dirty="0"/>
              <a:t>System is composed of objects, but is shown as a </a:t>
            </a:r>
            <a:r>
              <a:rPr lang="en-AU" altLang="en-US" sz="1400" b="1" dirty="0"/>
              <a:t>black box </a:t>
            </a:r>
            <a:r>
              <a:rPr lang="en-AU" altLang="en-US" sz="1400" dirty="0"/>
              <a:t>(can’t see its workings inside it). </a:t>
            </a:r>
          </a:p>
          <a:p>
            <a:pPr eaLnBrk="1" hangingPunct="1"/>
            <a:r>
              <a:rPr lang="en-AU" altLang="en-US" sz="1400" dirty="0"/>
              <a:t>For example in the previous diagram we have shown the OT System, but cannot see the objects within it.</a:t>
            </a:r>
          </a:p>
        </p:txBody>
      </p:sp>
      <p:cxnSp>
        <p:nvCxnSpPr>
          <p:cNvPr id="18438" name="Straight Arrow Connector 4">
            <a:extLst>
              <a:ext uri="{FF2B5EF4-FFF2-40B4-BE49-F238E27FC236}">
                <a16:creationId xmlns:a16="http://schemas.microsoft.com/office/drawing/2014/main" id="{74F78037-1DF6-4947-818B-211893AF3C14}"/>
              </a:ext>
            </a:extLst>
          </p:cNvPr>
          <p:cNvCxnSpPr>
            <a:cxnSpLocks noChangeShapeType="1"/>
            <a:stCxn id="18437" idx="1"/>
          </p:cNvCxnSpPr>
          <p:nvPr/>
        </p:nvCxnSpPr>
        <p:spPr bwMode="auto">
          <a:xfrm flipH="1" flipV="1">
            <a:off x="6456040" y="2420889"/>
            <a:ext cx="1224286" cy="223549"/>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8439" name="TextBox 7">
            <a:extLst>
              <a:ext uri="{FF2B5EF4-FFF2-40B4-BE49-F238E27FC236}">
                <a16:creationId xmlns:a16="http://schemas.microsoft.com/office/drawing/2014/main" id="{04A6BBD8-0C38-4396-B6FF-33C2C7FD6A04}"/>
              </a:ext>
            </a:extLst>
          </p:cNvPr>
          <p:cNvSpPr txBox="1">
            <a:spLocks noChangeArrowheads="1"/>
          </p:cNvSpPr>
          <p:nvPr/>
        </p:nvSpPr>
        <p:spPr bwMode="auto">
          <a:xfrm>
            <a:off x="1055440" y="6165851"/>
            <a:ext cx="96125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AU" altLang="en-US"/>
              <a:t>System Sequence Diagram shows interaction between Actor and System as a black box.</a:t>
            </a:r>
          </a:p>
        </p:txBody>
      </p:sp>
    </p:spTree>
    <p:extLst>
      <p:ext uri="{BB962C8B-B14F-4D97-AF65-F5344CB8AC3E}">
        <p14:creationId xmlns:p14="http://schemas.microsoft.com/office/powerpoint/2010/main" val="210046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6">
            <a:extLst>
              <a:ext uri="{FF2B5EF4-FFF2-40B4-BE49-F238E27FC236}">
                <a16:creationId xmlns:a16="http://schemas.microsoft.com/office/drawing/2014/main" id="{E5EBD919-7082-43F6-855C-C06C3A42AE58}"/>
              </a:ext>
            </a:extLst>
          </p:cNvPr>
          <p:cNvSpPr>
            <a:spLocks noGrp="1" noChangeArrowheads="1"/>
          </p:cNvSpPr>
          <p:nvPr>
            <p:ph type="title"/>
          </p:nvPr>
        </p:nvSpPr>
        <p:spPr>
          <a:xfrm>
            <a:off x="911424" y="-27384"/>
            <a:ext cx="10441159" cy="1080120"/>
          </a:xfrm>
        </p:spPr>
        <p:txBody>
          <a:bodyPr>
            <a:normAutofit fontScale="90000"/>
          </a:bodyPr>
          <a:lstStyle/>
          <a:p>
            <a:pPr eaLnBrk="1" hangingPunct="1"/>
            <a:r>
              <a:rPr lang="en-GB" altLang="en-US" sz="4000" dirty="0"/>
              <a:t>Object Sequence Diagram (at Object level)</a:t>
            </a:r>
            <a:r>
              <a:rPr lang="en-GB" altLang="en-US" sz="3200" dirty="0"/>
              <a:t/>
            </a:r>
            <a:br>
              <a:rPr lang="en-GB" altLang="en-US" sz="3200" dirty="0"/>
            </a:br>
            <a:r>
              <a:rPr lang="en-GB" altLang="en-US" sz="3200" dirty="0"/>
              <a:t>Shows all the objects within the System</a:t>
            </a:r>
            <a:endParaRPr lang="en-US" altLang="en-US" sz="1600" dirty="0"/>
          </a:p>
        </p:txBody>
      </p:sp>
      <p:sp>
        <p:nvSpPr>
          <p:cNvPr id="25602" name="Slide Number Placeholder 5">
            <a:extLst>
              <a:ext uri="{FF2B5EF4-FFF2-40B4-BE49-F238E27FC236}">
                <a16:creationId xmlns:a16="http://schemas.microsoft.com/office/drawing/2014/main" id="{2335399C-6C09-4E04-B5F1-FA44AFA3E3E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1145F31-F3A4-4525-922E-3F4B717D355D}" type="slidenum">
              <a:rPr lang="en-US" altLang="en-US" smtClean="0">
                <a:latin typeface="Garamond" panose="02020404030301010803" pitchFamily="18" charset="0"/>
              </a:rPr>
              <a:pPr/>
              <a:t>18</a:t>
            </a:fld>
            <a:endParaRPr lang="en-US" altLang="en-US">
              <a:latin typeface="Garamond" panose="02020404030301010803" pitchFamily="18" charset="0"/>
            </a:endParaRPr>
          </a:p>
        </p:txBody>
      </p:sp>
      <p:pic>
        <p:nvPicPr>
          <p:cNvPr id="25604" name="Picture 6">
            <a:extLst>
              <a:ext uri="{FF2B5EF4-FFF2-40B4-BE49-F238E27FC236}">
                <a16:creationId xmlns:a16="http://schemas.microsoft.com/office/drawing/2014/main" id="{A07E3349-FEBC-4AE1-80F7-B327DBF82F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6988" y="1808163"/>
            <a:ext cx="6913562" cy="443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05" name="TextBox 1">
            <a:extLst>
              <a:ext uri="{FF2B5EF4-FFF2-40B4-BE49-F238E27FC236}">
                <a16:creationId xmlns:a16="http://schemas.microsoft.com/office/drawing/2014/main" id="{145A04DA-271D-4E92-B698-A24DE29E6167}"/>
              </a:ext>
            </a:extLst>
          </p:cNvPr>
          <p:cNvSpPr txBox="1">
            <a:spLocks noChangeArrowheads="1"/>
          </p:cNvSpPr>
          <p:nvPr/>
        </p:nvSpPr>
        <p:spPr bwMode="auto">
          <a:xfrm>
            <a:off x="7722733" y="2576968"/>
            <a:ext cx="172918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1600" dirty="0"/>
              <a:t>Object or Instance of a Class without name</a:t>
            </a:r>
          </a:p>
        </p:txBody>
      </p:sp>
      <p:cxnSp>
        <p:nvCxnSpPr>
          <p:cNvPr id="25606" name="Straight Arrow Connector 4">
            <a:extLst>
              <a:ext uri="{FF2B5EF4-FFF2-40B4-BE49-F238E27FC236}">
                <a16:creationId xmlns:a16="http://schemas.microsoft.com/office/drawing/2014/main" id="{46C0AF5F-1D27-44C2-9776-45C53D3FC415}"/>
              </a:ext>
            </a:extLst>
          </p:cNvPr>
          <p:cNvCxnSpPr>
            <a:cxnSpLocks noChangeShapeType="1"/>
          </p:cNvCxnSpPr>
          <p:nvPr/>
        </p:nvCxnSpPr>
        <p:spPr bwMode="auto">
          <a:xfrm flipH="1" flipV="1">
            <a:off x="6816727" y="2033590"/>
            <a:ext cx="1007465" cy="622075"/>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5607" name="TextBox 6">
            <a:extLst>
              <a:ext uri="{FF2B5EF4-FFF2-40B4-BE49-F238E27FC236}">
                <a16:creationId xmlns:a16="http://schemas.microsoft.com/office/drawing/2014/main" id="{49BB9649-51F1-4B1E-A817-353BFEDCA89A}"/>
              </a:ext>
            </a:extLst>
          </p:cNvPr>
          <p:cNvSpPr txBox="1">
            <a:spLocks noChangeArrowheads="1"/>
          </p:cNvSpPr>
          <p:nvPr/>
        </p:nvSpPr>
        <p:spPr bwMode="auto">
          <a:xfrm>
            <a:off x="1558926" y="6165851"/>
            <a:ext cx="9109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AU" altLang="en-US"/>
              <a:t>Object Sequence Diagram is used generally to show interactions between the objects identified within the system of interest (objects within OT System)</a:t>
            </a:r>
          </a:p>
        </p:txBody>
      </p:sp>
      <p:sp>
        <p:nvSpPr>
          <p:cNvPr id="8" name="Rectangle 7">
            <a:extLst>
              <a:ext uri="{FF2B5EF4-FFF2-40B4-BE49-F238E27FC236}">
                <a16:creationId xmlns:a16="http://schemas.microsoft.com/office/drawing/2014/main" id="{D573206D-E17B-4756-ABBB-15F936D0FD4B}"/>
              </a:ext>
            </a:extLst>
          </p:cNvPr>
          <p:cNvSpPr/>
          <p:nvPr/>
        </p:nvSpPr>
        <p:spPr bwMode="auto">
          <a:xfrm>
            <a:off x="8040216" y="931392"/>
            <a:ext cx="4032448" cy="1201463"/>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r>
              <a:rPr lang="en-AU" dirty="0"/>
              <a:t>These are the Objects identified within the system of interest to us and the interaction is between these objects.</a:t>
            </a:r>
          </a:p>
        </p:txBody>
      </p:sp>
      <p:cxnSp>
        <p:nvCxnSpPr>
          <p:cNvPr id="9" name="Straight Arrow Connector 13">
            <a:extLst>
              <a:ext uri="{FF2B5EF4-FFF2-40B4-BE49-F238E27FC236}">
                <a16:creationId xmlns:a16="http://schemas.microsoft.com/office/drawing/2014/main" id="{4DA09D2C-3E88-4794-898F-E5F061FD772B}"/>
              </a:ext>
            </a:extLst>
          </p:cNvPr>
          <p:cNvCxnSpPr>
            <a:cxnSpLocks noChangeShapeType="1"/>
          </p:cNvCxnSpPr>
          <p:nvPr/>
        </p:nvCxnSpPr>
        <p:spPr bwMode="auto">
          <a:xfrm flipH="1">
            <a:off x="3791744" y="1124744"/>
            <a:ext cx="4248472" cy="77549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 name="Straight Arrow Connector 13">
            <a:extLst>
              <a:ext uri="{FF2B5EF4-FFF2-40B4-BE49-F238E27FC236}">
                <a16:creationId xmlns:a16="http://schemas.microsoft.com/office/drawing/2014/main" id="{B03C50A2-3484-43EF-BA24-9349699EB37B}"/>
              </a:ext>
            </a:extLst>
          </p:cNvPr>
          <p:cNvCxnSpPr>
            <a:cxnSpLocks noChangeShapeType="1"/>
            <a:stCxn id="8" idx="1"/>
          </p:cNvCxnSpPr>
          <p:nvPr/>
        </p:nvCxnSpPr>
        <p:spPr bwMode="auto">
          <a:xfrm flipH="1">
            <a:off x="6762800" y="1532124"/>
            <a:ext cx="1277416" cy="355882"/>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1" name="Straight Arrow Connector 13">
            <a:extLst>
              <a:ext uri="{FF2B5EF4-FFF2-40B4-BE49-F238E27FC236}">
                <a16:creationId xmlns:a16="http://schemas.microsoft.com/office/drawing/2014/main" id="{CD746B4F-F5FD-4FAF-AF54-02719E2B5C0F}"/>
              </a:ext>
            </a:extLst>
          </p:cNvPr>
          <p:cNvCxnSpPr>
            <a:cxnSpLocks noChangeShapeType="1"/>
          </p:cNvCxnSpPr>
          <p:nvPr/>
        </p:nvCxnSpPr>
        <p:spPr bwMode="auto">
          <a:xfrm flipH="1">
            <a:off x="8688288" y="2132855"/>
            <a:ext cx="2952328" cy="261583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E19D07F7-3FF3-4E78-8A20-8C8E75BB3FDF}"/>
              </a:ext>
            </a:extLst>
          </p:cNvPr>
          <p:cNvSpPr>
            <a:spLocks noGrp="1" noChangeArrowheads="1"/>
          </p:cNvSpPr>
          <p:nvPr>
            <p:ph type="title"/>
          </p:nvPr>
        </p:nvSpPr>
        <p:spPr/>
        <p:txBody>
          <a:bodyPr/>
          <a:lstStyle/>
          <a:p>
            <a:pPr eaLnBrk="1" hangingPunct="1"/>
            <a:r>
              <a:rPr lang="en-GB" altLang="en-US" dirty="0"/>
              <a:t>Diagram Frames in a Sequence Diagram</a:t>
            </a:r>
          </a:p>
        </p:txBody>
      </p:sp>
      <p:sp>
        <p:nvSpPr>
          <p:cNvPr id="5125" name="Rectangle 3">
            <a:extLst>
              <a:ext uri="{FF2B5EF4-FFF2-40B4-BE49-F238E27FC236}">
                <a16:creationId xmlns:a16="http://schemas.microsoft.com/office/drawing/2014/main" id="{2F6D8228-0471-4029-B53E-99FA846F8AD4}"/>
              </a:ext>
            </a:extLst>
          </p:cNvPr>
          <p:cNvSpPr>
            <a:spLocks noGrp="1" noChangeArrowheads="1"/>
          </p:cNvSpPr>
          <p:nvPr>
            <p:ph idx="1"/>
          </p:nvPr>
        </p:nvSpPr>
        <p:spPr>
          <a:xfrm>
            <a:off x="911424" y="1196975"/>
            <a:ext cx="10441160" cy="4895850"/>
          </a:xfrm>
        </p:spPr>
        <p:txBody>
          <a:bodyPr/>
          <a:lstStyle/>
          <a:p>
            <a:pPr>
              <a:defRPr/>
            </a:pPr>
            <a:r>
              <a:rPr lang="en-AU" sz="2400" dirty="0"/>
              <a:t>To support conditional and looping constructs, the UML uses </a:t>
            </a:r>
            <a:r>
              <a:rPr lang="en-AU" sz="2400" b="1" dirty="0"/>
              <a:t>frames. </a:t>
            </a:r>
          </a:p>
          <a:p>
            <a:pPr>
              <a:defRPr/>
            </a:pPr>
            <a:r>
              <a:rPr lang="en-AU" sz="2400" dirty="0"/>
              <a:t>Frames are regions or fragments of the diagrams; they have an operator or label (such as loop) and a guard (conditional clause).</a:t>
            </a:r>
          </a:p>
          <a:p>
            <a:pPr>
              <a:defRPr/>
            </a:pPr>
            <a:endParaRPr lang="en-AU" sz="2400" dirty="0"/>
          </a:p>
          <a:p>
            <a:pPr>
              <a:defRPr/>
            </a:pPr>
            <a:r>
              <a:rPr lang="en-AU" sz="2400" dirty="0"/>
              <a:t>Some common frame operators:</a:t>
            </a:r>
          </a:p>
          <a:p>
            <a:pPr lvl="1">
              <a:defRPr/>
            </a:pPr>
            <a:r>
              <a:rPr lang="en-AU" sz="2000" b="1" dirty="0"/>
              <a:t>alt</a:t>
            </a:r>
            <a:r>
              <a:rPr lang="en-AU" sz="2000" dirty="0"/>
              <a:t>: For conditional messages (for example, if condition)</a:t>
            </a:r>
          </a:p>
          <a:p>
            <a:pPr lvl="1">
              <a:defRPr/>
            </a:pPr>
            <a:r>
              <a:rPr lang="en-AU" sz="2000" b="1" dirty="0"/>
              <a:t>loop</a:t>
            </a:r>
            <a:r>
              <a:rPr lang="en-AU" sz="2000" dirty="0"/>
              <a:t>: To implement a looping or iterative message</a:t>
            </a:r>
          </a:p>
          <a:p>
            <a:pPr lvl="1">
              <a:defRPr/>
            </a:pPr>
            <a:r>
              <a:rPr lang="en-AU" sz="2000" b="1" dirty="0"/>
              <a:t>opt</a:t>
            </a:r>
            <a:r>
              <a:rPr lang="en-AU" sz="2000" dirty="0"/>
              <a:t>: Optional fragment that executes if guard is true. Could be used for exceptions in a use case narrative. </a:t>
            </a:r>
          </a:p>
        </p:txBody>
      </p:sp>
      <p:sp>
        <p:nvSpPr>
          <p:cNvPr id="29698" name="Slide Number Placeholder 5">
            <a:extLst>
              <a:ext uri="{FF2B5EF4-FFF2-40B4-BE49-F238E27FC236}">
                <a16:creationId xmlns:a16="http://schemas.microsoft.com/office/drawing/2014/main" id="{04A4EDFA-E769-4D02-8142-BC11AB00B22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CAF04EA-0D1F-4D64-88E1-6AD287784D31}" type="slidenum">
              <a:rPr lang="en-US" altLang="en-US" smtClean="0">
                <a:latin typeface="Garamond" panose="02020404030301010803" pitchFamily="18" charset="0"/>
              </a:rPr>
              <a:pPr/>
              <a:t>19</a:t>
            </a:fld>
            <a:endParaRPr lang="en-US" altLang="en-US">
              <a:latin typeface="Garamond" panose="02020404030301010803"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a:extLst>
              <a:ext uri="{FF2B5EF4-FFF2-40B4-BE49-F238E27FC236}">
                <a16:creationId xmlns:a16="http://schemas.microsoft.com/office/drawing/2014/main" id="{6A7C4264-A0EE-41AC-B506-FE2CEFD7B18F}"/>
              </a:ext>
            </a:extLst>
          </p:cNvPr>
          <p:cNvSpPr>
            <a:spLocks noGrp="1" noChangeArrowheads="1"/>
          </p:cNvSpPr>
          <p:nvPr>
            <p:ph type="title"/>
          </p:nvPr>
        </p:nvSpPr>
        <p:spPr/>
        <p:txBody>
          <a:bodyPr/>
          <a:lstStyle/>
          <a:p>
            <a:pPr eaLnBrk="1" hangingPunct="1"/>
            <a:r>
              <a:rPr lang="en-US" altLang="en-US" sz="4000"/>
              <a:t>Object Oriented Modelling</a:t>
            </a:r>
          </a:p>
        </p:txBody>
      </p:sp>
      <p:sp>
        <p:nvSpPr>
          <p:cNvPr id="6147" name="Rectangle 1027">
            <a:extLst>
              <a:ext uri="{FF2B5EF4-FFF2-40B4-BE49-F238E27FC236}">
                <a16:creationId xmlns:a16="http://schemas.microsoft.com/office/drawing/2014/main" id="{B1455F6C-3C02-4A6E-ABC9-5D3877BE68B0}"/>
              </a:ext>
            </a:extLst>
          </p:cNvPr>
          <p:cNvSpPr>
            <a:spLocks noGrp="1" noChangeArrowheads="1"/>
          </p:cNvSpPr>
          <p:nvPr>
            <p:ph idx="1"/>
          </p:nvPr>
        </p:nvSpPr>
        <p:spPr>
          <a:xfrm>
            <a:off x="911424" y="1267670"/>
            <a:ext cx="10441160" cy="5185666"/>
          </a:xfrm>
        </p:spPr>
        <p:txBody>
          <a:bodyPr/>
          <a:lstStyle/>
          <a:p>
            <a:pPr lvl="1" eaLnBrk="1" hangingPunct="1">
              <a:lnSpc>
                <a:spcPct val="90000"/>
              </a:lnSpc>
            </a:pPr>
            <a:r>
              <a:rPr lang="en-US" altLang="en-US" dirty="0"/>
              <a:t>Last Week</a:t>
            </a:r>
          </a:p>
          <a:p>
            <a:pPr lvl="2" eaLnBrk="1" hangingPunct="1">
              <a:lnSpc>
                <a:spcPct val="90000"/>
              </a:lnSpc>
            </a:pPr>
            <a:r>
              <a:rPr lang="en-US" altLang="en-US" dirty="0"/>
              <a:t>Class Modelling</a:t>
            </a:r>
          </a:p>
          <a:p>
            <a:pPr marL="914400" lvl="2" indent="0">
              <a:lnSpc>
                <a:spcPct val="90000"/>
              </a:lnSpc>
              <a:buNone/>
            </a:pPr>
            <a:endParaRPr lang="en-US" altLang="en-US" sz="3200" dirty="0"/>
          </a:p>
          <a:p>
            <a:pPr lvl="1" eaLnBrk="1" hangingPunct="1">
              <a:lnSpc>
                <a:spcPct val="90000"/>
              </a:lnSpc>
            </a:pPr>
            <a:r>
              <a:rPr lang="en-US" altLang="en-US" dirty="0"/>
              <a:t>This Week</a:t>
            </a:r>
          </a:p>
          <a:p>
            <a:pPr lvl="2" eaLnBrk="1" hangingPunct="1">
              <a:lnSpc>
                <a:spcPct val="90000"/>
              </a:lnSpc>
            </a:pPr>
            <a:r>
              <a:rPr lang="en-US" altLang="en-US" dirty="0"/>
              <a:t>Interaction Modelling (Sequence Diagrams)</a:t>
            </a:r>
          </a:p>
          <a:p>
            <a:pPr lvl="2" eaLnBrk="1" hangingPunct="1">
              <a:lnSpc>
                <a:spcPct val="90000"/>
              </a:lnSpc>
            </a:pPr>
            <a:r>
              <a:rPr lang="en-US" altLang="en-US" dirty="0"/>
              <a:t>How do objects (or actors) interact with each other (or the system of interest) to execute the functionality of a use case narrative/scenario</a:t>
            </a:r>
          </a:p>
          <a:p>
            <a:pPr lvl="2" eaLnBrk="1" hangingPunct="1">
              <a:lnSpc>
                <a:spcPct val="90000"/>
              </a:lnSpc>
            </a:pPr>
            <a:endParaRPr lang="en-US" altLang="en-US" dirty="0"/>
          </a:p>
        </p:txBody>
      </p:sp>
      <p:sp>
        <p:nvSpPr>
          <p:cNvPr id="6148" name="Slide Number Placeholder 1">
            <a:extLst>
              <a:ext uri="{FF2B5EF4-FFF2-40B4-BE49-F238E27FC236}">
                <a16:creationId xmlns:a16="http://schemas.microsoft.com/office/drawing/2014/main" id="{EB752BDC-0268-4986-BEB3-83F92B4ABD8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E10E81-D084-4486-8A67-CADC3182AA65}" type="slidenum">
              <a:rPr lang="en-US" altLang="en-US" smtClean="0">
                <a:latin typeface="Garamond" panose="02020404030301010803" pitchFamily="18" charset="0"/>
              </a:rPr>
              <a:pPr/>
              <a:t>2</a:t>
            </a:fld>
            <a:endParaRPr lang="en-US" altLang="en-US">
              <a:latin typeface="Garamond" panose="02020404030301010803"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812B74C1-96D2-487F-8386-132747BDF465}"/>
              </a:ext>
            </a:extLst>
          </p:cNvPr>
          <p:cNvSpPr>
            <a:spLocks noGrp="1" noChangeArrowheads="1"/>
          </p:cNvSpPr>
          <p:nvPr>
            <p:ph type="title"/>
          </p:nvPr>
        </p:nvSpPr>
        <p:spPr>
          <a:xfrm>
            <a:off x="1981200" y="274639"/>
            <a:ext cx="8229600" cy="561975"/>
          </a:xfrm>
        </p:spPr>
        <p:txBody>
          <a:bodyPr/>
          <a:lstStyle/>
          <a:p>
            <a:r>
              <a:rPr lang="en-US" altLang="en-US" sz="3200" dirty="0"/>
              <a:t>Sequence Diagram: Conditional Messages</a:t>
            </a:r>
          </a:p>
        </p:txBody>
      </p:sp>
      <p:sp>
        <p:nvSpPr>
          <p:cNvPr id="30722" name="Slide Number Placeholder 4">
            <a:extLst>
              <a:ext uri="{FF2B5EF4-FFF2-40B4-BE49-F238E27FC236}">
                <a16:creationId xmlns:a16="http://schemas.microsoft.com/office/drawing/2014/main" id="{34E5FEF9-2DB8-4849-98AA-F412020CF04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CD89729-F3BC-41C4-BDBA-24E299ACA852}" type="slidenum">
              <a:rPr lang="en-US" altLang="en-US" smtClean="0">
                <a:latin typeface="Garamond" panose="02020404030301010803" pitchFamily="18" charset="0"/>
                <a:ea typeface="MS PGothic" panose="020B0600070205080204" pitchFamily="34" charset="-128"/>
              </a:rPr>
              <a:pPr/>
              <a:t>20</a:t>
            </a:fld>
            <a:endParaRPr lang="en-US" altLang="en-US">
              <a:latin typeface="Garamond" panose="02020404030301010803" pitchFamily="18" charset="0"/>
              <a:ea typeface="MS PGothic" panose="020B0600070205080204" pitchFamily="34" charset="-128"/>
            </a:endParaRPr>
          </a:p>
        </p:txBody>
      </p:sp>
      <p:pic>
        <p:nvPicPr>
          <p:cNvPr id="30724" name="Picture 2">
            <a:extLst>
              <a:ext uri="{FF2B5EF4-FFF2-40B4-BE49-F238E27FC236}">
                <a16:creationId xmlns:a16="http://schemas.microsoft.com/office/drawing/2014/main" id="{434FC951-E765-4B27-B9D9-365E109623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27350" y="908049"/>
            <a:ext cx="6408738" cy="5499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id="{DEF043E3-DDF0-4F7E-B623-632EB1AAE88D}"/>
              </a:ext>
            </a:extLst>
          </p:cNvPr>
          <p:cNvSpPr txBox="1">
            <a:spLocks noChangeArrowheads="1"/>
          </p:cNvSpPr>
          <p:nvPr/>
        </p:nvSpPr>
        <p:spPr bwMode="auto">
          <a:xfrm>
            <a:off x="1595438" y="3085126"/>
            <a:ext cx="965200" cy="339725"/>
          </a:xfrm>
          <a:prstGeom prst="rect">
            <a:avLst/>
          </a:prstGeom>
          <a:solidFill>
            <a:schemeClr val="bg1">
              <a:lumMod val="95000"/>
            </a:schemeClr>
          </a:solidFill>
          <a:ln w="12700" cap="sq">
            <a:noFill/>
            <a:miter lim="800000"/>
            <a:headEnd type="none" w="sm" len="sm"/>
            <a:tailEnd type="none" w="sm" len="sm"/>
          </a:ln>
          <a:effectLst/>
        </p:spPr>
        <p:txBody>
          <a:bodyPr>
            <a:spAutoFit/>
          </a:bodyPr>
          <a:lstStyle/>
          <a:p>
            <a:pPr eaLnBrk="1" hangingPunct="1">
              <a:spcBef>
                <a:spcPct val="50000"/>
              </a:spcBef>
              <a:defRPr/>
            </a:pPr>
            <a:r>
              <a:rPr lang="en-AU" sz="1600" dirty="0">
                <a:solidFill>
                  <a:srgbClr val="000099"/>
                </a:solidFill>
                <a:latin typeface="Arial" charset="0"/>
                <a:cs typeface="Arial" charset="0"/>
              </a:rPr>
              <a:t>operator</a:t>
            </a:r>
            <a:endParaRPr lang="en-US" sz="1600" dirty="0">
              <a:solidFill>
                <a:srgbClr val="000099"/>
              </a:solidFill>
              <a:latin typeface="Arial" charset="0"/>
              <a:cs typeface="Arial" charset="0"/>
            </a:endParaRPr>
          </a:p>
        </p:txBody>
      </p:sp>
      <p:sp>
        <p:nvSpPr>
          <p:cNvPr id="6" name="Text Box 10">
            <a:extLst>
              <a:ext uri="{FF2B5EF4-FFF2-40B4-BE49-F238E27FC236}">
                <a16:creationId xmlns:a16="http://schemas.microsoft.com/office/drawing/2014/main" id="{6CFA9B08-EA93-4267-AC0C-CCDE3CE1A581}"/>
              </a:ext>
            </a:extLst>
          </p:cNvPr>
          <p:cNvSpPr txBox="1">
            <a:spLocks noChangeArrowheads="1"/>
          </p:cNvSpPr>
          <p:nvPr/>
        </p:nvSpPr>
        <p:spPr bwMode="auto">
          <a:xfrm>
            <a:off x="1603149" y="4822825"/>
            <a:ext cx="811212" cy="338137"/>
          </a:xfrm>
          <a:prstGeom prst="rect">
            <a:avLst/>
          </a:prstGeom>
          <a:solidFill>
            <a:schemeClr val="bg1">
              <a:lumMod val="95000"/>
            </a:schemeClr>
          </a:solidFill>
          <a:ln w="12700" cap="sq">
            <a:noFill/>
            <a:miter lim="800000"/>
            <a:headEnd type="none" w="sm" len="sm"/>
            <a:tailEnd type="none" w="sm" len="sm"/>
          </a:ln>
          <a:effectLst/>
        </p:spPr>
        <p:txBody>
          <a:bodyPr>
            <a:spAutoFit/>
          </a:bodyPr>
          <a:lstStyle/>
          <a:p>
            <a:pPr eaLnBrk="1" hangingPunct="1">
              <a:spcBef>
                <a:spcPct val="50000"/>
              </a:spcBef>
              <a:defRPr/>
            </a:pPr>
            <a:r>
              <a:rPr lang="en-AU" sz="1600" dirty="0">
                <a:solidFill>
                  <a:srgbClr val="000099"/>
                </a:solidFill>
                <a:latin typeface="Arial" charset="0"/>
                <a:cs typeface="Arial" charset="0"/>
              </a:rPr>
              <a:t>guard</a:t>
            </a:r>
            <a:endParaRPr lang="en-US" sz="1600" dirty="0">
              <a:solidFill>
                <a:srgbClr val="000099"/>
              </a:solidFill>
              <a:latin typeface="Arial" charset="0"/>
              <a:cs typeface="Arial" charset="0"/>
            </a:endParaRPr>
          </a:p>
        </p:txBody>
      </p:sp>
      <p:sp>
        <p:nvSpPr>
          <p:cNvPr id="7" name="Text Box 10">
            <a:extLst>
              <a:ext uri="{FF2B5EF4-FFF2-40B4-BE49-F238E27FC236}">
                <a16:creationId xmlns:a16="http://schemas.microsoft.com/office/drawing/2014/main" id="{06628A47-99F1-4C72-8CD1-E204B3B2B8A3}"/>
              </a:ext>
            </a:extLst>
          </p:cNvPr>
          <p:cNvSpPr txBox="1">
            <a:spLocks noChangeArrowheads="1"/>
          </p:cNvSpPr>
          <p:nvPr/>
        </p:nvSpPr>
        <p:spPr bwMode="auto">
          <a:xfrm>
            <a:off x="9336089" y="3716339"/>
            <a:ext cx="720725" cy="339725"/>
          </a:xfrm>
          <a:prstGeom prst="rect">
            <a:avLst/>
          </a:prstGeom>
          <a:solidFill>
            <a:schemeClr val="bg1">
              <a:lumMod val="95000"/>
            </a:schemeClr>
          </a:solidFill>
          <a:ln w="12700" cap="sq">
            <a:noFill/>
            <a:miter lim="800000"/>
            <a:headEnd type="none" w="sm" len="sm"/>
            <a:tailEnd type="none" w="sm" len="sm"/>
          </a:ln>
          <a:effectLst/>
        </p:spPr>
        <p:txBody>
          <a:bodyPr>
            <a:spAutoFit/>
          </a:bodyPr>
          <a:lstStyle/>
          <a:p>
            <a:pPr eaLnBrk="1" hangingPunct="1">
              <a:spcBef>
                <a:spcPct val="50000"/>
              </a:spcBef>
              <a:defRPr/>
            </a:pPr>
            <a:r>
              <a:rPr lang="en-AU" sz="1600" dirty="0">
                <a:solidFill>
                  <a:srgbClr val="000099"/>
                </a:solidFill>
                <a:latin typeface="Arial" charset="0"/>
                <a:cs typeface="Arial" charset="0"/>
              </a:rPr>
              <a:t>frame</a:t>
            </a:r>
            <a:endParaRPr lang="en-US" sz="1600" dirty="0">
              <a:solidFill>
                <a:srgbClr val="000099"/>
              </a:solidFill>
              <a:latin typeface="Arial" charset="0"/>
              <a:cs typeface="Arial" charset="0"/>
            </a:endParaRPr>
          </a:p>
        </p:txBody>
      </p:sp>
      <p:cxnSp>
        <p:nvCxnSpPr>
          <p:cNvPr id="30728" name="Straight Arrow Connector 2">
            <a:extLst>
              <a:ext uri="{FF2B5EF4-FFF2-40B4-BE49-F238E27FC236}">
                <a16:creationId xmlns:a16="http://schemas.microsoft.com/office/drawing/2014/main" id="{33FB8044-F271-4D64-86A8-78C0A2EE5F39}"/>
              </a:ext>
            </a:extLst>
          </p:cNvPr>
          <p:cNvCxnSpPr>
            <a:cxnSpLocks noChangeShapeType="1"/>
            <a:stCxn id="5" idx="3"/>
          </p:cNvCxnSpPr>
          <p:nvPr/>
        </p:nvCxnSpPr>
        <p:spPr bwMode="auto">
          <a:xfrm>
            <a:off x="2560639" y="3254987"/>
            <a:ext cx="649287" cy="0"/>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0729" name="Straight Arrow Connector 9">
            <a:extLst>
              <a:ext uri="{FF2B5EF4-FFF2-40B4-BE49-F238E27FC236}">
                <a16:creationId xmlns:a16="http://schemas.microsoft.com/office/drawing/2014/main" id="{9FA05F3F-11C8-41DD-898D-77023BA0B0EB}"/>
              </a:ext>
            </a:extLst>
          </p:cNvPr>
          <p:cNvCxnSpPr>
            <a:cxnSpLocks noChangeShapeType="1"/>
          </p:cNvCxnSpPr>
          <p:nvPr/>
        </p:nvCxnSpPr>
        <p:spPr bwMode="auto">
          <a:xfrm flipV="1">
            <a:off x="2403476" y="4822031"/>
            <a:ext cx="963612" cy="169862"/>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0730" name="Straight Arrow Connector 11">
            <a:extLst>
              <a:ext uri="{FF2B5EF4-FFF2-40B4-BE49-F238E27FC236}">
                <a16:creationId xmlns:a16="http://schemas.microsoft.com/office/drawing/2014/main" id="{7F973198-C2E3-4B4A-8684-C2A4E6FD3918}"/>
              </a:ext>
            </a:extLst>
          </p:cNvPr>
          <p:cNvCxnSpPr>
            <a:cxnSpLocks noChangeShapeType="1"/>
            <a:stCxn id="7" idx="1"/>
          </p:cNvCxnSpPr>
          <p:nvPr/>
        </p:nvCxnSpPr>
        <p:spPr bwMode="auto">
          <a:xfrm flipH="1">
            <a:off x="8688388" y="3886200"/>
            <a:ext cx="647700" cy="0"/>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BF7C47C5-DA1E-4676-9655-58330C76052A}"/>
              </a:ext>
            </a:extLst>
          </p:cNvPr>
          <p:cNvSpPr>
            <a:spLocks noGrp="1"/>
          </p:cNvSpPr>
          <p:nvPr>
            <p:ph type="title"/>
          </p:nvPr>
        </p:nvSpPr>
        <p:spPr>
          <a:xfrm>
            <a:off x="2135189" y="528571"/>
            <a:ext cx="8210872" cy="584200"/>
          </a:xfrm>
        </p:spPr>
        <p:txBody>
          <a:bodyPr/>
          <a:lstStyle/>
          <a:p>
            <a:r>
              <a:rPr lang="en-US" altLang="en-US" sz="3200" dirty="0"/>
              <a:t>Sequence Diagram: Iterative Messages</a:t>
            </a:r>
          </a:p>
        </p:txBody>
      </p:sp>
      <p:pic>
        <p:nvPicPr>
          <p:cNvPr id="32771" name="Picture 2">
            <a:extLst>
              <a:ext uri="{FF2B5EF4-FFF2-40B4-BE49-F238E27FC236}">
                <a16:creationId xmlns:a16="http://schemas.microsoft.com/office/drawing/2014/main" id="{B55D7A20-E3AD-44C9-9E95-5D8749FE76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82888" y="1628800"/>
            <a:ext cx="59055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0">
            <a:extLst>
              <a:ext uri="{FF2B5EF4-FFF2-40B4-BE49-F238E27FC236}">
                <a16:creationId xmlns:a16="http://schemas.microsoft.com/office/drawing/2014/main" id="{2D882482-CCFF-44E4-B3A9-F1A57EC6B403}"/>
              </a:ext>
            </a:extLst>
          </p:cNvPr>
          <p:cNvSpPr txBox="1">
            <a:spLocks noChangeArrowheads="1"/>
          </p:cNvSpPr>
          <p:nvPr/>
        </p:nvSpPr>
        <p:spPr bwMode="auto">
          <a:xfrm>
            <a:off x="2135189" y="5445125"/>
            <a:ext cx="1081087" cy="584200"/>
          </a:xfrm>
          <a:prstGeom prst="rect">
            <a:avLst/>
          </a:prstGeom>
          <a:solidFill>
            <a:schemeClr val="bg1">
              <a:lumMod val="95000"/>
            </a:schemeClr>
          </a:solidFill>
          <a:ln w="12700" cap="sq">
            <a:noFill/>
            <a:miter lim="800000"/>
            <a:headEnd type="none" w="sm" len="sm"/>
            <a:tailEnd type="none" w="sm" len="sm"/>
          </a:ln>
          <a:effectLst/>
        </p:spPr>
        <p:txBody>
          <a:bodyPr>
            <a:spAutoFit/>
          </a:bodyPr>
          <a:lstStyle/>
          <a:p>
            <a:pPr eaLnBrk="1" hangingPunct="1">
              <a:spcBef>
                <a:spcPct val="50000"/>
              </a:spcBef>
              <a:defRPr/>
            </a:pPr>
            <a:r>
              <a:rPr lang="en-AU" sz="1600" dirty="0">
                <a:solidFill>
                  <a:srgbClr val="000099"/>
                </a:solidFill>
                <a:latin typeface="Arial" charset="0"/>
                <a:cs typeface="Arial" charset="0"/>
              </a:rPr>
              <a:t>Optional message</a:t>
            </a:r>
            <a:endParaRPr lang="en-US" sz="1600" dirty="0">
              <a:solidFill>
                <a:srgbClr val="000099"/>
              </a:solidFill>
              <a:latin typeface="Arial" charset="0"/>
              <a:cs typeface="Arial" charset="0"/>
            </a:endParaRPr>
          </a:p>
        </p:txBody>
      </p:sp>
      <p:cxnSp>
        <p:nvCxnSpPr>
          <p:cNvPr id="32773" name="Straight Arrow Connector 4">
            <a:extLst>
              <a:ext uri="{FF2B5EF4-FFF2-40B4-BE49-F238E27FC236}">
                <a16:creationId xmlns:a16="http://schemas.microsoft.com/office/drawing/2014/main" id="{C83B2940-765A-423B-BA9A-5D16247406B0}"/>
              </a:ext>
            </a:extLst>
          </p:cNvPr>
          <p:cNvCxnSpPr>
            <a:cxnSpLocks noChangeShapeType="1"/>
            <a:stCxn id="4" idx="3"/>
          </p:cNvCxnSpPr>
          <p:nvPr/>
        </p:nvCxnSpPr>
        <p:spPr bwMode="auto">
          <a:xfrm>
            <a:off x="3216275" y="5737225"/>
            <a:ext cx="647700" cy="0"/>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E12A5BCC-810A-4AC1-A464-126B064CBE5E}"/>
              </a:ext>
            </a:extLst>
          </p:cNvPr>
          <p:cNvSpPr>
            <a:spLocks noGrp="1"/>
          </p:cNvSpPr>
          <p:nvPr>
            <p:ph type="title"/>
          </p:nvPr>
        </p:nvSpPr>
        <p:spPr/>
        <p:txBody>
          <a:bodyPr/>
          <a:lstStyle/>
          <a:p>
            <a:r>
              <a:rPr lang="en-AU" altLang="en-US" dirty="0"/>
              <a:t>Example Scenario/Narrative – Booking a room</a:t>
            </a:r>
          </a:p>
        </p:txBody>
      </p:sp>
      <p:sp>
        <p:nvSpPr>
          <p:cNvPr id="3" name="Content Placeholder 2">
            <a:extLst>
              <a:ext uri="{FF2B5EF4-FFF2-40B4-BE49-F238E27FC236}">
                <a16:creationId xmlns:a16="http://schemas.microsoft.com/office/drawing/2014/main" id="{7AE2CBEB-5E40-4732-820C-AE721EF32832}"/>
              </a:ext>
            </a:extLst>
          </p:cNvPr>
          <p:cNvSpPr>
            <a:spLocks noGrp="1"/>
          </p:cNvSpPr>
          <p:nvPr>
            <p:ph idx="1"/>
          </p:nvPr>
        </p:nvSpPr>
        <p:spPr/>
        <p:txBody>
          <a:bodyPr rtlCol="0">
            <a:normAutofit fontScale="70000" lnSpcReduction="20000"/>
          </a:bodyPr>
          <a:lstStyle/>
          <a:p>
            <a:pPr fontAlgn="auto">
              <a:spcAft>
                <a:spcPts val="0"/>
              </a:spcAft>
              <a:defRPr/>
            </a:pPr>
            <a:r>
              <a:rPr lang="en-US" dirty="0"/>
              <a:t>Customer queries for available rooms</a:t>
            </a:r>
          </a:p>
          <a:p>
            <a:pPr fontAlgn="auto">
              <a:spcAft>
                <a:spcPts val="0"/>
              </a:spcAft>
              <a:defRPr/>
            </a:pPr>
            <a:r>
              <a:rPr lang="en-US" dirty="0"/>
              <a:t>Store customer details</a:t>
            </a:r>
          </a:p>
          <a:p>
            <a:pPr fontAlgn="auto">
              <a:spcAft>
                <a:spcPts val="0"/>
              </a:spcAft>
              <a:defRPr/>
            </a:pPr>
            <a:r>
              <a:rPr lang="en-US" dirty="0"/>
              <a:t>Check diary for room availability</a:t>
            </a:r>
          </a:p>
          <a:p>
            <a:pPr fontAlgn="auto">
              <a:spcAft>
                <a:spcPts val="0"/>
              </a:spcAft>
              <a:defRPr/>
            </a:pPr>
            <a:r>
              <a:rPr lang="en-US" dirty="0"/>
              <a:t>Room is available</a:t>
            </a:r>
          </a:p>
          <a:p>
            <a:pPr fontAlgn="auto">
              <a:spcAft>
                <a:spcPts val="0"/>
              </a:spcAft>
              <a:defRPr/>
            </a:pPr>
            <a:r>
              <a:rPr lang="en-US" dirty="0"/>
              <a:t>Advise customer of availability</a:t>
            </a:r>
          </a:p>
          <a:p>
            <a:pPr fontAlgn="auto">
              <a:spcAft>
                <a:spcPts val="0"/>
              </a:spcAft>
              <a:defRPr/>
            </a:pPr>
            <a:r>
              <a:rPr lang="en-US" dirty="0"/>
              <a:t>Customer requests reservation</a:t>
            </a:r>
          </a:p>
          <a:p>
            <a:pPr fontAlgn="auto">
              <a:spcAft>
                <a:spcPts val="0"/>
              </a:spcAft>
              <a:defRPr/>
            </a:pPr>
            <a:r>
              <a:rPr lang="en-US" dirty="0"/>
              <a:t>Provisionally book room</a:t>
            </a:r>
          </a:p>
          <a:p>
            <a:pPr fontAlgn="auto">
              <a:spcAft>
                <a:spcPts val="0"/>
              </a:spcAft>
              <a:defRPr/>
            </a:pPr>
            <a:r>
              <a:rPr lang="en-US" dirty="0"/>
              <a:t>Figure out price and advise customer</a:t>
            </a:r>
          </a:p>
          <a:p>
            <a:pPr fontAlgn="auto">
              <a:spcAft>
                <a:spcPts val="0"/>
              </a:spcAft>
              <a:defRPr/>
            </a:pPr>
            <a:r>
              <a:rPr lang="en-US" dirty="0"/>
              <a:t>Customer accepts terms</a:t>
            </a:r>
          </a:p>
          <a:p>
            <a:pPr fontAlgn="auto">
              <a:spcAft>
                <a:spcPts val="0"/>
              </a:spcAft>
              <a:defRPr/>
            </a:pPr>
            <a:r>
              <a:rPr lang="en-US" dirty="0"/>
              <a:t>Provisionally</a:t>
            </a:r>
            <a:r>
              <a:rPr lang="en-US" i="1" dirty="0"/>
              <a:t> </a:t>
            </a:r>
            <a:r>
              <a:rPr lang="en-US" dirty="0"/>
              <a:t>book room</a:t>
            </a:r>
          </a:p>
          <a:p>
            <a:pPr fontAlgn="auto">
              <a:spcAft>
                <a:spcPts val="0"/>
              </a:spcAft>
              <a:defRPr/>
            </a:pPr>
            <a:r>
              <a:rPr lang="en-US" dirty="0"/>
              <a:t>Check customer credit</a:t>
            </a:r>
          </a:p>
          <a:p>
            <a:pPr fontAlgn="auto">
              <a:spcAft>
                <a:spcPts val="0"/>
              </a:spcAft>
              <a:defRPr/>
            </a:pPr>
            <a:r>
              <a:rPr lang="en-US" dirty="0"/>
              <a:t>Customer credit Is OK</a:t>
            </a:r>
          </a:p>
          <a:p>
            <a:pPr fontAlgn="auto">
              <a:spcAft>
                <a:spcPts val="0"/>
              </a:spcAft>
              <a:defRPr/>
            </a:pPr>
            <a:r>
              <a:rPr lang="en-US" dirty="0"/>
              <a:t>Reserve room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736C18DC-0878-4AF2-A159-08AB6734EA1E}"/>
              </a:ext>
            </a:extLst>
          </p:cNvPr>
          <p:cNvSpPr>
            <a:spLocks noGrp="1"/>
          </p:cNvSpPr>
          <p:nvPr>
            <p:ph type="title"/>
          </p:nvPr>
        </p:nvSpPr>
        <p:spPr>
          <a:xfrm>
            <a:off x="839416" y="260648"/>
            <a:ext cx="10755808" cy="792088"/>
          </a:xfrm>
        </p:spPr>
        <p:txBody>
          <a:bodyPr/>
          <a:lstStyle/>
          <a:p>
            <a:r>
              <a:rPr lang="en-AU" altLang="en-US" dirty="0"/>
              <a:t>Step 1: Identify Participants: Classes/Objects (Nouns)</a:t>
            </a:r>
          </a:p>
        </p:txBody>
      </p:sp>
      <p:sp>
        <p:nvSpPr>
          <p:cNvPr id="3" name="Content Placeholder 2">
            <a:extLst>
              <a:ext uri="{FF2B5EF4-FFF2-40B4-BE49-F238E27FC236}">
                <a16:creationId xmlns:a16="http://schemas.microsoft.com/office/drawing/2014/main" id="{0C8D813F-4ECD-4C16-9112-9D3559B6B669}"/>
              </a:ext>
            </a:extLst>
          </p:cNvPr>
          <p:cNvSpPr>
            <a:spLocks noGrp="1"/>
          </p:cNvSpPr>
          <p:nvPr>
            <p:ph idx="1"/>
          </p:nvPr>
        </p:nvSpPr>
        <p:spPr/>
        <p:txBody>
          <a:bodyPr rtlCol="0">
            <a:normAutofit fontScale="70000" lnSpcReduction="20000"/>
          </a:bodyPr>
          <a:lstStyle/>
          <a:p>
            <a:pPr fontAlgn="auto">
              <a:spcAft>
                <a:spcPts val="0"/>
              </a:spcAft>
              <a:defRPr/>
            </a:pPr>
            <a:r>
              <a:rPr lang="en-US" b="1" dirty="0"/>
              <a:t>Customer</a:t>
            </a:r>
            <a:r>
              <a:rPr lang="en-US" dirty="0"/>
              <a:t> Queries for Available </a:t>
            </a:r>
            <a:r>
              <a:rPr lang="en-US" b="1" dirty="0"/>
              <a:t>Rooms</a:t>
            </a:r>
          </a:p>
          <a:p>
            <a:pPr fontAlgn="auto">
              <a:spcAft>
                <a:spcPts val="0"/>
              </a:spcAft>
              <a:defRPr/>
            </a:pPr>
            <a:r>
              <a:rPr lang="en-US" i="1" dirty="0"/>
              <a:t>Store</a:t>
            </a:r>
            <a:r>
              <a:rPr lang="en-US" dirty="0"/>
              <a:t> </a:t>
            </a:r>
            <a:r>
              <a:rPr lang="en-US" b="1" dirty="0"/>
              <a:t>Customer</a:t>
            </a:r>
            <a:r>
              <a:rPr lang="en-US" dirty="0"/>
              <a:t> Details</a:t>
            </a:r>
          </a:p>
          <a:p>
            <a:pPr fontAlgn="auto">
              <a:spcAft>
                <a:spcPts val="0"/>
              </a:spcAft>
              <a:defRPr/>
            </a:pPr>
            <a:r>
              <a:rPr lang="en-US" i="1" dirty="0"/>
              <a:t>Check</a:t>
            </a:r>
            <a:r>
              <a:rPr lang="en-US" dirty="0"/>
              <a:t> </a:t>
            </a:r>
            <a:r>
              <a:rPr lang="en-US" b="1" dirty="0"/>
              <a:t>Diary</a:t>
            </a:r>
            <a:r>
              <a:rPr lang="en-US" dirty="0"/>
              <a:t> for Room Availability</a:t>
            </a:r>
          </a:p>
          <a:p>
            <a:pPr fontAlgn="auto">
              <a:spcAft>
                <a:spcPts val="0"/>
              </a:spcAft>
              <a:defRPr/>
            </a:pPr>
            <a:r>
              <a:rPr lang="en-US" b="1" dirty="0"/>
              <a:t>Room</a:t>
            </a:r>
            <a:r>
              <a:rPr lang="en-US" dirty="0"/>
              <a:t> is Available</a:t>
            </a:r>
          </a:p>
          <a:p>
            <a:pPr fontAlgn="auto">
              <a:spcAft>
                <a:spcPts val="0"/>
              </a:spcAft>
              <a:defRPr/>
            </a:pPr>
            <a:r>
              <a:rPr lang="en-US" i="1" dirty="0"/>
              <a:t>Advise</a:t>
            </a:r>
            <a:r>
              <a:rPr lang="en-US" dirty="0"/>
              <a:t> </a:t>
            </a:r>
            <a:r>
              <a:rPr lang="en-US" b="1" dirty="0"/>
              <a:t>Customer</a:t>
            </a:r>
            <a:r>
              <a:rPr lang="en-US" dirty="0"/>
              <a:t> of Availability</a:t>
            </a:r>
          </a:p>
          <a:p>
            <a:pPr fontAlgn="auto">
              <a:spcAft>
                <a:spcPts val="0"/>
              </a:spcAft>
              <a:defRPr/>
            </a:pPr>
            <a:r>
              <a:rPr lang="en-US" b="1" dirty="0"/>
              <a:t>Customer</a:t>
            </a:r>
            <a:r>
              <a:rPr lang="en-US" dirty="0"/>
              <a:t> Requests Reservation</a:t>
            </a:r>
          </a:p>
          <a:p>
            <a:pPr fontAlgn="auto">
              <a:spcAft>
                <a:spcPts val="0"/>
              </a:spcAft>
              <a:defRPr/>
            </a:pPr>
            <a:r>
              <a:rPr lang="en-US" dirty="0"/>
              <a:t>Provisionally Book </a:t>
            </a:r>
            <a:r>
              <a:rPr lang="en-US" b="1" dirty="0"/>
              <a:t>Room</a:t>
            </a:r>
            <a:endParaRPr lang="en-US" dirty="0"/>
          </a:p>
          <a:p>
            <a:pPr fontAlgn="auto">
              <a:spcAft>
                <a:spcPts val="0"/>
              </a:spcAft>
              <a:defRPr/>
            </a:pPr>
            <a:r>
              <a:rPr lang="en-US" dirty="0"/>
              <a:t>Figure Out Price and Advise </a:t>
            </a:r>
            <a:r>
              <a:rPr lang="en-US" b="1" dirty="0"/>
              <a:t>Customer</a:t>
            </a:r>
            <a:endParaRPr lang="en-US" dirty="0"/>
          </a:p>
          <a:p>
            <a:pPr fontAlgn="auto">
              <a:spcAft>
                <a:spcPts val="0"/>
              </a:spcAft>
              <a:defRPr/>
            </a:pPr>
            <a:r>
              <a:rPr lang="en-US" b="1" dirty="0"/>
              <a:t>Customer</a:t>
            </a:r>
            <a:r>
              <a:rPr lang="en-US" dirty="0"/>
              <a:t> </a:t>
            </a:r>
            <a:r>
              <a:rPr lang="en-US" i="1" dirty="0"/>
              <a:t>Accepts</a:t>
            </a:r>
            <a:r>
              <a:rPr lang="en-US" dirty="0"/>
              <a:t> Terms</a:t>
            </a:r>
          </a:p>
          <a:p>
            <a:pPr fontAlgn="auto">
              <a:spcAft>
                <a:spcPts val="0"/>
              </a:spcAft>
              <a:defRPr/>
            </a:pPr>
            <a:r>
              <a:rPr lang="en-US" i="1" dirty="0"/>
              <a:t>Provisionally Book</a:t>
            </a:r>
            <a:r>
              <a:rPr lang="en-US" dirty="0"/>
              <a:t> </a:t>
            </a:r>
            <a:r>
              <a:rPr lang="en-US" b="1" dirty="0"/>
              <a:t>Room</a:t>
            </a:r>
            <a:endParaRPr lang="en-US" dirty="0"/>
          </a:p>
          <a:p>
            <a:pPr fontAlgn="auto">
              <a:spcAft>
                <a:spcPts val="0"/>
              </a:spcAft>
              <a:defRPr/>
            </a:pPr>
            <a:r>
              <a:rPr lang="en-US" i="1" dirty="0"/>
              <a:t>Check</a:t>
            </a:r>
            <a:r>
              <a:rPr lang="en-US" dirty="0"/>
              <a:t> </a:t>
            </a:r>
            <a:r>
              <a:rPr lang="en-US" b="1" dirty="0"/>
              <a:t>Customer</a:t>
            </a:r>
            <a:r>
              <a:rPr lang="en-US" dirty="0"/>
              <a:t> Credit</a:t>
            </a:r>
          </a:p>
          <a:p>
            <a:pPr fontAlgn="auto">
              <a:spcAft>
                <a:spcPts val="0"/>
              </a:spcAft>
              <a:defRPr/>
            </a:pPr>
            <a:r>
              <a:rPr lang="en-US" b="1" dirty="0"/>
              <a:t>Customer</a:t>
            </a:r>
            <a:r>
              <a:rPr lang="en-US" dirty="0"/>
              <a:t> Credit Is OK</a:t>
            </a:r>
          </a:p>
          <a:p>
            <a:pPr fontAlgn="auto">
              <a:spcAft>
                <a:spcPts val="0"/>
              </a:spcAft>
              <a:defRPr/>
            </a:pPr>
            <a:r>
              <a:rPr lang="en-US" i="1" dirty="0"/>
              <a:t>Reserve</a:t>
            </a:r>
            <a:r>
              <a:rPr lang="en-US" dirty="0"/>
              <a:t> </a:t>
            </a:r>
            <a:r>
              <a:rPr lang="en-US" b="1" dirty="0"/>
              <a:t>Room</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4B06356B-BFB2-482D-8B4B-25625F987A99}"/>
              </a:ext>
            </a:extLst>
          </p:cNvPr>
          <p:cNvSpPr>
            <a:spLocks noGrp="1"/>
          </p:cNvSpPr>
          <p:nvPr>
            <p:ph type="title"/>
          </p:nvPr>
        </p:nvSpPr>
        <p:spPr>
          <a:xfrm>
            <a:off x="911424" y="188640"/>
            <a:ext cx="9937104" cy="864096"/>
          </a:xfrm>
        </p:spPr>
        <p:txBody>
          <a:bodyPr>
            <a:normAutofit/>
          </a:bodyPr>
          <a:lstStyle/>
          <a:p>
            <a:r>
              <a:rPr lang="en-AU" altLang="en-US" sz="4000" dirty="0"/>
              <a:t>Step 2: Identify Messages/Methods (Verbs)</a:t>
            </a:r>
          </a:p>
        </p:txBody>
      </p:sp>
      <p:sp>
        <p:nvSpPr>
          <p:cNvPr id="3" name="Content Placeholder 2">
            <a:extLst>
              <a:ext uri="{FF2B5EF4-FFF2-40B4-BE49-F238E27FC236}">
                <a16:creationId xmlns:a16="http://schemas.microsoft.com/office/drawing/2014/main" id="{C25CC647-A1E8-4929-8F7D-0016156EF8F6}"/>
              </a:ext>
            </a:extLst>
          </p:cNvPr>
          <p:cNvSpPr>
            <a:spLocks noGrp="1"/>
          </p:cNvSpPr>
          <p:nvPr>
            <p:ph idx="1"/>
          </p:nvPr>
        </p:nvSpPr>
        <p:spPr/>
        <p:txBody>
          <a:bodyPr rtlCol="0">
            <a:normAutofit fontScale="77500" lnSpcReduction="20000"/>
          </a:bodyPr>
          <a:lstStyle/>
          <a:p>
            <a:pPr fontAlgn="auto">
              <a:spcAft>
                <a:spcPts val="0"/>
              </a:spcAft>
              <a:defRPr/>
            </a:pPr>
            <a:r>
              <a:rPr lang="en-US" dirty="0"/>
              <a:t>Customer </a:t>
            </a:r>
            <a:r>
              <a:rPr lang="en-US" b="1" dirty="0"/>
              <a:t>Queries</a:t>
            </a:r>
            <a:r>
              <a:rPr lang="en-US" dirty="0"/>
              <a:t> for Available Rooms</a:t>
            </a:r>
          </a:p>
          <a:p>
            <a:pPr fontAlgn="auto">
              <a:spcAft>
                <a:spcPts val="0"/>
              </a:spcAft>
              <a:defRPr/>
            </a:pPr>
            <a:r>
              <a:rPr lang="en-US" b="1" i="1" dirty="0"/>
              <a:t>Store</a:t>
            </a:r>
            <a:r>
              <a:rPr lang="en-US" dirty="0"/>
              <a:t> Customer Details</a:t>
            </a:r>
          </a:p>
          <a:p>
            <a:pPr fontAlgn="auto">
              <a:spcAft>
                <a:spcPts val="0"/>
              </a:spcAft>
              <a:defRPr/>
            </a:pPr>
            <a:r>
              <a:rPr lang="en-US" b="1" i="1" dirty="0"/>
              <a:t>Check</a:t>
            </a:r>
            <a:r>
              <a:rPr lang="en-US" b="1" dirty="0"/>
              <a:t> </a:t>
            </a:r>
            <a:r>
              <a:rPr lang="en-US" dirty="0"/>
              <a:t>Diary for Room Availability</a:t>
            </a:r>
          </a:p>
          <a:p>
            <a:pPr fontAlgn="auto">
              <a:spcAft>
                <a:spcPts val="0"/>
              </a:spcAft>
              <a:defRPr/>
            </a:pPr>
            <a:r>
              <a:rPr lang="en-US" dirty="0"/>
              <a:t>Room is Available</a:t>
            </a:r>
          </a:p>
          <a:p>
            <a:pPr fontAlgn="auto">
              <a:spcAft>
                <a:spcPts val="0"/>
              </a:spcAft>
              <a:defRPr/>
            </a:pPr>
            <a:r>
              <a:rPr lang="en-US" b="1" i="1" dirty="0"/>
              <a:t>Advise</a:t>
            </a:r>
            <a:r>
              <a:rPr lang="en-US" dirty="0"/>
              <a:t> Customer of Availability</a:t>
            </a:r>
          </a:p>
          <a:p>
            <a:pPr fontAlgn="auto">
              <a:spcAft>
                <a:spcPts val="0"/>
              </a:spcAft>
              <a:defRPr/>
            </a:pPr>
            <a:r>
              <a:rPr lang="en-US" dirty="0"/>
              <a:t>Customer </a:t>
            </a:r>
            <a:r>
              <a:rPr lang="en-US" b="1" dirty="0"/>
              <a:t>Requests</a:t>
            </a:r>
            <a:r>
              <a:rPr lang="en-US" dirty="0"/>
              <a:t> Reservation</a:t>
            </a:r>
          </a:p>
          <a:p>
            <a:pPr fontAlgn="auto">
              <a:spcAft>
                <a:spcPts val="0"/>
              </a:spcAft>
              <a:defRPr/>
            </a:pPr>
            <a:r>
              <a:rPr lang="en-US" i="1" dirty="0"/>
              <a:t>Provisionally</a:t>
            </a:r>
            <a:r>
              <a:rPr lang="en-US" b="1" i="1" dirty="0"/>
              <a:t> Book </a:t>
            </a:r>
            <a:r>
              <a:rPr lang="en-US" dirty="0"/>
              <a:t>Room</a:t>
            </a:r>
          </a:p>
          <a:p>
            <a:pPr fontAlgn="auto">
              <a:spcAft>
                <a:spcPts val="0"/>
              </a:spcAft>
              <a:defRPr/>
            </a:pPr>
            <a:r>
              <a:rPr lang="en-US" dirty="0"/>
              <a:t>Figure Out Price and Advise Customer</a:t>
            </a:r>
          </a:p>
          <a:p>
            <a:pPr fontAlgn="auto">
              <a:spcAft>
                <a:spcPts val="0"/>
              </a:spcAft>
              <a:defRPr/>
            </a:pPr>
            <a:r>
              <a:rPr lang="en-US" dirty="0"/>
              <a:t>Customer </a:t>
            </a:r>
            <a:r>
              <a:rPr lang="en-US" b="1" i="1" dirty="0"/>
              <a:t>Accepts</a:t>
            </a:r>
            <a:r>
              <a:rPr lang="en-US" dirty="0"/>
              <a:t> Terms</a:t>
            </a:r>
          </a:p>
          <a:p>
            <a:pPr fontAlgn="auto">
              <a:spcAft>
                <a:spcPts val="0"/>
              </a:spcAft>
              <a:defRPr/>
            </a:pPr>
            <a:r>
              <a:rPr lang="en-US" b="1" i="1" dirty="0"/>
              <a:t>Check</a:t>
            </a:r>
            <a:r>
              <a:rPr lang="en-US" b="1" dirty="0"/>
              <a:t> </a:t>
            </a:r>
            <a:r>
              <a:rPr lang="en-US" dirty="0"/>
              <a:t>Customer Credit</a:t>
            </a:r>
          </a:p>
          <a:p>
            <a:pPr fontAlgn="auto">
              <a:spcAft>
                <a:spcPts val="0"/>
              </a:spcAft>
              <a:defRPr/>
            </a:pPr>
            <a:r>
              <a:rPr lang="en-US" dirty="0"/>
              <a:t>Customer Credit Is OK</a:t>
            </a:r>
          </a:p>
          <a:p>
            <a:pPr fontAlgn="auto">
              <a:spcAft>
                <a:spcPts val="0"/>
              </a:spcAft>
              <a:defRPr/>
            </a:pPr>
            <a:r>
              <a:rPr lang="en-US" b="1" i="1" dirty="0"/>
              <a:t>Reserve</a:t>
            </a:r>
            <a:r>
              <a:rPr lang="en-US" dirty="0"/>
              <a:t> Room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3091-20E9-8541-ADEB-C12FB03FCEA6}"/>
              </a:ext>
            </a:extLst>
          </p:cNvPr>
          <p:cNvSpPr>
            <a:spLocks noGrp="1"/>
          </p:cNvSpPr>
          <p:nvPr>
            <p:ph type="title"/>
          </p:nvPr>
        </p:nvSpPr>
        <p:spPr/>
        <p:txBody>
          <a:bodyPr/>
          <a:lstStyle/>
          <a:p>
            <a:r>
              <a:rPr lang="en-US" dirty="0"/>
              <a:t>Draft of sequence diagram</a:t>
            </a:r>
          </a:p>
        </p:txBody>
      </p:sp>
      <p:sp>
        <p:nvSpPr>
          <p:cNvPr id="4" name="Footer Placeholder 3">
            <a:extLst>
              <a:ext uri="{FF2B5EF4-FFF2-40B4-BE49-F238E27FC236}">
                <a16:creationId xmlns:a16="http://schemas.microsoft.com/office/drawing/2014/main" id="{D89FF38E-BB65-434C-8A60-0F537C6B43FA}"/>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p>
        </p:txBody>
      </p:sp>
      <p:sp>
        <p:nvSpPr>
          <p:cNvPr id="5" name="Slide Number Placeholder 4">
            <a:extLst>
              <a:ext uri="{FF2B5EF4-FFF2-40B4-BE49-F238E27FC236}">
                <a16:creationId xmlns:a16="http://schemas.microsoft.com/office/drawing/2014/main" id="{07EE119F-79CB-354D-9A25-1BC711090A20}"/>
              </a:ext>
            </a:extLst>
          </p:cNvPr>
          <p:cNvSpPr>
            <a:spLocks noGrp="1"/>
          </p:cNvSpPr>
          <p:nvPr>
            <p:ph type="sldNum" sz="quarter" idx="11"/>
          </p:nvPr>
        </p:nvSpPr>
        <p:spPr/>
        <p:txBody>
          <a:bodyPr/>
          <a:lstStyle/>
          <a:p>
            <a:pPr defTabSz="457200">
              <a:defRPr/>
            </a:pPr>
            <a:r>
              <a:rPr lang="en-US" altLang="en-US">
                <a:solidFill>
                  <a:srgbClr val="1CADE4"/>
                </a:solidFill>
                <a:cs typeface="+mn-cs"/>
              </a:rPr>
              <a:t>Slide </a:t>
            </a:r>
            <a:fld id="{F47BE3D9-793E-43AF-AE56-9AF17DC25390}" type="slidenum">
              <a:rPr lang="en-US" altLang="en-US" smtClean="0">
                <a:solidFill>
                  <a:srgbClr val="1CADE4"/>
                </a:solidFill>
                <a:cs typeface="+mn-cs"/>
              </a:rPr>
              <a:pPr defTabSz="457200">
                <a:defRPr/>
              </a:pPr>
              <a:t>25</a:t>
            </a:fld>
            <a:endParaRPr lang="en-US" altLang="en-US">
              <a:solidFill>
                <a:srgbClr val="1CADE4"/>
              </a:solidFill>
              <a:cs typeface="+mn-cs"/>
            </a:endParaRPr>
          </a:p>
        </p:txBody>
      </p:sp>
      <p:pic>
        <p:nvPicPr>
          <p:cNvPr id="6" name="Picture 2">
            <a:extLst>
              <a:ext uri="{FF2B5EF4-FFF2-40B4-BE49-F238E27FC236}">
                <a16:creationId xmlns:a16="http://schemas.microsoft.com/office/drawing/2014/main" id="{FFBE2F43-0A57-6F4A-8BCB-DA82ACB132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3632" y="1350372"/>
            <a:ext cx="7467600" cy="5089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474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AB12F38D-E771-4F38-8019-BF02A89E9750}"/>
              </a:ext>
            </a:extLst>
          </p:cNvPr>
          <p:cNvSpPr>
            <a:spLocks noGrp="1"/>
          </p:cNvSpPr>
          <p:nvPr>
            <p:ph type="title"/>
          </p:nvPr>
        </p:nvSpPr>
        <p:spPr/>
        <p:txBody>
          <a:bodyPr/>
          <a:lstStyle/>
          <a:p>
            <a:r>
              <a:rPr lang="en-US" altLang="en-US"/>
              <a:t>More Formal</a:t>
            </a:r>
            <a:endParaRPr lang="en-US" altLang="en-US" dirty="0"/>
          </a:p>
        </p:txBody>
      </p:sp>
      <p:sp>
        <p:nvSpPr>
          <p:cNvPr id="38915" name="TextBox 3">
            <a:extLst>
              <a:ext uri="{FF2B5EF4-FFF2-40B4-BE49-F238E27FC236}">
                <a16:creationId xmlns:a16="http://schemas.microsoft.com/office/drawing/2014/main" id="{3243B4EC-F73E-43E2-A2C8-C5352737467A}"/>
              </a:ext>
            </a:extLst>
          </p:cNvPr>
          <p:cNvSpPr txBox="1">
            <a:spLocks noChangeArrowheads="1"/>
          </p:cNvSpPr>
          <p:nvPr/>
        </p:nvSpPr>
        <p:spPr bwMode="auto">
          <a:xfrm>
            <a:off x="4208464" y="2286000"/>
            <a:ext cx="185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latin typeface="Calibri" panose="020F0502020204030204" pitchFamily="34" charset="0"/>
            </a:endParaRPr>
          </a:p>
        </p:txBody>
      </p:sp>
      <p:pic>
        <p:nvPicPr>
          <p:cNvPr id="38916" name="Picture 1">
            <a:extLst>
              <a:ext uri="{FF2B5EF4-FFF2-40B4-BE49-F238E27FC236}">
                <a16:creationId xmlns:a16="http://schemas.microsoft.com/office/drawing/2014/main" id="{81A22063-32EF-465A-B7D6-3A57A021909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03388" y="1409701"/>
            <a:ext cx="8570912" cy="410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3E61486B-5054-42E3-9AE1-547D48D3A69D}"/>
              </a:ext>
            </a:extLst>
          </p:cNvPr>
          <p:cNvSpPr/>
          <p:nvPr/>
        </p:nvSpPr>
        <p:spPr>
          <a:xfrm>
            <a:off x="3071664" y="5746533"/>
            <a:ext cx="4572000" cy="646331"/>
          </a:xfrm>
          <a:prstGeom prst="rect">
            <a:avLst/>
          </a:prstGeom>
        </p:spPr>
        <p:txBody>
          <a:bodyPr>
            <a:spAutoFit/>
          </a:bodyPr>
          <a:lstStyle/>
          <a:p>
            <a:pPr>
              <a:defRPr/>
            </a:pPr>
            <a:endParaRPr lang="en-AU" dirty="0"/>
          </a:p>
          <a:p>
            <a:pPr>
              <a:defRPr/>
            </a:pPr>
            <a:r>
              <a:rPr lang="en-AU" dirty="0"/>
              <a:t>Please see the notes section.</a:t>
            </a:r>
            <a:endParaRPr lang="en-AU"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4">
            <a:extLst>
              <a:ext uri="{FF2B5EF4-FFF2-40B4-BE49-F238E27FC236}">
                <a16:creationId xmlns:a16="http://schemas.microsoft.com/office/drawing/2014/main" id="{C9139A97-4812-4B2E-AF01-E4444AE63C61}"/>
              </a:ext>
            </a:extLst>
          </p:cNvPr>
          <p:cNvSpPr>
            <a:spLocks noGrp="1" noChangeArrowheads="1"/>
          </p:cNvSpPr>
          <p:nvPr>
            <p:ph type="title"/>
          </p:nvPr>
        </p:nvSpPr>
        <p:spPr/>
        <p:txBody>
          <a:bodyPr/>
          <a:lstStyle/>
          <a:p>
            <a:pPr eaLnBrk="1" hangingPunct="1"/>
            <a:r>
              <a:rPr lang="en-AU" altLang="en-US"/>
              <a:t>Class Diagram from last week revisited</a:t>
            </a:r>
            <a:endParaRPr lang="en-US" altLang="en-US"/>
          </a:p>
        </p:txBody>
      </p:sp>
      <p:sp>
        <p:nvSpPr>
          <p:cNvPr id="27650" name="Slide Number Placeholder 5">
            <a:extLst>
              <a:ext uri="{FF2B5EF4-FFF2-40B4-BE49-F238E27FC236}">
                <a16:creationId xmlns:a16="http://schemas.microsoft.com/office/drawing/2014/main" id="{F5535A97-7BA4-4216-B13B-532FCFE94CC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fld id="{C54CECA6-EB87-425F-A5D3-DFD55357AF59}" type="slidenum">
              <a:rPr lang="en-US" altLang="en-US" sz="1400">
                <a:latin typeface="Garamond" panose="02020404030301010803" pitchFamily="18" charset="0"/>
                <a:ea typeface="MS PGothic" panose="020B0600070205080204" pitchFamily="34" charset="-128"/>
              </a:rPr>
              <a:pPr eaLnBrk="0" hangingPunct="0"/>
              <a:t>27</a:t>
            </a:fld>
            <a:endParaRPr lang="en-US" altLang="en-US" sz="1400">
              <a:latin typeface="Garamond" panose="02020404030301010803" pitchFamily="18" charset="0"/>
              <a:ea typeface="MS PGothic" panose="020B0600070205080204" pitchFamily="34" charset="-128"/>
            </a:endParaRPr>
          </a:p>
        </p:txBody>
      </p:sp>
      <p:pic>
        <p:nvPicPr>
          <p:cNvPr id="27652" name="Picture 1">
            <a:extLst>
              <a:ext uri="{FF2B5EF4-FFF2-40B4-BE49-F238E27FC236}">
                <a16:creationId xmlns:a16="http://schemas.microsoft.com/office/drawing/2014/main" id="{9F728A33-60E8-4135-92BF-434BCEEDBE3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75051" y="1196752"/>
            <a:ext cx="5329261" cy="5251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itle 3">
            <a:extLst>
              <a:ext uri="{FF2B5EF4-FFF2-40B4-BE49-F238E27FC236}">
                <a16:creationId xmlns:a16="http://schemas.microsoft.com/office/drawing/2014/main" id="{A34163A9-FB8F-4179-8FFA-3BFE5446ABF1}"/>
              </a:ext>
            </a:extLst>
          </p:cNvPr>
          <p:cNvSpPr>
            <a:spLocks noGrp="1"/>
          </p:cNvSpPr>
          <p:nvPr>
            <p:ph type="title"/>
          </p:nvPr>
        </p:nvSpPr>
        <p:spPr>
          <a:xfrm>
            <a:off x="623392" y="188640"/>
            <a:ext cx="11305256" cy="864096"/>
          </a:xfrm>
        </p:spPr>
        <p:txBody>
          <a:bodyPr/>
          <a:lstStyle/>
          <a:p>
            <a:r>
              <a:rPr lang="en-US" altLang="en-US" dirty="0"/>
              <a:t>Relationship between Class Diagram and Sequence Diagram</a:t>
            </a:r>
          </a:p>
        </p:txBody>
      </p:sp>
      <p:pic>
        <p:nvPicPr>
          <p:cNvPr id="40963" name="Picture 5">
            <a:extLst>
              <a:ext uri="{FF2B5EF4-FFF2-40B4-BE49-F238E27FC236}">
                <a16:creationId xmlns:a16="http://schemas.microsoft.com/office/drawing/2014/main" id="{B4C3B139-BBB2-448E-8B16-8AEC04AE87B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27350" y="1245964"/>
            <a:ext cx="6489700" cy="4343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1">
            <a:extLst>
              <a:ext uri="{FF2B5EF4-FFF2-40B4-BE49-F238E27FC236}">
                <a16:creationId xmlns:a16="http://schemas.microsoft.com/office/drawing/2014/main" id="{12FA6222-429E-4F7B-89F4-96E2FDAC4267}"/>
              </a:ext>
            </a:extLst>
          </p:cNvPr>
          <p:cNvSpPr>
            <a:spLocks noChangeArrowheads="1"/>
          </p:cNvSpPr>
          <p:nvPr/>
        </p:nvSpPr>
        <p:spPr bwMode="auto">
          <a:xfrm>
            <a:off x="767408" y="5563534"/>
            <a:ext cx="979378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dirty="0"/>
              <a:t>Class diagram (developed earlier) should be updated after developing sequence diagrams.</a:t>
            </a:r>
          </a:p>
          <a:p>
            <a:r>
              <a:rPr lang="en-US" altLang="en-US" dirty="0"/>
              <a:t>Addition of new methods</a:t>
            </a:r>
          </a:p>
          <a:p>
            <a:r>
              <a:rPr lang="en-US" altLang="en-US" dirty="0"/>
              <a:t>Deletion of (never used) methods</a:t>
            </a:r>
          </a:p>
          <a:p>
            <a:r>
              <a:rPr lang="en-US" altLang="en-US" dirty="0"/>
              <a:t>Addition of new classes (created during the sequence diagrams)</a:t>
            </a:r>
            <a:endParaRPr lang="en-AU"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4">
            <a:extLst>
              <a:ext uri="{FF2B5EF4-FFF2-40B4-BE49-F238E27FC236}">
                <a16:creationId xmlns:a16="http://schemas.microsoft.com/office/drawing/2014/main" id="{B7A432D5-E7BB-4F3B-9D1B-C848C8AD957C}"/>
              </a:ext>
            </a:extLst>
          </p:cNvPr>
          <p:cNvSpPr>
            <a:spLocks noGrp="1" noChangeArrowheads="1"/>
          </p:cNvSpPr>
          <p:nvPr>
            <p:ph type="title"/>
          </p:nvPr>
        </p:nvSpPr>
        <p:spPr/>
        <p:txBody>
          <a:bodyPr/>
          <a:lstStyle/>
          <a:p>
            <a:pPr eaLnBrk="1" hangingPunct="1"/>
            <a:r>
              <a:rPr lang="en-AU" altLang="en-US"/>
              <a:t>Summary</a:t>
            </a:r>
            <a:endParaRPr lang="en-US" altLang="en-US"/>
          </a:p>
        </p:txBody>
      </p:sp>
      <p:sp>
        <p:nvSpPr>
          <p:cNvPr id="43012" name="Content Placeholder 6">
            <a:extLst>
              <a:ext uri="{FF2B5EF4-FFF2-40B4-BE49-F238E27FC236}">
                <a16:creationId xmlns:a16="http://schemas.microsoft.com/office/drawing/2014/main" id="{BF89703D-E6D3-4EA2-B714-B30611B47DBA}"/>
              </a:ext>
            </a:extLst>
          </p:cNvPr>
          <p:cNvSpPr>
            <a:spLocks noGrp="1"/>
          </p:cNvSpPr>
          <p:nvPr>
            <p:ph idx="1"/>
          </p:nvPr>
        </p:nvSpPr>
        <p:spPr>
          <a:xfrm>
            <a:off x="911424" y="1124224"/>
            <a:ext cx="9666908" cy="5545137"/>
          </a:xfrm>
        </p:spPr>
        <p:txBody>
          <a:bodyPr/>
          <a:lstStyle/>
          <a:p>
            <a:r>
              <a:rPr lang="en-US" altLang="en-US" sz="2400" dirty="0"/>
              <a:t>Lifeline box: Actor or System or Object</a:t>
            </a:r>
          </a:p>
          <a:p>
            <a:r>
              <a:rPr lang="en-US" altLang="en-US" sz="2400" dirty="0"/>
              <a:t>Lifeline</a:t>
            </a:r>
          </a:p>
          <a:p>
            <a:r>
              <a:rPr lang="en-US" altLang="en-US" sz="2400" dirty="0"/>
              <a:t>Interaction or Communication</a:t>
            </a:r>
          </a:p>
          <a:p>
            <a:r>
              <a:rPr lang="en-US" altLang="en-US" sz="2400" dirty="0"/>
              <a:t>Sequence</a:t>
            </a:r>
          </a:p>
          <a:p>
            <a:r>
              <a:rPr lang="en-US" altLang="en-US" sz="2400" dirty="0"/>
              <a:t>Messages</a:t>
            </a:r>
            <a:endParaRPr lang="en-US" altLang="en-US" sz="2600" b="1" i="1" u="sng" dirty="0"/>
          </a:p>
          <a:p>
            <a:endParaRPr lang="en-US" altLang="en-US" sz="2600" b="1" i="1" u="sng" dirty="0"/>
          </a:p>
          <a:p>
            <a:endParaRPr lang="en-US" altLang="en-US" dirty="0"/>
          </a:p>
          <a:p>
            <a:endParaRPr lang="en-US" altLang="en-US" dirty="0"/>
          </a:p>
          <a:p>
            <a:endParaRPr lang="en-US" altLang="en-US" dirty="0"/>
          </a:p>
          <a:p>
            <a:endParaRPr lang="en-US" altLang="en-US" dirty="0"/>
          </a:p>
          <a:p>
            <a:endParaRPr lang="en-US" altLang="en-US" dirty="0"/>
          </a:p>
        </p:txBody>
      </p:sp>
      <p:sp>
        <p:nvSpPr>
          <p:cNvPr id="43010" name="Slide Number Placeholder 5">
            <a:extLst>
              <a:ext uri="{FF2B5EF4-FFF2-40B4-BE49-F238E27FC236}">
                <a16:creationId xmlns:a16="http://schemas.microsoft.com/office/drawing/2014/main" id="{A608CC94-5CFD-4896-9526-578898429EB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0C5A718-3DE5-45E3-B85D-941FF06E693A}" type="slidenum">
              <a:rPr lang="en-US" altLang="en-US" smtClean="0">
                <a:latin typeface="Garamond" panose="02020404030301010803" pitchFamily="18" charset="0"/>
              </a:rPr>
              <a:pPr/>
              <a:t>29</a:t>
            </a:fld>
            <a:endParaRPr lang="en-US" altLang="en-US">
              <a:latin typeface="Garamond" panose="02020404030301010803"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835EB08-2AC3-4F0E-AFDB-FC27354EA77D}"/>
              </a:ext>
            </a:extLst>
          </p:cNvPr>
          <p:cNvSpPr>
            <a:spLocks noGrp="1" noChangeArrowheads="1"/>
          </p:cNvSpPr>
          <p:nvPr>
            <p:ph type="title"/>
          </p:nvPr>
        </p:nvSpPr>
        <p:spPr>
          <a:xfrm>
            <a:off x="911424" y="116632"/>
            <a:ext cx="9289032" cy="873966"/>
          </a:xfrm>
        </p:spPr>
        <p:txBody>
          <a:bodyPr>
            <a:normAutofit fontScale="90000"/>
          </a:bodyPr>
          <a:lstStyle/>
          <a:p>
            <a:pPr eaLnBrk="1" hangingPunct="1"/>
            <a:r>
              <a:rPr lang="en-US" altLang="en-US" sz="2900" dirty="0"/>
              <a:t>Interaction Diagram (Sequence Diagram): </a:t>
            </a:r>
            <a:br>
              <a:rPr lang="en-US" altLang="en-US" sz="2900" dirty="0"/>
            </a:br>
            <a:r>
              <a:rPr lang="en-US" altLang="en-US" sz="2900" dirty="0"/>
              <a:t>Relationship with Use Cases and Process Model</a:t>
            </a:r>
          </a:p>
        </p:txBody>
      </p:sp>
      <p:sp>
        <p:nvSpPr>
          <p:cNvPr id="8195" name="Slide Number Placeholder 4">
            <a:extLst>
              <a:ext uri="{FF2B5EF4-FFF2-40B4-BE49-F238E27FC236}">
                <a16:creationId xmlns:a16="http://schemas.microsoft.com/office/drawing/2014/main" id="{75FCB824-3966-44CB-9F77-1B8ED7A9DDE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E6BE3AA-B162-44A7-B420-7BDFA67E5B76}" type="slidenum">
              <a:rPr lang="en-US" altLang="en-US" smtClean="0">
                <a:latin typeface="Garamond" panose="02020404030301010803" pitchFamily="18" charset="0"/>
              </a:rPr>
              <a:pPr/>
              <a:t>3</a:t>
            </a:fld>
            <a:endParaRPr lang="en-US" altLang="en-US">
              <a:latin typeface="Garamond" panose="02020404030301010803" pitchFamily="18" charset="0"/>
            </a:endParaRPr>
          </a:p>
        </p:txBody>
      </p:sp>
      <p:sp>
        <p:nvSpPr>
          <p:cNvPr id="8196" name="Rectangle 3">
            <a:extLst>
              <a:ext uri="{FF2B5EF4-FFF2-40B4-BE49-F238E27FC236}">
                <a16:creationId xmlns:a16="http://schemas.microsoft.com/office/drawing/2014/main" id="{69CEE739-599D-4A69-BDC1-41D71877612D}"/>
              </a:ext>
            </a:extLst>
          </p:cNvPr>
          <p:cNvSpPr>
            <a:spLocks noChangeArrowheads="1"/>
          </p:cNvSpPr>
          <p:nvPr/>
        </p:nvSpPr>
        <p:spPr bwMode="auto">
          <a:xfrm>
            <a:off x="2209800" y="1600200"/>
            <a:ext cx="1752600" cy="1752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b="1">
                <a:latin typeface="Times New Roman" panose="02020603050405020304" pitchFamily="18" charset="0"/>
              </a:rPr>
              <a:t>USE CASE 1</a:t>
            </a:r>
          </a:p>
          <a:p>
            <a:endParaRPr lang="en-US" altLang="en-US" b="1">
              <a:latin typeface="Times New Roman" panose="02020603050405020304" pitchFamily="18" charset="0"/>
            </a:endParaRPr>
          </a:p>
          <a:p>
            <a:r>
              <a:rPr lang="en-US" altLang="en-US" b="1">
                <a:latin typeface="Times New Roman" panose="02020603050405020304" pitchFamily="18" charset="0"/>
              </a:rPr>
              <a:t>Main flow</a:t>
            </a:r>
          </a:p>
          <a:p>
            <a:endParaRPr lang="en-US" altLang="en-US" b="1">
              <a:latin typeface="Times New Roman" panose="02020603050405020304" pitchFamily="18" charset="0"/>
            </a:endParaRPr>
          </a:p>
          <a:p>
            <a:endParaRPr lang="en-US" altLang="en-US" b="1">
              <a:latin typeface="Times New Roman" panose="02020603050405020304" pitchFamily="18" charset="0"/>
            </a:endParaRPr>
          </a:p>
          <a:p>
            <a:r>
              <a:rPr lang="en-US" altLang="en-US" b="1">
                <a:latin typeface="Times New Roman" panose="02020603050405020304" pitchFamily="18" charset="0"/>
              </a:rPr>
              <a:t>Exception</a:t>
            </a:r>
          </a:p>
        </p:txBody>
      </p:sp>
      <p:sp>
        <p:nvSpPr>
          <p:cNvPr id="8197" name="Line 4">
            <a:extLst>
              <a:ext uri="{FF2B5EF4-FFF2-40B4-BE49-F238E27FC236}">
                <a16:creationId xmlns:a16="http://schemas.microsoft.com/office/drawing/2014/main" id="{DD4F9794-BAB5-4BC1-B4FD-2B0236996AD9}"/>
              </a:ext>
            </a:extLst>
          </p:cNvPr>
          <p:cNvSpPr>
            <a:spLocks noChangeShapeType="1"/>
          </p:cNvSpPr>
          <p:nvPr/>
        </p:nvSpPr>
        <p:spPr bwMode="auto">
          <a:xfrm>
            <a:off x="2209800" y="2895600"/>
            <a:ext cx="1752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198" name="Line 5">
            <a:extLst>
              <a:ext uri="{FF2B5EF4-FFF2-40B4-BE49-F238E27FC236}">
                <a16:creationId xmlns:a16="http://schemas.microsoft.com/office/drawing/2014/main" id="{950AC1BD-5DE5-408C-9C1F-0CB9EDB2716A}"/>
              </a:ext>
            </a:extLst>
          </p:cNvPr>
          <p:cNvSpPr>
            <a:spLocks noChangeShapeType="1"/>
          </p:cNvSpPr>
          <p:nvPr/>
        </p:nvSpPr>
        <p:spPr bwMode="auto">
          <a:xfrm flipV="1">
            <a:off x="3432176" y="1981201"/>
            <a:ext cx="2282825" cy="34607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199" name="Oval 6">
            <a:extLst>
              <a:ext uri="{FF2B5EF4-FFF2-40B4-BE49-F238E27FC236}">
                <a16:creationId xmlns:a16="http://schemas.microsoft.com/office/drawing/2014/main" id="{6F40FDB3-DF99-4DEC-9C97-34A966E2E131}"/>
              </a:ext>
            </a:extLst>
          </p:cNvPr>
          <p:cNvSpPr>
            <a:spLocks noChangeArrowheads="1"/>
          </p:cNvSpPr>
          <p:nvPr/>
        </p:nvSpPr>
        <p:spPr bwMode="auto">
          <a:xfrm>
            <a:off x="5638800" y="1524000"/>
            <a:ext cx="2209800" cy="6858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b="1">
                <a:latin typeface="Times New Roman" panose="02020603050405020304" pitchFamily="18" charset="0"/>
              </a:rPr>
              <a:t>Sequence</a:t>
            </a:r>
          </a:p>
          <a:p>
            <a:r>
              <a:rPr lang="en-US" altLang="en-US" b="1">
                <a:latin typeface="Times New Roman" panose="02020603050405020304" pitchFamily="18" charset="0"/>
              </a:rPr>
              <a:t>diagram 1</a:t>
            </a:r>
          </a:p>
        </p:txBody>
      </p:sp>
      <p:sp>
        <p:nvSpPr>
          <p:cNvPr id="8200" name="Line 7">
            <a:extLst>
              <a:ext uri="{FF2B5EF4-FFF2-40B4-BE49-F238E27FC236}">
                <a16:creationId xmlns:a16="http://schemas.microsoft.com/office/drawing/2014/main" id="{645E7D87-86EB-4C02-93BF-DE0A92CF241D}"/>
              </a:ext>
            </a:extLst>
          </p:cNvPr>
          <p:cNvSpPr>
            <a:spLocks noChangeShapeType="1"/>
          </p:cNvSpPr>
          <p:nvPr/>
        </p:nvSpPr>
        <p:spPr bwMode="auto">
          <a:xfrm flipV="1">
            <a:off x="3432175" y="2924176"/>
            <a:ext cx="2159000" cy="2889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201" name="Oval 8">
            <a:extLst>
              <a:ext uri="{FF2B5EF4-FFF2-40B4-BE49-F238E27FC236}">
                <a16:creationId xmlns:a16="http://schemas.microsoft.com/office/drawing/2014/main" id="{04F280C1-1AA4-4E61-AAED-14BBDEEE247C}"/>
              </a:ext>
            </a:extLst>
          </p:cNvPr>
          <p:cNvSpPr>
            <a:spLocks noChangeArrowheads="1"/>
          </p:cNvSpPr>
          <p:nvPr/>
        </p:nvSpPr>
        <p:spPr bwMode="auto">
          <a:xfrm>
            <a:off x="5591175" y="2565400"/>
            <a:ext cx="2209800" cy="6858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b="1">
                <a:latin typeface="Times New Roman" panose="02020603050405020304" pitchFamily="18" charset="0"/>
              </a:rPr>
              <a:t>Sequence</a:t>
            </a:r>
          </a:p>
          <a:p>
            <a:r>
              <a:rPr lang="en-US" altLang="en-US" b="1">
                <a:latin typeface="Times New Roman" panose="02020603050405020304" pitchFamily="18" charset="0"/>
              </a:rPr>
              <a:t>diagram 2</a:t>
            </a:r>
          </a:p>
        </p:txBody>
      </p:sp>
      <p:sp>
        <p:nvSpPr>
          <p:cNvPr id="8202" name="Rectangle 9">
            <a:extLst>
              <a:ext uri="{FF2B5EF4-FFF2-40B4-BE49-F238E27FC236}">
                <a16:creationId xmlns:a16="http://schemas.microsoft.com/office/drawing/2014/main" id="{69FAB4BF-690A-4CDD-A924-F69726A99F25}"/>
              </a:ext>
            </a:extLst>
          </p:cNvPr>
          <p:cNvSpPr>
            <a:spLocks noChangeArrowheads="1"/>
          </p:cNvSpPr>
          <p:nvPr/>
        </p:nvSpPr>
        <p:spPr bwMode="auto">
          <a:xfrm>
            <a:off x="2286000" y="3886200"/>
            <a:ext cx="1752600" cy="1752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b="1">
                <a:latin typeface="Times New Roman" panose="02020603050405020304" pitchFamily="18" charset="0"/>
              </a:rPr>
              <a:t>USE CASE 2</a:t>
            </a:r>
          </a:p>
          <a:p>
            <a:endParaRPr lang="en-US" altLang="en-US" b="1">
              <a:latin typeface="Times New Roman" panose="02020603050405020304" pitchFamily="18" charset="0"/>
            </a:endParaRPr>
          </a:p>
          <a:p>
            <a:r>
              <a:rPr lang="en-US" altLang="en-US" b="1">
                <a:latin typeface="Times New Roman" panose="02020603050405020304" pitchFamily="18" charset="0"/>
              </a:rPr>
              <a:t>Main flow</a:t>
            </a:r>
          </a:p>
          <a:p>
            <a:endParaRPr lang="en-US" altLang="en-US" b="1">
              <a:latin typeface="Times New Roman" panose="02020603050405020304" pitchFamily="18" charset="0"/>
            </a:endParaRPr>
          </a:p>
          <a:p>
            <a:endParaRPr lang="en-US" altLang="en-US" b="1">
              <a:latin typeface="Times New Roman" panose="02020603050405020304" pitchFamily="18" charset="0"/>
            </a:endParaRPr>
          </a:p>
          <a:p>
            <a:r>
              <a:rPr lang="en-US" altLang="en-US" b="1">
                <a:latin typeface="Times New Roman" panose="02020603050405020304" pitchFamily="18" charset="0"/>
              </a:rPr>
              <a:t>Alternative</a:t>
            </a:r>
          </a:p>
        </p:txBody>
      </p:sp>
      <p:sp>
        <p:nvSpPr>
          <p:cNvPr id="8203" name="Line 10">
            <a:extLst>
              <a:ext uri="{FF2B5EF4-FFF2-40B4-BE49-F238E27FC236}">
                <a16:creationId xmlns:a16="http://schemas.microsoft.com/office/drawing/2014/main" id="{F9450563-0513-4F44-A10F-0EDFAA51D251}"/>
              </a:ext>
            </a:extLst>
          </p:cNvPr>
          <p:cNvSpPr>
            <a:spLocks noChangeShapeType="1"/>
          </p:cNvSpPr>
          <p:nvPr/>
        </p:nvSpPr>
        <p:spPr bwMode="auto">
          <a:xfrm>
            <a:off x="2286000" y="5181600"/>
            <a:ext cx="1752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204" name="Oval 11">
            <a:extLst>
              <a:ext uri="{FF2B5EF4-FFF2-40B4-BE49-F238E27FC236}">
                <a16:creationId xmlns:a16="http://schemas.microsoft.com/office/drawing/2014/main" id="{739CD145-D64E-4436-81A2-CD88D7C357CC}"/>
              </a:ext>
            </a:extLst>
          </p:cNvPr>
          <p:cNvSpPr>
            <a:spLocks noChangeArrowheads="1"/>
          </p:cNvSpPr>
          <p:nvPr/>
        </p:nvSpPr>
        <p:spPr bwMode="auto">
          <a:xfrm>
            <a:off x="5486400" y="3810000"/>
            <a:ext cx="2209800" cy="6858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b="1">
                <a:latin typeface="Times New Roman" panose="02020603050405020304" pitchFamily="18" charset="0"/>
              </a:rPr>
              <a:t>Sequence</a:t>
            </a:r>
          </a:p>
          <a:p>
            <a:r>
              <a:rPr lang="en-US" altLang="en-US" b="1">
                <a:latin typeface="Times New Roman" panose="02020603050405020304" pitchFamily="18" charset="0"/>
              </a:rPr>
              <a:t>diagram 3</a:t>
            </a:r>
          </a:p>
        </p:txBody>
      </p:sp>
      <p:sp>
        <p:nvSpPr>
          <p:cNvPr id="8205" name="Oval 12">
            <a:extLst>
              <a:ext uri="{FF2B5EF4-FFF2-40B4-BE49-F238E27FC236}">
                <a16:creationId xmlns:a16="http://schemas.microsoft.com/office/drawing/2014/main" id="{FC5A8EBE-5193-4A36-90A3-78343734B4E3}"/>
              </a:ext>
            </a:extLst>
          </p:cNvPr>
          <p:cNvSpPr>
            <a:spLocks noChangeArrowheads="1"/>
          </p:cNvSpPr>
          <p:nvPr/>
        </p:nvSpPr>
        <p:spPr bwMode="auto">
          <a:xfrm>
            <a:off x="5715000" y="4800600"/>
            <a:ext cx="2209800" cy="6858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b="1">
                <a:latin typeface="Times New Roman" panose="02020603050405020304" pitchFamily="18" charset="0"/>
              </a:rPr>
              <a:t>Sequence</a:t>
            </a:r>
          </a:p>
          <a:p>
            <a:r>
              <a:rPr lang="en-US" altLang="en-US" b="1">
                <a:latin typeface="Times New Roman" panose="02020603050405020304" pitchFamily="18" charset="0"/>
              </a:rPr>
              <a:t>diagram 4</a:t>
            </a:r>
          </a:p>
        </p:txBody>
      </p:sp>
      <p:sp>
        <p:nvSpPr>
          <p:cNvPr id="8206" name="Line 13">
            <a:extLst>
              <a:ext uri="{FF2B5EF4-FFF2-40B4-BE49-F238E27FC236}">
                <a16:creationId xmlns:a16="http://schemas.microsoft.com/office/drawing/2014/main" id="{52EDB081-5DB0-465C-90CE-362FE04B37A0}"/>
              </a:ext>
            </a:extLst>
          </p:cNvPr>
          <p:cNvSpPr>
            <a:spLocks noChangeShapeType="1"/>
          </p:cNvSpPr>
          <p:nvPr/>
        </p:nvSpPr>
        <p:spPr bwMode="auto">
          <a:xfrm flipV="1">
            <a:off x="3432176" y="4191000"/>
            <a:ext cx="2054225" cy="457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207" name="Line 14">
            <a:extLst>
              <a:ext uri="{FF2B5EF4-FFF2-40B4-BE49-F238E27FC236}">
                <a16:creationId xmlns:a16="http://schemas.microsoft.com/office/drawing/2014/main" id="{1A1C778C-D0B2-47AB-AD33-C2D16B084E8C}"/>
              </a:ext>
            </a:extLst>
          </p:cNvPr>
          <p:cNvSpPr>
            <a:spLocks noChangeShapeType="1"/>
          </p:cNvSpPr>
          <p:nvPr/>
        </p:nvSpPr>
        <p:spPr bwMode="auto">
          <a:xfrm flipV="1">
            <a:off x="3575050" y="5181600"/>
            <a:ext cx="2139950" cy="2286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208" name="AutoShape 15">
            <a:extLst>
              <a:ext uri="{FF2B5EF4-FFF2-40B4-BE49-F238E27FC236}">
                <a16:creationId xmlns:a16="http://schemas.microsoft.com/office/drawing/2014/main" id="{B593B6D1-F1AA-421F-99F8-F9C8452FC629}"/>
              </a:ext>
            </a:extLst>
          </p:cNvPr>
          <p:cNvSpPr>
            <a:spLocks noChangeArrowheads="1"/>
          </p:cNvSpPr>
          <p:nvPr/>
        </p:nvSpPr>
        <p:spPr bwMode="auto">
          <a:xfrm>
            <a:off x="8610600" y="3048000"/>
            <a:ext cx="1828800" cy="1066800"/>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b="1">
                <a:latin typeface="Times New Roman" panose="02020603050405020304" pitchFamily="18" charset="0"/>
              </a:rPr>
              <a:t>Process Model</a:t>
            </a:r>
          </a:p>
        </p:txBody>
      </p:sp>
      <p:sp>
        <p:nvSpPr>
          <p:cNvPr id="8209" name="Line 16">
            <a:extLst>
              <a:ext uri="{FF2B5EF4-FFF2-40B4-BE49-F238E27FC236}">
                <a16:creationId xmlns:a16="http://schemas.microsoft.com/office/drawing/2014/main" id="{9C155165-CA7F-4CEB-B127-FFFCE59557B7}"/>
              </a:ext>
            </a:extLst>
          </p:cNvPr>
          <p:cNvSpPr>
            <a:spLocks noChangeShapeType="1"/>
          </p:cNvSpPr>
          <p:nvPr/>
        </p:nvSpPr>
        <p:spPr bwMode="auto">
          <a:xfrm flipH="1" flipV="1">
            <a:off x="7924800" y="1976438"/>
            <a:ext cx="1195388" cy="1041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210" name="Line 17">
            <a:extLst>
              <a:ext uri="{FF2B5EF4-FFF2-40B4-BE49-F238E27FC236}">
                <a16:creationId xmlns:a16="http://schemas.microsoft.com/office/drawing/2014/main" id="{8EDC7E66-939E-4059-831B-B70098DD6A14}"/>
              </a:ext>
            </a:extLst>
          </p:cNvPr>
          <p:cNvSpPr>
            <a:spLocks noChangeShapeType="1"/>
          </p:cNvSpPr>
          <p:nvPr/>
        </p:nvSpPr>
        <p:spPr bwMode="auto">
          <a:xfrm flipH="1" flipV="1">
            <a:off x="7924800" y="2895600"/>
            <a:ext cx="685800" cy="533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211" name="Line 18">
            <a:extLst>
              <a:ext uri="{FF2B5EF4-FFF2-40B4-BE49-F238E27FC236}">
                <a16:creationId xmlns:a16="http://schemas.microsoft.com/office/drawing/2014/main" id="{6F0D0639-C482-465D-A7C8-6DC79B1C46A6}"/>
              </a:ext>
            </a:extLst>
          </p:cNvPr>
          <p:cNvSpPr>
            <a:spLocks noChangeShapeType="1"/>
          </p:cNvSpPr>
          <p:nvPr/>
        </p:nvSpPr>
        <p:spPr bwMode="auto">
          <a:xfrm flipH="1">
            <a:off x="7800976" y="3779838"/>
            <a:ext cx="809625" cy="25876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212" name="Line 19">
            <a:extLst>
              <a:ext uri="{FF2B5EF4-FFF2-40B4-BE49-F238E27FC236}">
                <a16:creationId xmlns:a16="http://schemas.microsoft.com/office/drawing/2014/main" id="{3111CA89-DF15-4E3E-B468-A486EC40338B}"/>
              </a:ext>
            </a:extLst>
          </p:cNvPr>
          <p:cNvSpPr>
            <a:spLocks noChangeShapeType="1"/>
          </p:cNvSpPr>
          <p:nvPr/>
        </p:nvSpPr>
        <p:spPr bwMode="auto">
          <a:xfrm flipH="1">
            <a:off x="7924800" y="4144964"/>
            <a:ext cx="685800" cy="83343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EA6345A2-0B60-4EBF-BBF8-8EF164C79D6A}"/>
              </a:ext>
            </a:extLst>
          </p:cNvPr>
          <p:cNvSpPr>
            <a:spLocks noGrp="1" noChangeArrowheads="1"/>
          </p:cNvSpPr>
          <p:nvPr>
            <p:ph type="title"/>
          </p:nvPr>
        </p:nvSpPr>
        <p:spPr>
          <a:xfrm>
            <a:off x="839416" y="260350"/>
            <a:ext cx="10841285" cy="566738"/>
          </a:xfrm>
        </p:spPr>
        <p:txBody>
          <a:bodyPr>
            <a:normAutofit fontScale="90000"/>
          </a:bodyPr>
          <a:lstStyle/>
          <a:p>
            <a:pPr eaLnBrk="1" hangingPunct="1">
              <a:defRPr/>
            </a:pPr>
            <a:r>
              <a:rPr lang="en-AU" altLang="en-US" dirty="0" smtClean="0"/>
              <a:t>Assignment 4  </a:t>
            </a:r>
            <a:r>
              <a:rPr lang="en-AU" altLang="en-US" dirty="0"/>
              <a:t>– Improved COS</a:t>
            </a:r>
            <a:endParaRPr lang="en-US" altLang="en-US" dirty="0"/>
          </a:p>
        </p:txBody>
      </p:sp>
      <p:sp>
        <p:nvSpPr>
          <p:cNvPr id="61443" name="Slide Number Placeholder 5">
            <a:extLst>
              <a:ext uri="{FF2B5EF4-FFF2-40B4-BE49-F238E27FC236}">
                <a16:creationId xmlns:a16="http://schemas.microsoft.com/office/drawing/2014/main" id="{5DA4ED64-FE14-4402-9D02-F101B5C1EA6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anose="05040102010807070707" pitchFamily="18" charset="2"/>
              <a:buNone/>
            </a:pPr>
            <a:fld id="{C01E89B9-1B40-4483-B9F4-AC0E7966154A}" type="slidenum">
              <a:rPr lang="en-US" altLang="en-US" sz="1400" smtClean="0">
                <a:solidFill>
                  <a:schemeClr val="tx1"/>
                </a:solidFill>
                <a:latin typeface="Garamond" panose="02020404030301010803" pitchFamily="18" charset="0"/>
              </a:rPr>
              <a:pPr defTabSz="914400">
                <a:spcBef>
                  <a:spcPct val="50000"/>
                </a:spcBef>
                <a:buClrTx/>
                <a:buSzTx/>
                <a:buFont typeface="Wingdings 3" panose="05040102010807070707" pitchFamily="18" charset="2"/>
                <a:buNone/>
              </a:pPr>
              <a:t>30</a:t>
            </a:fld>
            <a:endParaRPr lang="en-US" altLang="en-US" sz="1400">
              <a:solidFill>
                <a:schemeClr val="tx1"/>
              </a:solidFill>
              <a:latin typeface="Garamond" panose="02020404030301010803" pitchFamily="18" charset="0"/>
            </a:endParaRPr>
          </a:p>
        </p:txBody>
      </p:sp>
      <p:sp>
        <p:nvSpPr>
          <p:cNvPr id="50180" name="Rectangle 3">
            <a:extLst>
              <a:ext uri="{FF2B5EF4-FFF2-40B4-BE49-F238E27FC236}">
                <a16:creationId xmlns:a16="http://schemas.microsoft.com/office/drawing/2014/main" id="{B8F140B4-221E-4A85-B3A3-42839F04AF7A}"/>
              </a:ext>
            </a:extLst>
          </p:cNvPr>
          <p:cNvSpPr txBox="1">
            <a:spLocks noChangeArrowheads="1"/>
          </p:cNvSpPr>
          <p:nvPr/>
        </p:nvSpPr>
        <p:spPr bwMode="auto">
          <a:xfrm>
            <a:off x="911224" y="1052513"/>
            <a:ext cx="10657383" cy="5616575"/>
          </a:xfrm>
          <a:prstGeom prst="rect">
            <a:avLst/>
          </a:prstGeom>
          <a:noFill/>
          <a:ln>
            <a:noFill/>
          </a:ln>
        </p:spPr>
        <p:txBody>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669925" indent="-325438">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eaLnBrk="1" hangingPunct="1">
              <a:lnSpc>
                <a:spcPct val="90000"/>
              </a:lnSpc>
              <a:spcBef>
                <a:spcPct val="20000"/>
              </a:spcBef>
              <a:buSzPct val="65000"/>
              <a:defRPr/>
            </a:pPr>
            <a:r>
              <a:rPr lang="en-US" altLang="en-US" sz="2300" dirty="0">
                <a:latin typeface="+mj-lt"/>
              </a:rPr>
              <a:t>Object Oriented Requirements Analysis and Specification Report – 30 Marks</a:t>
            </a:r>
          </a:p>
          <a:p>
            <a:pPr eaLnBrk="1" hangingPunct="1">
              <a:lnSpc>
                <a:spcPct val="90000"/>
              </a:lnSpc>
              <a:spcBef>
                <a:spcPct val="20000"/>
              </a:spcBef>
              <a:buSzPct val="65000"/>
              <a:defRPr/>
            </a:pPr>
            <a:r>
              <a:rPr lang="en-AU" altLang="en-US" sz="2300" dirty="0">
                <a:solidFill>
                  <a:schemeClr val="tx1"/>
                </a:solidFill>
                <a:latin typeface="+mj-lt"/>
                <a:cs typeface="Arial" panose="020B0604020202020204" pitchFamily="34" charset="0"/>
              </a:rPr>
              <a:t>Same Case Study as Assignment 1: </a:t>
            </a:r>
            <a:r>
              <a:rPr lang="en-US" altLang="en-US" sz="2300" dirty="0">
                <a:latin typeface="+mj-lt"/>
              </a:rPr>
              <a:t>Customer Onboarding System (COS) for </a:t>
            </a:r>
            <a:r>
              <a:rPr lang="en-US" altLang="en-US" sz="2300" dirty="0" err="1">
                <a:latin typeface="+mj-lt"/>
              </a:rPr>
              <a:t>Streamable</a:t>
            </a:r>
            <a:endParaRPr lang="en-AU" altLang="en-US" sz="2300" dirty="0">
              <a:solidFill>
                <a:schemeClr val="tx1"/>
              </a:solidFill>
              <a:latin typeface="+mj-lt"/>
              <a:cs typeface="Arial" panose="020B0604020202020204" pitchFamily="34" charset="0"/>
            </a:endParaRPr>
          </a:p>
          <a:p>
            <a:pPr eaLnBrk="1" hangingPunct="1">
              <a:lnSpc>
                <a:spcPct val="90000"/>
              </a:lnSpc>
              <a:spcBef>
                <a:spcPct val="20000"/>
              </a:spcBef>
              <a:buSzPct val="65000"/>
              <a:defRPr/>
            </a:pPr>
            <a:r>
              <a:rPr lang="en-AU" altLang="en-US" sz="2300" dirty="0">
                <a:solidFill>
                  <a:schemeClr val="tx1"/>
                </a:solidFill>
                <a:latin typeface="+mj-lt"/>
                <a:cs typeface="Arial" panose="020B0604020202020204" pitchFamily="34" charset="0"/>
              </a:rPr>
              <a:t>Functional and non-functional requirements</a:t>
            </a:r>
          </a:p>
          <a:p>
            <a:pPr lvl="1" eaLnBrk="1" hangingPunct="1">
              <a:lnSpc>
                <a:spcPct val="90000"/>
              </a:lnSpc>
              <a:spcBef>
                <a:spcPct val="20000"/>
              </a:spcBef>
              <a:buSzPct val="65000"/>
              <a:defRPr/>
            </a:pPr>
            <a:r>
              <a:rPr lang="en-AU" altLang="en-US" sz="2300" dirty="0">
                <a:solidFill>
                  <a:schemeClr val="tx1"/>
                </a:solidFill>
                <a:latin typeface="+mj-lt"/>
                <a:cs typeface="Arial" panose="020B0604020202020204" pitchFamily="34" charset="0"/>
              </a:rPr>
              <a:t>Functional requirements using:</a:t>
            </a:r>
          </a:p>
          <a:p>
            <a:pPr lvl="2" eaLnBrk="1" hangingPunct="1">
              <a:lnSpc>
                <a:spcPct val="90000"/>
              </a:lnSpc>
              <a:spcBef>
                <a:spcPct val="20000"/>
              </a:spcBef>
              <a:buClr>
                <a:schemeClr val="accent2"/>
              </a:buClr>
              <a:buSzPct val="60000"/>
              <a:defRPr/>
            </a:pPr>
            <a:r>
              <a:rPr lang="en-AU" altLang="en-US" sz="2300" dirty="0">
                <a:solidFill>
                  <a:schemeClr val="tx1"/>
                </a:solidFill>
                <a:latin typeface="+mj-lt"/>
                <a:cs typeface="Arial" panose="020B0604020202020204" pitchFamily="34" charset="0"/>
              </a:rPr>
              <a:t>User Story Map</a:t>
            </a:r>
          </a:p>
          <a:p>
            <a:pPr lvl="2" eaLnBrk="1" hangingPunct="1">
              <a:lnSpc>
                <a:spcPct val="90000"/>
              </a:lnSpc>
              <a:spcBef>
                <a:spcPct val="20000"/>
              </a:spcBef>
              <a:buClr>
                <a:schemeClr val="accent2"/>
              </a:buClr>
              <a:buSzPct val="60000"/>
              <a:defRPr/>
            </a:pPr>
            <a:r>
              <a:rPr lang="en-AU" altLang="en-US" sz="2300" dirty="0">
                <a:solidFill>
                  <a:schemeClr val="tx1"/>
                </a:solidFill>
                <a:latin typeface="+mj-lt"/>
                <a:cs typeface="Arial" panose="020B0604020202020204" pitchFamily="34" charset="0"/>
              </a:rPr>
              <a:t>User Stories,</a:t>
            </a:r>
            <a:r>
              <a:rPr lang="en-AU" altLang="en-US" sz="2300" b="1" dirty="0">
                <a:solidFill>
                  <a:schemeClr val="tx1"/>
                </a:solidFill>
                <a:latin typeface="+mj-lt"/>
                <a:cs typeface="Arial" panose="020B0604020202020204" pitchFamily="34" charset="0"/>
              </a:rPr>
              <a:t> </a:t>
            </a:r>
            <a:r>
              <a:rPr lang="en-AU" altLang="en-US" sz="2300" dirty="0">
                <a:solidFill>
                  <a:schemeClr val="tx1"/>
                </a:solidFill>
                <a:latin typeface="+mj-lt"/>
                <a:cs typeface="Arial" panose="020B0604020202020204" pitchFamily="34" charset="0"/>
              </a:rPr>
              <a:t>Use Cases (narratives) and Use Case Diagram (Project boundary)</a:t>
            </a:r>
          </a:p>
          <a:p>
            <a:pPr lvl="2" eaLnBrk="1" hangingPunct="1">
              <a:lnSpc>
                <a:spcPct val="90000"/>
              </a:lnSpc>
              <a:spcBef>
                <a:spcPct val="20000"/>
              </a:spcBef>
              <a:buClr>
                <a:schemeClr val="accent2"/>
              </a:buClr>
              <a:buSzPct val="60000"/>
              <a:defRPr/>
            </a:pPr>
            <a:r>
              <a:rPr lang="en-AU" altLang="en-US" sz="2300" b="1" dirty="0">
                <a:solidFill>
                  <a:schemeClr val="tx1"/>
                </a:solidFill>
                <a:latin typeface="+mj-lt"/>
                <a:cs typeface="Arial" panose="020B0604020202020204" pitchFamily="34" charset="0"/>
              </a:rPr>
              <a:t>Sequence Diagrams (minimum two at Obje</a:t>
            </a:r>
            <a:r>
              <a:rPr lang="en-AU" altLang="en-US" sz="2300" b="1" dirty="0">
                <a:solidFill>
                  <a:schemeClr val="tx1"/>
                </a:solidFill>
                <a:latin typeface="+mj-lt"/>
              </a:rPr>
              <a:t>ct level)</a:t>
            </a:r>
            <a:endParaRPr lang="en-AU" altLang="en-US" sz="2300" b="1" dirty="0">
              <a:solidFill>
                <a:schemeClr val="tx1"/>
              </a:solidFill>
              <a:latin typeface="+mj-lt"/>
              <a:cs typeface="Arial" panose="020B0604020202020204" pitchFamily="34" charset="0"/>
            </a:endParaRPr>
          </a:p>
          <a:p>
            <a:pPr lvl="1" eaLnBrk="1" hangingPunct="1">
              <a:lnSpc>
                <a:spcPct val="90000"/>
              </a:lnSpc>
              <a:spcBef>
                <a:spcPct val="20000"/>
              </a:spcBef>
              <a:buSzPct val="65000"/>
              <a:defRPr/>
            </a:pPr>
            <a:r>
              <a:rPr lang="en-AU" altLang="en-US" sz="2300" dirty="0">
                <a:solidFill>
                  <a:schemeClr val="tx1"/>
                </a:solidFill>
                <a:latin typeface="+mj-lt"/>
                <a:cs typeface="Arial" panose="020B0604020202020204" pitchFamily="34" charset="0"/>
              </a:rPr>
              <a:t>Data Requirements using:</a:t>
            </a:r>
          </a:p>
          <a:p>
            <a:pPr lvl="2" eaLnBrk="1" hangingPunct="1">
              <a:lnSpc>
                <a:spcPct val="90000"/>
              </a:lnSpc>
              <a:spcBef>
                <a:spcPct val="20000"/>
              </a:spcBef>
              <a:buClr>
                <a:schemeClr val="accent2"/>
              </a:buClr>
              <a:buSzPct val="60000"/>
              <a:defRPr/>
            </a:pPr>
            <a:r>
              <a:rPr lang="en-AU" altLang="en-US" sz="2300" dirty="0">
                <a:solidFill>
                  <a:schemeClr val="tx1"/>
                </a:solidFill>
                <a:latin typeface="+mj-lt"/>
                <a:cs typeface="Arial" panose="020B0604020202020204" pitchFamily="34" charset="0"/>
              </a:rPr>
              <a:t>Class Diagram</a:t>
            </a:r>
          </a:p>
          <a:p>
            <a:pPr lvl="2" eaLnBrk="1" hangingPunct="1">
              <a:lnSpc>
                <a:spcPct val="90000"/>
              </a:lnSpc>
              <a:spcBef>
                <a:spcPct val="20000"/>
              </a:spcBef>
              <a:buClr>
                <a:schemeClr val="accent2"/>
              </a:buClr>
              <a:buSzPct val="60000"/>
              <a:defRPr/>
            </a:pPr>
            <a:r>
              <a:rPr lang="en-AU" altLang="en-US" sz="2300" dirty="0">
                <a:solidFill>
                  <a:schemeClr val="tx1"/>
                </a:solidFill>
                <a:latin typeface="+mj-lt"/>
                <a:cs typeface="Arial" panose="020B0604020202020204" pitchFamily="34" charset="0"/>
              </a:rPr>
              <a:t>State Transition Diagram</a:t>
            </a:r>
          </a:p>
          <a:p>
            <a:pPr lvl="1" eaLnBrk="1" hangingPunct="1">
              <a:lnSpc>
                <a:spcPct val="90000"/>
              </a:lnSpc>
              <a:spcBef>
                <a:spcPct val="20000"/>
              </a:spcBef>
              <a:buSzPct val="65000"/>
              <a:defRPr/>
            </a:pPr>
            <a:r>
              <a:rPr lang="en-AU" altLang="en-US" sz="2300" dirty="0">
                <a:solidFill>
                  <a:schemeClr val="tx1"/>
                </a:solidFill>
                <a:latin typeface="+mj-lt"/>
                <a:cs typeface="Arial" panose="020B0604020202020204" pitchFamily="34" charset="0"/>
              </a:rPr>
              <a:t>Non-functional requirements:</a:t>
            </a:r>
          </a:p>
          <a:p>
            <a:pPr lvl="2" eaLnBrk="1" hangingPunct="1">
              <a:lnSpc>
                <a:spcPct val="90000"/>
              </a:lnSpc>
              <a:spcBef>
                <a:spcPct val="20000"/>
              </a:spcBef>
              <a:buClr>
                <a:schemeClr val="accent2"/>
              </a:buClr>
              <a:buSzPct val="60000"/>
              <a:defRPr/>
            </a:pPr>
            <a:r>
              <a:rPr lang="en-AU" altLang="en-US" sz="2300" dirty="0">
                <a:solidFill>
                  <a:schemeClr val="tx1"/>
                </a:solidFill>
                <a:latin typeface="+mj-lt"/>
                <a:cs typeface="Arial" panose="020B0604020202020204" pitchFamily="34" charset="0"/>
              </a:rPr>
              <a:t>User Interface requirements using wireframes</a:t>
            </a:r>
          </a:p>
          <a:p>
            <a:pPr lvl="2" eaLnBrk="1" hangingPunct="1">
              <a:lnSpc>
                <a:spcPct val="90000"/>
              </a:lnSpc>
              <a:spcBef>
                <a:spcPct val="20000"/>
              </a:spcBef>
              <a:buClr>
                <a:schemeClr val="accent2"/>
              </a:buClr>
              <a:buSzPct val="60000"/>
              <a:defRPr/>
            </a:pPr>
            <a:r>
              <a:rPr lang="en-AU" altLang="en-US" sz="2300" dirty="0">
                <a:solidFill>
                  <a:schemeClr val="tx1"/>
                </a:solidFill>
                <a:latin typeface="+mj-lt"/>
                <a:cs typeface="Arial" panose="020B0604020202020204" pitchFamily="34" charset="0"/>
              </a:rPr>
              <a:t>Security requirements</a:t>
            </a:r>
          </a:p>
          <a:p>
            <a:pPr lvl="2" eaLnBrk="1" hangingPunct="1">
              <a:lnSpc>
                <a:spcPct val="90000"/>
              </a:lnSpc>
              <a:spcBef>
                <a:spcPct val="20000"/>
              </a:spcBef>
              <a:buClr>
                <a:schemeClr val="accent2"/>
              </a:buClr>
              <a:buSzPct val="60000"/>
              <a:defRPr/>
            </a:pPr>
            <a:r>
              <a:rPr lang="en-AU" altLang="en-US" sz="2300" dirty="0">
                <a:solidFill>
                  <a:schemeClr val="tx1"/>
                </a:solidFill>
                <a:latin typeface="+mj-lt"/>
                <a:cs typeface="Arial" panose="020B0604020202020204" pitchFamily="34" charset="0"/>
              </a:rPr>
              <a:t>Performance requirements</a:t>
            </a:r>
          </a:p>
        </p:txBody>
      </p:sp>
    </p:spTree>
    <p:extLst>
      <p:ext uri="{BB962C8B-B14F-4D97-AF65-F5344CB8AC3E}">
        <p14:creationId xmlns:p14="http://schemas.microsoft.com/office/powerpoint/2010/main" val="3019482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10872E99-263E-4B89-B3EB-5B2D6B2783BC}"/>
              </a:ext>
            </a:extLst>
          </p:cNvPr>
          <p:cNvSpPr>
            <a:spLocks noGrp="1" noChangeArrowheads="1"/>
          </p:cNvSpPr>
          <p:nvPr>
            <p:ph type="title"/>
          </p:nvPr>
        </p:nvSpPr>
        <p:spPr>
          <a:xfrm>
            <a:off x="911424" y="260350"/>
            <a:ext cx="9756576" cy="566738"/>
          </a:xfrm>
        </p:spPr>
        <p:txBody>
          <a:bodyPr>
            <a:normAutofit fontScale="90000"/>
          </a:bodyPr>
          <a:lstStyle/>
          <a:p>
            <a:pPr eaLnBrk="1" hangingPunct="1"/>
            <a:r>
              <a:rPr lang="en-AU" altLang="en-US" dirty="0"/>
              <a:t>Sequence Diagrams for Assignment </a:t>
            </a:r>
            <a:r>
              <a:rPr lang="en-AU" altLang="en-US" dirty="0" smtClean="0"/>
              <a:t>4</a:t>
            </a:r>
            <a:endParaRPr lang="en-US" altLang="en-US" dirty="0"/>
          </a:p>
        </p:txBody>
      </p:sp>
      <p:sp>
        <p:nvSpPr>
          <p:cNvPr id="51203" name="Slide Number Placeholder 5">
            <a:extLst>
              <a:ext uri="{FF2B5EF4-FFF2-40B4-BE49-F238E27FC236}">
                <a16:creationId xmlns:a16="http://schemas.microsoft.com/office/drawing/2014/main" id="{60297316-EA9F-4B69-BC92-4D11CC73113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fontAlgn="base">
              <a:spcBef>
                <a:spcPct val="50000"/>
              </a:spcBef>
              <a:spcAft>
                <a:spcPct val="0"/>
              </a:spcAft>
              <a:buClrTx/>
              <a:buSzTx/>
              <a:buNone/>
            </a:pPr>
            <a:fld id="{0D3F6F82-0F4C-46AA-AA78-F52D2C62C08C}" type="slidenum">
              <a:rPr lang="en-US" altLang="en-US" sz="1400">
                <a:solidFill>
                  <a:schemeClr val="tx1"/>
                </a:solidFill>
                <a:latin typeface="Garamond" panose="02020404030301010803" pitchFamily="18" charset="0"/>
                <a:ea typeface="MS PGothic" panose="020B0600070205080204" pitchFamily="34" charset="-128"/>
              </a:rPr>
              <a:pPr fontAlgn="base">
                <a:spcBef>
                  <a:spcPct val="50000"/>
                </a:spcBef>
                <a:spcAft>
                  <a:spcPct val="0"/>
                </a:spcAft>
                <a:buClrTx/>
                <a:buSzTx/>
                <a:buNone/>
              </a:pPr>
              <a:t>31</a:t>
            </a:fld>
            <a:endParaRPr lang="en-US" altLang="en-US" sz="1400">
              <a:solidFill>
                <a:schemeClr val="tx1"/>
              </a:solidFill>
              <a:latin typeface="Garamond" panose="02020404030301010803" pitchFamily="18" charset="0"/>
              <a:ea typeface="MS PGothic" panose="020B0600070205080204" pitchFamily="34" charset="-128"/>
            </a:endParaRPr>
          </a:p>
        </p:txBody>
      </p:sp>
      <p:sp>
        <p:nvSpPr>
          <p:cNvPr id="50180" name="Rectangle 3">
            <a:extLst>
              <a:ext uri="{FF2B5EF4-FFF2-40B4-BE49-F238E27FC236}">
                <a16:creationId xmlns:a16="http://schemas.microsoft.com/office/drawing/2014/main" id="{DB200E6B-2375-4878-A563-DBAC51C2CE98}"/>
              </a:ext>
            </a:extLst>
          </p:cNvPr>
          <p:cNvSpPr txBox="1">
            <a:spLocks noChangeArrowheads="1"/>
          </p:cNvSpPr>
          <p:nvPr/>
        </p:nvSpPr>
        <p:spPr bwMode="auto">
          <a:xfrm>
            <a:off x="335360" y="1052736"/>
            <a:ext cx="11593288" cy="576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669925" indent="-325438">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a:spcBef>
                <a:spcPts val="400"/>
              </a:spcBef>
            </a:pPr>
            <a:r>
              <a:rPr lang="en-US" altLang="en-US" sz="1900" dirty="0">
                <a:latin typeface="+mj-lt"/>
              </a:rPr>
              <a:t>So far you should have finished your User Stories and Use Case Narratives for assignment 2.</a:t>
            </a:r>
          </a:p>
          <a:p>
            <a:pPr>
              <a:spcBef>
                <a:spcPts val="400"/>
              </a:spcBef>
            </a:pPr>
            <a:r>
              <a:rPr lang="en-AU" sz="1900" dirty="0">
                <a:latin typeface="+mj-lt"/>
              </a:rPr>
              <a:t>Document two (or more) Sequence Diagrams (at Object Level) for the improved COS.</a:t>
            </a:r>
            <a:r>
              <a:rPr lang="en-AU" altLang="en-US" sz="1900" dirty="0">
                <a:latin typeface="+mj-lt"/>
              </a:rPr>
              <a:t/>
            </a:r>
            <a:br>
              <a:rPr lang="en-AU" altLang="en-US" sz="1900" dirty="0">
                <a:latin typeface="+mj-lt"/>
              </a:rPr>
            </a:br>
            <a:r>
              <a:rPr lang="en-AU" altLang="en-US" sz="1900" dirty="0">
                <a:latin typeface="+mj-lt"/>
              </a:rPr>
              <a:t>1) Any one use case of your choice </a:t>
            </a:r>
            <a:r>
              <a:rPr lang="en-AU" altLang="en-US" sz="1900" b="1" dirty="0">
                <a:latin typeface="+mj-lt"/>
              </a:rPr>
              <a:t>for Customer </a:t>
            </a:r>
            <a:r>
              <a:rPr lang="en-AU" altLang="en-US" sz="1900" dirty="0">
                <a:latin typeface="+mj-lt"/>
              </a:rPr>
              <a:t>and </a:t>
            </a:r>
            <a:br>
              <a:rPr lang="en-AU" altLang="en-US" sz="1900" dirty="0">
                <a:latin typeface="+mj-lt"/>
              </a:rPr>
            </a:br>
            <a:r>
              <a:rPr lang="en-AU" altLang="en-US" sz="1900" dirty="0">
                <a:latin typeface="+mj-lt"/>
              </a:rPr>
              <a:t>2) Any one use case of your choice </a:t>
            </a:r>
            <a:r>
              <a:rPr lang="en-AU" altLang="en-US" sz="1900" b="1" dirty="0">
                <a:latin typeface="+mj-lt"/>
              </a:rPr>
              <a:t>for Onboarding Team.</a:t>
            </a:r>
            <a:r>
              <a:rPr lang="en-AU" altLang="en-US" sz="1900" dirty="0">
                <a:latin typeface="+mj-lt"/>
              </a:rPr>
              <a:t> </a:t>
            </a:r>
          </a:p>
          <a:p>
            <a:pPr>
              <a:spcBef>
                <a:spcPts val="400"/>
              </a:spcBef>
            </a:pPr>
            <a:r>
              <a:rPr lang="en-US" altLang="en-US" sz="1900" b="1" i="1" u="sng" dirty="0">
                <a:latin typeface="+mj-lt"/>
              </a:rPr>
              <a:t>Hint:</a:t>
            </a:r>
            <a:r>
              <a:rPr lang="en-US" altLang="en-US" sz="1900" b="1" i="1" dirty="0">
                <a:latin typeface="+mj-lt"/>
              </a:rPr>
              <a:t> Convert any two Use Case Narratives into two Sequence Diagrams for the improved COS.</a:t>
            </a:r>
          </a:p>
          <a:p>
            <a:pPr>
              <a:spcBef>
                <a:spcPts val="400"/>
              </a:spcBef>
            </a:pPr>
            <a:r>
              <a:rPr lang="en-AU" altLang="en-US" sz="1900" dirty="0">
                <a:latin typeface="+mj-lt"/>
              </a:rPr>
              <a:t>Read the use case narratives for Customer and Onboarding Team and follow the following steps:</a:t>
            </a:r>
          </a:p>
          <a:p>
            <a:pPr lvl="1">
              <a:spcBef>
                <a:spcPts val="400"/>
              </a:spcBef>
            </a:pPr>
            <a:r>
              <a:rPr lang="en-AU" altLang="en-US" sz="1900" b="1" dirty="0">
                <a:latin typeface="+mj-lt"/>
              </a:rPr>
              <a:t>Find Participants</a:t>
            </a:r>
            <a:r>
              <a:rPr lang="en-AU" altLang="en-US" sz="1900" dirty="0">
                <a:latin typeface="+mj-lt"/>
              </a:rPr>
              <a:t>: Identify Classes/Objects within the System you are interested in. R</a:t>
            </a:r>
            <a:r>
              <a:rPr lang="en-AU" sz="1900" dirty="0">
                <a:latin typeface="+mj-lt"/>
              </a:rPr>
              <a:t>ead the use case narrative and identify nouns, concepts, places, and people.</a:t>
            </a:r>
            <a:r>
              <a:rPr lang="en-AU" altLang="en-US" sz="1900" dirty="0">
                <a:latin typeface="+mj-lt"/>
              </a:rPr>
              <a:t> </a:t>
            </a:r>
          </a:p>
          <a:p>
            <a:pPr lvl="1">
              <a:spcBef>
                <a:spcPts val="400"/>
              </a:spcBef>
            </a:pPr>
            <a:r>
              <a:rPr lang="en-AU" altLang="en-US" sz="1900" b="1" dirty="0">
                <a:latin typeface="+mj-lt"/>
              </a:rPr>
              <a:t>Identify messages</a:t>
            </a:r>
            <a:r>
              <a:rPr lang="en-AU" altLang="en-US" sz="1900" dirty="0">
                <a:latin typeface="+mj-lt"/>
              </a:rPr>
              <a:t>/methods by finding verbs and verb phrases. These will become your messages in the sequence diagram. </a:t>
            </a:r>
          </a:p>
          <a:p>
            <a:pPr>
              <a:spcBef>
                <a:spcPts val="400"/>
              </a:spcBef>
            </a:pPr>
            <a:r>
              <a:rPr lang="en-AU" sz="1900" b="1" dirty="0">
                <a:latin typeface="+mj-lt"/>
              </a:rPr>
              <a:t>Both your diagrams must be drawn at an Object-level showing all the objects </a:t>
            </a:r>
            <a:r>
              <a:rPr lang="en-AU" sz="1900" dirty="0">
                <a:latin typeface="+mj-lt"/>
              </a:rPr>
              <a:t>(participants) interacting within that use case (and within the COS) instead of just showing one object for the entire system such as COS object.</a:t>
            </a:r>
          </a:p>
          <a:p>
            <a:pPr>
              <a:spcBef>
                <a:spcPts val="400"/>
              </a:spcBef>
            </a:pPr>
            <a:r>
              <a:rPr lang="en-AU" sz="1900" b="1" dirty="0">
                <a:latin typeface="+mj-lt"/>
              </a:rPr>
              <a:t>Messages in the sequence diagram should match with the main flow of the corresponding use case narrative.</a:t>
            </a:r>
            <a:r>
              <a:rPr lang="en-AU" sz="1900" dirty="0">
                <a:latin typeface="+mj-lt"/>
              </a:rPr>
              <a:t> These messages should be in a logical sequence and cover the narrative from the start to the end. </a:t>
            </a:r>
          </a:p>
          <a:p>
            <a:pPr>
              <a:spcBef>
                <a:spcPts val="400"/>
              </a:spcBef>
            </a:pPr>
            <a:r>
              <a:rPr lang="en-AU" sz="1900" dirty="0">
                <a:latin typeface="+mj-lt"/>
              </a:rPr>
              <a:t>Make sure that the messages start with a verb and sound like a method.</a:t>
            </a:r>
          </a:p>
          <a:p>
            <a:pPr>
              <a:spcBef>
                <a:spcPts val="400"/>
              </a:spcBef>
            </a:pPr>
            <a:r>
              <a:rPr lang="en-AU" sz="1900" dirty="0">
                <a:latin typeface="+mj-lt"/>
              </a:rPr>
              <a:t>Make sure that the messages are being sent to correct participants.</a:t>
            </a:r>
          </a:p>
          <a:p>
            <a:pPr>
              <a:spcBef>
                <a:spcPts val="400"/>
              </a:spcBef>
            </a:pPr>
            <a:r>
              <a:rPr lang="en-AU" sz="1900" dirty="0">
                <a:latin typeface="+mj-lt"/>
              </a:rPr>
              <a:t>Any Alternate flows narrated in your use case narrative must be shown either in the same/original sequence diagram (preferred method) using an Alt frame or shown in a separate sequence diagram. </a:t>
            </a:r>
            <a:endParaRPr lang="en-AU" altLang="en-US" sz="1900" dirty="0">
              <a:solidFill>
                <a:schemeClr val="tx1"/>
              </a:solidFill>
              <a:latin typeface="+mj-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3C082C39-E3E8-458A-B512-4B7442978040}"/>
              </a:ext>
            </a:extLst>
          </p:cNvPr>
          <p:cNvSpPr>
            <a:spLocks noGrp="1" noChangeArrowheads="1"/>
          </p:cNvSpPr>
          <p:nvPr>
            <p:ph type="title"/>
          </p:nvPr>
        </p:nvSpPr>
        <p:spPr>
          <a:xfrm>
            <a:off x="812800" y="188913"/>
            <a:ext cx="10755313" cy="725487"/>
          </a:xfrm>
        </p:spPr>
        <p:txBody>
          <a:bodyPr/>
          <a:lstStyle/>
          <a:p>
            <a:r>
              <a:rPr lang="en-AU" altLang="en-US"/>
              <a:t>Conclusion</a:t>
            </a:r>
          </a:p>
        </p:txBody>
      </p:sp>
      <p:sp>
        <p:nvSpPr>
          <p:cNvPr id="33795" name="Rectangle 3">
            <a:extLst>
              <a:ext uri="{FF2B5EF4-FFF2-40B4-BE49-F238E27FC236}">
                <a16:creationId xmlns:a16="http://schemas.microsoft.com/office/drawing/2014/main" id="{CC9ACC5A-1F49-48A1-8D68-246914B67496}"/>
              </a:ext>
            </a:extLst>
          </p:cNvPr>
          <p:cNvSpPr>
            <a:spLocks noGrp="1" noChangeArrowheads="1"/>
          </p:cNvSpPr>
          <p:nvPr>
            <p:ph idx="1"/>
          </p:nvPr>
        </p:nvSpPr>
        <p:spPr>
          <a:xfrm>
            <a:off x="742950" y="1052513"/>
            <a:ext cx="11185525" cy="5472112"/>
          </a:xfrm>
        </p:spPr>
        <p:txBody>
          <a:bodyPr/>
          <a:lstStyle/>
          <a:p>
            <a:pPr>
              <a:defRPr/>
            </a:pPr>
            <a:r>
              <a:rPr lang="en-AU" dirty="0">
                <a:latin typeface="+mj-lt"/>
              </a:rPr>
              <a:t>This week</a:t>
            </a:r>
          </a:p>
          <a:p>
            <a:pPr lvl="1">
              <a:defRPr/>
            </a:pPr>
            <a:r>
              <a:rPr lang="en-AU" dirty="0">
                <a:latin typeface="+mj-lt"/>
              </a:rPr>
              <a:t>Interaction modelling</a:t>
            </a:r>
          </a:p>
          <a:p>
            <a:pPr lvl="1">
              <a:defRPr/>
            </a:pPr>
            <a:r>
              <a:rPr lang="en-AU" dirty="0">
                <a:latin typeface="+mj-lt"/>
              </a:rPr>
              <a:t>Sequence diagram</a:t>
            </a:r>
          </a:p>
          <a:p>
            <a:pPr>
              <a:defRPr/>
            </a:pPr>
            <a:r>
              <a:rPr lang="en-AU" dirty="0">
                <a:latin typeface="+mj-lt"/>
              </a:rPr>
              <a:t>Next week</a:t>
            </a:r>
          </a:p>
          <a:p>
            <a:pPr lvl="1">
              <a:defRPr/>
            </a:pPr>
            <a:r>
              <a:rPr lang="en-AU" dirty="0">
                <a:latin typeface="+mj-lt"/>
              </a:rPr>
              <a:t>State and event modelling</a:t>
            </a:r>
          </a:p>
          <a:p>
            <a:pPr>
              <a:defRPr/>
            </a:pPr>
            <a:endParaRPr lang="en-AU" dirty="0">
              <a:latin typeface="+mj-lt"/>
            </a:endParaRPr>
          </a:p>
        </p:txBody>
      </p:sp>
      <p:sp>
        <p:nvSpPr>
          <p:cNvPr id="3" name="Footer Placeholder 2">
            <a:extLst>
              <a:ext uri="{FF2B5EF4-FFF2-40B4-BE49-F238E27FC236}">
                <a16:creationId xmlns:a16="http://schemas.microsoft.com/office/drawing/2014/main" id="{C04B8539-685F-483D-9314-85E365BBA5B9}"/>
              </a:ext>
            </a:extLst>
          </p:cNvPr>
          <p:cNvSpPr>
            <a:spLocks noGrp="1"/>
          </p:cNvSpPr>
          <p:nvPr>
            <p:ph type="ftr" sz="quarter" idx="10"/>
          </p:nvPr>
        </p:nvSpPr>
        <p:spPr/>
        <p:txBody>
          <a:bodyPr/>
          <a:lstStyle/>
          <a:p>
            <a:pPr>
              <a:defRPr/>
            </a:pPr>
            <a:r>
              <a:rPr lang="en-US" dirty="0"/>
              <a:t>31269 Business Requirements Modelling</a:t>
            </a:r>
          </a:p>
        </p:txBody>
      </p:sp>
      <p:sp>
        <p:nvSpPr>
          <p:cNvPr id="67589" name="Slide Number Placeholder 3">
            <a:extLst>
              <a:ext uri="{FF2B5EF4-FFF2-40B4-BE49-F238E27FC236}">
                <a16:creationId xmlns:a16="http://schemas.microsoft.com/office/drawing/2014/main" id="{ACDD0D81-EFB2-4339-9487-1C2F80136D4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742950" indent="-285750" defTabSz="457200">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defTabSz="4572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defTabSz="4572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defTabSz="4572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a:spcBef>
                <a:spcPct val="0"/>
              </a:spcBef>
              <a:buClrTx/>
              <a:buSzTx/>
              <a:buFontTx/>
              <a:buNone/>
            </a:pPr>
            <a:fld id="{EB88C9C5-2EE0-49DB-A7A6-62D13EBE03B1}" type="slidenum">
              <a:rPr lang="en-US" altLang="en-US" smtClean="0">
                <a:solidFill>
                  <a:schemeClr val="tx1"/>
                </a:solidFill>
              </a:rPr>
              <a:pPr>
                <a:spcBef>
                  <a:spcPct val="0"/>
                </a:spcBef>
                <a:buClrTx/>
                <a:buSzTx/>
                <a:buFontTx/>
                <a:buNone/>
              </a:pPr>
              <a:t>32</a:t>
            </a:fld>
            <a:endParaRPr lang="en-US" altLang="en-US">
              <a:solidFill>
                <a:schemeClr val="tx1"/>
              </a:solidFill>
            </a:endParaRPr>
          </a:p>
        </p:txBody>
      </p:sp>
    </p:spTree>
    <p:extLst>
      <p:ext uri="{BB962C8B-B14F-4D97-AF65-F5344CB8AC3E}">
        <p14:creationId xmlns:p14="http://schemas.microsoft.com/office/powerpoint/2010/main" val="1753391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E170B30F-3AEB-44BE-B0F9-BCAE8AAF77EE}"/>
              </a:ext>
            </a:extLst>
          </p:cNvPr>
          <p:cNvSpPr>
            <a:spLocks noGrp="1" noChangeArrowheads="1"/>
          </p:cNvSpPr>
          <p:nvPr>
            <p:ph type="title"/>
          </p:nvPr>
        </p:nvSpPr>
        <p:spPr/>
        <p:txBody>
          <a:bodyPr/>
          <a:lstStyle/>
          <a:p>
            <a:pPr eaLnBrk="1" hangingPunct="1"/>
            <a:r>
              <a:rPr lang="en-GB" altLang="en-US"/>
              <a:t>Interaction Diagrams</a:t>
            </a:r>
          </a:p>
        </p:txBody>
      </p:sp>
      <p:sp>
        <p:nvSpPr>
          <p:cNvPr id="5125" name="Rectangle 3">
            <a:extLst>
              <a:ext uri="{FF2B5EF4-FFF2-40B4-BE49-F238E27FC236}">
                <a16:creationId xmlns:a16="http://schemas.microsoft.com/office/drawing/2014/main" id="{ECA62D18-EE21-4097-9B89-6590B3F71B84}"/>
              </a:ext>
            </a:extLst>
          </p:cNvPr>
          <p:cNvSpPr>
            <a:spLocks noGrp="1" noChangeArrowheads="1"/>
          </p:cNvSpPr>
          <p:nvPr>
            <p:ph idx="1"/>
          </p:nvPr>
        </p:nvSpPr>
        <p:spPr>
          <a:xfrm>
            <a:off x="983432" y="1196975"/>
            <a:ext cx="10369152" cy="4895850"/>
          </a:xfrm>
        </p:spPr>
        <p:txBody>
          <a:bodyPr/>
          <a:lstStyle/>
          <a:p>
            <a:pPr>
              <a:defRPr/>
            </a:pPr>
            <a:r>
              <a:rPr lang="en-AU" sz="2400" dirty="0"/>
              <a:t>The UML includes Interaction Diagrams to illustrate </a:t>
            </a:r>
            <a:r>
              <a:rPr lang="en-AU" sz="2400" b="1" dirty="0"/>
              <a:t>how objects interact via messages. </a:t>
            </a:r>
            <a:endParaRPr lang="en-US" sz="2400" dirty="0"/>
          </a:p>
          <a:p>
            <a:pPr>
              <a:defRPr/>
            </a:pPr>
            <a:r>
              <a:rPr lang="en-US" sz="2400" dirty="0"/>
              <a:t>Interaction diagrams model how group of objects collaborate to perform some </a:t>
            </a:r>
            <a:r>
              <a:rPr lang="en-US" sz="2400" dirty="0" err="1"/>
              <a:t>behaviour</a:t>
            </a:r>
            <a:r>
              <a:rPr lang="en-US" sz="2400" dirty="0"/>
              <a:t>. </a:t>
            </a:r>
          </a:p>
          <a:p>
            <a:pPr>
              <a:defRPr/>
            </a:pPr>
            <a:r>
              <a:rPr lang="en-AU" sz="2400" dirty="0">
                <a:latin typeface="+mj-lt"/>
              </a:rPr>
              <a:t>Interaction diagrams should be used when you want to look at the behaviour of several objects within a single use case (object level).</a:t>
            </a:r>
          </a:p>
          <a:p>
            <a:pPr marL="0" indent="0">
              <a:buNone/>
              <a:defRPr/>
            </a:pPr>
            <a:endParaRPr lang="en-AU" sz="2400" dirty="0"/>
          </a:p>
          <a:p>
            <a:pPr>
              <a:defRPr/>
            </a:pPr>
            <a:r>
              <a:rPr lang="en-AU" sz="2400" dirty="0"/>
              <a:t>There are two types of Interaction Diagrams:</a:t>
            </a:r>
          </a:p>
          <a:p>
            <a:pPr lvl="1">
              <a:defRPr/>
            </a:pPr>
            <a:r>
              <a:rPr lang="en-AU" sz="2000" dirty="0"/>
              <a:t>Sequence Diagram</a:t>
            </a:r>
          </a:p>
          <a:p>
            <a:pPr lvl="1">
              <a:defRPr/>
            </a:pPr>
            <a:r>
              <a:rPr lang="en-US" sz="2000" dirty="0"/>
              <a:t>Collaboration Diagram</a:t>
            </a:r>
            <a:endParaRPr lang="en-AU" sz="2000" dirty="0"/>
          </a:p>
          <a:p>
            <a:pPr lvl="1">
              <a:defRPr/>
            </a:pPr>
            <a:endParaRPr lang="en-AU" sz="2000" dirty="0"/>
          </a:p>
          <a:p>
            <a:pPr lvl="1">
              <a:defRPr/>
            </a:pPr>
            <a:endParaRPr lang="en-AU" sz="2000" dirty="0"/>
          </a:p>
          <a:p>
            <a:pPr>
              <a:defRPr/>
            </a:pPr>
            <a:endParaRPr lang="en-AU" sz="2000" dirty="0"/>
          </a:p>
        </p:txBody>
      </p:sp>
      <p:sp>
        <p:nvSpPr>
          <p:cNvPr id="9218" name="Slide Number Placeholder 5">
            <a:extLst>
              <a:ext uri="{FF2B5EF4-FFF2-40B4-BE49-F238E27FC236}">
                <a16:creationId xmlns:a16="http://schemas.microsoft.com/office/drawing/2014/main" id="{84DD63B7-69BC-4906-A5AF-C60D5A852BB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902C58-0367-4868-A48E-3A822AC8F549}" type="slidenum">
              <a:rPr lang="en-US" altLang="en-US" smtClean="0">
                <a:latin typeface="Garamond" panose="02020404030301010803" pitchFamily="18" charset="0"/>
              </a:rPr>
              <a:pPr/>
              <a:t>4</a:t>
            </a:fld>
            <a:endParaRPr lang="en-US" altLang="en-US">
              <a:latin typeface="Garamond" panose="02020404030301010803"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a16="http://schemas.microsoft.com/office/drawing/2014/main" id="{2072B753-D76B-4587-B59E-4590031B9533}"/>
              </a:ext>
            </a:extLst>
          </p:cNvPr>
          <p:cNvSpPr>
            <a:spLocks noGrp="1" noChangeArrowheads="1"/>
          </p:cNvSpPr>
          <p:nvPr>
            <p:ph type="title"/>
          </p:nvPr>
        </p:nvSpPr>
        <p:spPr>
          <a:xfrm>
            <a:off x="839416" y="188640"/>
            <a:ext cx="10657184" cy="864094"/>
          </a:xfrm>
        </p:spPr>
        <p:txBody>
          <a:bodyPr>
            <a:normAutofit/>
          </a:bodyPr>
          <a:lstStyle/>
          <a:p>
            <a:pPr eaLnBrk="1" hangingPunct="1"/>
            <a:r>
              <a:rPr lang="en-GB" altLang="en-US" sz="4000" dirty="0"/>
              <a:t>Sequence Diagram: What is it and its purpose</a:t>
            </a:r>
          </a:p>
        </p:txBody>
      </p:sp>
      <p:sp>
        <p:nvSpPr>
          <p:cNvPr id="5125" name="Rectangle 3">
            <a:extLst>
              <a:ext uri="{FF2B5EF4-FFF2-40B4-BE49-F238E27FC236}">
                <a16:creationId xmlns:a16="http://schemas.microsoft.com/office/drawing/2014/main" id="{19D4F1A1-9CDA-4854-B9DD-A1FEB4C0C527}"/>
              </a:ext>
            </a:extLst>
          </p:cNvPr>
          <p:cNvSpPr>
            <a:spLocks noGrp="1" noChangeArrowheads="1"/>
          </p:cNvSpPr>
          <p:nvPr>
            <p:ph idx="1"/>
          </p:nvPr>
        </p:nvSpPr>
        <p:spPr>
          <a:xfrm>
            <a:off x="839415" y="1052736"/>
            <a:ext cx="10609635" cy="5760814"/>
          </a:xfrm>
        </p:spPr>
        <p:txBody>
          <a:bodyPr>
            <a:normAutofit/>
          </a:bodyPr>
          <a:lstStyle/>
          <a:p>
            <a:pPr>
              <a:defRPr/>
            </a:pPr>
            <a:r>
              <a:rPr lang="en-AU" sz="2400" dirty="0"/>
              <a:t>Sequence Diagram:</a:t>
            </a:r>
            <a:endParaRPr lang="en-AU" sz="2000" dirty="0"/>
          </a:p>
          <a:p>
            <a:pPr lvl="1">
              <a:defRPr/>
            </a:pPr>
            <a:r>
              <a:rPr lang="en-US" sz="2400" dirty="0"/>
              <a:t>A graphical/</a:t>
            </a:r>
            <a:r>
              <a:rPr lang="en-US" sz="2400" b="1" dirty="0"/>
              <a:t>visual representation of a scenario/narrative of a use case</a:t>
            </a:r>
            <a:r>
              <a:rPr lang="en-US" sz="2400" dirty="0"/>
              <a:t>. Typically, it </a:t>
            </a:r>
            <a:r>
              <a:rPr lang="en-US" sz="2400" b="1" dirty="0"/>
              <a:t>captures the behaviour of one use case </a:t>
            </a:r>
            <a:r>
              <a:rPr lang="en-US" sz="2400" dirty="0"/>
              <a:t>and </a:t>
            </a:r>
            <a:r>
              <a:rPr lang="en-US" sz="2400" dirty="0" err="1"/>
              <a:t>visualises</a:t>
            </a:r>
            <a:r>
              <a:rPr lang="en-US" sz="2400" dirty="0"/>
              <a:t> a use case.</a:t>
            </a:r>
            <a:endParaRPr lang="en-AU" sz="2400" dirty="0"/>
          </a:p>
          <a:p>
            <a:pPr lvl="1">
              <a:defRPr/>
            </a:pPr>
            <a:r>
              <a:rPr lang="en-AU" sz="2400" dirty="0"/>
              <a:t>Objects are identified in the use case narrative (or process model) and represented as a “Lifeline box” (see next slide).</a:t>
            </a:r>
          </a:p>
          <a:p>
            <a:pPr lvl="1">
              <a:defRPr/>
            </a:pPr>
            <a:r>
              <a:rPr lang="en-AU" sz="2400" dirty="0"/>
              <a:t>Shows communication between the identified objects in terms of </a:t>
            </a:r>
            <a:r>
              <a:rPr lang="en-AU" sz="2400" b="1" dirty="0"/>
              <a:t>messages</a:t>
            </a:r>
            <a:r>
              <a:rPr lang="en-AU" sz="2400" dirty="0"/>
              <a:t> that are passed from source to target lifeline over a period of time (see next slide).</a:t>
            </a:r>
          </a:p>
          <a:p>
            <a:pPr lvl="1">
              <a:defRPr/>
            </a:pPr>
            <a:r>
              <a:rPr lang="en-US" sz="2400" dirty="0"/>
              <a:t>Shows a succession of </a:t>
            </a:r>
            <a:r>
              <a:rPr lang="en-US" sz="2400" b="1" dirty="0"/>
              <a:t>interactions (methods) between classes or object instances</a:t>
            </a:r>
            <a:r>
              <a:rPr lang="en-US" sz="2400" dirty="0"/>
              <a:t> over time in a sequence.</a:t>
            </a:r>
          </a:p>
          <a:p>
            <a:pPr lvl="1">
              <a:defRPr/>
            </a:pPr>
            <a:r>
              <a:rPr lang="en-US" altLang="en-US" sz="2400" dirty="0">
                <a:solidFill>
                  <a:schemeClr val="tx1"/>
                </a:solidFill>
              </a:rPr>
              <a:t>Shows graphically the sequence, structure, and content of each message from an actor to the system.  It also shows messages from the system to external systems.</a:t>
            </a:r>
            <a:endParaRPr lang="en-US" altLang="en-US" sz="1400" dirty="0">
              <a:solidFill>
                <a:schemeClr val="tx1"/>
              </a:solidFill>
            </a:endParaRPr>
          </a:p>
          <a:p>
            <a:pPr lvl="1">
              <a:defRPr/>
            </a:pPr>
            <a:endParaRPr lang="en-US" sz="2400" dirty="0"/>
          </a:p>
          <a:p>
            <a:pPr lvl="1">
              <a:defRPr/>
            </a:pPr>
            <a:endParaRPr lang="en-AU" sz="2000" dirty="0"/>
          </a:p>
          <a:p>
            <a:pPr lvl="1">
              <a:defRPr/>
            </a:pPr>
            <a:endParaRPr lang="en-AU" sz="2000" dirty="0"/>
          </a:p>
          <a:p>
            <a:pPr lvl="1">
              <a:defRPr/>
            </a:pPr>
            <a:endParaRPr lang="en-AU" sz="2000" dirty="0"/>
          </a:p>
          <a:p>
            <a:pPr>
              <a:defRPr/>
            </a:pPr>
            <a:endParaRPr lang="en-AU" sz="2000" dirty="0"/>
          </a:p>
        </p:txBody>
      </p:sp>
      <p:sp>
        <p:nvSpPr>
          <p:cNvPr id="10242" name="Slide Number Placeholder 5">
            <a:extLst>
              <a:ext uri="{FF2B5EF4-FFF2-40B4-BE49-F238E27FC236}">
                <a16:creationId xmlns:a16="http://schemas.microsoft.com/office/drawing/2014/main" id="{442CCA22-76FF-4A51-A88D-9A246CEA183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2627AC-F8E3-4D26-959B-97308985E82B}" type="slidenum">
              <a:rPr lang="en-US" altLang="en-US" smtClean="0">
                <a:latin typeface="Garamond" panose="02020404030301010803" pitchFamily="18" charset="0"/>
              </a:rPr>
              <a:pPr/>
              <a:t>5</a:t>
            </a:fld>
            <a:endParaRPr lang="en-US" altLang="en-US">
              <a:latin typeface="Garamond" panose="02020404030301010803"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6">
            <a:extLst>
              <a:ext uri="{FF2B5EF4-FFF2-40B4-BE49-F238E27FC236}">
                <a16:creationId xmlns:a16="http://schemas.microsoft.com/office/drawing/2014/main" id="{9AB4E408-C9E7-4663-9DEF-CDDEEF7AC09E}"/>
              </a:ext>
            </a:extLst>
          </p:cNvPr>
          <p:cNvSpPr>
            <a:spLocks noGrp="1" noChangeArrowheads="1"/>
          </p:cNvSpPr>
          <p:nvPr>
            <p:ph type="title"/>
          </p:nvPr>
        </p:nvSpPr>
        <p:spPr>
          <a:xfrm>
            <a:off x="1884364" y="44624"/>
            <a:ext cx="8891587" cy="919162"/>
          </a:xfrm>
        </p:spPr>
        <p:txBody>
          <a:bodyPr>
            <a:normAutofit/>
          </a:bodyPr>
          <a:lstStyle/>
          <a:p>
            <a:pPr eaLnBrk="1" hangingPunct="1"/>
            <a:r>
              <a:rPr lang="en-GB" altLang="en-US" sz="4000" dirty="0"/>
              <a:t>Example of a System Sequence Diagram</a:t>
            </a:r>
            <a:endParaRPr lang="en-US" altLang="en-US" sz="1600" dirty="0"/>
          </a:p>
        </p:txBody>
      </p:sp>
      <p:sp>
        <p:nvSpPr>
          <p:cNvPr id="11266" name="Slide Number Placeholder 5">
            <a:extLst>
              <a:ext uri="{FF2B5EF4-FFF2-40B4-BE49-F238E27FC236}">
                <a16:creationId xmlns:a16="http://schemas.microsoft.com/office/drawing/2014/main" id="{33D87306-46FA-42A0-8EC0-6FB857CCC92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8AB4E2-D60E-43AB-95E1-3BC0645DE370}" type="slidenum">
              <a:rPr lang="en-US" altLang="en-US" smtClean="0">
                <a:latin typeface="Garamond" panose="02020404030301010803" pitchFamily="18" charset="0"/>
              </a:rPr>
              <a:pPr/>
              <a:t>6</a:t>
            </a:fld>
            <a:endParaRPr lang="en-US" altLang="en-US">
              <a:latin typeface="Garamond" panose="02020404030301010803" pitchFamily="18" charset="0"/>
            </a:endParaRPr>
          </a:p>
        </p:txBody>
      </p:sp>
      <p:pic>
        <p:nvPicPr>
          <p:cNvPr id="11268" name="Picture 4">
            <a:extLst>
              <a:ext uri="{FF2B5EF4-FFF2-40B4-BE49-F238E27FC236}">
                <a16:creationId xmlns:a16="http://schemas.microsoft.com/office/drawing/2014/main" id="{95773BF0-902B-4FE6-9837-B11C3D4356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8" y="981075"/>
            <a:ext cx="8640762" cy="554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a:extLst>
              <a:ext uri="{FF2B5EF4-FFF2-40B4-BE49-F238E27FC236}">
                <a16:creationId xmlns:a16="http://schemas.microsoft.com/office/drawing/2014/main" id="{517AC20B-8385-4E24-B751-F914AC9F902B}"/>
              </a:ext>
            </a:extLst>
          </p:cNvPr>
          <p:cNvSpPr/>
          <p:nvPr/>
        </p:nvSpPr>
        <p:spPr bwMode="auto">
          <a:xfrm>
            <a:off x="4223792" y="908721"/>
            <a:ext cx="4608512" cy="607361"/>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r>
              <a:rPr lang="en-AU" dirty="0"/>
              <a:t>Lifeline box (Participant): Classes/Objects/Actors/System</a:t>
            </a:r>
          </a:p>
        </p:txBody>
      </p:sp>
      <p:cxnSp>
        <p:nvCxnSpPr>
          <p:cNvPr id="8" name="Straight Arrow Connector 13">
            <a:extLst>
              <a:ext uri="{FF2B5EF4-FFF2-40B4-BE49-F238E27FC236}">
                <a16:creationId xmlns:a16="http://schemas.microsoft.com/office/drawing/2014/main" id="{99E95935-9DED-4AFF-A816-DCD268FC4C62}"/>
              </a:ext>
            </a:extLst>
          </p:cNvPr>
          <p:cNvCxnSpPr>
            <a:cxnSpLocks noChangeShapeType="1"/>
          </p:cNvCxnSpPr>
          <p:nvPr/>
        </p:nvCxnSpPr>
        <p:spPr bwMode="auto">
          <a:xfrm flipH="1">
            <a:off x="2783632" y="1349375"/>
            <a:ext cx="1440160" cy="487756"/>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 name="Straight Arrow Connector 13">
            <a:extLst>
              <a:ext uri="{FF2B5EF4-FFF2-40B4-BE49-F238E27FC236}">
                <a16:creationId xmlns:a16="http://schemas.microsoft.com/office/drawing/2014/main" id="{54EAAC18-37B3-4532-BD72-9C2AEEA5764F}"/>
              </a:ext>
            </a:extLst>
          </p:cNvPr>
          <p:cNvCxnSpPr>
            <a:cxnSpLocks noChangeShapeType="1"/>
          </p:cNvCxnSpPr>
          <p:nvPr/>
        </p:nvCxnSpPr>
        <p:spPr bwMode="auto">
          <a:xfrm flipH="1">
            <a:off x="5087889" y="1524180"/>
            <a:ext cx="179933" cy="303702"/>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 name="Straight Arrow Connector 13">
            <a:extLst>
              <a:ext uri="{FF2B5EF4-FFF2-40B4-BE49-F238E27FC236}">
                <a16:creationId xmlns:a16="http://schemas.microsoft.com/office/drawing/2014/main" id="{A7833BF4-6583-4E9E-9AE7-8318E28CB36B}"/>
              </a:ext>
            </a:extLst>
          </p:cNvPr>
          <p:cNvCxnSpPr>
            <a:cxnSpLocks noChangeShapeType="1"/>
          </p:cNvCxnSpPr>
          <p:nvPr/>
        </p:nvCxnSpPr>
        <p:spPr bwMode="auto">
          <a:xfrm>
            <a:off x="6096000" y="1524181"/>
            <a:ext cx="720080" cy="37605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4" name="Rectangle 13">
            <a:extLst>
              <a:ext uri="{FF2B5EF4-FFF2-40B4-BE49-F238E27FC236}">
                <a16:creationId xmlns:a16="http://schemas.microsoft.com/office/drawing/2014/main" id="{3EC79065-A3CE-4C01-B0D6-BC96E5597829}"/>
              </a:ext>
            </a:extLst>
          </p:cNvPr>
          <p:cNvSpPr/>
          <p:nvPr/>
        </p:nvSpPr>
        <p:spPr bwMode="auto">
          <a:xfrm>
            <a:off x="6027175" y="3331224"/>
            <a:ext cx="1313804" cy="380487"/>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r>
              <a:rPr lang="en-AU" dirty="0"/>
              <a:t>Messages</a:t>
            </a:r>
          </a:p>
        </p:txBody>
      </p:sp>
      <p:cxnSp>
        <p:nvCxnSpPr>
          <p:cNvPr id="15" name="Straight Arrow Connector 13">
            <a:extLst>
              <a:ext uri="{FF2B5EF4-FFF2-40B4-BE49-F238E27FC236}">
                <a16:creationId xmlns:a16="http://schemas.microsoft.com/office/drawing/2014/main" id="{509122C7-7CD3-44CB-BA68-9C59C3A828BD}"/>
              </a:ext>
            </a:extLst>
          </p:cNvPr>
          <p:cNvCxnSpPr>
            <a:cxnSpLocks noChangeShapeType="1"/>
          </p:cNvCxnSpPr>
          <p:nvPr/>
        </p:nvCxnSpPr>
        <p:spPr bwMode="auto">
          <a:xfrm flipH="1" flipV="1">
            <a:off x="4367808" y="3194692"/>
            <a:ext cx="1655962" cy="24992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 name="Straight Arrow Connector 13">
            <a:extLst>
              <a:ext uri="{FF2B5EF4-FFF2-40B4-BE49-F238E27FC236}">
                <a16:creationId xmlns:a16="http://schemas.microsoft.com/office/drawing/2014/main" id="{3A0D5135-FEDA-4B31-A438-B0EF505432ED}"/>
              </a:ext>
            </a:extLst>
          </p:cNvPr>
          <p:cNvCxnSpPr>
            <a:cxnSpLocks noChangeShapeType="1"/>
          </p:cNvCxnSpPr>
          <p:nvPr/>
        </p:nvCxnSpPr>
        <p:spPr bwMode="auto">
          <a:xfrm flipH="1">
            <a:off x="4583609" y="3663309"/>
            <a:ext cx="1440160" cy="487756"/>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E170B30F-3AEB-44BE-B0F9-BCAE8AAF77EE}"/>
              </a:ext>
            </a:extLst>
          </p:cNvPr>
          <p:cNvSpPr>
            <a:spLocks noGrp="1" noChangeArrowheads="1"/>
          </p:cNvSpPr>
          <p:nvPr>
            <p:ph type="title"/>
          </p:nvPr>
        </p:nvSpPr>
        <p:spPr>
          <a:xfrm>
            <a:off x="308744" y="188641"/>
            <a:ext cx="5739632" cy="726083"/>
          </a:xfrm>
        </p:spPr>
        <p:txBody>
          <a:bodyPr/>
          <a:lstStyle/>
          <a:p>
            <a:pPr eaLnBrk="1" hangingPunct="1"/>
            <a:r>
              <a:rPr lang="en-GB" altLang="en-US" dirty="0"/>
              <a:t>Sequence Diagram: Notations</a:t>
            </a:r>
          </a:p>
        </p:txBody>
      </p:sp>
      <p:sp>
        <p:nvSpPr>
          <p:cNvPr id="5125" name="Rectangle 3">
            <a:extLst>
              <a:ext uri="{FF2B5EF4-FFF2-40B4-BE49-F238E27FC236}">
                <a16:creationId xmlns:a16="http://schemas.microsoft.com/office/drawing/2014/main" id="{ECA62D18-EE21-4097-9B89-6590B3F71B84}"/>
              </a:ext>
            </a:extLst>
          </p:cNvPr>
          <p:cNvSpPr>
            <a:spLocks noGrp="1" noChangeArrowheads="1"/>
          </p:cNvSpPr>
          <p:nvPr>
            <p:ph idx="1"/>
          </p:nvPr>
        </p:nvSpPr>
        <p:spPr>
          <a:xfrm>
            <a:off x="983432" y="1196975"/>
            <a:ext cx="10369152" cy="4895850"/>
          </a:xfrm>
        </p:spPr>
        <p:txBody>
          <a:bodyPr/>
          <a:lstStyle/>
          <a:p>
            <a:pPr lvl="1">
              <a:defRPr/>
            </a:pPr>
            <a:endParaRPr lang="en-AU" sz="2000" dirty="0"/>
          </a:p>
          <a:p>
            <a:pPr lvl="1">
              <a:defRPr/>
            </a:pPr>
            <a:endParaRPr lang="en-AU" sz="2000" dirty="0"/>
          </a:p>
          <a:p>
            <a:pPr>
              <a:defRPr/>
            </a:pPr>
            <a:endParaRPr lang="en-AU" sz="2000" dirty="0"/>
          </a:p>
        </p:txBody>
      </p:sp>
      <p:sp>
        <p:nvSpPr>
          <p:cNvPr id="9218" name="Slide Number Placeholder 5">
            <a:extLst>
              <a:ext uri="{FF2B5EF4-FFF2-40B4-BE49-F238E27FC236}">
                <a16:creationId xmlns:a16="http://schemas.microsoft.com/office/drawing/2014/main" id="{84DD63B7-69BC-4906-A5AF-C60D5A852BB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902C58-0367-4868-A48E-3A822AC8F549}" type="slidenum">
              <a:rPr lang="en-US" altLang="en-US" smtClean="0">
                <a:latin typeface="Garamond" panose="02020404030301010803" pitchFamily="18" charset="0"/>
              </a:rPr>
              <a:pPr/>
              <a:t>7</a:t>
            </a:fld>
            <a:endParaRPr lang="en-US" altLang="en-US">
              <a:latin typeface="Garamond" panose="02020404030301010803" pitchFamily="18" charset="0"/>
            </a:endParaRPr>
          </a:p>
        </p:txBody>
      </p:sp>
      <p:sp>
        <p:nvSpPr>
          <p:cNvPr id="5" name="Rectangle 3">
            <a:extLst>
              <a:ext uri="{FF2B5EF4-FFF2-40B4-BE49-F238E27FC236}">
                <a16:creationId xmlns:a16="http://schemas.microsoft.com/office/drawing/2014/main" id="{AE7C5AF6-FC30-4954-8439-07BE8EB6B76F}"/>
              </a:ext>
            </a:extLst>
          </p:cNvPr>
          <p:cNvSpPr txBox="1">
            <a:spLocks noChangeArrowheads="1"/>
          </p:cNvSpPr>
          <p:nvPr/>
        </p:nvSpPr>
        <p:spPr bwMode="auto">
          <a:xfrm>
            <a:off x="1703388" y="1700214"/>
            <a:ext cx="4138612"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sz="3200" kern="1200">
                <a:solidFill>
                  <a:schemeClr val="tx1"/>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32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2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171450" indent="-171450" algn="l" defTabSz="457200" rtl="0" fontAlgn="base">
              <a:spcBef>
                <a:spcPts val="1000"/>
              </a:spcBef>
              <a:spcAft>
                <a:spcPct val="0"/>
              </a:spcAft>
              <a:buClr>
                <a:schemeClr val="accent1"/>
              </a:buClr>
              <a:buSzPct val="80000"/>
              <a:buFont typeface="Wingdings 3" panose="05040102010807070707" pitchFamily="18"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lnSpc>
                <a:spcPct val="90000"/>
              </a:lnSpc>
            </a:pPr>
            <a:r>
              <a:rPr lang="en-AU" altLang="en-US" sz="2200" dirty="0"/>
              <a:t>Lifeline box representing a </a:t>
            </a:r>
            <a:r>
              <a:rPr lang="en-AU" altLang="en-US" sz="2200" b="1" dirty="0"/>
              <a:t>participant</a:t>
            </a:r>
            <a:r>
              <a:rPr lang="en-AU" altLang="en-US" sz="2200" dirty="0"/>
              <a:t>: System, Object, Actor  (Class)</a:t>
            </a:r>
            <a:br>
              <a:rPr lang="en-AU" altLang="en-US" sz="2200" dirty="0"/>
            </a:br>
            <a:r>
              <a:rPr lang="en-AU" altLang="en-US" sz="2200" dirty="0"/>
              <a:t>(</a:t>
            </a:r>
            <a:r>
              <a:rPr lang="en-AU" altLang="en-US" sz="2200" i="1" u="sng" dirty="0"/>
              <a:t>object name: </a:t>
            </a:r>
            <a:r>
              <a:rPr lang="en-AU" altLang="en-US" sz="2200" i="1" u="sng" dirty="0" err="1"/>
              <a:t>ClassName</a:t>
            </a:r>
            <a:r>
              <a:rPr lang="en-AU" altLang="en-US" sz="2200" i="1" u="sng" dirty="0"/>
              <a:t>)</a:t>
            </a:r>
            <a:endParaRPr lang="en-AU" altLang="en-US" sz="2200" dirty="0"/>
          </a:p>
          <a:p>
            <a:pPr eaLnBrk="1" hangingPunct="1">
              <a:lnSpc>
                <a:spcPct val="90000"/>
              </a:lnSpc>
            </a:pPr>
            <a:r>
              <a:rPr lang="en-AU" altLang="en-US" sz="2200" dirty="0"/>
              <a:t>Message line</a:t>
            </a:r>
          </a:p>
          <a:p>
            <a:pPr eaLnBrk="1" hangingPunct="1">
              <a:lnSpc>
                <a:spcPct val="90000"/>
              </a:lnSpc>
            </a:pPr>
            <a:r>
              <a:rPr lang="en-AU" altLang="en-US" sz="2200" dirty="0"/>
              <a:t>Activation bar (execution bar) </a:t>
            </a:r>
          </a:p>
          <a:p>
            <a:pPr eaLnBrk="1" hangingPunct="1">
              <a:lnSpc>
                <a:spcPct val="90000"/>
              </a:lnSpc>
            </a:pPr>
            <a:r>
              <a:rPr lang="en-AU" altLang="en-US" sz="2200" dirty="0"/>
              <a:t>Lifeline </a:t>
            </a:r>
          </a:p>
          <a:p>
            <a:pPr eaLnBrk="1" hangingPunct="1">
              <a:lnSpc>
                <a:spcPct val="90000"/>
              </a:lnSpc>
            </a:pPr>
            <a:r>
              <a:rPr lang="en-AU" altLang="en-US" sz="2200" dirty="0"/>
              <a:t>The X at the bottom of an Activation bar indicating object destruction (optional)</a:t>
            </a:r>
          </a:p>
          <a:p>
            <a:pPr eaLnBrk="1" hangingPunct="1">
              <a:lnSpc>
                <a:spcPct val="90000"/>
              </a:lnSpc>
            </a:pPr>
            <a:endParaRPr lang="en-AU" altLang="en-US" sz="2200" dirty="0"/>
          </a:p>
        </p:txBody>
      </p:sp>
      <p:graphicFrame>
        <p:nvGraphicFramePr>
          <p:cNvPr id="6" name="Object 4">
            <a:extLst>
              <a:ext uri="{FF2B5EF4-FFF2-40B4-BE49-F238E27FC236}">
                <a16:creationId xmlns:a16="http://schemas.microsoft.com/office/drawing/2014/main" id="{6C4F210A-50D1-430D-B269-83BE9A6D2B21}"/>
              </a:ext>
            </a:extLst>
          </p:cNvPr>
          <p:cNvGraphicFramePr>
            <a:graphicFrameLocks noChangeAspect="1"/>
          </p:cNvGraphicFramePr>
          <p:nvPr>
            <p:extLst>
              <p:ext uri="{D42A27DB-BD31-4B8C-83A1-F6EECF244321}">
                <p14:modId xmlns:p14="http://schemas.microsoft.com/office/powerpoint/2010/main" val="2280101884"/>
              </p:ext>
            </p:extLst>
          </p:nvPr>
        </p:nvGraphicFramePr>
        <p:xfrm>
          <a:off x="6143625" y="27384"/>
          <a:ext cx="4524375" cy="6786167"/>
        </p:xfrm>
        <a:graphic>
          <a:graphicData uri="http://schemas.openxmlformats.org/presentationml/2006/ole">
            <mc:AlternateContent xmlns:mc="http://schemas.openxmlformats.org/markup-compatibility/2006">
              <mc:Choice xmlns:v="urn:schemas-microsoft-com:vml" Requires="v">
                <p:oleObj spid="_x0000_s2102" name="Photo Editor Photo" r:id="rId3" imgW="3291619" imgH="4987301" progId="MSPhotoEd.3">
                  <p:embed/>
                </p:oleObj>
              </mc:Choice>
              <mc:Fallback>
                <p:oleObj name="Photo Editor Photo" r:id="rId3" imgW="3291619" imgH="4987301" progId="MSPhotoEd.3">
                  <p:embed/>
                  <p:pic>
                    <p:nvPicPr>
                      <p:cNvPr id="12292" name="Object 4">
                        <a:extLst>
                          <a:ext uri="{FF2B5EF4-FFF2-40B4-BE49-F238E27FC236}">
                            <a16:creationId xmlns:a16="http://schemas.microsoft.com/office/drawing/2014/main" id="{1A35F069-876B-4AAA-9B9A-E788BD5401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3625" y="27384"/>
                        <a:ext cx="4524375" cy="6786167"/>
                      </a:xfrm>
                      <a:prstGeom prst="rect">
                        <a:avLst/>
                      </a:prstGeom>
                      <a:noFill/>
                      <a:ln>
                        <a:noFill/>
                      </a:ln>
                      <a:effectLst/>
                    </p:spPr>
                  </p:pic>
                </p:oleObj>
              </mc:Fallback>
            </mc:AlternateContent>
          </a:graphicData>
        </a:graphic>
      </p:graphicFrame>
      <p:sp>
        <p:nvSpPr>
          <p:cNvPr id="7" name="Line 6">
            <a:extLst>
              <a:ext uri="{FF2B5EF4-FFF2-40B4-BE49-F238E27FC236}">
                <a16:creationId xmlns:a16="http://schemas.microsoft.com/office/drawing/2014/main" id="{597A0A9D-01F9-4BAA-B5C6-14EC007E643F}"/>
              </a:ext>
            </a:extLst>
          </p:cNvPr>
          <p:cNvSpPr>
            <a:spLocks noChangeShapeType="1"/>
          </p:cNvSpPr>
          <p:nvPr/>
        </p:nvSpPr>
        <p:spPr bwMode="auto">
          <a:xfrm flipV="1">
            <a:off x="3719512" y="1344611"/>
            <a:ext cx="2592511" cy="428627"/>
          </a:xfrm>
          <a:prstGeom prst="line">
            <a:avLst/>
          </a:prstGeom>
          <a:noFill/>
          <a:ln w="38100" cap="sq">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AU"/>
          </a:p>
        </p:txBody>
      </p:sp>
      <p:sp>
        <p:nvSpPr>
          <p:cNvPr id="8" name="Line 8">
            <a:extLst>
              <a:ext uri="{FF2B5EF4-FFF2-40B4-BE49-F238E27FC236}">
                <a16:creationId xmlns:a16="http://schemas.microsoft.com/office/drawing/2014/main" id="{E1BE1114-57B2-477F-A738-95D123D5E778}"/>
              </a:ext>
            </a:extLst>
          </p:cNvPr>
          <p:cNvSpPr>
            <a:spLocks noChangeShapeType="1"/>
          </p:cNvSpPr>
          <p:nvPr/>
        </p:nvSpPr>
        <p:spPr bwMode="auto">
          <a:xfrm flipV="1">
            <a:off x="4295800" y="3141663"/>
            <a:ext cx="2665388" cy="503238"/>
          </a:xfrm>
          <a:prstGeom prst="line">
            <a:avLst/>
          </a:prstGeom>
          <a:noFill/>
          <a:ln w="38100" cap="sq">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AU"/>
          </a:p>
        </p:txBody>
      </p:sp>
      <p:sp>
        <p:nvSpPr>
          <p:cNvPr id="9" name="Line 10">
            <a:extLst>
              <a:ext uri="{FF2B5EF4-FFF2-40B4-BE49-F238E27FC236}">
                <a16:creationId xmlns:a16="http://schemas.microsoft.com/office/drawing/2014/main" id="{C7D3F346-B67E-45CD-B469-7D64B86942AE}"/>
              </a:ext>
            </a:extLst>
          </p:cNvPr>
          <p:cNvSpPr>
            <a:spLocks noChangeShapeType="1"/>
          </p:cNvSpPr>
          <p:nvPr/>
        </p:nvSpPr>
        <p:spPr bwMode="auto">
          <a:xfrm flipV="1">
            <a:off x="3935415" y="2342826"/>
            <a:ext cx="4249118" cy="870274"/>
          </a:xfrm>
          <a:prstGeom prst="line">
            <a:avLst/>
          </a:prstGeom>
          <a:noFill/>
          <a:ln w="38100" cap="sq">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AU"/>
          </a:p>
        </p:txBody>
      </p:sp>
      <p:sp>
        <p:nvSpPr>
          <p:cNvPr id="10" name="Line 11">
            <a:extLst>
              <a:ext uri="{FF2B5EF4-FFF2-40B4-BE49-F238E27FC236}">
                <a16:creationId xmlns:a16="http://schemas.microsoft.com/office/drawing/2014/main" id="{1F18D6EF-44AC-472D-91AE-C8BB99C47713}"/>
              </a:ext>
            </a:extLst>
          </p:cNvPr>
          <p:cNvSpPr>
            <a:spLocks noChangeShapeType="1"/>
          </p:cNvSpPr>
          <p:nvPr/>
        </p:nvSpPr>
        <p:spPr bwMode="auto">
          <a:xfrm flipV="1">
            <a:off x="3071664" y="3887788"/>
            <a:ext cx="6624787" cy="189284"/>
          </a:xfrm>
          <a:prstGeom prst="line">
            <a:avLst/>
          </a:prstGeom>
          <a:noFill/>
          <a:ln w="38100" cap="sq">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AU"/>
          </a:p>
        </p:txBody>
      </p:sp>
      <p:sp>
        <p:nvSpPr>
          <p:cNvPr id="11" name="Line 12">
            <a:extLst>
              <a:ext uri="{FF2B5EF4-FFF2-40B4-BE49-F238E27FC236}">
                <a16:creationId xmlns:a16="http://schemas.microsoft.com/office/drawing/2014/main" id="{9FAF62C2-FB5D-42B2-B578-12B204A40308}"/>
              </a:ext>
            </a:extLst>
          </p:cNvPr>
          <p:cNvSpPr>
            <a:spLocks noChangeShapeType="1"/>
          </p:cNvSpPr>
          <p:nvPr/>
        </p:nvSpPr>
        <p:spPr bwMode="auto">
          <a:xfrm>
            <a:off x="5232401" y="5445127"/>
            <a:ext cx="1655687" cy="1003300"/>
          </a:xfrm>
          <a:prstGeom prst="line">
            <a:avLst/>
          </a:prstGeom>
          <a:noFill/>
          <a:ln w="38100" cap="sq">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AU"/>
          </a:p>
        </p:txBody>
      </p:sp>
      <p:sp>
        <p:nvSpPr>
          <p:cNvPr id="12" name="Line 8">
            <a:extLst>
              <a:ext uri="{FF2B5EF4-FFF2-40B4-BE49-F238E27FC236}">
                <a16:creationId xmlns:a16="http://schemas.microsoft.com/office/drawing/2014/main" id="{2E4622FC-F862-45DA-B5B4-3ECAB6D2F18A}"/>
              </a:ext>
            </a:extLst>
          </p:cNvPr>
          <p:cNvSpPr>
            <a:spLocks noChangeShapeType="1"/>
          </p:cNvSpPr>
          <p:nvPr/>
        </p:nvSpPr>
        <p:spPr bwMode="auto">
          <a:xfrm flipV="1">
            <a:off x="5375276" y="3175001"/>
            <a:ext cx="4249117" cy="441324"/>
          </a:xfrm>
          <a:prstGeom prst="line">
            <a:avLst/>
          </a:prstGeom>
          <a:noFill/>
          <a:ln w="38100" cap="sq">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AU"/>
          </a:p>
        </p:txBody>
      </p:sp>
      <p:sp>
        <p:nvSpPr>
          <p:cNvPr id="13" name="Line 10">
            <a:extLst>
              <a:ext uri="{FF2B5EF4-FFF2-40B4-BE49-F238E27FC236}">
                <a16:creationId xmlns:a16="http://schemas.microsoft.com/office/drawing/2014/main" id="{47F5BB50-A922-42EB-95FE-19F2B0EC355B}"/>
              </a:ext>
            </a:extLst>
          </p:cNvPr>
          <p:cNvSpPr>
            <a:spLocks noChangeShapeType="1"/>
          </p:cNvSpPr>
          <p:nvPr/>
        </p:nvSpPr>
        <p:spPr bwMode="auto">
          <a:xfrm flipV="1">
            <a:off x="5519739" y="1484313"/>
            <a:ext cx="3455987" cy="576262"/>
          </a:xfrm>
          <a:prstGeom prst="line">
            <a:avLst/>
          </a:prstGeom>
          <a:noFill/>
          <a:ln w="38100" cap="sq">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AU"/>
          </a:p>
        </p:txBody>
      </p:sp>
      <p:sp>
        <p:nvSpPr>
          <p:cNvPr id="2" name="Rectangle 1">
            <a:extLst>
              <a:ext uri="{FF2B5EF4-FFF2-40B4-BE49-F238E27FC236}">
                <a16:creationId xmlns:a16="http://schemas.microsoft.com/office/drawing/2014/main" id="{B694BE22-356A-AE4D-BDEA-7DCA8E9A2216}"/>
              </a:ext>
            </a:extLst>
          </p:cNvPr>
          <p:cNvSpPr/>
          <p:nvPr/>
        </p:nvSpPr>
        <p:spPr>
          <a:xfrm>
            <a:off x="6025948" y="56596"/>
            <a:ext cx="1656184" cy="3556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6BEACD7-A6DA-F54F-905C-9E065B8342A2}"/>
              </a:ext>
            </a:extLst>
          </p:cNvPr>
          <p:cNvSpPr txBox="1"/>
          <p:nvPr/>
        </p:nvSpPr>
        <p:spPr>
          <a:xfrm>
            <a:off x="6581657" y="1026368"/>
            <a:ext cx="1062217" cy="369332"/>
          </a:xfrm>
          <a:prstGeom prst="rect">
            <a:avLst/>
          </a:prstGeom>
          <a:solidFill>
            <a:srgbClr val="FFF2E2"/>
          </a:solidFill>
          <a:ln>
            <a:solidFill>
              <a:srgbClr val="FFF2E2"/>
            </a:solidFill>
          </a:ln>
        </p:spPr>
        <p:txBody>
          <a:bodyPr wrap="square" rtlCol="0">
            <a:spAutoFit/>
          </a:bodyPr>
          <a:lstStyle/>
          <a:p>
            <a:r>
              <a:rPr lang="en-US" u="sng" dirty="0">
                <a:latin typeface="+mn-lt"/>
              </a:rPr>
              <a:t>: Class</a:t>
            </a:r>
          </a:p>
        </p:txBody>
      </p:sp>
      <p:sp>
        <p:nvSpPr>
          <p:cNvPr id="16" name="TextBox 15">
            <a:extLst>
              <a:ext uri="{FF2B5EF4-FFF2-40B4-BE49-F238E27FC236}">
                <a16:creationId xmlns:a16="http://schemas.microsoft.com/office/drawing/2014/main" id="{57F5A72C-1B27-5D42-ACD2-166AE4A5E9F6}"/>
              </a:ext>
            </a:extLst>
          </p:cNvPr>
          <p:cNvSpPr txBox="1"/>
          <p:nvPr/>
        </p:nvSpPr>
        <p:spPr>
          <a:xfrm>
            <a:off x="9122495" y="1026368"/>
            <a:ext cx="1290687" cy="338554"/>
          </a:xfrm>
          <a:prstGeom prst="rect">
            <a:avLst/>
          </a:prstGeom>
          <a:solidFill>
            <a:srgbClr val="FFF2E2"/>
          </a:solidFill>
          <a:ln>
            <a:solidFill>
              <a:srgbClr val="FFF2E2"/>
            </a:solidFill>
          </a:ln>
        </p:spPr>
        <p:txBody>
          <a:bodyPr wrap="square" rtlCol="0">
            <a:spAutoFit/>
          </a:bodyPr>
          <a:lstStyle/>
          <a:p>
            <a:r>
              <a:rPr lang="en-US" sz="1600" u="sng" dirty="0">
                <a:latin typeface="+mn-lt"/>
              </a:rPr>
              <a:t>Object: Class</a:t>
            </a:r>
          </a:p>
        </p:txBody>
      </p:sp>
    </p:spTree>
    <p:extLst>
      <p:ext uri="{BB962C8B-B14F-4D97-AF65-F5344CB8AC3E}">
        <p14:creationId xmlns:p14="http://schemas.microsoft.com/office/powerpoint/2010/main" val="1251924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500" fill="hold"/>
                                        <p:tgtEl>
                                          <p:spTgt spid="11"/>
                                        </p:tgtEl>
                                        <p:attrNameLst>
                                          <p:attrName>ppt_x</p:attrName>
                                        </p:attrNameLst>
                                      </p:cBhvr>
                                      <p:tavLst>
                                        <p:tav tm="0">
                                          <p:val>
                                            <p:strVal val="#ppt_x"/>
                                          </p:val>
                                        </p:tav>
                                        <p:tav tm="100000">
                                          <p:val>
                                            <p:strVal val="#ppt_x"/>
                                          </p:val>
                                        </p:tav>
                                      </p:tavLst>
                                    </p:anim>
                                    <p:anim calcmode="lin" valueType="num">
                                      <p:cBhvr additive="base">
                                        <p:cTn id="5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additive="base">
                                        <p:cTn id="63" dur="500" fill="hold"/>
                                        <p:tgtEl>
                                          <p:spTgt spid="13"/>
                                        </p:tgtEl>
                                        <p:attrNameLst>
                                          <p:attrName>ppt_x</p:attrName>
                                        </p:attrNameLst>
                                      </p:cBhvr>
                                      <p:tavLst>
                                        <p:tav tm="0">
                                          <p:val>
                                            <p:strVal val="#ppt_x"/>
                                          </p:val>
                                        </p:tav>
                                        <p:tav tm="100000">
                                          <p:val>
                                            <p:strVal val="#ppt_x"/>
                                          </p:val>
                                        </p:tav>
                                      </p:tavLst>
                                    </p:anim>
                                    <p:anim calcmode="lin" valueType="num">
                                      <p:cBhvr additive="base">
                                        <p:cTn id="6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6784B07A-5A44-4EA6-AC45-F8F9E6C2B88E}"/>
              </a:ext>
            </a:extLst>
          </p:cNvPr>
          <p:cNvSpPr>
            <a:spLocks noGrp="1" noChangeArrowheads="1"/>
          </p:cNvSpPr>
          <p:nvPr>
            <p:ph type="title"/>
          </p:nvPr>
        </p:nvSpPr>
        <p:spPr/>
        <p:txBody>
          <a:bodyPr/>
          <a:lstStyle/>
          <a:p>
            <a:pPr eaLnBrk="1" hangingPunct="1"/>
            <a:r>
              <a:rPr lang="en-GB" altLang="en-US" dirty="0"/>
              <a:t>Sequence Diagram Components</a:t>
            </a:r>
          </a:p>
        </p:txBody>
      </p:sp>
      <p:sp>
        <p:nvSpPr>
          <p:cNvPr id="5125" name="Rectangle 3">
            <a:extLst>
              <a:ext uri="{FF2B5EF4-FFF2-40B4-BE49-F238E27FC236}">
                <a16:creationId xmlns:a16="http://schemas.microsoft.com/office/drawing/2014/main" id="{50176977-3CEA-4F6C-8C6A-59F69E18881A}"/>
              </a:ext>
            </a:extLst>
          </p:cNvPr>
          <p:cNvSpPr>
            <a:spLocks noGrp="1" noChangeArrowheads="1"/>
          </p:cNvSpPr>
          <p:nvPr>
            <p:ph idx="1"/>
          </p:nvPr>
        </p:nvSpPr>
        <p:spPr>
          <a:xfrm>
            <a:off x="812799" y="1123329"/>
            <a:ext cx="10636251" cy="5690047"/>
          </a:xfrm>
        </p:spPr>
        <p:txBody>
          <a:bodyPr>
            <a:normAutofit/>
          </a:bodyPr>
          <a:lstStyle/>
          <a:p>
            <a:pPr>
              <a:defRPr/>
            </a:pPr>
            <a:r>
              <a:rPr lang="en-AU" sz="2000" dirty="0"/>
              <a:t>Sequence diagrams illustrate interactions in a kind of </a:t>
            </a:r>
            <a:r>
              <a:rPr lang="en-AU" sz="2000" b="1" dirty="0"/>
              <a:t>fence format</a:t>
            </a:r>
            <a:r>
              <a:rPr lang="en-AU" sz="2000" dirty="0"/>
              <a:t>, in which each new object is added to the right as shown on previous slide.</a:t>
            </a:r>
          </a:p>
          <a:p>
            <a:pPr>
              <a:defRPr/>
            </a:pPr>
            <a:r>
              <a:rPr lang="en-AU" sz="2000" dirty="0"/>
              <a:t>Sequence diagrams have a </a:t>
            </a:r>
            <a:r>
              <a:rPr lang="en-AU" sz="2000" b="1" dirty="0"/>
              <a:t>tabular layout</a:t>
            </a:r>
          </a:p>
          <a:p>
            <a:pPr lvl="1">
              <a:defRPr/>
            </a:pPr>
            <a:r>
              <a:rPr lang="en-AU" sz="2000" dirty="0"/>
              <a:t>Columns and Rows</a:t>
            </a:r>
          </a:p>
          <a:p>
            <a:pPr>
              <a:defRPr/>
            </a:pPr>
            <a:r>
              <a:rPr lang="en-AU" sz="2400" dirty="0"/>
              <a:t>Columns</a:t>
            </a:r>
          </a:p>
          <a:p>
            <a:pPr lvl="1">
              <a:defRPr/>
            </a:pPr>
            <a:r>
              <a:rPr lang="en-AU" sz="2000" b="1" dirty="0"/>
              <a:t>Lifeline box</a:t>
            </a:r>
            <a:r>
              <a:rPr lang="en-AU" sz="2000" dirty="0"/>
              <a:t>– an individual </a:t>
            </a:r>
            <a:r>
              <a:rPr lang="en-AU" sz="2000" b="1" dirty="0"/>
              <a:t>participant (Object/Class/Actor)</a:t>
            </a:r>
            <a:r>
              <a:rPr lang="en-AU" sz="2000" dirty="0"/>
              <a:t> in a sequence diagram represented in a rectangular box</a:t>
            </a:r>
          </a:p>
          <a:p>
            <a:pPr lvl="1">
              <a:defRPr/>
            </a:pPr>
            <a:r>
              <a:rPr lang="en-AU" sz="2000" dirty="0"/>
              <a:t>Objects represented as “Lifeline box” are column “Headings”</a:t>
            </a:r>
          </a:p>
          <a:p>
            <a:pPr lvl="1">
              <a:defRPr/>
            </a:pPr>
            <a:r>
              <a:rPr lang="en-AU" sz="2000" b="1" dirty="0"/>
              <a:t>Activation/execution bar</a:t>
            </a:r>
            <a:r>
              <a:rPr lang="en-AU" sz="2000" dirty="0"/>
              <a:t> shows the period of time during which an operation/method executes and is shown along the lifeline. It indicates the focus of control and </a:t>
            </a:r>
            <a:r>
              <a:rPr lang="en-AU" sz="2000" b="1" dirty="0"/>
              <a:t>how long the object is active.</a:t>
            </a:r>
          </a:p>
          <a:p>
            <a:pPr lvl="1">
              <a:defRPr/>
            </a:pPr>
            <a:r>
              <a:rPr lang="en-AU" sz="2000" dirty="0"/>
              <a:t>First Lifeline or column initiates the interaction or communication</a:t>
            </a:r>
          </a:p>
          <a:p>
            <a:pPr>
              <a:defRPr/>
            </a:pPr>
            <a:r>
              <a:rPr lang="en-AU" sz="2400" dirty="0"/>
              <a:t>Rows</a:t>
            </a:r>
          </a:p>
          <a:p>
            <a:pPr lvl="1">
              <a:defRPr/>
            </a:pPr>
            <a:r>
              <a:rPr lang="en-AU" sz="2000" dirty="0"/>
              <a:t> Messages are in the rows and messages are sequenced in </a:t>
            </a:r>
            <a:r>
              <a:rPr lang="en-AU" sz="2000" b="1" dirty="0"/>
              <a:t>Time Order </a:t>
            </a:r>
            <a:r>
              <a:rPr lang="en-AU" sz="2000" dirty="0"/>
              <a:t>from top to bottom</a:t>
            </a:r>
            <a:endParaRPr lang="en-GB" sz="2000" dirty="0"/>
          </a:p>
        </p:txBody>
      </p:sp>
      <p:sp>
        <p:nvSpPr>
          <p:cNvPr id="13314" name="Slide Number Placeholder 5">
            <a:extLst>
              <a:ext uri="{FF2B5EF4-FFF2-40B4-BE49-F238E27FC236}">
                <a16:creationId xmlns:a16="http://schemas.microsoft.com/office/drawing/2014/main" id="{20D6C6C6-CA17-481D-9E97-FF9B070715F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67B741-7A42-4EA8-B77D-9D471B34E7F6}" type="slidenum">
              <a:rPr lang="en-US" altLang="en-US" smtClean="0">
                <a:latin typeface="Garamond" panose="02020404030301010803" pitchFamily="18" charset="0"/>
              </a:rPr>
              <a:pPr/>
              <a:t>8</a:t>
            </a:fld>
            <a:endParaRPr lang="en-US" altLang="en-US">
              <a:latin typeface="Garamond" panose="02020404030301010803"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a:extLst>
              <a:ext uri="{FF2B5EF4-FFF2-40B4-BE49-F238E27FC236}">
                <a16:creationId xmlns:a16="http://schemas.microsoft.com/office/drawing/2014/main" id="{5C7A426D-8F90-4788-9E08-39A5C926904B}"/>
              </a:ext>
            </a:extLst>
          </p:cNvPr>
          <p:cNvSpPr>
            <a:spLocks noGrp="1" noChangeArrowheads="1"/>
          </p:cNvSpPr>
          <p:nvPr>
            <p:ph type="title"/>
          </p:nvPr>
        </p:nvSpPr>
        <p:spPr/>
        <p:txBody>
          <a:bodyPr/>
          <a:lstStyle/>
          <a:p>
            <a:pPr eaLnBrk="1" hangingPunct="1"/>
            <a:r>
              <a:rPr lang="en-GB" altLang="en-US"/>
              <a:t>Sequence Diagram Components</a:t>
            </a:r>
          </a:p>
        </p:txBody>
      </p:sp>
      <p:sp>
        <p:nvSpPr>
          <p:cNvPr id="5125" name="Rectangle 3">
            <a:extLst>
              <a:ext uri="{FF2B5EF4-FFF2-40B4-BE49-F238E27FC236}">
                <a16:creationId xmlns:a16="http://schemas.microsoft.com/office/drawing/2014/main" id="{03103996-121B-42E4-98D4-D09DC8305B5E}"/>
              </a:ext>
            </a:extLst>
          </p:cNvPr>
          <p:cNvSpPr>
            <a:spLocks noGrp="1" noChangeArrowheads="1"/>
          </p:cNvSpPr>
          <p:nvPr>
            <p:ph idx="1"/>
          </p:nvPr>
        </p:nvSpPr>
        <p:spPr>
          <a:xfrm>
            <a:off x="911424" y="1196975"/>
            <a:ext cx="10537627" cy="5251450"/>
          </a:xfrm>
        </p:spPr>
        <p:txBody>
          <a:bodyPr>
            <a:normAutofit/>
          </a:bodyPr>
          <a:lstStyle/>
          <a:p>
            <a:pPr>
              <a:defRPr/>
            </a:pPr>
            <a:r>
              <a:rPr lang="en-AU" sz="2400" dirty="0"/>
              <a:t>Lifeline Boxes and Lifelines</a:t>
            </a:r>
          </a:p>
          <a:p>
            <a:pPr lvl="1">
              <a:defRPr/>
            </a:pPr>
            <a:r>
              <a:rPr lang="en-AU" sz="2000" dirty="0"/>
              <a:t>Object or Actor or System composed of objects</a:t>
            </a:r>
          </a:p>
          <a:p>
            <a:pPr lvl="1">
              <a:defRPr/>
            </a:pPr>
            <a:r>
              <a:rPr lang="en-AU" sz="2000" dirty="0"/>
              <a:t>Lifeline boxes include a dashed </a:t>
            </a:r>
            <a:r>
              <a:rPr lang="en-AU" sz="2000" b="1" dirty="0"/>
              <a:t>vertical line </a:t>
            </a:r>
            <a:r>
              <a:rPr lang="en-AU" sz="2000" dirty="0"/>
              <a:t>extending below them which represents the actual </a:t>
            </a:r>
            <a:r>
              <a:rPr lang="en-AU" sz="2000" b="1" dirty="0"/>
              <a:t>lifeline</a:t>
            </a:r>
            <a:r>
              <a:rPr lang="en-AU" sz="2000" dirty="0"/>
              <a:t> of an object during interaction.</a:t>
            </a:r>
          </a:p>
          <a:p>
            <a:pPr>
              <a:defRPr/>
            </a:pPr>
            <a:endParaRPr lang="en-AU" sz="2400" dirty="0"/>
          </a:p>
          <a:p>
            <a:pPr>
              <a:defRPr/>
            </a:pPr>
            <a:r>
              <a:rPr lang="en-AU" sz="2400" dirty="0"/>
              <a:t>Types of Messages:</a:t>
            </a:r>
          </a:p>
          <a:p>
            <a:pPr lvl="1">
              <a:defRPr/>
            </a:pPr>
            <a:r>
              <a:rPr lang="en-AU" sz="2000" dirty="0"/>
              <a:t>Synchronous messages</a:t>
            </a:r>
          </a:p>
          <a:p>
            <a:pPr lvl="1">
              <a:defRPr/>
            </a:pPr>
            <a:r>
              <a:rPr lang="en-AU" sz="2000" dirty="0"/>
              <a:t>Asynchronous messages</a:t>
            </a:r>
          </a:p>
          <a:p>
            <a:pPr lvl="1">
              <a:defRPr/>
            </a:pPr>
            <a:r>
              <a:rPr lang="en-AU" sz="2000" dirty="0"/>
              <a:t>Self-Message</a:t>
            </a:r>
          </a:p>
          <a:p>
            <a:pPr lvl="1">
              <a:defRPr/>
            </a:pPr>
            <a:r>
              <a:rPr lang="en-AU" sz="2000" dirty="0"/>
              <a:t>Conditional Message</a:t>
            </a:r>
          </a:p>
          <a:p>
            <a:pPr lvl="1">
              <a:defRPr/>
            </a:pPr>
            <a:r>
              <a:rPr lang="en-AU" sz="2000" dirty="0"/>
              <a:t>Loops or Iterations</a:t>
            </a:r>
          </a:p>
          <a:p>
            <a:pPr lvl="1">
              <a:defRPr/>
            </a:pPr>
            <a:r>
              <a:rPr lang="en-AU" sz="2000" dirty="0"/>
              <a:t>Alternative “alt” and Optional “opt” fragments</a:t>
            </a:r>
          </a:p>
        </p:txBody>
      </p:sp>
      <p:sp>
        <p:nvSpPr>
          <p:cNvPr id="14338" name="Slide Number Placeholder 5">
            <a:extLst>
              <a:ext uri="{FF2B5EF4-FFF2-40B4-BE49-F238E27FC236}">
                <a16:creationId xmlns:a16="http://schemas.microsoft.com/office/drawing/2014/main" id="{314B22EA-6163-4D48-A31D-4462F567EB1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97B320-B4AE-41C4-B5FE-238AE3D24CAF}" type="slidenum">
              <a:rPr lang="en-US" altLang="en-US" smtClean="0">
                <a:latin typeface="Garamond" panose="02020404030301010803" pitchFamily="18" charset="0"/>
              </a:rPr>
              <a:pPr/>
              <a:t>9</a:t>
            </a:fld>
            <a:endParaRPr lang="en-US" altLang="en-US">
              <a:latin typeface="Garamond" panose="02020404030301010803" pitchFamily="18" charset="0"/>
            </a:endParaRPr>
          </a:p>
        </p:txBody>
      </p:sp>
    </p:spTree>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13880</TotalTime>
  <Words>1694</Words>
  <Application>Microsoft Office PowerPoint</Application>
  <PresentationFormat>Widescreen</PresentationFormat>
  <Paragraphs>315</Paragraphs>
  <Slides>32</Slides>
  <Notes>14</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6" baseType="lpstr">
      <vt:lpstr>MS PGothic</vt:lpstr>
      <vt:lpstr>MS PGothic</vt:lpstr>
      <vt:lpstr>宋体</vt:lpstr>
      <vt:lpstr>Arial</vt:lpstr>
      <vt:lpstr>Calibri</vt:lpstr>
      <vt:lpstr>Courier New</vt:lpstr>
      <vt:lpstr>Garamond</vt:lpstr>
      <vt:lpstr>Monotype Sorts</vt:lpstr>
      <vt:lpstr>Palatino</vt:lpstr>
      <vt:lpstr>Times New Roman</vt:lpstr>
      <vt:lpstr>Wingdings</vt:lpstr>
      <vt:lpstr>Wingdings 3</vt:lpstr>
      <vt:lpstr>Facet</vt:lpstr>
      <vt:lpstr>Photo Editor Photo</vt:lpstr>
      <vt:lpstr> 31269: Business Requirements Modelling</vt:lpstr>
      <vt:lpstr>Object Oriented Modelling</vt:lpstr>
      <vt:lpstr>Interaction Diagram (Sequence Diagram):  Relationship with Use Cases and Process Model</vt:lpstr>
      <vt:lpstr>Interaction Diagrams</vt:lpstr>
      <vt:lpstr>Sequence Diagram: What is it and its purpose</vt:lpstr>
      <vt:lpstr>Example of a System Sequence Diagram</vt:lpstr>
      <vt:lpstr>Sequence Diagram: Notations</vt:lpstr>
      <vt:lpstr>Sequence Diagram Components</vt:lpstr>
      <vt:lpstr>Sequence Diagram Components</vt:lpstr>
      <vt:lpstr>Sequence Diagram: Messages</vt:lpstr>
      <vt:lpstr>PowerPoint Presentation</vt:lpstr>
      <vt:lpstr>Sequence Diagram: (Where to from here?)</vt:lpstr>
      <vt:lpstr>Use Case Diagram from Week 8</vt:lpstr>
      <vt:lpstr>Steps in Drawing A Sequence Diagram –  for Buy Ticket Use Case Narrative</vt:lpstr>
      <vt:lpstr>System Sequence Diagram for “Buy Ticket”</vt:lpstr>
      <vt:lpstr>System Sequence Diagram for “Buy Ticket” Use Case</vt:lpstr>
      <vt:lpstr>System Sequence Diagram</vt:lpstr>
      <vt:lpstr>Object Sequence Diagram (at Object level) Shows all the objects within the System</vt:lpstr>
      <vt:lpstr>Diagram Frames in a Sequence Diagram</vt:lpstr>
      <vt:lpstr>Sequence Diagram: Conditional Messages</vt:lpstr>
      <vt:lpstr>Sequence Diagram: Iterative Messages</vt:lpstr>
      <vt:lpstr>Example Scenario/Narrative – Booking a room</vt:lpstr>
      <vt:lpstr>Step 1: Identify Participants: Classes/Objects (Nouns)</vt:lpstr>
      <vt:lpstr>Step 2: Identify Messages/Methods (Verbs)</vt:lpstr>
      <vt:lpstr>Draft of sequence diagram</vt:lpstr>
      <vt:lpstr>More Formal</vt:lpstr>
      <vt:lpstr>Class Diagram from last week revisited</vt:lpstr>
      <vt:lpstr>Relationship between Class Diagram and Sequence Diagram</vt:lpstr>
      <vt:lpstr>Summary</vt:lpstr>
      <vt:lpstr>Assignment 4  – Improved COS</vt:lpstr>
      <vt:lpstr>Sequence Diagrams for Assignment 4</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dc:title>
  <dc:creator>Suresh Paryani</dc:creator>
  <cp:lastModifiedBy>Dr. Mahira Mohamed Mowjoon</cp:lastModifiedBy>
  <cp:revision>422</cp:revision>
  <dcterms:created xsi:type="dcterms:W3CDTF">2006-03-30T15:43:33Z</dcterms:created>
  <dcterms:modified xsi:type="dcterms:W3CDTF">2022-04-26T22:33:50Z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a4f0713-8a76-46fc-9033-3e1b6c45971d_Enabled">
    <vt:lpwstr>true</vt:lpwstr>
  </property>
  <property fmtid="{D5CDD505-2E9C-101B-9397-08002B2CF9AE}" pid="3" name="MSIP_Label_ba4f0713-8a76-46fc-9033-3e1b6c45971d_SetDate">
    <vt:lpwstr>2021-07-15T01:28:52Z</vt:lpwstr>
  </property>
  <property fmtid="{D5CDD505-2E9C-101B-9397-08002B2CF9AE}" pid="4" name="MSIP_Label_ba4f0713-8a76-46fc-9033-3e1b6c45971d_Method">
    <vt:lpwstr>Privileged</vt:lpwstr>
  </property>
  <property fmtid="{D5CDD505-2E9C-101B-9397-08002B2CF9AE}" pid="5" name="MSIP_Label_ba4f0713-8a76-46fc-9033-3e1b6c45971d_Name">
    <vt:lpwstr>UTS-Public</vt:lpwstr>
  </property>
  <property fmtid="{D5CDD505-2E9C-101B-9397-08002B2CF9AE}" pid="6" name="MSIP_Label_ba4f0713-8a76-46fc-9033-3e1b6c45971d_SiteId">
    <vt:lpwstr>e8911c26-cf9f-4a9c-878e-527807be8791</vt:lpwstr>
  </property>
  <property fmtid="{D5CDD505-2E9C-101B-9397-08002B2CF9AE}" pid="7" name="MSIP_Label_ba4f0713-8a76-46fc-9033-3e1b6c45971d_ActionId">
    <vt:lpwstr>b33585fa-11f1-43d1-b6d3-b6fee498707d</vt:lpwstr>
  </property>
  <property fmtid="{D5CDD505-2E9C-101B-9397-08002B2CF9AE}" pid="8" name="MSIP_Label_ba4f0713-8a76-46fc-9033-3e1b6c45971d_ContentBits">
    <vt:lpwstr>0</vt:lpwstr>
  </property>
</Properties>
</file>