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919" r:id="rId1"/>
  </p:sldMasterIdLst>
  <p:notesMasterIdLst>
    <p:notesMasterId r:id="rId31"/>
  </p:notesMasterIdLst>
  <p:handoutMasterIdLst>
    <p:handoutMasterId r:id="rId32"/>
  </p:handoutMasterIdLst>
  <p:sldIdLst>
    <p:sldId id="518" r:id="rId2"/>
    <p:sldId id="519" r:id="rId3"/>
    <p:sldId id="529" r:id="rId4"/>
    <p:sldId id="530" r:id="rId5"/>
    <p:sldId id="527" r:id="rId6"/>
    <p:sldId id="528" r:id="rId7"/>
    <p:sldId id="533" r:id="rId8"/>
    <p:sldId id="532" r:id="rId9"/>
    <p:sldId id="391" r:id="rId10"/>
    <p:sldId id="395" r:id="rId11"/>
    <p:sldId id="465" r:id="rId12"/>
    <p:sldId id="415" r:id="rId13"/>
    <p:sldId id="396" r:id="rId14"/>
    <p:sldId id="398" r:id="rId15"/>
    <p:sldId id="403" r:id="rId16"/>
    <p:sldId id="404" r:id="rId17"/>
    <p:sldId id="535" r:id="rId18"/>
    <p:sldId id="536" r:id="rId19"/>
    <p:sldId id="510" r:id="rId20"/>
    <p:sldId id="513" r:id="rId21"/>
    <p:sldId id="486" r:id="rId22"/>
    <p:sldId id="514" r:id="rId23"/>
    <p:sldId id="523" r:id="rId24"/>
    <p:sldId id="481" r:id="rId25"/>
    <p:sldId id="516" r:id="rId26"/>
    <p:sldId id="511" r:id="rId27"/>
    <p:sldId id="494" r:id="rId28"/>
    <p:sldId id="526" r:id="rId29"/>
    <p:sldId id="509" r:id="rId30"/>
  </p:sldIdLst>
  <p:sldSz cx="12192000" cy="6858000"/>
  <p:notesSz cx="7315200" cy="9601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2E2"/>
    <a:srgbClr val="CC0000"/>
    <a:srgbClr val="0000FF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20" autoAdjust="0"/>
    <p:restoredTop sz="84344" autoAdjust="0"/>
  </p:normalViewPr>
  <p:slideViewPr>
    <p:cSldViewPr>
      <p:cViewPr varScale="1">
        <p:scale>
          <a:sx n="73" d="100"/>
          <a:sy n="73" d="100"/>
        </p:scale>
        <p:origin x="1214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9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A885A726-9F70-4216-8686-C38C9DA4554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5655" tIns="46988" rIns="95655" bIns="469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270E5F5F-A499-45BB-9F7B-6D43AD306FC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69900" y="727075"/>
            <a:ext cx="6375400" cy="35861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77FAB903-563C-4C96-9736-C7D62434B37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69900" y="727075"/>
            <a:ext cx="6375400" cy="3586163"/>
          </a:xfrm>
          <a:ln/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FA9CE75F-D252-464A-B0CB-393E06F6FA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CF197571-504E-4871-87EC-89F38FD204A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DA4BB51-A048-4809-8088-DB12034D24E0}" type="slidenum">
              <a:rPr kumimoji="0" lang="en-AU" altLang="en-US" sz="18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kumimoji="0" lang="en-AU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>
            <a:extLst>
              <a:ext uri="{FF2B5EF4-FFF2-40B4-BE49-F238E27FC236}">
                <a16:creationId xmlns:a16="http://schemas.microsoft.com/office/drawing/2014/main" id="{9EC6938D-9E5A-4BEE-A002-BB50819AEB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>
            <a:extLst>
              <a:ext uri="{FF2B5EF4-FFF2-40B4-BE49-F238E27FC236}">
                <a16:creationId xmlns:a16="http://schemas.microsoft.com/office/drawing/2014/main" id="{6C599ED4-E718-4A58-9978-ED18D7D086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8612" name="Slide Number Placeholder 3">
            <a:extLst>
              <a:ext uri="{FF2B5EF4-FFF2-40B4-BE49-F238E27FC236}">
                <a16:creationId xmlns:a16="http://schemas.microsoft.com/office/drawing/2014/main" id="{31138C10-95D2-454C-8072-80029005EB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0D99E89E-DBCF-4C4B-A4BE-325F3D6AD2AF}" type="slidenum">
              <a:rPr lang="en-AU" altLang="en-US" sz="1300" smtClean="0"/>
              <a:pPr/>
              <a:t>29</a:t>
            </a:fld>
            <a:endParaRPr lang="en-AU" altLang="en-US" sz="1300"/>
          </a:p>
        </p:txBody>
      </p:sp>
    </p:spTree>
    <p:extLst>
      <p:ext uri="{BB962C8B-B14F-4D97-AF65-F5344CB8AC3E}">
        <p14:creationId xmlns:p14="http://schemas.microsoft.com/office/powerpoint/2010/main" val="2690277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33720271-1041-4A28-BA9E-D727D359C63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69900" y="727075"/>
            <a:ext cx="6375400" cy="3586163"/>
          </a:xfrm>
          <a:ln/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2DC6C86F-9B3C-40F7-99A9-677C24ED80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cs typeface="Arial" panose="020B0604020202020204" pitchFamily="34" charset="0"/>
              </a:rPr>
              <a:t>These objects have change in the values of their attributes….that changes the state of these objects</a:t>
            </a:r>
            <a:endParaRPr lang="en-AU" altLang="en-US" dirty="0">
              <a:cs typeface="Arial" panose="020B0604020202020204" pitchFamily="34" charset="0"/>
            </a:endParaRPr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5C7D9461-759D-4528-8748-B0255182807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646600E-1389-4ADF-8EB0-69BFA2A7D57D}" type="slidenum">
              <a:rPr kumimoji="0" lang="en-US" altLang="en-US" sz="18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kumimoji="0"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AEE5E610-6BDE-416A-8A5B-1BB6BFCAA9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5400" cy="3586163"/>
          </a:xfrm>
          <a:solidFill>
            <a:srgbClr val="FFFFFF"/>
          </a:solidFill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83164A39-30B7-4E81-A999-C7531E4D6C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AU" altLang="en-US" sz="800" dirty="0">
                <a:cs typeface="Arial" panose="020B0604020202020204" pitchFamily="34" charset="0"/>
              </a:rPr>
              <a:t>Transition Diagram is a</a:t>
            </a:r>
            <a:r>
              <a:rPr lang="en-AU" altLang="en-US" sz="500" dirty="0">
                <a:solidFill>
                  <a:srgbClr val="CC0000"/>
                </a:solidFill>
                <a:cs typeface="Arial" panose="020B0604020202020204" pitchFamily="34" charset="0"/>
              </a:rPr>
              <a:t>nother method</a:t>
            </a:r>
            <a:r>
              <a:rPr lang="en-AU" altLang="en-US" dirty="0">
                <a:cs typeface="Arial" panose="020B0604020202020204" pitchFamily="34" charset="0"/>
              </a:rPr>
              <a:t> or another way to see methods as changing the state of an object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53310158-8579-48F2-91BB-80E0B3C3EAD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69900" y="727075"/>
            <a:ext cx="6375400" cy="3586163"/>
          </a:xfrm>
          <a:ln/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29EDF823-444F-4D0B-AE31-7A6C9BAD0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9FD8FBAC-F5AF-41AA-80BF-E5B72F54F5E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3" tIns="48326" rIns="96653" bIns="48326"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1C44C41-28CF-4C07-95C1-7734C3F9B95F}" type="slidenum">
              <a:rPr kumimoji="0" lang="en-AU" altLang="en-US" sz="1800">
                <a:latin typeface="Arial" panose="020B0604020202020204" pitchFamily="34" charset="0"/>
                <a:ea typeface="MS PGothic" panose="020B0600070205080204" pitchFamily="34" charset="-128"/>
              </a:rPr>
              <a:pPr eaLnBrk="1" hangingPunct="1">
                <a:spcBef>
                  <a:spcPct val="0"/>
                </a:spcBef>
              </a:pPr>
              <a:t>8</a:t>
            </a:fld>
            <a:endParaRPr kumimoji="0" lang="en-AU" altLang="en-US" sz="18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EDA80BD7-CE1D-451D-9134-6BDDF57135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5400" cy="3586163"/>
          </a:xfrm>
          <a:solidFill>
            <a:srgbClr val="FFFFFF"/>
          </a:solidFill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D1846BA4-E40E-405A-BCF8-6A795FEEE7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AU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9EAD4F7A-A7EE-4520-8B5B-6456748AAE1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69900" y="727075"/>
            <a:ext cx="6375400" cy="3586163"/>
          </a:xfrm>
          <a:ln/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3017AAB1-A305-4635-9A23-04A9FC8911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B7FB377E-E0F0-4630-8851-4759B55C9B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5400" cy="3586163"/>
          </a:xfrm>
          <a:solidFill>
            <a:srgbClr val="FFFFFF"/>
          </a:solidFill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E831EAAE-05C6-43AE-BB67-FE767D4E36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AU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59D85412-A5F6-4F57-970C-36B8DC9A5F5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69900" y="727075"/>
            <a:ext cx="6375400" cy="3586163"/>
          </a:xfrm>
          <a:ln/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75167CCC-7025-49DE-83F3-0F24AB2BC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4E6BF04F-4990-4998-842E-11FCE325EF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72E8D96-3A14-47A6-9B4F-DD4D2BBF8740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9900" y="727075"/>
            <a:ext cx="6375400" cy="3586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 Ticket is Listed</a:t>
            </a:r>
            <a:br>
              <a:rPr lang="en-AU" dirty="0"/>
            </a:br>
            <a:r>
              <a:rPr lang="en-AU" dirty="0"/>
              <a:t>A Ticket is Selected</a:t>
            </a:r>
          </a:p>
          <a:p>
            <a:r>
              <a:rPr lang="en-AU" dirty="0"/>
              <a:t>A Ticket is Paid</a:t>
            </a:r>
          </a:p>
          <a:p>
            <a:r>
              <a:rPr lang="en-AU" dirty="0"/>
              <a:t>A Ticket is Printed</a:t>
            </a:r>
          </a:p>
          <a:p>
            <a:r>
              <a:rPr lang="en-AU" dirty="0"/>
              <a:t/>
            </a:r>
            <a:br>
              <a:rPr lang="en-AU" dirty="0"/>
            </a:br>
            <a:r>
              <a:rPr lang="en-AU" dirty="0"/>
              <a:t>What causes the Ticket object to change its states from being Listed to Selected to be Paid to being Printed? These will form the transitions/events which need to be shown on the </a:t>
            </a:r>
            <a:r>
              <a:rPr lang="en-AU" dirty="0" err="1"/>
              <a:t>arows</a:t>
            </a:r>
            <a:r>
              <a:rPr lang="en-A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3163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>
            <a:extLst>
              <a:ext uri="{FF2B5EF4-FFF2-40B4-BE49-F238E27FC236}">
                <a16:creationId xmlns:a16="http://schemas.microsoft.com/office/drawing/2014/main" id="{B175F7AF-82E5-49D0-84D0-A7F2C8B37432}"/>
              </a:ext>
            </a:extLst>
          </p:cNvPr>
          <p:cNvGrpSpPr>
            <a:grpSpLocks/>
          </p:cNvGrpSpPr>
          <p:nvPr/>
        </p:nvGrpSpPr>
        <p:grpSpPr bwMode="auto">
          <a:xfrm>
            <a:off x="-10583" y="-7938"/>
            <a:ext cx="12225868" cy="6873876"/>
            <a:chOff x="-8466" y="-8468"/>
            <a:chExt cx="9169804" cy="6874935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0BF7149-0F1B-4ED2-8D09-F9BA5BD2C7A2}"/>
                </a:ext>
              </a:extLst>
            </p:cNvPr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186290B-500E-4519-A294-264BDD0ADF03}"/>
                </a:ext>
              </a:extLst>
            </p:cNvPr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C554B18F-C0DB-4530-9C82-B7848F7972D8}"/>
                </a:ext>
              </a:extLst>
            </p:cNvPr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>
              <a:extLst>
                <a:ext uri="{FF2B5EF4-FFF2-40B4-BE49-F238E27FC236}">
                  <a16:creationId xmlns:a16="http://schemas.microsoft.com/office/drawing/2014/main" id="{9A749D66-E158-4CC3-89FD-F258EB1C7831}"/>
                </a:ext>
              </a:extLst>
            </p:cNvPr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>
              <a:extLst>
                <a:ext uri="{FF2B5EF4-FFF2-40B4-BE49-F238E27FC236}">
                  <a16:creationId xmlns:a16="http://schemas.microsoft.com/office/drawing/2014/main" id="{95DF6E96-5DD4-415E-A2F9-AA18BF3E5CF9}"/>
                </a:ext>
              </a:extLst>
            </p:cNvPr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>
              <a:extLst>
                <a:ext uri="{FF2B5EF4-FFF2-40B4-BE49-F238E27FC236}">
                  <a16:creationId xmlns:a16="http://schemas.microsoft.com/office/drawing/2014/main" id="{510446E3-8C8F-43D4-88C7-D52954A3E1AD}"/>
                </a:ext>
              </a:extLst>
            </p:cNvPr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>
              <a:extLst>
                <a:ext uri="{FF2B5EF4-FFF2-40B4-BE49-F238E27FC236}">
                  <a16:creationId xmlns:a16="http://schemas.microsoft.com/office/drawing/2014/main" id="{9DFABBA4-7AB0-470F-AE67-79AFBE1A98A2}"/>
                </a:ext>
              </a:extLst>
            </p:cNvPr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>
              <a:extLst>
                <a:ext uri="{FF2B5EF4-FFF2-40B4-BE49-F238E27FC236}">
                  <a16:creationId xmlns:a16="http://schemas.microsoft.com/office/drawing/2014/main" id="{4EEA165F-970C-4C3A-A5D2-291C3D60C816}"/>
                </a:ext>
              </a:extLst>
            </p:cNvPr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>
              <a:extLst>
                <a:ext uri="{FF2B5EF4-FFF2-40B4-BE49-F238E27FC236}">
                  <a16:creationId xmlns:a16="http://schemas.microsoft.com/office/drawing/2014/main" id="{CD38E479-4AF1-4072-A4E2-ACB3C5098E26}"/>
                </a:ext>
              </a:extLst>
            </p:cNvPr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>
              <a:extLst>
                <a:ext uri="{FF2B5EF4-FFF2-40B4-BE49-F238E27FC236}">
                  <a16:creationId xmlns:a16="http://schemas.microsoft.com/office/drawing/2014/main" id="{ADA1BC77-F6FA-4C7C-B356-1468316D3FEA}"/>
                </a:ext>
              </a:extLst>
            </p:cNvPr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461" y="1844824"/>
            <a:ext cx="7768959" cy="1646302"/>
          </a:xfrm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461" y="4050835"/>
            <a:ext cx="7768959" cy="1096899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84DA85FF-EC02-4B47-A84E-F1DB7A73CB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cs typeface="+mn-cs"/>
              </a:rPr>
              <a:t>31269 Business Requirements Modelling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BC94EEE-1DA8-474F-A98B-264EF91009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FBA1C6E2-3960-4B93-B7D7-C3332F4C69DE}" type="slidenum">
              <a:rPr lang="en-US" altLang="en-US" smtClean="0">
                <a:solidFill>
                  <a:srgbClr val="1CADE4"/>
                </a:solidFill>
                <a:cs typeface="+mn-cs"/>
              </a:rPr>
              <a:pPr defTabSz="457200">
                <a:defRPr/>
              </a:pPr>
              <a:t>‹#›</a:t>
            </a:fld>
            <a:endParaRPr lang="en-US" altLang="en-US">
              <a:solidFill>
                <a:srgbClr val="1CADE4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7026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ontent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6399A56-8F22-4B03-87B0-92DD35F2E9DE}"/>
              </a:ext>
            </a:extLst>
          </p:cNvPr>
          <p:cNvCxnSpPr/>
          <p:nvPr userDrawn="1"/>
        </p:nvCxnSpPr>
        <p:spPr>
          <a:xfrm>
            <a:off x="912284" y="1052736"/>
            <a:ext cx="1046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88641"/>
            <a:ext cx="10755808" cy="72608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12800" y="1124745"/>
            <a:ext cx="10755809" cy="5185666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2400"/>
            </a:lvl3pPr>
          </a:lstStyle>
          <a:p>
            <a:pPr lvl="0"/>
            <a:r>
              <a:rPr lang="en-US" dirty="0"/>
              <a:t>Text here</a:t>
            </a:r>
          </a:p>
          <a:p>
            <a:pPr lvl="0"/>
            <a:r>
              <a:rPr lang="en-US" dirty="0"/>
              <a:t>Text here</a:t>
            </a:r>
          </a:p>
          <a:p>
            <a:pPr lvl="1"/>
            <a:r>
              <a:rPr lang="en-US" dirty="0"/>
              <a:t> more text</a:t>
            </a:r>
          </a:p>
          <a:p>
            <a:pPr lvl="2"/>
            <a:r>
              <a:rPr lang="en-US" dirty="0"/>
              <a:t>More text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3D973-0346-444F-8549-65E475034E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2800" y="6448426"/>
            <a:ext cx="6163733" cy="365125"/>
          </a:xfrm>
        </p:spPr>
        <p:txBody>
          <a:bodyPr/>
          <a:lstStyle>
            <a:lvl1pPr>
              <a:defRPr sz="1100" b="1" dirty="0"/>
            </a:lvl1pPr>
          </a:lstStyle>
          <a:p>
            <a:pPr defTabSz="457200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cs typeface="+mn-cs"/>
              </a:rPr>
              <a:t>31269 Business Requirements Modelling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DAAC8-E096-443B-9809-90058CB55A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08734" y="6448426"/>
            <a:ext cx="840317" cy="365125"/>
          </a:xfrm>
        </p:spPr>
        <p:txBody>
          <a:bodyPr/>
          <a:lstStyle>
            <a:lvl1pPr>
              <a:defRPr dirty="0"/>
            </a:lvl1pPr>
          </a:lstStyle>
          <a:p>
            <a:pPr defTabSz="457200">
              <a:defRPr/>
            </a:pPr>
            <a:r>
              <a:rPr lang="en-US" altLang="en-US">
                <a:solidFill>
                  <a:srgbClr val="1CADE4"/>
                </a:solidFill>
                <a:cs typeface="+mn-cs"/>
              </a:rPr>
              <a:t>Slide </a:t>
            </a:r>
            <a:fld id="{F47BE3D9-793E-43AF-AE56-9AF17DC25390}" type="slidenum">
              <a:rPr lang="en-US" altLang="en-US" smtClean="0">
                <a:solidFill>
                  <a:srgbClr val="1CADE4"/>
                </a:solidFill>
                <a:cs typeface="+mn-cs"/>
              </a:rPr>
              <a:pPr defTabSz="457200">
                <a:defRPr/>
              </a:pPr>
              <a:t>‹#›</a:t>
            </a:fld>
            <a:endParaRPr lang="en-US" altLang="en-US">
              <a:solidFill>
                <a:srgbClr val="1CADE4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9323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F750760-E872-4977-A05F-8858B6B53C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6C91A-6CC8-45AD-A09C-E749749A28E2}" type="datetime3">
              <a:rPr lang="en-US" altLang="en-US"/>
              <a:pPr>
                <a:defRPr/>
              </a:pPr>
              <a:t>3 May 2022</a:t>
            </a:fld>
            <a:endParaRPr lang="en-US" alt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C759F6F-158D-466D-BEF2-9385520C5F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DAADF4E-A5B2-49AA-85D2-77B39BEB5F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65836-83E9-451A-A6C4-9B142F2462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9316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0A8D6EF-52E9-4A8F-9776-C21361EDA1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C319B-1BEF-4772-8CCB-F140E24EA9FD}" type="datetime3">
              <a:rPr lang="en-US" altLang="en-US"/>
              <a:pPr>
                <a:defRPr/>
              </a:pPr>
              <a:t>3 May 2022</a:t>
            </a:fld>
            <a:endParaRPr lang="en-US" altLang="en-US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7706E28-A2EF-4C17-8C73-B998521237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8F9F39C-238B-48A7-916E-D424E35324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09F00-4881-494A-A2E9-E4E0BAAE91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128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>
            <a:extLst>
              <a:ext uri="{FF2B5EF4-FFF2-40B4-BE49-F238E27FC236}">
                <a16:creationId xmlns:a16="http://schemas.microsoft.com/office/drawing/2014/main" id="{5C303298-88CA-4CB0-B727-6D1BB959A45D}"/>
              </a:ext>
            </a:extLst>
          </p:cNvPr>
          <p:cNvGrpSpPr>
            <a:grpSpLocks/>
          </p:cNvGrpSpPr>
          <p:nvPr/>
        </p:nvGrpSpPr>
        <p:grpSpPr bwMode="auto">
          <a:xfrm>
            <a:off x="-10583" y="-7938"/>
            <a:ext cx="12225868" cy="6873876"/>
            <a:chOff x="-8467" y="-8468"/>
            <a:chExt cx="9169805" cy="6874935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EACB000B-9C4F-4A03-A0C6-F9CE2E0FE560}"/>
                </a:ext>
              </a:extLst>
            </p:cNvPr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D1E8CFB-3C7E-4ACD-8DFB-45FDEE61E1F1}"/>
                </a:ext>
              </a:extLst>
            </p:cNvPr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DE5D95-63DB-4A8C-973D-CA8B5319F53F}"/>
                </a:ext>
              </a:extLst>
            </p:cNvPr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7D5ECBEB-0DBE-4724-9E67-94E3F7807BC0}"/>
                </a:ext>
              </a:extLst>
            </p:cNvPr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E31EF450-D2EE-4F53-AC5E-9164C3E06420}"/>
                </a:ext>
              </a:extLst>
            </p:cNvPr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828EB6DF-5525-4BA9-BBF0-FD11149A535F}"/>
                </a:ext>
              </a:extLst>
            </p:cNvPr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951ECF37-FAD2-4901-8BED-F0B3AFD80528}"/>
                </a:ext>
              </a:extLst>
            </p:cNvPr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B7ADF73F-5089-4735-A85D-B18DDBE92CEB}"/>
                </a:ext>
              </a:extLst>
            </p:cNvPr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9B143B8B-9E08-479F-8B31-D99F121DFEB5}"/>
                </a:ext>
              </a:extLst>
            </p:cNvPr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769179D-46A5-45BF-91BF-0BCCA5C198E6}"/>
                </a:ext>
              </a:extLst>
            </p:cNvPr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3C3DDB12-7320-46BC-8426-D370233959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12801" y="609600"/>
            <a:ext cx="8464551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E70D369C-6636-4904-B895-F22D66132A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1" y="2160589"/>
            <a:ext cx="8464551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4"/>
            <a:r>
              <a:rPr lang="en-US" altLang="en-US" dirty="0"/>
              <a:t>Text</a:t>
            </a:r>
          </a:p>
          <a:p>
            <a:pPr lvl="4"/>
            <a:r>
              <a:rPr lang="en-US" altLang="en-US" dirty="0"/>
              <a:t>Text </a:t>
            </a:r>
          </a:p>
          <a:p>
            <a:pPr lvl="4"/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884E43-CB40-433A-B39F-9573AD4600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2800" y="6042026"/>
            <a:ext cx="6163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cs typeface="+mn-cs"/>
              </a:rPr>
              <a:t>31269 Business Requirements Modelling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585586-8BB3-468D-8FF4-3E7E79C88F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6042026"/>
            <a:ext cx="683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accent1"/>
                </a:solidFill>
                <a:latin typeface="+mn-lt"/>
              </a:defRPr>
            </a:lvl1pPr>
          </a:lstStyle>
          <a:p>
            <a:pPr defTabSz="457200">
              <a:defRPr/>
            </a:pPr>
            <a:fld id="{A36A9270-4C83-4B4B-9091-A6F80FF3B7E1}" type="slidenum">
              <a:rPr lang="en-US" altLang="en-US" smtClean="0">
                <a:solidFill>
                  <a:srgbClr val="1CADE4"/>
                </a:solidFill>
                <a:cs typeface="+mn-cs"/>
              </a:rPr>
              <a:pPr defTabSz="457200">
                <a:defRPr/>
              </a:pPr>
              <a:t>‹#›</a:t>
            </a:fld>
            <a:endParaRPr lang="en-US" altLang="en-US">
              <a:solidFill>
                <a:srgbClr val="1CADE4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767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</p:sldLayoutIdLst>
  <p:hf hdr="0"/>
  <p:txStyles>
    <p:titleStyle>
      <a:lvl1pPr marL="0" indent="0" algn="l" defTabSz="457200" rtl="0" fontAlgn="base">
        <a:spcBef>
          <a:spcPct val="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alibri" panose="020F050202020403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alibri" panose="020F050202020403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alibri" panose="020F050202020403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alibri" panose="020F050202020403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171450" indent="-1714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u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0A3836D5-2916-4DDF-A863-D45C57933A4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00150" y="1629445"/>
            <a:ext cx="8064500" cy="781050"/>
          </a:xfrm>
        </p:spPr>
        <p:txBody>
          <a:bodyPr/>
          <a:lstStyle/>
          <a:p>
            <a:r>
              <a:rPr lang="en-AU" altLang="en-US" sz="2800" b="1" dirty="0">
                <a:solidFill>
                  <a:srgbClr val="000000"/>
                </a:solidFill>
              </a:rPr>
              <a:t/>
            </a:r>
            <a:br>
              <a:rPr lang="en-AU" altLang="en-US" sz="2800" b="1" dirty="0">
                <a:solidFill>
                  <a:srgbClr val="000000"/>
                </a:solidFill>
              </a:rPr>
            </a:br>
            <a:r>
              <a:rPr lang="en-AU" altLang="en-US" sz="3600" b="1" dirty="0">
                <a:solidFill>
                  <a:srgbClr val="000000"/>
                </a:solidFill>
              </a:rPr>
              <a:t>31269: Business Requirements Modelling</a:t>
            </a:r>
            <a:endParaRPr lang="en-AU" altLang="en-US" sz="3600" dirty="0">
              <a:solidFill>
                <a:schemeClr val="tx1"/>
              </a:solidFill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E29E8E98-6ADB-4487-99F6-1CBB7015C1B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27125" y="2277145"/>
            <a:ext cx="8928100" cy="3600127"/>
          </a:xfrm>
        </p:spPr>
        <p:txBody>
          <a:bodyPr/>
          <a:lstStyle/>
          <a:p>
            <a:pPr>
              <a:lnSpc>
                <a:spcPct val="80000"/>
              </a:lnSpc>
              <a:buFont typeface="Monotype Sorts"/>
              <a:buNone/>
              <a:defRPr/>
            </a:pPr>
            <a:endParaRPr lang="en-US" altLang="en-US" sz="2800" b="1" dirty="0"/>
          </a:p>
          <a:p>
            <a:pPr>
              <a:lnSpc>
                <a:spcPct val="80000"/>
              </a:lnSpc>
              <a:defRPr/>
            </a:pPr>
            <a:r>
              <a:rPr lang="en-AU" altLang="zh-CN" sz="2400" b="1" dirty="0">
                <a:solidFill>
                  <a:schemeClr val="tx1"/>
                </a:solidFill>
                <a:ea typeface="Palatino"/>
                <a:cs typeface="Palatino"/>
              </a:rPr>
              <a:t>Week 11: </a:t>
            </a:r>
            <a:r>
              <a:rPr lang="en-AU" altLang="zh-CN" sz="2400" b="1" dirty="0" smtClean="0">
                <a:solidFill>
                  <a:schemeClr val="tx1"/>
                </a:solidFill>
                <a:ea typeface="Palatino"/>
                <a:cs typeface="Palatino"/>
              </a:rPr>
              <a:t> Lecture </a:t>
            </a:r>
            <a:r>
              <a:rPr lang="en-AU" altLang="zh-CN" sz="2400" b="1" dirty="0">
                <a:solidFill>
                  <a:schemeClr val="tx1"/>
                </a:solidFill>
                <a:ea typeface="Palatino"/>
                <a:cs typeface="Palatino"/>
              </a:rPr>
              <a:t/>
            </a:r>
            <a:br>
              <a:rPr lang="en-AU" altLang="zh-CN" sz="2400" b="1" dirty="0">
                <a:solidFill>
                  <a:schemeClr val="tx1"/>
                </a:solidFill>
                <a:ea typeface="Palatino"/>
                <a:cs typeface="Palatino"/>
              </a:rPr>
            </a:br>
            <a:r>
              <a:rPr lang="en-AU" altLang="zh-CN" sz="2400" b="1" dirty="0">
                <a:solidFill>
                  <a:schemeClr val="tx1"/>
                </a:solidFill>
              </a:rPr>
              <a:t>State and Event Modelling with State Transition Diagrams</a:t>
            </a:r>
            <a:endParaRPr lang="en-US" altLang="en-US" sz="2400" b="1" dirty="0"/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endParaRPr lang="en-US" altLang="en-US" sz="2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A5A457F5-4A5C-470A-8B53-AFF10C386A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1424" y="234782"/>
            <a:ext cx="8229600" cy="558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/>
              <a:t>State and Event Modelling</a:t>
            </a:r>
            <a:endParaRPr lang="en-GB" altLang="en-US" dirty="0">
              <a:solidFill>
                <a:srgbClr val="CC0000"/>
              </a:solidFill>
            </a:endParaRPr>
          </a:p>
        </p:txBody>
      </p:sp>
      <p:sp>
        <p:nvSpPr>
          <p:cNvPr id="239619" name="Rectangle 3">
            <a:extLst>
              <a:ext uri="{FF2B5EF4-FFF2-40B4-BE49-F238E27FC236}">
                <a16:creationId xmlns:a16="http://schemas.microsoft.com/office/drawing/2014/main" id="{DAC2A6CB-BB70-49A2-A4DC-4375EA4ADDA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45495" y="1268760"/>
            <a:ext cx="10430046" cy="4897437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altLang="en-US" sz="2800" dirty="0"/>
              <a:t>Objects change their </a:t>
            </a:r>
            <a:r>
              <a:rPr lang="en-GB" altLang="en-US" sz="2800" b="1" i="1" u="sng" dirty="0"/>
              <a:t>state</a:t>
            </a:r>
            <a:r>
              <a:rPr lang="en-GB" altLang="en-US" sz="2800" dirty="0"/>
              <a:t> in response to events (time and non-time events).</a:t>
            </a:r>
          </a:p>
          <a:p>
            <a:pPr lvl="1">
              <a:lnSpc>
                <a:spcPct val="80000"/>
              </a:lnSpc>
            </a:pPr>
            <a:r>
              <a:rPr lang="en-GB" altLang="en-US" sz="2400" dirty="0"/>
              <a:t>e.g. When you </a:t>
            </a:r>
            <a:r>
              <a:rPr lang="en-GB" altLang="en-US" sz="2400" i="1" dirty="0"/>
              <a:t>press a switch/button</a:t>
            </a:r>
            <a:r>
              <a:rPr lang="en-GB" altLang="en-US" sz="2400" dirty="0"/>
              <a:t>, a Light object changes its state from </a:t>
            </a:r>
            <a:r>
              <a:rPr lang="en-GB" altLang="en-US" sz="2400" b="1" i="1" u="sng" dirty="0"/>
              <a:t>off</a:t>
            </a:r>
            <a:r>
              <a:rPr lang="en-GB" altLang="en-US" sz="2400" dirty="0"/>
              <a:t>  to </a:t>
            </a:r>
            <a:r>
              <a:rPr lang="en-GB" altLang="en-US" sz="2400" b="1" i="1" u="sng" dirty="0"/>
              <a:t>on</a:t>
            </a:r>
            <a:r>
              <a:rPr lang="en-GB" altLang="en-US" sz="2400" dirty="0"/>
              <a:t>.</a:t>
            </a:r>
          </a:p>
          <a:p>
            <a:pPr lvl="1">
              <a:lnSpc>
                <a:spcPct val="80000"/>
              </a:lnSpc>
            </a:pPr>
            <a:r>
              <a:rPr lang="en-AU" altLang="en-US" sz="2400" dirty="0"/>
              <a:t>e.g. The enrol</a:t>
            </a:r>
            <a:r>
              <a:rPr lang="en-AU" altLang="en-US" sz="2400" i="1" dirty="0"/>
              <a:t>() </a:t>
            </a:r>
            <a:r>
              <a:rPr lang="en-AU" altLang="en-US" sz="2400" dirty="0"/>
              <a:t>method changes the state of the Student object from being ‘prospective’ to ‘enrolled’.</a:t>
            </a:r>
          </a:p>
          <a:p>
            <a:pPr lvl="1">
              <a:lnSpc>
                <a:spcPct val="80000"/>
              </a:lnSpc>
            </a:pPr>
            <a:endParaRPr lang="en-AU" altLang="en-US" sz="2400" dirty="0"/>
          </a:p>
          <a:p>
            <a:pPr>
              <a:lnSpc>
                <a:spcPct val="80000"/>
              </a:lnSpc>
            </a:pPr>
            <a:r>
              <a:rPr lang="en-US" altLang="en-US" sz="2800" dirty="0"/>
              <a:t>Each time an object changes state, some of its attributes must change.</a:t>
            </a:r>
          </a:p>
          <a:p>
            <a:pPr lvl="1" eaLnBrk="1" hangingPunct="1">
              <a:lnSpc>
                <a:spcPct val="80000"/>
              </a:lnSpc>
              <a:buClr>
                <a:schemeClr val="tx2"/>
              </a:buClr>
            </a:pPr>
            <a:endParaRPr lang="en-AU" altLang="en-US" sz="2400" dirty="0"/>
          </a:p>
        </p:txBody>
      </p:sp>
      <p:sp>
        <p:nvSpPr>
          <p:cNvPr id="18436" name="Slide Number Placeholder 6">
            <a:extLst>
              <a:ext uri="{FF2B5EF4-FFF2-40B4-BE49-F238E27FC236}">
                <a16:creationId xmlns:a16="http://schemas.microsoft.com/office/drawing/2014/main" id="{16C266DF-F581-48C5-8697-DD1D239FC1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0CEBADF-F000-416D-AD2B-46EF0CCB2D50}" type="slidenum">
              <a:rPr lang="en-US" altLang="en-US" smtClean="0">
                <a:latin typeface="Garamond" panose="02020404030301010803" pitchFamily="18" charset="0"/>
              </a:rPr>
              <a:pPr/>
              <a:t>10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19" grpId="0" build="p"/>
      <p:bldP spid="239619" grpId="1" build="p"/>
      <p:bldP spid="239619" grpId="2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DA1646C1-A915-42E5-929A-F496513E58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99456" y="260351"/>
            <a:ext cx="8229600" cy="720725"/>
          </a:xfrm>
        </p:spPr>
        <p:txBody>
          <a:bodyPr>
            <a:normAutofit fontScale="90000"/>
          </a:bodyPr>
          <a:lstStyle/>
          <a:p>
            <a:r>
              <a:rPr lang="en-AU" altLang="en-US" dirty="0"/>
              <a:t>UML Syntax for State Transition Diagram</a:t>
            </a:r>
            <a:br>
              <a:rPr lang="en-AU" altLang="en-US" dirty="0"/>
            </a:br>
            <a:endParaRPr lang="en-US" altLang="en-US" sz="1600" dirty="0"/>
          </a:p>
        </p:txBody>
      </p:sp>
      <p:sp>
        <p:nvSpPr>
          <p:cNvPr id="21532" name="Slide Number Placeholder 1">
            <a:extLst>
              <a:ext uri="{FF2B5EF4-FFF2-40B4-BE49-F238E27FC236}">
                <a16:creationId xmlns:a16="http://schemas.microsoft.com/office/drawing/2014/main" id="{9579AA18-B82A-4DD4-9A13-3010C980A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90655B8-B547-404B-9A13-19ABEDF18B2F}" type="slidenum">
              <a:rPr lang="en-US" altLang="en-US" smtClean="0">
                <a:latin typeface="Garamond" panose="02020404030301010803" pitchFamily="18" charset="0"/>
              </a:rPr>
              <a:pPr/>
              <a:t>11</a:t>
            </a:fld>
            <a:endParaRPr lang="en-US" altLang="en-US">
              <a:latin typeface="Garamond" panose="02020404030301010803" pitchFamily="18" charset="0"/>
            </a:endParaRPr>
          </a:p>
        </p:txBody>
      </p:sp>
      <p:graphicFrame>
        <p:nvGraphicFramePr>
          <p:cNvPr id="90188" name="Group 76">
            <a:extLst>
              <a:ext uri="{FF2B5EF4-FFF2-40B4-BE49-F238E27FC236}">
                <a16:creationId xmlns:a16="http://schemas.microsoft.com/office/drawing/2014/main" id="{61720E70-8A2F-40A4-BF5C-FE296FDE0973}"/>
              </a:ext>
            </a:extLst>
          </p:cNvPr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135283229"/>
              </p:ext>
            </p:extLst>
          </p:nvPr>
        </p:nvGraphicFramePr>
        <p:xfrm>
          <a:off x="1152128" y="1124744"/>
          <a:ext cx="10056440" cy="5546726"/>
        </p:xfrm>
        <a:graphic>
          <a:graphicData uri="http://schemas.openxmlformats.org/drawingml/2006/table">
            <a:tbl>
              <a:tblPr/>
              <a:tblGrid>
                <a:gridCol w="4790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5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Initial State:</a:t>
                      </a:r>
                      <a:r>
                        <a:rPr kumimoji="0" lang="en-A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This shows the starting point or first activity of the flow. </a:t>
                      </a:r>
                      <a:br>
                        <a:rPr kumimoji="0" lang="en-A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A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Denoted by a solid circle. 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4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State:</a:t>
                      </a:r>
                      <a:r>
                        <a:rPr kumimoji="0" lang="en-A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Represents the state of an object at an instant of time; one for each state of the Object we are describing. </a:t>
                      </a:r>
                      <a:br>
                        <a:rPr kumimoji="0" lang="en-A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A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Denoted by a rectangle with rounded corners and compartments 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Transition:</a:t>
                      </a:r>
                      <a:r>
                        <a:rPr kumimoji="0" lang="en-A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An arrow indicating the Object is to transition from one state to the other. The actual trigger event and action causing the transition are written besides the arrow, separated by a slash. 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0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Final State:</a:t>
                      </a:r>
                      <a:r>
                        <a:rPr kumimoji="0" lang="en-A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The end of the state diagram is shown by a bull's eye symbol.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1524" name="Picture 23" descr="UML0604">
            <a:extLst>
              <a:ext uri="{FF2B5EF4-FFF2-40B4-BE49-F238E27FC236}">
                <a16:creationId xmlns:a16="http://schemas.microsoft.com/office/drawing/2014/main" id="{AFF67E7E-2C81-44AA-88A1-5CE8F0B34A9C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43597" y="1196752"/>
            <a:ext cx="792163" cy="719137"/>
          </a:xfrm>
          <a:noFill/>
        </p:spPr>
      </p:pic>
      <p:pic>
        <p:nvPicPr>
          <p:cNvPr id="21525" name="Picture 57" descr="UML0610">
            <a:extLst>
              <a:ext uri="{FF2B5EF4-FFF2-40B4-BE49-F238E27FC236}">
                <a16:creationId xmlns:a16="http://schemas.microsoft.com/office/drawing/2014/main" id="{B69E8A17-D44C-4813-859A-C6A9F5AF4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672" y="5756720"/>
            <a:ext cx="1008062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6" name="AutoShape 58">
            <a:extLst>
              <a:ext uri="{FF2B5EF4-FFF2-40B4-BE49-F238E27FC236}">
                <a16:creationId xmlns:a16="http://schemas.microsoft.com/office/drawing/2014/main" id="{62B3417A-73FC-41A4-8F58-C50DD58CC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5594" y="2204864"/>
            <a:ext cx="3816350" cy="1727200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21527" name="Line 59">
            <a:extLst>
              <a:ext uri="{FF2B5EF4-FFF2-40B4-BE49-F238E27FC236}">
                <a16:creationId xmlns:a16="http://schemas.microsoft.com/office/drawing/2014/main" id="{9A13720A-348C-41C1-941B-CB0A01DE21A9}"/>
              </a:ext>
            </a:extLst>
          </p:cNvPr>
          <p:cNvSpPr>
            <a:spLocks noChangeShapeType="1"/>
          </p:cNvSpPr>
          <p:nvPr/>
        </p:nvSpPr>
        <p:spPr bwMode="auto">
          <a:xfrm>
            <a:off x="1775594" y="2636664"/>
            <a:ext cx="3816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1528" name="Text Box 61">
            <a:extLst>
              <a:ext uri="{FF2B5EF4-FFF2-40B4-BE49-F238E27FC236}">
                <a16:creationId xmlns:a16="http://schemas.microsoft.com/office/drawing/2014/main" id="{D64495F4-E7AF-4510-AAE6-604500A3B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8120" y="2204865"/>
            <a:ext cx="1566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en-US" sz="2000" b="1">
                <a:solidFill>
                  <a:srgbClr val="660066"/>
                </a:solidFill>
              </a:rPr>
              <a:t>State Name</a:t>
            </a:r>
            <a:endParaRPr lang="en-US" altLang="en-US" sz="2000" b="1">
              <a:solidFill>
                <a:srgbClr val="660066"/>
              </a:solidFill>
            </a:endParaRPr>
          </a:p>
        </p:txBody>
      </p:sp>
      <p:sp>
        <p:nvSpPr>
          <p:cNvPr id="21529" name="Text Box 63">
            <a:extLst>
              <a:ext uri="{FF2B5EF4-FFF2-40B4-BE49-F238E27FC236}">
                <a16:creationId xmlns:a16="http://schemas.microsoft.com/office/drawing/2014/main" id="{C06FD7D0-B0D2-4A53-91F8-B1F563813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7395" y="2997027"/>
            <a:ext cx="3197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en-US" sz="2400" b="1">
                <a:solidFill>
                  <a:schemeClr val="accent2"/>
                </a:solidFill>
              </a:rPr>
              <a:t>Action and Activities</a:t>
            </a:r>
            <a:endParaRPr lang="en-US" altLang="en-US" sz="2400" b="1">
              <a:solidFill>
                <a:schemeClr val="accent2"/>
              </a:solidFill>
            </a:endParaRPr>
          </a:p>
        </p:txBody>
      </p:sp>
      <p:sp>
        <p:nvSpPr>
          <p:cNvPr id="21530" name="Line 73">
            <a:extLst>
              <a:ext uri="{FF2B5EF4-FFF2-40B4-BE49-F238E27FC236}">
                <a16:creationId xmlns:a16="http://schemas.microsoft.com/office/drawing/2014/main" id="{9E94CDF1-33AB-41CC-81E3-25954FE28381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7568" y="4993307"/>
            <a:ext cx="29527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1531" name="Text Box 75">
            <a:extLst>
              <a:ext uri="{FF2B5EF4-FFF2-40B4-BE49-F238E27FC236}">
                <a16:creationId xmlns:a16="http://schemas.microsoft.com/office/drawing/2014/main" id="{93D87FB9-9B66-4182-A169-BAA8B41BB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648" y="4509120"/>
            <a:ext cx="1466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en-US"/>
              <a:t>Event/Action</a:t>
            </a:r>
            <a:endParaRPr lang="en-US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9D640C-BEAA-4A07-8374-B3AA0652A3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108" y="105914"/>
            <a:ext cx="5219700" cy="6192688"/>
          </a:xfrm>
          <a:prstGeom prst="rect">
            <a:avLst/>
          </a:prstGeom>
        </p:spPr>
      </p:pic>
      <p:sp>
        <p:nvSpPr>
          <p:cNvPr id="22531" name="Slide Number Placeholder 3">
            <a:extLst>
              <a:ext uri="{FF2B5EF4-FFF2-40B4-BE49-F238E27FC236}">
                <a16:creationId xmlns:a16="http://schemas.microsoft.com/office/drawing/2014/main" id="{5D38884F-0E3D-4DB6-B474-44E676B46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811442C-10B1-4B98-A69C-2D8926B57C49}" type="slidenum">
              <a:rPr lang="en-US" altLang="en-US" smtClean="0">
                <a:latin typeface="Garamond" panose="02020404030301010803" pitchFamily="18" charset="0"/>
              </a:rPr>
              <a:pPr/>
              <a:t>12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22532" name="Rectangle 1">
            <a:extLst>
              <a:ext uri="{FF2B5EF4-FFF2-40B4-BE49-F238E27FC236}">
                <a16:creationId xmlns:a16="http://schemas.microsoft.com/office/drawing/2014/main" id="{34EED20C-FE47-4382-8B06-4E558702C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336" y="5685056"/>
            <a:ext cx="597666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en-US" dirty="0"/>
              <a:t>- The above example lets us understand the different states of a “</a:t>
            </a:r>
            <a:r>
              <a:rPr lang="en-AU" altLang="en-US" b="1" dirty="0"/>
              <a:t>Student</a:t>
            </a:r>
            <a:r>
              <a:rPr lang="en-AU" altLang="en-US" dirty="0"/>
              <a:t>” object and the events that trigger/cause those states of a Student object to change.</a:t>
            </a:r>
          </a:p>
        </p:txBody>
      </p:sp>
      <p:pic>
        <p:nvPicPr>
          <p:cNvPr id="5" name="Picture 23" descr="UML0604">
            <a:extLst>
              <a:ext uri="{FF2B5EF4-FFF2-40B4-BE49-F238E27FC236}">
                <a16:creationId xmlns:a16="http://schemas.microsoft.com/office/drawing/2014/main" id="{6C595A7A-BC32-4896-9553-5E2CE1A61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689" y="804218"/>
            <a:ext cx="432395" cy="392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7" descr="UML0610">
            <a:extLst>
              <a:ext uri="{FF2B5EF4-FFF2-40B4-BE49-F238E27FC236}">
                <a16:creationId xmlns:a16="http://schemas.microsoft.com/office/drawing/2014/main" id="{B9636BA3-C141-4B8B-B294-930AFE616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124" y="6297450"/>
            <a:ext cx="576064" cy="509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80EC7F8A-CE00-4100-8778-912A84BF62A4}"/>
              </a:ext>
            </a:extLst>
          </p:cNvPr>
          <p:cNvSpPr txBox="1">
            <a:spLocks noChangeArrowheads="1"/>
          </p:cNvSpPr>
          <p:nvPr/>
        </p:nvSpPr>
        <p:spPr>
          <a:xfrm>
            <a:off x="263353" y="1429718"/>
            <a:ext cx="4464496" cy="1999282"/>
          </a:xfrm>
          <a:prstGeom prst="rect">
            <a:avLst/>
          </a:prstGeom>
        </p:spPr>
        <p:txBody>
          <a:bodyPr/>
          <a:lstStyle>
            <a:lvl1pPr marL="0" indent="0" algn="l" defTabSz="457200" rtl="0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alibri" panose="020F0502020204030204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alibri" panose="020F0502020204030204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alibri" panose="020F0502020204030204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alibri" panose="020F050202020403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/>
            <a:r>
              <a:rPr lang="en-GB" altLang="en-US" sz="2900" dirty="0"/>
              <a:t>Example 1: </a:t>
            </a:r>
          </a:p>
          <a:p>
            <a:pPr eaLnBrk="1" hangingPunct="1"/>
            <a:r>
              <a:rPr lang="en-GB" altLang="en-US" sz="2900" dirty="0"/>
              <a:t>State Transition Diagram for the “</a:t>
            </a:r>
            <a:r>
              <a:rPr lang="en-GB" altLang="en-US" sz="2900" b="1" dirty="0"/>
              <a:t>Student</a:t>
            </a:r>
            <a:r>
              <a:rPr lang="en-GB" altLang="en-US" sz="2900" dirty="0"/>
              <a:t>” object</a:t>
            </a:r>
            <a:endParaRPr lang="en-GB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43DA3BA9-1568-4E2E-89F8-C9C24F93E5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1505" y="277813"/>
            <a:ext cx="8857109" cy="9191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z="2900" dirty="0"/>
              <a:t>Example2: State Transition Diagram for the “</a:t>
            </a:r>
            <a:r>
              <a:rPr lang="en-GB" altLang="en-US" sz="2900" b="1" dirty="0"/>
              <a:t>Buyer</a:t>
            </a:r>
            <a:r>
              <a:rPr lang="en-GB" altLang="en-US" sz="2900" dirty="0"/>
              <a:t>” object</a:t>
            </a:r>
            <a:endParaRPr lang="en-GB" altLang="en-US" dirty="0"/>
          </a:p>
        </p:txBody>
      </p:sp>
      <p:sp>
        <p:nvSpPr>
          <p:cNvPr id="24591" name="Slide Number Placeholder 17">
            <a:extLst>
              <a:ext uri="{FF2B5EF4-FFF2-40B4-BE49-F238E27FC236}">
                <a16:creationId xmlns:a16="http://schemas.microsoft.com/office/drawing/2014/main" id="{B82462A0-1A6B-48ED-B0B3-528BF8963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BB0605C-7D4A-4817-9C21-75626C92BDEF}" type="slidenum">
              <a:rPr lang="en-US" altLang="en-US" smtClean="0">
                <a:latin typeface="Garamond" panose="02020404030301010803" pitchFamily="18" charset="0"/>
              </a:rPr>
              <a:pPr/>
              <a:t>13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241672" name="Line 8">
            <a:extLst>
              <a:ext uri="{FF2B5EF4-FFF2-40B4-BE49-F238E27FC236}">
                <a16:creationId xmlns:a16="http://schemas.microsoft.com/office/drawing/2014/main" id="{A958A5A3-A8CD-4162-93C0-91FE17AD3BFF}"/>
              </a:ext>
            </a:extLst>
          </p:cNvPr>
          <p:cNvSpPr>
            <a:spLocks noChangeShapeType="1"/>
          </p:cNvSpPr>
          <p:nvPr/>
        </p:nvSpPr>
        <p:spPr bwMode="auto">
          <a:xfrm>
            <a:off x="6162610" y="1880943"/>
            <a:ext cx="1157526" cy="1978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241673" name="Line 9">
            <a:extLst>
              <a:ext uri="{FF2B5EF4-FFF2-40B4-BE49-F238E27FC236}">
                <a16:creationId xmlns:a16="http://schemas.microsoft.com/office/drawing/2014/main" id="{1A22294F-031C-4862-9352-7399D4C6A2C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12222" y="2468173"/>
            <a:ext cx="1" cy="103283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241675" name="Text Box 11">
            <a:extLst>
              <a:ext uri="{FF2B5EF4-FFF2-40B4-BE49-F238E27FC236}">
                <a16:creationId xmlns:a16="http://schemas.microsoft.com/office/drawing/2014/main" id="{558F4F71-14E5-4EAB-899A-1B67CDCFA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8793" y="1496853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AU" altLang="en-US" b="1" dirty="0">
                <a:latin typeface="Times New Roman" panose="02020603050405020304" pitchFamily="18" charset="0"/>
              </a:rPr>
              <a:t>Initiate trade</a:t>
            </a:r>
          </a:p>
        </p:txBody>
      </p:sp>
      <p:sp>
        <p:nvSpPr>
          <p:cNvPr id="241676" name="Text Box 12">
            <a:extLst>
              <a:ext uri="{FF2B5EF4-FFF2-40B4-BE49-F238E27FC236}">
                <a16:creationId xmlns:a16="http://schemas.microsoft.com/office/drawing/2014/main" id="{A6D5126A-85A4-4DDD-B1D9-EDACC2177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333" y="1413052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AU" altLang="en-US" b="1" dirty="0">
                <a:latin typeface="Times New Roman" panose="02020603050405020304" pitchFamily="18" charset="0"/>
              </a:rPr>
              <a:t>Receive offers</a:t>
            </a:r>
          </a:p>
        </p:txBody>
      </p:sp>
      <p:sp>
        <p:nvSpPr>
          <p:cNvPr id="241677" name="Text Box 13">
            <a:extLst>
              <a:ext uri="{FF2B5EF4-FFF2-40B4-BE49-F238E27FC236}">
                <a16:creationId xmlns:a16="http://schemas.microsoft.com/office/drawing/2014/main" id="{94937014-63F1-4AB9-96B2-C81330AC25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5416" y="2702526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AU" altLang="en-US" b="1" dirty="0">
                <a:latin typeface="Times New Roman" panose="02020603050405020304" pitchFamily="18" charset="0"/>
              </a:rPr>
              <a:t>Select offer</a:t>
            </a:r>
          </a:p>
        </p:txBody>
      </p:sp>
      <p:sp>
        <p:nvSpPr>
          <p:cNvPr id="241678" name="Text Box 14">
            <a:extLst>
              <a:ext uri="{FF2B5EF4-FFF2-40B4-BE49-F238E27FC236}">
                <a16:creationId xmlns:a16="http://schemas.microsoft.com/office/drawing/2014/main" id="{658CB2F1-FADD-457C-946A-FC314F54A2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1753" y="4245256"/>
            <a:ext cx="190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AU" altLang="en-US" b="1" dirty="0">
                <a:latin typeface="Times New Roman" panose="02020603050405020304" pitchFamily="18" charset="0"/>
              </a:rPr>
              <a:t>Confirmation received</a:t>
            </a:r>
          </a:p>
        </p:txBody>
      </p:sp>
      <p:pic>
        <p:nvPicPr>
          <p:cNvPr id="16" name="Picture 23" descr="UML0604">
            <a:extLst>
              <a:ext uri="{FF2B5EF4-FFF2-40B4-BE49-F238E27FC236}">
                <a16:creationId xmlns:a16="http://schemas.microsoft.com/office/drawing/2014/main" id="{F89A654C-E673-4E58-9EA0-93A6CCF3F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822" y="1477040"/>
            <a:ext cx="792163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7" descr="UML0610">
            <a:extLst>
              <a:ext uri="{FF2B5EF4-FFF2-40B4-BE49-F238E27FC236}">
                <a16:creationId xmlns:a16="http://schemas.microsoft.com/office/drawing/2014/main" id="{3ED39A39-D509-4526-8F22-9A5B7A322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972" y="3673757"/>
            <a:ext cx="1008062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Line 7">
            <a:extLst>
              <a:ext uri="{FF2B5EF4-FFF2-40B4-BE49-F238E27FC236}">
                <a16:creationId xmlns:a16="http://schemas.microsoft.com/office/drawing/2014/main" id="{1A6A60BE-C05E-4233-861D-1A7DE4C10C46}"/>
              </a:ext>
            </a:extLst>
          </p:cNvPr>
          <p:cNvSpPr>
            <a:spLocks noChangeShapeType="1"/>
          </p:cNvSpPr>
          <p:nvPr/>
        </p:nvSpPr>
        <p:spPr bwMode="auto">
          <a:xfrm>
            <a:off x="3341300" y="1885232"/>
            <a:ext cx="1343810" cy="1549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20" name="Line 10">
            <a:extLst>
              <a:ext uri="{FF2B5EF4-FFF2-40B4-BE49-F238E27FC236}">
                <a16:creationId xmlns:a16="http://schemas.microsoft.com/office/drawing/2014/main" id="{1100A4E9-A91B-4DA2-AD1C-BBDFC356379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63079" y="4027800"/>
            <a:ext cx="1132721" cy="330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21" name="Text Box 14">
            <a:extLst>
              <a:ext uri="{FF2B5EF4-FFF2-40B4-BE49-F238E27FC236}">
                <a16:creationId xmlns:a16="http://schemas.microsoft.com/office/drawing/2014/main" id="{5903B602-F537-4080-86F6-D870068B5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0840" y="4155802"/>
            <a:ext cx="1905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AU" altLang="en-US" b="1" dirty="0">
                <a:latin typeface="Times New Roman" panose="02020603050405020304" pitchFamily="18" charset="0"/>
              </a:rPr>
              <a:t>Payment sent</a:t>
            </a:r>
          </a:p>
        </p:txBody>
      </p:sp>
      <p:sp>
        <p:nvSpPr>
          <p:cNvPr id="22" name="Line 10">
            <a:extLst>
              <a:ext uri="{FF2B5EF4-FFF2-40B4-BE49-F238E27FC236}">
                <a16:creationId xmlns:a16="http://schemas.microsoft.com/office/drawing/2014/main" id="{7A6B83AD-5628-4FFB-B8C4-366AE0B4963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43400" y="4073764"/>
            <a:ext cx="1132721" cy="330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58AB6D5-23CF-814F-9FDD-937F648C05C8}"/>
              </a:ext>
            </a:extLst>
          </p:cNvPr>
          <p:cNvSpPr/>
          <p:nvPr/>
        </p:nvSpPr>
        <p:spPr>
          <a:xfrm>
            <a:off x="4764663" y="1581081"/>
            <a:ext cx="1295396" cy="72035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Waiting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625D9E87-9B60-B943-BE1B-A2739F8A47A6}"/>
              </a:ext>
            </a:extLst>
          </p:cNvPr>
          <p:cNvSpPr/>
          <p:nvPr/>
        </p:nvSpPr>
        <p:spPr>
          <a:xfrm>
            <a:off x="7516753" y="1580433"/>
            <a:ext cx="1512168" cy="72035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Considering offers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B03537CC-1EDB-544A-96CA-980947370267}"/>
              </a:ext>
            </a:extLst>
          </p:cNvPr>
          <p:cNvSpPr/>
          <p:nvPr/>
        </p:nvSpPr>
        <p:spPr>
          <a:xfrm>
            <a:off x="7490335" y="3735361"/>
            <a:ext cx="1480978" cy="72035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Confirming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D5B4B539-03B3-FF4C-B61F-FF692E27130B}"/>
              </a:ext>
            </a:extLst>
          </p:cNvPr>
          <p:cNvSpPr/>
          <p:nvPr/>
        </p:nvSpPr>
        <p:spPr>
          <a:xfrm>
            <a:off x="4522133" y="3662466"/>
            <a:ext cx="1295396" cy="72035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Paying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1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1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1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1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1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1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1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1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1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1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1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1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75" grpId="0"/>
      <p:bldP spid="241676" grpId="0"/>
      <p:bldP spid="241677" grpId="0"/>
      <p:bldP spid="241678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27" name="Text Box 27">
            <a:extLst>
              <a:ext uri="{FF2B5EF4-FFF2-40B4-BE49-F238E27FC236}">
                <a16:creationId xmlns:a16="http://schemas.microsoft.com/office/drawing/2014/main" id="{34C32AA6-E72F-4D63-BB71-3F87B6B23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8239" y="2348880"/>
            <a:ext cx="36437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AU" altLang="en-US" dirty="0" err="1">
                <a:latin typeface="Times New Roman" panose="02020603050405020304" pitchFamily="18" charset="0"/>
              </a:rPr>
              <a:t>quoteSalesPrice</a:t>
            </a:r>
            <a:r>
              <a:rPr lang="en-AU" altLang="en-US" dirty="0">
                <a:latin typeface="Times New Roman" panose="02020603050405020304" pitchFamily="18" charset="0"/>
              </a:rPr>
              <a:t>(item-name, price)</a:t>
            </a:r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34CE65F9-B1A0-4858-9B71-CFD2BC3846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27448" y="205904"/>
            <a:ext cx="8435975" cy="558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z="2800" dirty="0"/>
              <a:t>Example3: State Transition Diagram for </a:t>
            </a:r>
            <a:r>
              <a:rPr lang="en-GB" altLang="en-US" sz="2800" dirty="0" err="1"/>
              <a:t>the“</a:t>
            </a:r>
            <a:r>
              <a:rPr lang="en-GB" altLang="en-US" sz="2800" b="1" dirty="0" err="1"/>
              <a:t>SalesPerson</a:t>
            </a:r>
            <a:r>
              <a:rPr lang="en-GB" altLang="en-US" sz="2800" dirty="0"/>
              <a:t>” object</a:t>
            </a:r>
          </a:p>
        </p:txBody>
      </p:sp>
      <p:sp>
        <p:nvSpPr>
          <p:cNvPr id="25630" name="Slide Number Placeholder 32">
            <a:extLst>
              <a:ext uri="{FF2B5EF4-FFF2-40B4-BE49-F238E27FC236}">
                <a16:creationId xmlns:a16="http://schemas.microsoft.com/office/drawing/2014/main" id="{B093467B-2204-4F32-805A-290DE692E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68F3346-2FF8-4D51-A6F9-8490E481D982}" type="slidenum">
              <a:rPr lang="en-US" altLang="en-US" smtClean="0">
                <a:latin typeface="Garamond" panose="02020404030301010803" pitchFamily="18" charset="0"/>
              </a:rPr>
              <a:pPr/>
              <a:t>14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243719" name="Line 7">
            <a:extLst>
              <a:ext uri="{FF2B5EF4-FFF2-40B4-BE49-F238E27FC236}">
                <a16:creationId xmlns:a16="http://schemas.microsoft.com/office/drawing/2014/main" id="{655634B7-CFCA-45A8-9C0E-A234475E1827}"/>
              </a:ext>
            </a:extLst>
          </p:cNvPr>
          <p:cNvSpPr>
            <a:spLocks noChangeShapeType="1"/>
          </p:cNvSpPr>
          <p:nvPr/>
        </p:nvSpPr>
        <p:spPr bwMode="auto">
          <a:xfrm>
            <a:off x="5064126" y="3764484"/>
            <a:ext cx="563563" cy="58335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243720" name="Line 8">
            <a:extLst>
              <a:ext uri="{FF2B5EF4-FFF2-40B4-BE49-F238E27FC236}">
                <a16:creationId xmlns:a16="http://schemas.microsoft.com/office/drawing/2014/main" id="{15C0DA1F-7841-49A7-8B75-7EBD990B343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59376" y="4800601"/>
            <a:ext cx="392113" cy="212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243721" name="Line 9">
            <a:extLst>
              <a:ext uri="{FF2B5EF4-FFF2-40B4-BE49-F238E27FC236}">
                <a16:creationId xmlns:a16="http://schemas.microsoft.com/office/drawing/2014/main" id="{653341F7-06FF-448A-AC19-7CCF21F161A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417888" y="4876800"/>
            <a:ext cx="5334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243722" name="Line 10">
            <a:extLst>
              <a:ext uri="{FF2B5EF4-FFF2-40B4-BE49-F238E27FC236}">
                <a16:creationId xmlns:a16="http://schemas.microsoft.com/office/drawing/2014/main" id="{8482035C-A33C-4A6D-B799-3AADF5063D7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00937" y="3860800"/>
            <a:ext cx="461464" cy="39235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243723" name="Text Box 11">
            <a:extLst>
              <a:ext uri="{FF2B5EF4-FFF2-40B4-BE49-F238E27FC236}">
                <a16:creationId xmlns:a16="http://schemas.microsoft.com/office/drawing/2014/main" id="{5243F0A6-D6A1-4C33-AC91-E58EAF71E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3838" y="3789363"/>
            <a:ext cx="1752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AU" altLang="en-US">
                <a:latin typeface="Times New Roman" panose="02020603050405020304" pitchFamily="18" charset="0"/>
              </a:rPr>
              <a:t>enquirePrice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43724" name="Text Box 12">
            <a:extLst>
              <a:ext uri="{FF2B5EF4-FFF2-40B4-BE49-F238E27FC236}">
                <a16:creationId xmlns:a16="http://schemas.microsoft.com/office/drawing/2014/main" id="{CB25487C-ECCB-4C1B-B23C-13A9ABD29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75" y="5084763"/>
            <a:ext cx="1981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AU" altLang="en-US">
                <a:latin typeface="Times New Roman" panose="02020603050405020304" pitchFamily="18" charset="0"/>
              </a:rPr>
              <a:t>requestStorePrice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43725" name="Text Box 13">
            <a:extLst>
              <a:ext uri="{FF2B5EF4-FFF2-40B4-BE49-F238E27FC236}">
                <a16:creationId xmlns:a16="http://schemas.microsoft.com/office/drawing/2014/main" id="{0CD2DEFB-1C3B-4CC2-B394-4BCB35E22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8288" y="5105401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dirty="0">
                <a:latin typeface="Times New Roman" panose="02020603050405020304" pitchFamily="18" charset="0"/>
              </a:rPr>
              <a:t>Store price</a:t>
            </a:r>
          </a:p>
        </p:txBody>
      </p:sp>
      <p:sp>
        <p:nvSpPr>
          <p:cNvPr id="25614" name="Text Box 14">
            <a:extLst>
              <a:ext uri="{FF2B5EF4-FFF2-40B4-BE49-F238E27FC236}">
                <a16:creationId xmlns:a16="http://schemas.microsoft.com/office/drawing/2014/main" id="{2E4965D2-6310-4476-ADBA-F238D446E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0325" y="3141663"/>
            <a:ext cx="1752600" cy="120015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 dirty="0">
                <a:latin typeface="+mj-lt"/>
              </a:rPr>
              <a:t>Methods are shown that change state of the </a:t>
            </a:r>
            <a:r>
              <a:rPr lang="en-US" altLang="en-US" b="1" dirty="0" err="1">
                <a:latin typeface="+mj-lt"/>
              </a:rPr>
              <a:t>SalesPerson</a:t>
            </a:r>
            <a:endParaRPr lang="en-US" altLang="en-US" b="1" dirty="0">
              <a:latin typeface="+mj-lt"/>
            </a:endParaRPr>
          </a:p>
        </p:txBody>
      </p:sp>
      <p:sp>
        <p:nvSpPr>
          <p:cNvPr id="243727" name="Text Box 15">
            <a:extLst>
              <a:ext uri="{FF2B5EF4-FFF2-40B4-BE49-F238E27FC236}">
                <a16:creationId xmlns:a16="http://schemas.microsoft.com/office/drawing/2014/main" id="{E69929D7-3F0F-4861-ADF2-80579F204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0288" y="4038600"/>
            <a:ext cx="129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AU" altLang="en-US">
                <a:latin typeface="Times New Roman" panose="02020603050405020304" pitchFamily="18" charset="0"/>
              </a:rPr>
              <a:t>quoteSalesPrice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5616" name="Line 16">
            <a:extLst>
              <a:ext uri="{FF2B5EF4-FFF2-40B4-BE49-F238E27FC236}">
                <a16:creationId xmlns:a16="http://schemas.microsoft.com/office/drawing/2014/main" id="{507493E3-0FA9-4B76-8694-AE70A6FE6A78}"/>
              </a:ext>
            </a:extLst>
          </p:cNvPr>
          <p:cNvSpPr>
            <a:spLocks noChangeShapeType="1"/>
          </p:cNvSpPr>
          <p:nvPr/>
        </p:nvSpPr>
        <p:spPr bwMode="auto">
          <a:xfrm>
            <a:off x="2384425" y="1362075"/>
            <a:ext cx="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25617" name="Line 17">
            <a:extLst>
              <a:ext uri="{FF2B5EF4-FFF2-40B4-BE49-F238E27FC236}">
                <a16:creationId xmlns:a16="http://schemas.microsoft.com/office/drawing/2014/main" id="{AD9989DF-D0DD-4982-8043-C25232F11B16}"/>
              </a:ext>
            </a:extLst>
          </p:cNvPr>
          <p:cNvSpPr>
            <a:spLocks noChangeShapeType="1"/>
          </p:cNvSpPr>
          <p:nvPr/>
        </p:nvSpPr>
        <p:spPr bwMode="auto">
          <a:xfrm>
            <a:off x="5927479" y="1341438"/>
            <a:ext cx="24505" cy="159114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25618" name="Line 18">
            <a:extLst>
              <a:ext uri="{FF2B5EF4-FFF2-40B4-BE49-F238E27FC236}">
                <a16:creationId xmlns:a16="http://schemas.microsoft.com/office/drawing/2014/main" id="{90DA9252-2123-4A9F-AD5D-9DA0B780009F}"/>
              </a:ext>
            </a:extLst>
          </p:cNvPr>
          <p:cNvSpPr>
            <a:spLocks noChangeShapeType="1"/>
          </p:cNvSpPr>
          <p:nvPr/>
        </p:nvSpPr>
        <p:spPr bwMode="auto">
          <a:xfrm>
            <a:off x="8961153" y="1362075"/>
            <a:ext cx="15167" cy="167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25619" name="Text Box 19">
            <a:extLst>
              <a:ext uri="{FF2B5EF4-FFF2-40B4-BE49-F238E27FC236}">
                <a16:creationId xmlns:a16="http://schemas.microsoft.com/office/drawing/2014/main" id="{F88036BA-6D2B-4F61-8B22-49033922BE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981076"/>
            <a:ext cx="1600200" cy="36933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AU" altLang="en-US" dirty="0">
                <a:latin typeface="Times New Roman" panose="02020603050405020304" pitchFamily="18" charset="0"/>
              </a:rPr>
              <a:t>c1:Customer</a:t>
            </a:r>
          </a:p>
        </p:txBody>
      </p:sp>
      <p:sp>
        <p:nvSpPr>
          <p:cNvPr id="25620" name="Text Box 20">
            <a:extLst>
              <a:ext uri="{FF2B5EF4-FFF2-40B4-BE49-F238E27FC236}">
                <a16:creationId xmlns:a16="http://schemas.microsoft.com/office/drawing/2014/main" id="{0147812A-2522-41A5-9C1E-B4EC8A9D23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8195" y="971550"/>
            <a:ext cx="2447925" cy="369888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AU" altLang="en-US" b="1" dirty="0">
                <a:latin typeface="Times New Roman" panose="02020603050405020304" pitchFamily="18" charset="0"/>
              </a:rPr>
              <a:t>s1:SalesPerson</a:t>
            </a:r>
          </a:p>
        </p:txBody>
      </p:sp>
      <p:sp>
        <p:nvSpPr>
          <p:cNvPr id="25621" name="Line 21">
            <a:extLst>
              <a:ext uri="{FF2B5EF4-FFF2-40B4-BE49-F238E27FC236}">
                <a16:creationId xmlns:a16="http://schemas.microsoft.com/office/drawing/2014/main" id="{0F225A89-E89C-4953-85C8-3C60612FE4A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84424" y="1688545"/>
            <a:ext cx="3567555" cy="122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25622" name="Line 22">
            <a:extLst>
              <a:ext uri="{FF2B5EF4-FFF2-40B4-BE49-F238E27FC236}">
                <a16:creationId xmlns:a16="http://schemas.microsoft.com/office/drawing/2014/main" id="{54D6E506-A768-4315-B3EA-6CA2CE21D36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51979" y="1962944"/>
            <a:ext cx="3024337" cy="2589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25623" name="Line 23">
            <a:extLst>
              <a:ext uri="{FF2B5EF4-FFF2-40B4-BE49-F238E27FC236}">
                <a16:creationId xmlns:a16="http://schemas.microsoft.com/office/drawing/2014/main" id="{F7EC838A-F285-4380-9FD4-2856987E481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28184" y="2505074"/>
            <a:ext cx="2948136" cy="9441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25624" name="Line 24">
            <a:extLst>
              <a:ext uri="{FF2B5EF4-FFF2-40B4-BE49-F238E27FC236}">
                <a16:creationId xmlns:a16="http://schemas.microsoft.com/office/drawing/2014/main" id="{4736CFB1-BB77-424C-A41E-C9E16CAA92E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84424" y="2669612"/>
            <a:ext cx="3567553" cy="64063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25625" name="Text Box 25">
            <a:extLst>
              <a:ext uri="{FF2B5EF4-FFF2-40B4-BE49-F238E27FC236}">
                <a16:creationId xmlns:a16="http://schemas.microsoft.com/office/drawing/2014/main" id="{A8AE1EAA-F679-4C1B-BF84-9FFB4AFBA0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576" y="1340768"/>
            <a:ext cx="38597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AU" altLang="en-US" dirty="0" err="1">
                <a:latin typeface="Times New Roman" panose="02020603050405020304" pitchFamily="18" charset="0"/>
              </a:rPr>
              <a:t>enquirePrice</a:t>
            </a:r>
            <a:r>
              <a:rPr lang="en-AU" altLang="en-US" dirty="0">
                <a:latin typeface="Times New Roman" panose="02020603050405020304" pitchFamily="18" charset="0"/>
              </a:rPr>
              <a:t>(customer, item-name)</a:t>
            </a:r>
          </a:p>
        </p:txBody>
      </p:sp>
      <p:sp>
        <p:nvSpPr>
          <p:cNvPr id="25626" name="Text Box 26">
            <a:extLst>
              <a:ext uri="{FF2B5EF4-FFF2-40B4-BE49-F238E27FC236}">
                <a16:creationId xmlns:a16="http://schemas.microsoft.com/office/drawing/2014/main" id="{D9773EC3-3C06-4100-8E6A-C6AD6F4A1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7729" y="1628800"/>
            <a:ext cx="37586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AU" altLang="en-US" dirty="0" err="1">
                <a:latin typeface="Times New Roman" panose="02020603050405020304" pitchFamily="18" charset="0"/>
              </a:rPr>
              <a:t>requestStorePrice</a:t>
            </a:r>
            <a:r>
              <a:rPr lang="en-AU" altLang="en-US" dirty="0">
                <a:latin typeface="Times New Roman" panose="02020603050405020304" pitchFamily="18" charset="0"/>
              </a:rPr>
              <a:t>(item-name)</a:t>
            </a:r>
          </a:p>
        </p:txBody>
      </p:sp>
      <p:sp>
        <p:nvSpPr>
          <p:cNvPr id="25628" name="Text Box 28">
            <a:extLst>
              <a:ext uri="{FF2B5EF4-FFF2-40B4-BE49-F238E27FC236}">
                <a16:creationId xmlns:a16="http://schemas.microsoft.com/office/drawing/2014/main" id="{2CB57E80-26E3-4393-92EF-AABA2D62E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6480" y="2123008"/>
            <a:ext cx="2209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AU" altLang="en-US" dirty="0">
                <a:latin typeface="Times New Roman" panose="02020603050405020304" pitchFamily="18" charset="0"/>
              </a:rPr>
              <a:t>Store price </a:t>
            </a:r>
          </a:p>
        </p:txBody>
      </p:sp>
      <p:sp>
        <p:nvSpPr>
          <p:cNvPr id="25629" name="Text Box 29">
            <a:extLst>
              <a:ext uri="{FF2B5EF4-FFF2-40B4-BE49-F238E27FC236}">
                <a16:creationId xmlns:a16="http://schemas.microsoft.com/office/drawing/2014/main" id="{D3AE2C32-F871-40A1-9179-8F24B3DA3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4191" y="981076"/>
            <a:ext cx="1783373" cy="36933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AU" altLang="en-US" dirty="0">
                <a:latin typeface="Times New Roman" panose="02020603050405020304" pitchFamily="18" charset="0"/>
              </a:rPr>
              <a:t>Item2:StoreItem</a:t>
            </a:r>
          </a:p>
        </p:txBody>
      </p:sp>
      <p:cxnSp>
        <p:nvCxnSpPr>
          <p:cNvPr id="25631" name="Straight Connector 35">
            <a:extLst>
              <a:ext uri="{FF2B5EF4-FFF2-40B4-BE49-F238E27FC236}">
                <a16:creationId xmlns:a16="http://schemas.microsoft.com/office/drawing/2014/main" id="{3DF7AD4E-58F0-4A1B-BA2B-6B3AF05C226E}"/>
              </a:ext>
            </a:extLst>
          </p:cNvPr>
          <p:cNvCxnSpPr>
            <a:cxnSpLocks noChangeShapeType="1"/>
            <a:stCxn id="25614" idx="1"/>
          </p:cNvCxnSpPr>
          <p:nvPr/>
        </p:nvCxnSpPr>
        <p:spPr bwMode="auto">
          <a:xfrm flipH="1">
            <a:off x="6816725" y="3741738"/>
            <a:ext cx="863600" cy="119062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32" name="Straight Connector 37">
            <a:extLst>
              <a:ext uri="{FF2B5EF4-FFF2-40B4-BE49-F238E27FC236}">
                <a16:creationId xmlns:a16="http://schemas.microsoft.com/office/drawing/2014/main" id="{F5189D2E-819D-4F4B-8F51-DE13F8DACE5A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816725" y="3716339"/>
            <a:ext cx="863600" cy="1512887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33" name="Rectangle 1">
            <a:extLst>
              <a:ext uri="{FF2B5EF4-FFF2-40B4-BE49-F238E27FC236}">
                <a16:creationId xmlns:a16="http://schemas.microsoft.com/office/drawing/2014/main" id="{262FCBDB-ADFF-4E0A-AAD4-3759BF9EB8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7488" y="5613401"/>
            <a:ext cx="918051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en-US" sz="2000" dirty="0">
                <a:latin typeface="+mn-lt"/>
              </a:rPr>
              <a:t>- The customer requests the price and availability of the item from the Sales Person.</a:t>
            </a:r>
          </a:p>
          <a:p>
            <a:pPr eaLnBrk="1" hangingPunct="1"/>
            <a:r>
              <a:rPr lang="en-AU" altLang="en-US" sz="2000" dirty="0">
                <a:latin typeface="+mn-lt"/>
              </a:rPr>
              <a:t>- The Sales Person calls the store requesting a store-price.</a:t>
            </a:r>
          </a:p>
          <a:p>
            <a:pPr eaLnBrk="1" hangingPunct="1"/>
            <a:r>
              <a:rPr lang="en-AU" altLang="en-US" sz="2000" dirty="0">
                <a:latin typeface="+mn-lt"/>
              </a:rPr>
              <a:t>- The store provides the store price of the item. </a:t>
            </a:r>
          </a:p>
          <a:p>
            <a:pPr eaLnBrk="1" hangingPunct="1"/>
            <a:r>
              <a:rPr lang="en-AU" altLang="en-US" sz="2000" dirty="0">
                <a:latin typeface="+mn-lt"/>
              </a:rPr>
              <a:t>- Sales Person computes a commission and quotes a sales price to the customer.</a:t>
            </a:r>
          </a:p>
        </p:txBody>
      </p:sp>
      <p:pic>
        <p:nvPicPr>
          <p:cNvPr id="34" name="Picture 23" descr="UML0604">
            <a:extLst>
              <a:ext uri="{FF2B5EF4-FFF2-40B4-BE49-F238E27FC236}">
                <a16:creationId xmlns:a16="http://schemas.microsoft.com/office/drawing/2014/main" id="{C400C1C2-001B-42BB-A6D2-3545463BC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718" y="3238501"/>
            <a:ext cx="792163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57" descr="UML0610">
            <a:extLst>
              <a:ext uri="{FF2B5EF4-FFF2-40B4-BE49-F238E27FC236}">
                <a16:creationId xmlns:a16="http://schemas.microsoft.com/office/drawing/2014/main" id="{82D8C5ED-B1D7-405E-8A2F-C94D0CF8D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624" y="3274772"/>
            <a:ext cx="671390" cy="594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2CAAC70A-CE89-3C4D-BC09-72F0F287C876}"/>
              </a:ext>
            </a:extLst>
          </p:cNvPr>
          <p:cNvSpPr/>
          <p:nvPr/>
        </p:nvSpPr>
        <p:spPr>
          <a:xfrm>
            <a:off x="2235701" y="4243458"/>
            <a:ext cx="1245933" cy="62603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Replying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96A0EAE2-894E-A24F-8959-B9DC82260783}"/>
              </a:ext>
            </a:extLst>
          </p:cNvPr>
          <p:cNvSpPr/>
          <p:nvPr/>
        </p:nvSpPr>
        <p:spPr>
          <a:xfrm>
            <a:off x="4056658" y="4782182"/>
            <a:ext cx="1073783" cy="59646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Waiting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8E66D832-EA45-AE49-88C1-BCCDD3219477}"/>
              </a:ext>
            </a:extLst>
          </p:cNvPr>
          <p:cNvSpPr/>
          <p:nvPr/>
        </p:nvSpPr>
        <p:spPr>
          <a:xfrm>
            <a:off x="5657456" y="4277996"/>
            <a:ext cx="1140617" cy="61825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3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3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3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3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3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3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3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3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3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3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3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3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3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3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3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3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23" grpId="0"/>
      <p:bldP spid="243724" grpId="0"/>
      <p:bldP spid="243725" grpId="0"/>
      <p:bldP spid="25614" grpId="0" animBg="1"/>
      <p:bldP spid="2437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4" name="Text Box 24">
            <a:extLst>
              <a:ext uri="{FF2B5EF4-FFF2-40B4-BE49-F238E27FC236}">
                <a16:creationId xmlns:a16="http://schemas.microsoft.com/office/drawing/2014/main" id="{067D2E94-40C0-4CFF-8D3F-57A70CA5C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3048001"/>
            <a:ext cx="3124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AU" altLang="en-US">
                <a:latin typeface="Times New Roman" panose="02020603050405020304" pitchFamily="18" charset="0"/>
              </a:rPr>
              <a:t>Confirm PIN OK with account numbers</a:t>
            </a:r>
          </a:p>
        </p:txBody>
      </p:sp>
      <p:sp>
        <p:nvSpPr>
          <p:cNvPr id="30731" name="Text Box 11">
            <a:extLst>
              <a:ext uri="{FF2B5EF4-FFF2-40B4-BE49-F238E27FC236}">
                <a16:creationId xmlns:a16="http://schemas.microsoft.com/office/drawing/2014/main" id="{23BF06EC-7F46-4025-92CA-6A887D21A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2175" y="1909763"/>
            <a:ext cx="2590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AU" altLang="en-US" dirty="0">
                <a:latin typeface="Times New Roman" panose="02020603050405020304" pitchFamily="18" charset="0"/>
              </a:rPr>
              <a:t>Request for PIN number</a:t>
            </a:r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9D272156-2438-48A1-9475-673B0F3215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3730" y="76995"/>
            <a:ext cx="8064500" cy="836613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4000" dirty="0"/>
              <a:t>Sequence Diagram  for ATM Machine</a:t>
            </a:r>
          </a:p>
        </p:txBody>
      </p:sp>
      <p:sp>
        <p:nvSpPr>
          <p:cNvPr id="30757" name="Slide Number Placeholder 39">
            <a:extLst>
              <a:ext uri="{FF2B5EF4-FFF2-40B4-BE49-F238E27FC236}">
                <a16:creationId xmlns:a16="http://schemas.microsoft.com/office/drawing/2014/main" id="{F670522B-436B-482F-AC7E-002B0593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AF5F5F8-6554-4025-9F08-6EC610228559}" type="slidenum">
              <a:rPr lang="en-US" altLang="en-US" smtClean="0">
                <a:latin typeface="Garamond" panose="02020404030301010803" pitchFamily="18" charset="0"/>
              </a:rPr>
              <a:pPr/>
              <a:t>15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30723" name="Line 3">
            <a:extLst>
              <a:ext uri="{FF2B5EF4-FFF2-40B4-BE49-F238E27FC236}">
                <a16:creationId xmlns:a16="http://schemas.microsoft.com/office/drawing/2014/main" id="{499A35AA-FE8B-4C62-AA88-47F2734CF9C7}"/>
              </a:ext>
            </a:extLst>
          </p:cNvPr>
          <p:cNvSpPr>
            <a:spLocks noChangeShapeType="1"/>
          </p:cNvSpPr>
          <p:nvPr/>
        </p:nvSpPr>
        <p:spPr bwMode="auto">
          <a:xfrm>
            <a:off x="3216275" y="1628775"/>
            <a:ext cx="0" cy="457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30724" name="Line 4">
            <a:extLst>
              <a:ext uri="{FF2B5EF4-FFF2-40B4-BE49-F238E27FC236}">
                <a16:creationId xmlns:a16="http://schemas.microsoft.com/office/drawing/2014/main" id="{12734E6B-524A-41F0-B681-3E8EA3D9470B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1600200"/>
            <a:ext cx="0" cy="457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30725" name="Line 5">
            <a:extLst>
              <a:ext uri="{FF2B5EF4-FFF2-40B4-BE49-F238E27FC236}">
                <a16:creationId xmlns:a16="http://schemas.microsoft.com/office/drawing/2014/main" id="{B24C88DE-EA9B-4380-BD21-4450B81377CA}"/>
              </a:ext>
            </a:extLst>
          </p:cNvPr>
          <p:cNvSpPr>
            <a:spLocks noChangeShapeType="1"/>
          </p:cNvSpPr>
          <p:nvPr/>
        </p:nvSpPr>
        <p:spPr bwMode="auto">
          <a:xfrm>
            <a:off x="9601200" y="1600200"/>
            <a:ext cx="0" cy="457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30726" name="Text Box 6">
            <a:extLst>
              <a:ext uri="{FF2B5EF4-FFF2-40B4-BE49-F238E27FC236}">
                <a16:creationId xmlns:a16="http://schemas.microsoft.com/office/drawing/2014/main" id="{428945C1-D373-4BFF-8A61-5439D29EC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5880" y="1143001"/>
            <a:ext cx="1600200" cy="3667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AU" altLang="en-US" b="1" dirty="0">
                <a:latin typeface="Times New Roman" panose="02020603050405020304" pitchFamily="18" charset="0"/>
              </a:rPr>
              <a:t>ATM</a:t>
            </a:r>
          </a:p>
        </p:txBody>
      </p:sp>
      <p:sp>
        <p:nvSpPr>
          <p:cNvPr id="30727" name="Text Box 7">
            <a:extLst>
              <a:ext uri="{FF2B5EF4-FFF2-40B4-BE49-F238E27FC236}">
                <a16:creationId xmlns:a16="http://schemas.microsoft.com/office/drawing/2014/main" id="{C8B6C163-7F68-48F3-A2EF-BBA71EF31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0296" y="1143001"/>
            <a:ext cx="1600200" cy="3667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AU" altLang="en-US" b="1" dirty="0">
                <a:latin typeface="Times New Roman" panose="02020603050405020304" pitchFamily="18" charset="0"/>
              </a:rPr>
              <a:t>Bank System</a:t>
            </a:r>
          </a:p>
        </p:txBody>
      </p:sp>
      <p:sp>
        <p:nvSpPr>
          <p:cNvPr id="30728" name="Line 8">
            <a:extLst>
              <a:ext uri="{FF2B5EF4-FFF2-40B4-BE49-F238E27FC236}">
                <a16:creationId xmlns:a16="http://schemas.microsoft.com/office/drawing/2014/main" id="{80E33886-F1A8-4FB7-AB94-04E2F1AF8FE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16276" y="1828800"/>
            <a:ext cx="2803525" cy="14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30729" name="Text Box 9">
            <a:extLst>
              <a:ext uri="{FF2B5EF4-FFF2-40B4-BE49-F238E27FC236}">
                <a16:creationId xmlns:a16="http://schemas.microsoft.com/office/drawing/2014/main" id="{E7E7A2AE-9E91-4D56-8BBF-05B84E0E9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613" y="1484314"/>
            <a:ext cx="228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AU" altLang="en-US">
                <a:latin typeface="Times New Roman" panose="02020603050405020304" pitchFamily="18" charset="0"/>
              </a:rPr>
              <a:t>Insert card</a:t>
            </a:r>
          </a:p>
        </p:txBody>
      </p:sp>
      <p:sp>
        <p:nvSpPr>
          <p:cNvPr id="30730" name="Line 10">
            <a:extLst>
              <a:ext uri="{FF2B5EF4-FFF2-40B4-BE49-F238E27FC236}">
                <a16:creationId xmlns:a16="http://schemas.microsoft.com/office/drawing/2014/main" id="{D69FB33B-AB38-4913-A1DF-3DF1D157763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16276" y="2209800"/>
            <a:ext cx="2803525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30732" name="Line 12">
            <a:extLst>
              <a:ext uri="{FF2B5EF4-FFF2-40B4-BE49-F238E27FC236}">
                <a16:creationId xmlns:a16="http://schemas.microsoft.com/office/drawing/2014/main" id="{4D7BC0A0-C7B1-4D3A-B596-5C6ACFD3070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16276" y="2667000"/>
            <a:ext cx="2803525" cy="14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30733" name="Text Box 13">
            <a:extLst>
              <a:ext uri="{FF2B5EF4-FFF2-40B4-BE49-F238E27FC236}">
                <a16:creationId xmlns:a16="http://schemas.microsoft.com/office/drawing/2014/main" id="{33BDEFEA-688E-425E-ACA5-70C82E4F5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362201"/>
            <a:ext cx="228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AU" altLang="en-US">
                <a:latin typeface="Times New Roman" panose="02020603050405020304" pitchFamily="18" charset="0"/>
              </a:rPr>
              <a:t>Enter PIN number</a:t>
            </a:r>
          </a:p>
        </p:txBody>
      </p:sp>
      <p:sp>
        <p:nvSpPr>
          <p:cNvPr id="30734" name="Line 14">
            <a:extLst>
              <a:ext uri="{FF2B5EF4-FFF2-40B4-BE49-F238E27FC236}">
                <a16:creationId xmlns:a16="http://schemas.microsoft.com/office/drawing/2014/main" id="{03F8ECC0-E1FA-430B-9241-B20B73B64ADA}"/>
              </a:ext>
            </a:extLst>
          </p:cNvPr>
          <p:cNvSpPr>
            <a:spLocks noChangeShapeType="1"/>
          </p:cNvSpPr>
          <p:nvPr/>
        </p:nvSpPr>
        <p:spPr bwMode="auto">
          <a:xfrm>
            <a:off x="3216276" y="3429000"/>
            <a:ext cx="2803525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30735" name="Text Box 15">
            <a:extLst>
              <a:ext uri="{FF2B5EF4-FFF2-40B4-BE49-F238E27FC236}">
                <a16:creationId xmlns:a16="http://schemas.microsoft.com/office/drawing/2014/main" id="{3B5253A7-EBE4-4917-9304-4F96AB04F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8676" y="3124200"/>
            <a:ext cx="2651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AU" altLang="en-US">
                <a:latin typeface="Times New Roman" panose="02020603050405020304" pitchFamily="18" charset="0"/>
              </a:rPr>
              <a:t>Display Account numbers</a:t>
            </a:r>
          </a:p>
        </p:txBody>
      </p:sp>
      <p:sp>
        <p:nvSpPr>
          <p:cNvPr id="30736" name="Line 16">
            <a:extLst>
              <a:ext uri="{FF2B5EF4-FFF2-40B4-BE49-F238E27FC236}">
                <a16:creationId xmlns:a16="http://schemas.microsoft.com/office/drawing/2014/main" id="{20859060-1CCB-4B50-B182-17990E31383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16276" y="3886201"/>
            <a:ext cx="2803525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30737" name="Text Box 17">
            <a:extLst>
              <a:ext uri="{FF2B5EF4-FFF2-40B4-BE49-F238E27FC236}">
                <a16:creationId xmlns:a16="http://schemas.microsoft.com/office/drawing/2014/main" id="{2B890BD7-EB0E-4390-87DF-A80AF0260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3567113"/>
            <a:ext cx="2286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AU" altLang="en-US">
                <a:latin typeface="Times New Roman" panose="02020603050405020304" pitchFamily="18" charset="0"/>
              </a:rPr>
              <a:t>Select account</a:t>
            </a:r>
          </a:p>
        </p:txBody>
      </p:sp>
      <p:sp>
        <p:nvSpPr>
          <p:cNvPr id="30738" name="Line 18">
            <a:extLst>
              <a:ext uri="{FF2B5EF4-FFF2-40B4-BE49-F238E27FC236}">
                <a16:creationId xmlns:a16="http://schemas.microsoft.com/office/drawing/2014/main" id="{A97BACBB-29F0-4ECA-98F6-ACAAF2B778E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19800" y="4114800"/>
            <a:ext cx="3581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30739" name="Text Box 19">
            <a:extLst>
              <a:ext uri="{FF2B5EF4-FFF2-40B4-BE49-F238E27FC236}">
                <a16:creationId xmlns:a16="http://schemas.microsoft.com/office/drawing/2014/main" id="{DB574CBC-38A3-4C6B-A4E1-BA6933A22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3810001"/>
            <a:ext cx="228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AU" altLang="en-US">
                <a:latin typeface="Times New Roman" panose="02020603050405020304" pitchFamily="18" charset="0"/>
              </a:rPr>
              <a:t>Selected account</a:t>
            </a:r>
          </a:p>
        </p:txBody>
      </p:sp>
      <p:sp>
        <p:nvSpPr>
          <p:cNvPr id="30740" name="Text Box 20">
            <a:extLst>
              <a:ext uri="{FF2B5EF4-FFF2-40B4-BE49-F238E27FC236}">
                <a16:creationId xmlns:a16="http://schemas.microsoft.com/office/drawing/2014/main" id="{591535A4-279D-4E68-B91A-3EDDF8CD2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600" y="1143001"/>
            <a:ext cx="1600200" cy="3667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AU" altLang="en-US" b="1" dirty="0">
                <a:latin typeface="Times New Roman" panose="02020603050405020304" pitchFamily="18" charset="0"/>
              </a:rPr>
              <a:t>Customer</a:t>
            </a:r>
          </a:p>
        </p:txBody>
      </p:sp>
      <p:sp>
        <p:nvSpPr>
          <p:cNvPr id="30741" name="Line 21">
            <a:extLst>
              <a:ext uri="{FF2B5EF4-FFF2-40B4-BE49-F238E27FC236}">
                <a16:creationId xmlns:a16="http://schemas.microsoft.com/office/drawing/2014/main" id="{184ACF92-0D9C-4272-A7DA-478F2DD3200E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2895600"/>
            <a:ext cx="3581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30742" name="Line 22">
            <a:extLst>
              <a:ext uri="{FF2B5EF4-FFF2-40B4-BE49-F238E27FC236}">
                <a16:creationId xmlns:a16="http://schemas.microsoft.com/office/drawing/2014/main" id="{FE1018C7-2AE4-49C6-9B88-6D6A2A5C136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19800" y="3352800"/>
            <a:ext cx="3581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30743" name="Text Box 23">
            <a:extLst>
              <a:ext uri="{FF2B5EF4-FFF2-40B4-BE49-F238E27FC236}">
                <a16:creationId xmlns:a16="http://schemas.microsoft.com/office/drawing/2014/main" id="{F772554D-EC51-42E1-AA01-FFCE59717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2590800"/>
            <a:ext cx="3460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AU" altLang="en-US">
                <a:latin typeface="Times New Roman" panose="02020603050405020304" pitchFamily="18" charset="0"/>
              </a:rPr>
              <a:t>Check PIN and card information</a:t>
            </a:r>
          </a:p>
        </p:txBody>
      </p:sp>
      <p:sp>
        <p:nvSpPr>
          <p:cNvPr id="30745" name="Line 25">
            <a:extLst>
              <a:ext uri="{FF2B5EF4-FFF2-40B4-BE49-F238E27FC236}">
                <a16:creationId xmlns:a16="http://schemas.microsoft.com/office/drawing/2014/main" id="{360D1A12-BF1A-444D-B892-05DA63E7D7B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19800" y="4419600"/>
            <a:ext cx="3581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30746" name="Text Box 26">
            <a:extLst>
              <a:ext uri="{FF2B5EF4-FFF2-40B4-BE49-F238E27FC236}">
                <a16:creationId xmlns:a16="http://schemas.microsoft.com/office/drawing/2014/main" id="{A5764313-35B7-4B33-8F65-A5A0AEDE4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4114801"/>
            <a:ext cx="228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AU" altLang="en-US">
                <a:latin typeface="Times New Roman" panose="02020603050405020304" pitchFamily="18" charset="0"/>
              </a:rPr>
              <a:t>Confirm Limits</a:t>
            </a:r>
          </a:p>
        </p:txBody>
      </p:sp>
      <p:sp>
        <p:nvSpPr>
          <p:cNvPr id="30747" name="Line 27">
            <a:extLst>
              <a:ext uri="{FF2B5EF4-FFF2-40B4-BE49-F238E27FC236}">
                <a16:creationId xmlns:a16="http://schemas.microsoft.com/office/drawing/2014/main" id="{74FF951B-10F6-4A68-89A8-6E90DA99202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16276" y="4648200"/>
            <a:ext cx="2803525" cy="1428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30748" name="Text Box 28">
            <a:extLst>
              <a:ext uri="{FF2B5EF4-FFF2-40B4-BE49-F238E27FC236}">
                <a16:creationId xmlns:a16="http://schemas.microsoft.com/office/drawing/2014/main" id="{1E8DB157-8F5C-4486-9A08-F5610B10DD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4343401"/>
            <a:ext cx="228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AU" altLang="en-US">
                <a:latin typeface="Times New Roman" panose="02020603050405020304" pitchFamily="18" charset="0"/>
              </a:rPr>
              <a:t>Display Limits</a:t>
            </a:r>
          </a:p>
        </p:txBody>
      </p:sp>
      <p:sp>
        <p:nvSpPr>
          <p:cNvPr id="30749" name="Line 29">
            <a:extLst>
              <a:ext uri="{FF2B5EF4-FFF2-40B4-BE49-F238E27FC236}">
                <a16:creationId xmlns:a16="http://schemas.microsoft.com/office/drawing/2014/main" id="{E37473F7-E51B-49E8-B957-8061D97A935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16276" y="5105400"/>
            <a:ext cx="2803525" cy="14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30750" name="Text Box 30">
            <a:extLst>
              <a:ext uri="{FF2B5EF4-FFF2-40B4-BE49-F238E27FC236}">
                <a16:creationId xmlns:a16="http://schemas.microsoft.com/office/drawing/2014/main" id="{008DBB4E-83DD-47BE-8CFD-8FCC6686D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4800601"/>
            <a:ext cx="228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AU" altLang="en-US">
                <a:latin typeface="Times New Roman" panose="02020603050405020304" pitchFamily="18" charset="0"/>
              </a:rPr>
              <a:t>Enter Amount</a:t>
            </a:r>
          </a:p>
        </p:txBody>
      </p:sp>
      <p:sp>
        <p:nvSpPr>
          <p:cNvPr id="30751" name="Line 31">
            <a:extLst>
              <a:ext uri="{FF2B5EF4-FFF2-40B4-BE49-F238E27FC236}">
                <a16:creationId xmlns:a16="http://schemas.microsoft.com/office/drawing/2014/main" id="{E69A1140-6569-4019-970A-3C7D626A3DE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19800" y="5334000"/>
            <a:ext cx="3581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30752" name="Line 32">
            <a:extLst>
              <a:ext uri="{FF2B5EF4-FFF2-40B4-BE49-F238E27FC236}">
                <a16:creationId xmlns:a16="http://schemas.microsoft.com/office/drawing/2014/main" id="{1093FC2F-227D-4784-8042-81333435CA7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19800" y="5638800"/>
            <a:ext cx="3581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30753" name="Text Box 33">
            <a:extLst>
              <a:ext uri="{FF2B5EF4-FFF2-40B4-BE49-F238E27FC236}">
                <a16:creationId xmlns:a16="http://schemas.microsoft.com/office/drawing/2014/main" id="{0CF1C14F-EB80-45F5-9213-51A02C1005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5029201"/>
            <a:ext cx="228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AU" altLang="en-US">
                <a:latin typeface="Times New Roman" panose="02020603050405020304" pitchFamily="18" charset="0"/>
              </a:rPr>
              <a:t>Amount</a:t>
            </a:r>
          </a:p>
        </p:txBody>
      </p:sp>
      <p:sp>
        <p:nvSpPr>
          <p:cNvPr id="30754" name="Text Box 34">
            <a:extLst>
              <a:ext uri="{FF2B5EF4-FFF2-40B4-BE49-F238E27FC236}">
                <a16:creationId xmlns:a16="http://schemas.microsoft.com/office/drawing/2014/main" id="{65D4A8AD-146D-4B53-A008-070CAD2C2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5334001"/>
            <a:ext cx="228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AU" altLang="en-US">
                <a:latin typeface="Times New Roman" panose="02020603050405020304" pitchFamily="18" charset="0"/>
              </a:rPr>
              <a:t>Send Approval</a:t>
            </a:r>
          </a:p>
        </p:txBody>
      </p:sp>
      <p:sp>
        <p:nvSpPr>
          <p:cNvPr id="30755" name="Text Box 35">
            <a:extLst>
              <a:ext uri="{FF2B5EF4-FFF2-40B4-BE49-F238E27FC236}">
                <a16:creationId xmlns:a16="http://schemas.microsoft.com/office/drawing/2014/main" id="{B0C96224-1FB7-4032-8409-962451631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050" y="5562601"/>
            <a:ext cx="228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AU" altLang="en-US">
                <a:latin typeface="Times New Roman" panose="02020603050405020304" pitchFamily="18" charset="0"/>
              </a:rPr>
              <a:t>Print Receipt</a:t>
            </a:r>
          </a:p>
        </p:txBody>
      </p:sp>
      <p:sp>
        <p:nvSpPr>
          <p:cNvPr id="30756" name="Line 36">
            <a:extLst>
              <a:ext uri="{FF2B5EF4-FFF2-40B4-BE49-F238E27FC236}">
                <a16:creationId xmlns:a16="http://schemas.microsoft.com/office/drawing/2014/main" id="{6EB259F3-2BB8-46A8-9499-2599BB6B183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16276" y="5867400"/>
            <a:ext cx="2803525" cy="1428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3B45820B-D8AF-4CEA-84C4-8DFA9CB0C9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0944" y="172244"/>
            <a:ext cx="10009112" cy="7191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z="3200" dirty="0"/>
              <a:t>Example4: State Transition Diagram for </a:t>
            </a:r>
            <a:r>
              <a:rPr lang="en-GB" altLang="en-US" sz="3200" b="1" dirty="0"/>
              <a:t>ATM machine </a:t>
            </a:r>
            <a:r>
              <a:rPr lang="en-GB" altLang="en-US" sz="3200" dirty="0"/>
              <a:t>Object</a:t>
            </a:r>
          </a:p>
        </p:txBody>
      </p:sp>
      <p:sp>
        <p:nvSpPr>
          <p:cNvPr id="31777" name="Slide Number Placeholder 35">
            <a:extLst>
              <a:ext uri="{FF2B5EF4-FFF2-40B4-BE49-F238E27FC236}">
                <a16:creationId xmlns:a16="http://schemas.microsoft.com/office/drawing/2014/main" id="{269146B0-2B04-4586-8809-B9FB5A382F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9ADD09A-2EA6-4FE4-B401-427C481BF137}" type="slidenum">
              <a:rPr lang="en-US" altLang="en-US" smtClean="0">
                <a:latin typeface="Garamond" panose="02020404030301010803" pitchFamily="18" charset="0"/>
              </a:rPr>
              <a:pPr/>
              <a:t>16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250889" name="Line 9">
            <a:extLst>
              <a:ext uri="{FF2B5EF4-FFF2-40B4-BE49-F238E27FC236}">
                <a16:creationId xmlns:a16="http://schemas.microsoft.com/office/drawing/2014/main" id="{BFAD994F-E23A-4D68-AE26-9A5189C82078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1" y="1600200"/>
            <a:ext cx="1183481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250890" name="Line 10">
            <a:extLst>
              <a:ext uri="{FF2B5EF4-FFF2-40B4-BE49-F238E27FC236}">
                <a16:creationId xmlns:a16="http://schemas.microsoft.com/office/drawing/2014/main" id="{90082904-672A-424B-95ED-F7FD753B0DCA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1600200"/>
            <a:ext cx="1066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250891" name="Text Box 11">
            <a:extLst>
              <a:ext uri="{FF2B5EF4-FFF2-40B4-BE49-F238E27FC236}">
                <a16:creationId xmlns:a16="http://schemas.microsoft.com/office/drawing/2014/main" id="{218FAE52-668C-4F19-B756-4861331C7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1295400"/>
            <a:ext cx="12192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AU" altLang="en-US" b="1">
                <a:latin typeface="Times New Roman" panose="02020603050405020304" pitchFamily="18" charset="0"/>
              </a:rPr>
              <a:t>Customer inserts card</a:t>
            </a:r>
          </a:p>
        </p:txBody>
      </p:sp>
      <p:sp>
        <p:nvSpPr>
          <p:cNvPr id="250892" name="Line 12">
            <a:extLst>
              <a:ext uri="{FF2B5EF4-FFF2-40B4-BE49-F238E27FC236}">
                <a16:creationId xmlns:a16="http://schemas.microsoft.com/office/drawing/2014/main" id="{6101E492-3DFF-4B31-9439-03A65A8B37B1}"/>
              </a:ext>
            </a:extLst>
          </p:cNvPr>
          <p:cNvSpPr>
            <a:spLocks noChangeShapeType="1"/>
          </p:cNvSpPr>
          <p:nvPr/>
        </p:nvSpPr>
        <p:spPr bwMode="auto">
          <a:xfrm>
            <a:off x="8229600" y="16764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250893" name="Text Box 13">
            <a:extLst>
              <a:ext uri="{FF2B5EF4-FFF2-40B4-BE49-F238E27FC236}">
                <a16:creationId xmlns:a16="http://schemas.microsoft.com/office/drawing/2014/main" id="{1950ADE2-001E-4D89-B806-1F253D51F5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2209800"/>
            <a:ext cx="1447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AU" altLang="en-US" b="1">
                <a:latin typeface="Times New Roman" panose="02020603050405020304" pitchFamily="18" charset="0"/>
              </a:rPr>
              <a:t>Customer enters PIN</a:t>
            </a:r>
          </a:p>
        </p:txBody>
      </p:sp>
      <p:sp>
        <p:nvSpPr>
          <p:cNvPr id="250894" name="Line 14">
            <a:extLst>
              <a:ext uri="{FF2B5EF4-FFF2-40B4-BE49-F238E27FC236}">
                <a16:creationId xmlns:a16="http://schemas.microsoft.com/office/drawing/2014/main" id="{D8848A32-BE9F-40F9-8468-7D87DB5735A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829800" y="3810000"/>
            <a:ext cx="0" cy="152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250895" name="Text Box 15">
            <a:extLst>
              <a:ext uri="{FF2B5EF4-FFF2-40B4-BE49-F238E27FC236}">
                <a16:creationId xmlns:a16="http://schemas.microsoft.com/office/drawing/2014/main" id="{462504F9-FCCA-4182-B63F-4117976AB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5334000"/>
            <a:ext cx="1447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AU" altLang="en-US" b="1" dirty="0">
                <a:latin typeface="Times New Roman" panose="02020603050405020304" pitchFamily="18" charset="0"/>
              </a:rPr>
              <a:t>PIN OK</a:t>
            </a:r>
          </a:p>
        </p:txBody>
      </p:sp>
      <p:sp>
        <p:nvSpPr>
          <p:cNvPr id="250896" name="Line 16">
            <a:extLst>
              <a:ext uri="{FF2B5EF4-FFF2-40B4-BE49-F238E27FC236}">
                <a16:creationId xmlns:a16="http://schemas.microsoft.com/office/drawing/2014/main" id="{58F3FAA2-853D-432F-B541-10BB9A54330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971800" y="5715000"/>
            <a:ext cx="1143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250897" name="Text Box 17">
            <a:extLst>
              <a:ext uri="{FF2B5EF4-FFF2-40B4-BE49-F238E27FC236}">
                <a16:creationId xmlns:a16="http://schemas.microsoft.com/office/drawing/2014/main" id="{1E31D7EF-0C8B-4525-BE4A-5D24E12D0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5334000"/>
            <a:ext cx="12954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AU" altLang="en-US" b="1">
                <a:latin typeface="Times New Roman" panose="02020603050405020304" pitchFamily="18" charset="0"/>
              </a:rPr>
              <a:t>Customer selects account</a:t>
            </a:r>
          </a:p>
        </p:txBody>
      </p:sp>
      <p:sp>
        <p:nvSpPr>
          <p:cNvPr id="250898" name="Line 18">
            <a:extLst>
              <a:ext uri="{FF2B5EF4-FFF2-40B4-BE49-F238E27FC236}">
                <a16:creationId xmlns:a16="http://schemas.microsoft.com/office/drawing/2014/main" id="{3E8BC8F7-E81B-48BD-AE3E-FE3A07FC143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6000" y="3733799"/>
            <a:ext cx="0" cy="156412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250899" name="Text Box 19">
            <a:extLst>
              <a:ext uri="{FF2B5EF4-FFF2-40B4-BE49-F238E27FC236}">
                <a16:creationId xmlns:a16="http://schemas.microsoft.com/office/drawing/2014/main" id="{0C871823-1D77-429B-833E-1E59DDEA04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648201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AU" altLang="en-US" b="1">
                <a:latin typeface="Times New Roman" panose="02020603050405020304" pitchFamily="18" charset="0"/>
              </a:rPr>
              <a:t>Limits</a:t>
            </a:r>
          </a:p>
        </p:txBody>
      </p:sp>
      <p:sp>
        <p:nvSpPr>
          <p:cNvPr id="250900" name="Text Box 20">
            <a:extLst>
              <a:ext uri="{FF2B5EF4-FFF2-40B4-BE49-F238E27FC236}">
                <a16:creationId xmlns:a16="http://schemas.microsoft.com/office/drawing/2014/main" id="{069FA52B-7C48-4779-9848-6B4DBFDC2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9656" y="1295401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AU" altLang="en-US" b="1" dirty="0">
                <a:latin typeface="Times New Roman" panose="02020603050405020304" pitchFamily="18" charset="0"/>
              </a:rPr>
              <a:t>Receipt</a:t>
            </a:r>
          </a:p>
        </p:txBody>
      </p:sp>
      <p:sp>
        <p:nvSpPr>
          <p:cNvPr id="250902" name="Line 22">
            <a:extLst>
              <a:ext uri="{FF2B5EF4-FFF2-40B4-BE49-F238E27FC236}">
                <a16:creationId xmlns:a16="http://schemas.microsoft.com/office/drawing/2014/main" id="{B14E7125-CF42-4250-B824-0F85B25288D0}"/>
              </a:ext>
            </a:extLst>
          </p:cNvPr>
          <p:cNvSpPr>
            <a:spLocks noChangeShapeType="1"/>
          </p:cNvSpPr>
          <p:nvPr/>
        </p:nvSpPr>
        <p:spPr bwMode="auto">
          <a:xfrm>
            <a:off x="9753600" y="2057400"/>
            <a:ext cx="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AU"/>
          </a:p>
        </p:txBody>
      </p:sp>
      <p:sp>
        <p:nvSpPr>
          <p:cNvPr id="250904" name="Text Box 24">
            <a:extLst>
              <a:ext uri="{FF2B5EF4-FFF2-40B4-BE49-F238E27FC236}">
                <a16:creationId xmlns:a16="http://schemas.microsoft.com/office/drawing/2014/main" id="{EB425037-F3AC-4179-B098-ED2BF1B17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3886200"/>
            <a:ext cx="12192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AU" altLang="en-US" b="1">
                <a:latin typeface="Times New Roman" panose="02020603050405020304" pitchFamily="18" charset="0"/>
              </a:rPr>
              <a:t>Request security check</a:t>
            </a:r>
          </a:p>
        </p:txBody>
      </p:sp>
      <p:sp>
        <p:nvSpPr>
          <p:cNvPr id="250905" name="Line 25">
            <a:extLst>
              <a:ext uri="{FF2B5EF4-FFF2-40B4-BE49-F238E27FC236}">
                <a16:creationId xmlns:a16="http://schemas.microsoft.com/office/drawing/2014/main" id="{7D862E71-9D22-454F-96E8-3BBBEB60767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96200" y="5715000"/>
            <a:ext cx="152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AU"/>
          </a:p>
        </p:txBody>
      </p:sp>
      <p:sp>
        <p:nvSpPr>
          <p:cNvPr id="250906" name="Text Box 26">
            <a:extLst>
              <a:ext uri="{FF2B5EF4-FFF2-40B4-BE49-F238E27FC236}">
                <a16:creationId xmlns:a16="http://schemas.microsoft.com/office/drawing/2014/main" id="{D3EA3629-F5BB-40F7-B2A1-20F43F5AC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1371600"/>
            <a:ext cx="1219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AU" altLang="en-US" b="1">
                <a:latin typeface="Times New Roman" panose="02020603050405020304" pitchFamily="18" charset="0"/>
              </a:rPr>
              <a:t>Request PIN</a:t>
            </a:r>
          </a:p>
        </p:txBody>
      </p:sp>
      <p:sp>
        <p:nvSpPr>
          <p:cNvPr id="250908" name="Line 28">
            <a:extLst>
              <a:ext uri="{FF2B5EF4-FFF2-40B4-BE49-F238E27FC236}">
                <a16:creationId xmlns:a16="http://schemas.microsoft.com/office/drawing/2014/main" id="{D01410EB-3CED-4809-B125-E598719EB26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38800" y="57150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AU"/>
          </a:p>
        </p:txBody>
      </p:sp>
      <p:sp>
        <p:nvSpPr>
          <p:cNvPr id="250909" name="Text Box 29">
            <a:extLst>
              <a:ext uri="{FF2B5EF4-FFF2-40B4-BE49-F238E27FC236}">
                <a16:creationId xmlns:a16="http://schemas.microsoft.com/office/drawing/2014/main" id="{28710CE0-0388-4637-9F70-BCCF30313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0179" y="5114565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AU" altLang="en-US" b="1" dirty="0">
                <a:latin typeface="Times New Roman" panose="02020603050405020304" pitchFamily="18" charset="0"/>
              </a:rPr>
              <a:t>Accounts</a:t>
            </a:r>
          </a:p>
        </p:txBody>
      </p:sp>
      <p:sp>
        <p:nvSpPr>
          <p:cNvPr id="250911" name="Line 31">
            <a:extLst>
              <a:ext uri="{FF2B5EF4-FFF2-40B4-BE49-F238E27FC236}">
                <a16:creationId xmlns:a16="http://schemas.microsoft.com/office/drawing/2014/main" id="{6FBF8BED-2C57-43FB-A2F4-B890B3D8E67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286000" y="2209800"/>
            <a:ext cx="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AU"/>
          </a:p>
        </p:txBody>
      </p:sp>
      <p:sp>
        <p:nvSpPr>
          <p:cNvPr id="250912" name="Text Box 32">
            <a:extLst>
              <a:ext uri="{FF2B5EF4-FFF2-40B4-BE49-F238E27FC236}">
                <a16:creationId xmlns:a16="http://schemas.microsoft.com/office/drawing/2014/main" id="{060450DE-F2CC-4932-8B3B-B14DE1A2B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286000"/>
            <a:ext cx="1981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AU" altLang="en-US" b="1">
                <a:latin typeface="Times New Roman" panose="02020603050405020304" pitchFamily="18" charset="0"/>
              </a:rPr>
              <a:t>Customer enters amount</a:t>
            </a:r>
          </a:p>
        </p:txBody>
      </p:sp>
      <p:pic>
        <p:nvPicPr>
          <p:cNvPr id="34" name="Picture 23" descr="UML0604">
            <a:extLst>
              <a:ext uri="{FF2B5EF4-FFF2-40B4-BE49-F238E27FC236}">
                <a16:creationId xmlns:a16="http://schemas.microsoft.com/office/drawing/2014/main" id="{387593C2-46B2-4494-A4CE-32E7C0547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481" y="1295400"/>
            <a:ext cx="681038" cy="618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57" descr="UML0610">
            <a:extLst>
              <a:ext uri="{FF2B5EF4-FFF2-40B4-BE49-F238E27FC236}">
                <a16:creationId xmlns:a16="http://schemas.microsoft.com/office/drawing/2014/main" id="{F7FB2611-EB7D-4984-A297-6FCDE8BBC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948" y="1275670"/>
            <a:ext cx="671390" cy="594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C6F07045-5F89-1A46-964C-5DB1EE512692}"/>
              </a:ext>
            </a:extLst>
          </p:cNvPr>
          <p:cNvSpPr/>
          <p:nvPr/>
        </p:nvSpPr>
        <p:spPr>
          <a:xfrm>
            <a:off x="7122319" y="1339706"/>
            <a:ext cx="1140617" cy="61825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93EBED69-CF1B-C54F-89D8-6CF67D454CCA}"/>
              </a:ext>
            </a:extLst>
          </p:cNvPr>
          <p:cNvSpPr/>
          <p:nvPr/>
        </p:nvSpPr>
        <p:spPr>
          <a:xfrm>
            <a:off x="9226427" y="1349906"/>
            <a:ext cx="1219196" cy="64415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Waiting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FC7A8D35-C30A-DC4A-A206-F375719A525B}"/>
              </a:ext>
            </a:extLst>
          </p:cNvPr>
          <p:cNvSpPr/>
          <p:nvPr/>
        </p:nvSpPr>
        <p:spPr>
          <a:xfrm>
            <a:off x="9126738" y="3115543"/>
            <a:ext cx="1406123" cy="61825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Contacting bank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70ABD895-5434-B14E-BD42-C1855BCECB6A}"/>
              </a:ext>
            </a:extLst>
          </p:cNvPr>
          <p:cNvSpPr/>
          <p:nvPr/>
        </p:nvSpPr>
        <p:spPr>
          <a:xfrm>
            <a:off x="9238522" y="5371815"/>
            <a:ext cx="1447793" cy="70579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Waiting for bank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4653930A-C42C-884C-B7B8-A187FE9A3D07}"/>
              </a:ext>
            </a:extLst>
          </p:cNvPr>
          <p:cNvSpPr/>
          <p:nvPr/>
        </p:nvSpPr>
        <p:spPr>
          <a:xfrm>
            <a:off x="6207925" y="5444765"/>
            <a:ext cx="1484702" cy="69445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Displaying accounts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4CD776C2-BE11-C147-923F-3AF8897100EE}"/>
              </a:ext>
            </a:extLst>
          </p:cNvPr>
          <p:cNvSpPr/>
          <p:nvPr/>
        </p:nvSpPr>
        <p:spPr>
          <a:xfrm>
            <a:off x="4196962" y="5427340"/>
            <a:ext cx="1463733" cy="66571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Waiting for selection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90285668-4C4C-894F-84C7-1D42A2349BF2}"/>
              </a:ext>
            </a:extLst>
          </p:cNvPr>
          <p:cNvSpPr/>
          <p:nvPr/>
        </p:nvSpPr>
        <p:spPr>
          <a:xfrm>
            <a:off x="1556515" y="5383153"/>
            <a:ext cx="1406123" cy="69445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Displaying limits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5E92ECAB-380F-1542-9256-97CA2E44B77B}"/>
              </a:ext>
            </a:extLst>
          </p:cNvPr>
          <p:cNvSpPr/>
          <p:nvPr/>
        </p:nvSpPr>
        <p:spPr>
          <a:xfrm>
            <a:off x="1600200" y="3033713"/>
            <a:ext cx="1523999" cy="72664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Waiting for selection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D0AF07D2-B36B-B946-A022-001D8A37EACA}"/>
              </a:ext>
            </a:extLst>
          </p:cNvPr>
          <p:cNvSpPr/>
          <p:nvPr/>
        </p:nvSpPr>
        <p:spPr>
          <a:xfrm>
            <a:off x="1392552" y="1345046"/>
            <a:ext cx="1607104" cy="69445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Printing and dispensing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0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0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0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0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0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0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0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0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0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0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0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0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0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0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0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0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0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0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0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0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0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0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0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0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0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0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0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0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0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0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50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50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50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50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50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50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50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50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50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50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50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50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91" grpId="0"/>
      <p:bldP spid="250893" grpId="0"/>
      <p:bldP spid="250895" grpId="0"/>
      <p:bldP spid="250897" grpId="0"/>
      <p:bldP spid="250899" grpId="0"/>
      <p:bldP spid="250900" grpId="0"/>
      <p:bldP spid="250904" grpId="0"/>
      <p:bldP spid="250906" grpId="0"/>
      <p:bldP spid="250909" grpId="0"/>
      <p:bldP spid="2509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77" name="Slide Number Placeholder 35">
            <a:extLst>
              <a:ext uri="{FF2B5EF4-FFF2-40B4-BE49-F238E27FC236}">
                <a16:creationId xmlns:a16="http://schemas.microsoft.com/office/drawing/2014/main" id="{269146B0-2B04-4586-8809-B9FB5A382F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9ADD09A-2EA6-4FE4-B401-427C481BF137}" type="slidenum"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17</a:t>
            </a:fld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0889" name="Line 9">
            <a:extLst>
              <a:ext uri="{FF2B5EF4-FFF2-40B4-BE49-F238E27FC236}">
                <a16:creationId xmlns:a16="http://schemas.microsoft.com/office/drawing/2014/main" id="{BFAD994F-E23A-4D68-AE26-9A5189C82078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1" y="1600200"/>
            <a:ext cx="1183481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0890" name="Line 10">
            <a:extLst>
              <a:ext uri="{FF2B5EF4-FFF2-40B4-BE49-F238E27FC236}">
                <a16:creationId xmlns:a16="http://schemas.microsoft.com/office/drawing/2014/main" id="{90082904-672A-424B-95ED-F7FD753B0DCA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1600200"/>
            <a:ext cx="1066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0891" name="Text Box 11">
            <a:extLst>
              <a:ext uri="{FF2B5EF4-FFF2-40B4-BE49-F238E27FC236}">
                <a16:creationId xmlns:a16="http://schemas.microsoft.com/office/drawing/2014/main" id="{218FAE52-668C-4F19-B756-4861331C7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1295400"/>
            <a:ext cx="12192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AU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Customer inserts card</a:t>
            </a:r>
          </a:p>
        </p:txBody>
      </p:sp>
      <p:sp>
        <p:nvSpPr>
          <p:cNvPr id="250892" name="Line 12">
            <a:extLst>
              <a:ext uri="{FF2B5EF4-FFF2-40B4-BE49-F238E27FC236}">
                <a16:creationId xmlns:a16="http://schemas.microsoft.com/office/drawing/2014/main" id="{6101E492-3DFF-4B31-9439-03A65A8B37B1}"/>
              </a:ext>
            </a:extLst>
          </p:cNvPr>
          <p:cNvSpPr>
            <a:spLocks noChangeShapeType="1"/>
          </p:cNvSpPr>
          <p:nvPr/>
        </p:nvSpPr>
        <p:spPr bwMode="auto">
          <a:xfrm>
            <a:off x="8229600" y="16764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0893" name="Text Box 13">
            <a:extLst>
              <a:ext uri="{FF2B5EF4-FFF2-40B4-BE49-F238E27FC236}">
                <a16:creationId xmlns:a16="http://schemas.microsoft.com/office/drawing/2014/main" id="{1950ADE2-001E-4D89-B806-1F253D51F5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2209800"/>
            <a:ext cx="1447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AU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Customer enters PIN</a:t>
            </a:r>
          </a:p>
        </p:txBody>
      </p:sp>
      <p:sp>
        <p:nvSpPr>
          <p:cNvPr id="250894" name="Line 14">
            <a:extLst>
              <a:ext uri="{FF2B5EF4-FFF2-40B4-BE49-F238E27FC236}">
                <a16:creationId xmlns:a16="http://schemas.microsoft.com/office/drawing/2014/main" id="{D8848A32-BE9F-40F9-8468-7D87DB5735A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829800" y="3810000"/>
            <a:ext cx="0" cy="152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0895" name="Text Box 15">
            <a:extLst>
              <a:ext uri="{FF2B5EF4-FFF2-40B4-BE49-F238E27FC236}">
                <a16:creationId xmlns:a16="http://schemas.microsoft.com/office/drawing/2014/main" id="{462504F9-FCCA-4182-B63F-4117976AB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5334000"/>
            <a:ext cx="1447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AU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PIN OK</a:t>
            </a:r>
          </a:p>
        </p:txBody>
      </p:sp>
      <p:sp>
        <p:nvSpPr>
          <p:cNvPr id="250896" name="Line 16">
            <a:extLst>
              <a:ext uri="{FF2B5EF4-FFF2-40B4-BE49-F238E27FC236}">
                <a16:creationId xmlns:a16="http://schemas.microsoft.com/office/drawing/2014/main" id="{58F3FAA2-853D-432F-B541-10BB9A54330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971800" y="5715000"/>
            <a:ext cx="1143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0897" name="Text Box 17">
            <a:extLst>
              <a:ext uri="{FF2B5EF4-FFF2-40B4-BE49-F238E27FC236}">
                <a16:creationId xmlns:a16="http://schemas.microsoft.com/office/drawing/2014/main" id="{1E31D7EF-0C8B-4525-BE4A-5D24E12D0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5334000"/>
            <a:ext cx="12954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AU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Customer selects account</a:t>
            </a:r>
          </a:p>
        </p:txBody>
      </p:sp>
      <p:sp>
        <p:nvSpPr>
          <p:cNvPr id="250898" name="Line 18">
            <a:extLst>
              <a:ext uri="{FF2B5EF4-FFF2-40B4-BE49-F238E27FC236}">
                <a16:creationId xmlns:a16="http://schemas.microsoft.com/office/drawing/2014/main" id="{3E8BC8F7-E81B-48BD-AE3E-FE3A07FC143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6000" y="4010160"/>
            <a:ext cx="0" cy="128775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0899" name="Text Box 19">
            <a:extLst>
              <a:ext uri="{FF2B5EF4-FFF2-40B4-BE49-F238E27FC236}">
                <a16:creationId xmlns:a16="http://schemas.microsoft.com/office/drawing/2014/main" id="{0C871823-1D77-429B-833E-1E59DDEA04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648201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AU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Limits</a:t>
            </a:r>
          </a:p>
        </p:txBody>
      </p:sp>
      <p:sp>
        <p:nvSpPr>
          <p:cNvPr id="250900" name="Text Box 20">
            <a:extLst>
              <a:ext uri="{FF2B5EF4-FFF2-40B4-BE49-F238E27FC236}">
                <a16:creationId xmlns:a16="http://schemas.microsoft.com/office/drawing/2014/main" id="{069FA52B-7C48-4779-9848-6B4DBFDC2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9656" y="1295401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A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Receipt</a:t>
            </a:r>
          </a:p>
        </p:txBody>
      </p:sp>
      <p:sp>
        <p:nvSpPr>
          <p:cNvPr id="250902" name="Line 22">
            <a:extLst>
              <a:ext uri="{FF2B5EF4-FFF2-40B4-BE49-F238E27FC236}">
                <a16:creationId xmlns:a16="http://schemas.microsoft.com/office/drawing/2014/main" id="{B14E7125-CF42-4250-B824-0F85B25288D0}"/>
              </a:ext>
            </a:extLst>
          </p:cNvPr>
          <p:cNvSpPr>
            <a:spLocks noChangeShapeType="1"/>
          </p:cNvSpPr>
          <p:nvPr/>
        </p:nvSpPr>
        <p:spPr bwMode="auto">
          <a:xfrm>
            <a:off x="9753600" y="2057400"/>
            <a:ext cx="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A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0904" name="Text Box 24">
            <a:extLst>
              <a:ext uri="{FF2B5EF4-FFF2-40B4-BE49-F238E27FC236}">
                <a16:creationId xmlns:a16="http://schemas.microsoft.com/office/drawing/2014/main" id="{EB425037-F3AC-4179-B098-ED2BF1B17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6384" y="3874908"/>
            <a:ext cx="1403343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A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Request security check</a:t>
            </a:r>
          </a:p>
        </p:txBody>
      </p:sp>
      <p:sp>
        <p:nvSpPr>
          <p:cNvPr id="250905" name="Line 25">
            <a:extLst>
              <a:ext uri="{FF2B5EF4-FFF2-40B4-BE49-F238E27FC236}">
                <a16:creationId xmlns:a16="http://schemas.microsoft.com/office/drawing/2014/main" id="{7D862E71-9D22-454F-96E8-3BBBEB60767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96200" y="5715000"/>
            <a:ext cx="152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A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0906" name="Text Box 26">
            <a:extLst>
              <a:ext uri="{FF2B5EF4-FFF2-40B4-BE49-F238E27FC236}">
                <a16:creationId xmlns:a16="http://schemas.microsoft.com/office/drawing/2014/main" id="{D3EA3629-F5BB-40F7-B2A1-20F43F5AC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1371600"/>
            <a:ext cx="1219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AU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Request PIN</a:t>
            </a:r>
          </a:p>
        </p:txBody>
      </p:sp>
      <p:sp>
        <p:nvSpPr>
          <p:cNvPr id="250908" name="Line 28">
            <a:extLst>
              <a:ext uri="{FF2B5EF4-FFF2-40B4-BE49-F238E27FC236}">
                <a16:creationId xmlns:a16="http://schemas.microsoft.com/office/drawing/2014/main" id="{D01410EB-3CED-4809-B125-E598719EB26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38800" y="57150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A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0909" name="Text Box 29">
            <a:extLst>
              <a:ext uri="{FF2B5EF4-FFF2-40B4-BE49-F238E27FC236}">
                <a16:creationId xmlns:a16="http://schemas.microsoft.com/office/drawing/2014/main" id="{28710CE0-0388-4637-9F70-BCCF30313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0179" y="5114565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A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Accounts</a:t>
            </a:r>
          </a:p>
        </p:txBody>
      </p:sp>
      <p:sp>
        <p:nvSpPr>
          <p:cNvPr id="250911" name="Line 31">
            <a:extLst>
              <a:ext uri="{FF2B5EF4-FFF2-40B4-BE49-F238E27FC236}">
                <a16:creationId xmlns:a16="http://schemas.microsoft.com/office/drawing/2014/main" id="{6FBF8BED-2C57-43FB-A2F4-B890B3D8E67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286000" y="2209799"/>
            <a:ext cx="0" cy="90574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A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0912" name="Text Box 32">
            <a:extLst>
              <a:ext uri="{FF2B5EF4-FFF2-40B4-BE49-F238E27FC236}">
                <a16:creationId xmlns:a16="http://schemas.microsoft.com/office/drawing/2014/main" id="{060450DE-F2CC-4932-8B3B-B14DE1A2B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286000"/>
            <a:ext cx="1981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AU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Customer enters amount</a:t>
            </a:r>
          </a:p>
        </p:txBody>
      </p:sp>
      <p:pic>
        <p:nvPicPr>
          <p:cNvPr id="34" name="Picture 23" descr="UML0604">
            <a:extLst>
              <a:ext uri="{FF2B5EF4-FFF2-40B4-BE49-F238E27FC236}">
                <a16:creationId xmlns:a16="http://schemas.microsoft.com/office/drawing/2014/main" id="{387593C2-46B2-4494-A4CE-32E7C0547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481" y="1295400"/>
            <a:ext cx="681038" cy="618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57" descr="UML0610">
            <a:extLst>
              <a:ext uri="{FF2B5EF4-FFF2-40B4-BE49-F238E27FC236}">
                <a16:creationId xmlns:a16="http://schemas.microsoft.com/office/drawing/2014/main" id="{F7FB2611-EB7D-4984-A297-6FCDE8BBC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948" y="1275670"/>
            <a:ext cx="671390" cy="594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C6F07045-5F89-1A46-964C-5DB1EE512692}"/>
              </a:ext>
            </a:extLst>
          </p:cNvPr>
          <p:cNvSpPr/>
          <p:nvPr/>
        </p:nvSpPr>
        <p:spPr>
          <a:xfrm>
            <a:off x="7122319" y="1339706"/>
            <a:ext cx="1140617" cy="61825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93EBED69-CF1B-C54F-89D8-6CF67D454CCA}"/>
              </a:ext>
            </a:extLst>
          </p:cNvPr>
          <p:cNvSpPr/>
          <p:nvPr/>
        </p:nvSpPr>
        <p:spPr>
          <a:xfrm>
            <a:off x="9226427" y="1349906"/>
            <a:ext cx="1219196" cy="64415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Waiting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FC7A8D35-C30A-DC4A-A206-F375719A525B}"/>
              </a:ext>
            </a:extLst>
          </p:cNvPr>
          <p:cNvSpPr/>
          <p:nvPr/>
        </p:nvSpPr>
        <p:spPr>
          <a:xfrm>
            <a:off x="9126738" y="3115543"/>
            <a:ext cx="1406123" cy="61825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Contacting bank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70ABD895-5434-B14E-BD42-C1855BCECB6A}"/>
              </a:ext>
            </a:extLst>
          </p:cNvPr>
          <p:cNvSpPr/>
          <p:nvPr/>
        </p:nvSpPr>
        <p:spPr>
          <a:xfrm>
            <a:off x="9238522" y="5371815"/>
            <a:ext cx="1484701" cy="74953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Waiting for bank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4653930A-C42C-884C-B7B8-A187FE9A3D07}"/>
              </a:ext>
            </a:extLst>
          </p:cNvPr>
          <p:cNvSpPr/>
          <p:nvPr/>
        </p:nvSpPr>
        <p:spPr>
          <a:xfrm>
            <a:off x="6207925" y="5444765"/>
            <a:ext cx="1484702" cy="69445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Displaying accounts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4CD776C2-BE11-C147-923F-3AF8897100EE}"/>
              </a:ext>
            </a:extLst>
          </p:cNvPr>
          <p:cNvSpPr/>
          <p:nvPr/>
        </p:nvSpPr>
        <p:spPr>
          <a:xfrm>
            <a:off x="4146594" y="5444765"/>
            <a:ext cx="1484702" cy="67659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Waiting for selection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90285668-4C4C-894F-84C7-1D42A2349BF2}"/>
              </a:ext>
            </a:extLst>
          </p:cNvPr>
          <p:cNvSpPr/>
          <p:nvPr/>
        </p:nvSpPr>
        <p:spPr>
          <a:xfrm>
            <a:off x="1556515" y="5383153"/>
            <a:ext cx="1406123" cy="69445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Displaying limits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5E92ECAB-380F-1542-9256-97CA2E44B77B}"/>
              </a:ext>
            </a:extLst>
          </p:cNvPr>
          <p:cNvSpPr/>
          <p:nvPr/>
        </p:nvSpPr>
        <p:spPr>
          <a:xfrm>
            <a:off x="1556516" y="3267072"/>
            <a:ext cx="1453386" cy="69445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Waiting for selection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D0AF07D2-B36B-B946-A022-001D8A37EACA}"/>
              </a:ext>
            </a:extLst>
          </p:cNvPr>
          <p:cNvSpPr/>
          <p:nvPr/>
        </p:nvSpPr>
        <p:spPr>
          <a:xfrm>
            <a:off x="1392552" y="1345046"/>
            <a:ext cx="1607104" cy="69445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Printing and dispensing</a:t>
            </a:r>
          </a:p>
        </p:txBody>
      </p:sp>
      <p:sp>
        <p:nvSpPr>
          <p:cNvPr id="46" name="Line 41">
            <a:extLst>
              <a:ext uri="{FF2B5EF4-FFF2-40B4-BE49-F238E27FC236}">
                <a16:creationId xmlns:a16="http://schemas.microsoft.com/office/drawing/2014/main" id="{5CBA06FF-AB4D-E44D-AFA0-E5CC672B1D4C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3489" y="3456560"/>
            <a:ext cx="1066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A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 Box 42">
            <a:extLst>
              <a:ext uri="{FF2B5EF4-FFF2-40B4-BE49-F238E27FC236}">
                <a16:creationId xmlns:a16="http://schemas.microsoft.com/office/drawing/2014/main" id="{B005E0BD-AB94-7043-BA6C-0E94DA14D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8689" y="2846960"/>
            <a:ext cx="1447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A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 exceeded</a:t>
            </a:r>
          </a:p>
        </p:txBody>
      </p:sp>
      <p:sp>
        <p:nvSpPr>
          <p:cNvPr id="48" name="Line 43">
            <a:extLst>
              <a:ext uri="{FF2B5EF4-FFF2-40B4-BE49-F238E27FC236}">
                <a16:creationId xmlns:a16="http://schemas.microsoft.com/office/drawing/2014/main" id="{145E1E78-6963-5D40-A081-A48BD2E3564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021089" y="3761360"/>
            <a:ext cx="1219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A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 Box 45">
            <a:extLst>
              <a:ext uri="{FF2B5EF4-FFF2-40B4-BE49-F238E27FC236}">
                <a16:creationId xmlns:a16="http://schemas.microsoft.com/office/drawing/2014/main" id="{393C53FF-BA55-984C-9BA8-0E4784B43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4889" y="3685160"/>
            <a:ext cx="152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A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 reminder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885890E0-03C1-2745-ACBF-631126C47ADD}"/>
              </a:ext>
            </a:extLst>
          </p:cNvPr>
          <p:cNvSpPr/>
          <p:nvPr/>
        </p:nvSpPr>
        <p:spPr>
          <a:xfrm>
            <a:off x="4299234" y="3266875"/>
            <a:ext cx="1541255" cy="77034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Waiting for selection</a:t>
            </a:r>
          </a:p>
        </p:txBody>
      </p:sp>
      <p:sp>
        <p:nvSpPr>
          <p:cNvPr id="51" name="Line 32">
            <a:extLst>
              <a:ext uri="{FF2B5EF4-FFF2-40B4-BE49-F238E27FC236}">
                <a16:creationId xmlns:a16="http://schemas.microsoft.com/office/drawing/2014/main" id="{83E8D658-E072-8949-8A9D-B20C13A195E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48600" y="1981200"/>
            <a:ext cx="14478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A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Line 33">
            <a:extLst>
              <a:ext uri="{FF2B5EF4-FFF2-40B4-BE49-F238E27FC236}">
                <a16:creationId xmlns:a16="http://schemas.microsoft.com/office/drawing/2014/main" id="{CE85AA60-A811-AB4A-8E82-6DE1A3991BF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19800" y="2667000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A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 Box 35">
            <a:extLst>
              <a:ext uri="{FF2B5EF4-FFF2-40B4-BE49-F238E27FC236}">
                <a16:creationId xmlns:a16="http://schemas.microsoft.com/office/drawing/2014/main" id="{5C1B93AE-4337-DE4C-B393-16328CF44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9696" y="2336547"/>
            <a:ext cx="15829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A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Customer removes card</a:t>
            </a:r>
          </a:p>
        </p:txBody>
      </p:sp>
      <p:sp>
        <p:nvSpPr>
          <p:cNvPr id="55" name="Text Box 38">
            <a:extLst>
              <a:ext uri="{FF2B5EF4-FFF2-40B4-BE49-F238E27FC236}">
                <a16:creationId xmlns:a16="http://schemas.microsoft.com/office/drawing/2014/main" id="{EEF92778-FD43-5B48-8BDF-00D36EA03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3124200"/>
            <a:ext cx="1219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AU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Request PIN again</a:t>
            </a:r>
          </a:p>
        </p:txBody>
      </p:sp>
      <p:sp>
        <p:nvSpPr>
          <p:cNvPr id="56" name="Line 39">
            <a:extLst>
              <a:ext uri="{FF2B5EF4-FFF2-40B4-BE49-F238E27FC236}">
                <a16:creationId xmlns:a16="http://schemas.microsoft.com/office/drawing/2014/main" id="{A0B12B42-5892-6F43-AA49-979801DF822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91400" y="1981200"/>
            <a:ext cx="1981200" cy="190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A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 Box 46">
            <a:extLst>
              <a:ext uri="{FF2B5EF4-FFF2-40B4-BE49-F238E27FC236}">
                <a16:creationId xmlns:a16="http://schemas.microsoft.com/office/drawing/2014/main" id="{24CE06FB-4A53-5E46-BCAA-247F11ACB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4125" y="4686301"/>
            <a:ext cx="1403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lang="en-AU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PIN Not OK</a:t>
            </a:r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Line 34">
            <a:extLst>
              <a:ext uri="{FF2B5EF4-FFF2-40B4-BE49-F238E27FC236}">
                <a16:creationId xmlns:a16="http://schemas.microsoft.com/office/drawing/2014/main" id="{1B6CDDFF-2794-B94F-87A8-CBE6D160F6C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781538" y="1869876"/>
            <a:ext cx="238262" cy="79712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A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Line 37">
            <a:extLst>
              <a:ext uri="{FF2B5EF4-FFF2-40B4-BE49-F238E27FC236}">
                <a16:creationId xmlns:a16="http://schemas.microsoft.com/office/drawing/2014/main" id="{86D9016B-95A5-5247-9A9C-84CC5CFA154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772400" y="4572000"/>
            <a:ext cx="152400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A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0FA7E3A1-85D3-0B4B-B380-F313D78CA957}"/>
              </a:ext>
            </a:extLst>
          </p:cNvPr>
          <p:cNvSpPr/>
          <p:nvPr/>
        </p:nvSpPr>
        <p:spPr>
          <a:xfrm>
            <a:off x="6539908" y="3889002"/>
            <a:ext cx="1626786" cy="67664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Displaying incorrect PIN</a:t>
            </a:r>
          </a:p>
        </p:txBody>
      </p:sp>
      <p:sp>
        <p:nvSpPr>
          <p:cNvPr id="54" name="Rectangle 2">
            <a:extLst>
              <a:ext uri="{FF2B5EF4-FFF2-40B4-BE49-F238E27FC236}">
                <a16:creationId xmlns:a16="http://schemas.microsoft.com/office/drawing/2014/main" id="{561BD33E-7BA8-5746-8585-8D753B8570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4563" y="269082"/>
            <a:ext cx="8961437" cy="676275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GB" altLang="en-US" sz="3000" dirty="0">
                <a:latin typeface="+mn-lt"/>
                <a:cs typeface="Times New Roman" panose="02020603050405020304" pitchFamily="18" charset="0"/>
              </a:rPr>
              <a:t>State Transition for ATM machine with alternatives</a:t>
            </a:r>
          </a:p>
        </p:txBody>
      </p:sp>
    </p:spTree>
    <p:extLst>
      <p:ext uri="{BB962C8B-B14F-4D97-AF65-F5344CB8AC3E}">
        <p14:creationId xmlns:p14="http://schemas.microsoft.com/office/powerpoint/2010/main" val="360235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0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0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0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0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0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0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0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0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0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0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0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0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0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0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0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0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0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0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0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0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0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0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0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0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0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0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0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0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0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0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50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50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50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50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50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50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50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50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50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50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50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50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91" grpId="0"/>
      <p:bldP spid="250893" grpId="0"/>
      <p:bldP spid="250895" grpId="0"/>
      <p:bldP spid="250897" grpId="0"/>
      <p:bldP spid="250899" grpId="0"/>
      <p:bldP spid="250900" grpId="0"/>
      <p:bldP spid="250904" grpId="0"/>
      <p:bldP spid="250906" grpId="0"/>
      <p:bldP spid="250909" grpId="0"/>
      <p:bldP spid="250912" grpId="0"/>
      <p:bldP spid="47" grpId="0"/>
      <p:bldP spid="49" grpId="0"/>
      <p:bldP spid="53" grpId="0"/>
      <p:bldP spid="55" grpId="0"/>
      <p:bldP spid="5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6DB654-68C0-8947-8AE7-402D33C541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457200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cs typeface="+mn-cs"/>
              </a:rPr>
              <a:t>31269 Business Requirements Modelling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264B2E-7997-DC4A-8FA9-30BF9B68F8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457200">
              <a:defRPr/>
            </a:pPr>
            <a:r>
              <a:rPr lang="en-US" altLang="en-US">
                <a:solidFill>
                  <a:srgbClr val="1CADE4"/>
                </a:solidFill>
                <a:cs typeface="+mn-cs"/>
              </a:rPr>
              <a:t>Slide </a:t>
            </a:r>
            <a:fld id="{F47BE3D9-793E-43AF-AE56-9AF17DC25390}" type="slidenum">
              <a:rPr lang="en-US" altLang="en-US" smtClean="0">
                <a:solidFill>
                  <a:srgbClr val="1CADE4"/>
                </a:solidFill>
                <a:cs typeface="+mn-cs"/>
              </a:rPr>
              <a:pPr defTabSz="457200">
                <a:defRPr/>
              </a:pPr>
              <a:t>18</a:t>
            </a:fld>
            <a:endParaRPr lang="en-US" altLang="en-US">
              <a:solidFill>
                <a:srgbClr val="1CADE4"/>
              </a:solidFill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FF0A9B-0F58-584C-83DD-563504A503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1424" y="56324"/>
            <a:ext cx="9361022" cy="1171576"/>
          </a:xfrm>
        </p:spPr>
        <p:txBody>
          <a:bodyPr>
            <a:normAutofit fontScale="90000"/>
          </a:bodyPr>
          <a:lstStyle/>
          <a:p>
            <a:r>
              <a:rPr lang="en-AU" altLang="en-US" dirty="0"/>
              <a:t>Example5: State Transition Diagram for “</a:t>
            </a:r>
            <a:r>
              <a:rPr lang="en-AU" altLang="en-US" b="1" dirty="0"/>
              <a:t>Reservation</a:t>
            </a:r>
            <a:r>
              <a:rPr lang="en-AU" altLang="en-US" dirty="0"/>
              <a:t>” object (for hotel room reservation)</a:t>
            </a:r>
            <a:endParaRPr lang="en-US" alt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FD9E6C40-9016-894C-A076-6CBA7B26D510}"/>
              </a:ext>
            </a:extLst>
          </p:cNvPr>
          <p:cNvSpPr txBox="1">
            <a:spLocks/>
          </p:cNvSpPr>
          <p:nvPr/>
        </p:nvSpPr>
        <p:spPr>
          <a:xfrm>
            <a:off x="8233999" y="5833393"/>
            <a:ext cx="683684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2ACCE025-F17D-44FA-AECC-0502EF973A53}" type="slidenum">
              <a:rPr lang="en-US" altLang="en-US" smtClean="0">
                <a:latin typeface="Garamond" panose="02020404030301010803" pitchFamily="18" charset="0"/>
              </a:rPr>
              <a:pPr/>
              <a:t>18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80EF1F34-0528-C247-ABEE-37A35B9AD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1340768"/>
            <a:ext cx="7993062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7" descr="UML0610">
            <a:extLst>
              <a:ext uri="{FF2B5EF4-FFF2-40B4-BE49-F238E27FC236}">
                <a16:creationId xmlns:a16="http://schemas.microsoft.com/office/drawing/2014/main" id="{CD5FE528-C410-5148-B84A-D549FB73D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246" y="5604311"/>
            <a:ext cx="671390" cy="594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C371C50-C8DD-9341-8959-B73016470172}"/>
              </a:ext>
            </a:extLst>
          </p:cNvPr>
          <p:cNvSpPr/>
          <p:nvPr/>
        </p:nvSpPr>
        <p:spPr>
          <a:xfrm>
            <a:off x="5376292" y="1420167"/>
            <a:ext cx="1656184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1" name="Picture 23" descr="UML0604">
            <a:extLst>
              <a:ext uri="{FF2B5EF4-FFF2-40B4-BE49-F238E27FC236}">
                <a16:creationId xmlns:a16="http://schemas.microsoft.com/office/drawing/2014/main" id="{238C99B4-4130-1E46-92AB-DDC8F8B5A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382" y="1593999"/>
            <a:ext cx="681038" cy="618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B02B764-F925-0540-A540-F88CE178A3CF}"/>
              </a:ext>
            </a:extLst>
          </p:cNvPr>
          <p:cNvCxnSpPr/>
          <p:nvPr/>
        </p:nvCxnSpPr>
        <p:spPr>
          <a:xfrm>
            <a:off x="6960468" y="5956671"/>
            <a:ext cx="792088" cy="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1213DD7-E3E5-754A-831A-082677DE82E8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8136941" y="5236592"/>
            <a:ext cx="0" cy="367719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8957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4">
            <a:extLst>
              <a:ext uri="{FF2B5EF4-FFF2-40B4-BE49-F238E27FC236}">
                <a16:creationId xmlns:a16="http://schemas.microsoft.com/office/drawing/2014/main" id="{15F21F3C-D909-4A9C-81A2-68E417580B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State Transition Diagram</a:t>
            </a:r>
            <a:endParaRPr lang="en-US" altLang="en-US"/>
          </a:p>
        </p:txBody>
      </p:sp>
      <p:sp>
        <p:nvSpPr>
          <p:cNvPr id="34820" name="Content Placeholder 6">
            <a:extLst>
              <a:ext uri="{FF2B5EF4-FFF2-40B4-BE49-F238E27FC236}">
                <a16:creationId xmlns:a16="http://schemas.microsoft.com/office/drawing/2014/main" id="{33FE69AE-2E8C-42CA-AD55-B057058FA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600" y="1267670"/>
            <a:ext cx="8066857" cy="5185666"/>
          </a:xfrm>
        </p:spPr>
        <p:txBody>
          <a:bodyPr/>
          <a:lstStyle/>
          <a:p>
            <a:r>
              <a:rPr lang="en-AU" altLang="en-US" dirty="0"/>
              <a:t>Ticketing System Example</a:t>
            </a:r>
          </a:p>
          <a:p>
            <a:endParaRPr lang="en-AU" altLang="en-US" dirty="0"/>
          </a:p>
          <a:p>
            <a:endParaRPr lang="en-AU" altLang="en-US" dirty="0"/>
          </a:p>
          <a:p>
            <a:pPr lvl="1"/>
            <a:endParaRPr lang="en-AU" altLang="en-US" dirty="0"/>
          </a:p>
        </p:txBody>
      </p:sp>
      <p:sp>
        <p:nvSpPr>
          <p:cNvPr id="34818" name="Slide Number Placeholder 5">
            <a:extLst>
              <a:ext uri="{FF2B5EF4-FFF2-40B4-BE49-F238E27FC236}">
                <a16:creationId xmlns:a16="http://schemas.microsoft.com/office/drawing/2014/main" id="{EE828F8B-DBFE-411B-B9E7-DD96070BD2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FABDE05-30B5-47AF-A2B9-1E1119664CF6}" type="slidenum">
              <a:rPr lang="en-US" altLang="en-US" smtClean="0">
                <a:latin typeface="Garamond" panose="02020404030301010803" pitchFamily="18" charset="0"/>
              </a:rPr>
              <a:pPr/>
              <a:t>19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>
            <a:extLst>
              <a:ext uri="{FF2B5EF4-FFF2-40B4-BE49-F238E27FC236}">
                <a16:creationId xmlns:a16="http://schemas.microsoft.com/office/drawing/2014/main" id="{BCA7B63B-13D9-4AAC-9BFB-BA9FD10E0B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Object Oriented Modelling</a:t>
            </a:r>
          </a:p>
        </p:txBody>
      </p:sp>
      <p:sp>
        <p:nvSpPr>
          <p:cNvPr id="5123" name="Rectangle 1027">
            <a:extLst>
              <a:ext uri="{FF2B5EF4-FFF2-40B4-BE49-F238E27FC236}">
                <a16:creationId xmlns:a16="http://schemas.microsoft.com/office/drawing/2014/main" id="{027B240D-BE00-420D-9080-93361A4A4D5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12800" y="1339678"/>
            <a:ext cx="10755809" cy="432157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altLang="en-US" sz="2800" dirty="0"/>
              <a:t>Last Week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/>
              <a:t>Interaction Modelling (Sequence Diagrams)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Message passing between objects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Synchronous and Asynchronous messages</a:t>
            </a:r>
            <a:endParaRPr lang="en-US" altLang="en-US" dirty="0"/>
          </a:p>
          <a:p>
            <a:pPr lvl="2" eaLnBrk="1" hangingPunct="1">
              <a:lnSpc>
                <a:spcPct val="90000"/>
              </a:lnSpc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/>
              <a:t>This Week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/>
              <a:t>State and Event Modelling (State Transition Diagrams)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/>
              <a:t>Shows different states of an object.</a:t>
            </a:r>
          </a:p>
        </p:txBody>
      </p:sp>
      <p:sp>
        <p:nvSpPr>
          <p:cNvPr id="5124" name="Slide Number Placeholder 1">
            <a:extLst>
              <a:ext uri="{FF2B5EF4-FFF2-40B4-BE49-F238E27FC236}">
                <a16:creationId xmlns:a16="http://schemas.microsoft.com/office/drawing/2014/main" id="{D1A2FF74-A5C2-465E-AD10-82EB33A9BC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5190092-7575-4413-9962-918A5FC918AD}" type="slidenum">
              <a:rPr lang="en-US" altLang="en-US" smtClean="0">
                <a:latin typeface="Garamond" panose="02020404030301010803" pitchFamily="18" charset="0"/>
              </a:rPr>
              <a:pPr/>
              <a:t>2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4">
            <a:extLst>
              <a:ext uri="{FF2B5EF4-FFF2-40B4-BE49-F238E27FC236}">
                <a16:creationId xmlns:a16="http://schemas.microsoft.com/office/drawing/2014/main" id="{1A43D948-9433-4CBA-AC9B-5B94A96349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dirty="0"/>
              <a:t>Use Case Diagram for Ticketing System</a:t>
            </a:r>
            <a:endParaRPr lang="en-US" altLang="en-US" dirty="0"/>
          </a:p>
        </p:txBody>
      </p:sp>
      <p:sp>
        <p:nvSpPr>
          <p:cNvPr id="35842" name="Slide Number Placeholder 5">
            <a:extLst>
              <a:ext uri="{FF2B5EF4-FFF2-40B4-BE49-F238E27FC236}">
                <a16:creationId xmlns:a16="http://schemas.microsoft.com/office/drawing/2014/main" id="{975AFA37-19AB-4FE4-B961-876DC175A5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729D49F-EB94-4666-94FA-76BA07EDFA58}" type="slidenum">
              <a:rPr lang="en-US" altLang="en-US" smtClean="0">
                <a:latin typeface="Garamond" panose="02020404030301010803" pitchFamily="18" charset="0"/>
              </a:rPr>
              <a:pPr/>
              <a:t>20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35844" name="Picture 11">
            <a:extLst>
              <a:ext uri="{FF2B5EF4-FFF2-40B4-BE49-F238E27FC236}">
                <a16:creationId xmlns:a16="http://schemas.microsoft.com/office/drawing/2014/main" id="{FC935126-60ED-4B86-9403-1B346C363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5" y="1319214"/>
            <a:ext cx="548640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6">
            <a:extLst>
              <a:ext uri="{FF2B5EF4-FFF2-40B4-BE49-F238E27FC236}">
                <a16:creationId xmlns:a16="http://schemas.microsoft.com/office/drawing/2014/main" id="{6361949C-EFC0-4885-846A-BD08DEA956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27448" y="399256"/>
            <a:ext cx="8891587" cy="9191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z="4000" dirty="0"/>
              <a:t>System Sequence Diagram for “Buy Ticket”</a:t>
            </a:r>
            <a:endParaRPr lang="en-US" altLang="en-US" sz="1600" dirty="0"/>
          </a:p>
        </p:txBody>
      </p:sp>
      <p:sp>
        <p:nvSpPr>
          <p:cNvPr id="22530" name="Slide Number Placeholder 5">
            <a:extLst>
              <a:ext uri="{FF2B5EF4-FFF2-40B4-BE49-F238E27FC236}">
                <a16:creationId xmlns:a16="http://schemas.microsoft.com/office/drawing/2014/main" id="{AA67AC50-2DCA-43A7-9713-BBA0F12B56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D090059-0B74-44CC-BF2D-59425B5E26DF}" type="slidenum">
              <a:rPr lang="en-US" altLang="en-US" smtClean="0">
                <a:latin typeface="Garamond" panose="02020404030301010803" pitchFamily="18" charset="0"/>
              </a:rPr>
              <a:pPr/>
              <a:t>21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22532" name="Picture 4">
            <a:extLst>
              <a:ext uri="{FF2B5EF4-FFF2-40B4-BE49-F238E27FC236}">
                <a16:creationId xmlns:a16="http://schemas.microsoft.com/office/drawing/2014/main" id="{37C99A7C-7B76-4215-AD55-2BF0167EC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6" y="1230314"/>
            <a:ext cx="4576763" cy="469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Picture 4">
            <a:extLst>
              <a:ext uri="{FF2B5EF4-FFF2-40B4-BE49-F238E27FC236}">
                <a16:creationId xmlns:a16="http://schemas.microsoft.com/office/drawing/2014/main" id="{377188C9-7916-4CC6-851D-B34775732E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6" y="1484313"/>
            <a:ext cx="4327525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Right Arrow 1">
            <a:extLst>
              <a:ext uri="{FF2B5EF4-FFF2-40B4-BE49-F238E27FC236}">
                <a16:creationId xmlns:a16="http://schemas.microsoft.com/office/drawing/2014/main" id="{8510F9DD-E402-4837-B7BB-7FA14DB6DF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8664" y="3284538"/>
            <a:ext cx="503237" cy="215900"/>
          </a:xfrm>
          <a:prstGeom prst="rightArrow">
            <a:avLst>
              <a:gd name="adj1" fmla="val 50000"/>
              <a:gd name="adj2" fmla="val 49952"/>
            </a:avLst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5" name="TextBox 2">
            <a:extLst>
              <a:ext uri="{FF2B5EF4-FFF2-40B4-BE49-F238E27FC236}">
                <a16:creationId xmlns:a16="http://schemas.microsoft.com/office/drawing/2014/main" id="{2524DAAC-A4CF-4E1C-91CD-BBB218095D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8926" y="6165851"/>
            <a:ext cx="9109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AU" altLang="en-US" dirty="0"/>
              <a:t>System Sequence Diagram shows interaction between Actor and System (OT System) as a black box.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6">
            <a:extLst>
              <a:ext uri="{FF2B5EF4-FFF2-40B4-BE49-F238E27FC236}">
                <a16:creationId xmlns:a16="http://schemas.microsoft.com/office/drawing/2014/main" id="{0EF934D4-760F-444B-B91C-E96FBEEB1A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99456" y="188640"/>
            <a:ext cx="8990458" cy="836612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/>
              <a:t>System Sequence Diagram </a:t>
            </a:r>
            <a:r>
              <a:rPr lang="en-AU" altLang="en-US" dirty="0"/>
              <a:t>for Ticketing System</a:t>
            </a:r>
            <a:endParaRPr lang="en-US" altLang="en-US" dirty="0"/>
          </a:p>
        </p:txBody>
      </p:sp>
      <p:sp>
        <p:nvSpPr>
          <p:cNvPr id="36866" name="Slide Number Placeholder 5">
            <a:extLst>
              <a:ext uri="{FF2B5EF4-FFF2-40B4-BE49-F238E27FC236}">
                <a16:creationId xmlns:a16="http://schemas.microsoft.com/office/drawing/2014/main" id="{BFFE715F-B32E-4AE8-AD4B-AE854FB9E7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61DF62B-F242-4A65-9778-9C01EFF1E3A0}" type="slidenum">
              <a:rPr lang="en-US" altLang="en-US" smtClean="0">
                <a:latin typeface="Garamond" panose="02020404030301010803" pitchFamily="18" charset="0"/>
              </a:rPr>
              <a:pPr/>
              <a:t>22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36868" name="Picture 4">
            <a:extLst>
              <a:ext uri="{FF2B5EF4-FFF2-40B4-BE49-F238E27FC236}">
                <a16:creationId xmlns:a16="http://schemas.microsoft.com/office/drawing/2014/main" id="{04997EA7-41C0-400E-9E30-2AC87ED72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1196976"/>
            <a:ext cx="8640762" cy="525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4">
            <a:extLst>
              <a:ext uri="{FF2B5EF4-FFF2-40B4-BE49-F238E27FC236}">
                <a16:creationId xmlns:a16="http://schemas.microsoft.com/office/drawing/2014/main" id="{7A90B7A8-8A3E-4401-80F6-013D0B06AE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8096" y="289423"/>
            <a:ext cx="10755808" cy="726083"/>
          </a:xfrm>
        </p:spPr>
        <p:txBody>
          <a:bodyPr/>
          <a:lstStyle/>
          <a:p>
            <a:pPr eaLnBrk="1" hangingPunct="1"/>
            <a:r>
              <a:rPr lang="en-AU" altLang="en-US" dirty="0"/>
              <a:t>Class Diagram for Ticketing System </a:t>
            </a:r>
            <a:endParaRPr lang="en-US" altLang="en-US" dirty="0"/>
          </a:p>
        </p:txBody>
      </p:sp>
      <p:sp>
        <p:nvSpPr>
          <p:cNvPr id="38914" name="Slide Number Placeholder 5">
            <a:extLst>
              <a:ext uri="{FF2B5EF4-FFF2-40B4-BE49-F238E27FC236}">
                <a16:creationId xmlns:a16="http://schemas.microsoft.com/office/drawing/2014/main" id="{C3DC49B2-4D3F-47D8-96C7-0FE04AAED4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F7F3E6-9C23-4686-AE15-B2EB79133AB4}" type="slidenum">
              <a:rPr lang="en-US" altLang="en-US" smtClean="0">
                <a:latin typeface="Garamond" panose="02020404030301010803" pitchFamily="18" charset="0"/>
              </a:rPr>
              <a:pPr/>
              <a:t>23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38916" name="Picture 1">
            <a:extLst>
              <a:ext uri="{FF2B5EF4-FFF2-40B4-BE49-F238E27FC236}">
                <a16:creationId xmlns:a16="http://schemas.microsoft.com/office/drawing/2014/main" id="{3B4C63DD-47AD-4AC2-A5FB-4CCA265B7F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964" y="1417638"/>
            <a:ext cx="4410075" cy="471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Oval 1">
            <a:extLst>
              <a:ext uri="{FF2B5EF4-FFF2-40B4-BE49-F238E27FC236}">
                <a16:creationId xmlns:a16="http://schemas.microsoft.com/office/drawing/2014/main" id="{0D322B1C-B323-41EA-961A-71026ECF5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2626" y="2781301"/>
            <a:ext cx="1584325" cy="1223963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8118C1-7F9C-4F4D-9AF4-85FE847AF2E9}"/>
              </a:ext>
            </a:extLst>
          </p:cNvPr>
          <p:cNvSpPr txBox="1"/>
          <p:nvPr/>
        </p:nvSpPr>
        <p:spPr>
          <a:xfrm>
            <a:off x="9145189" y="1700808"/>
            <a:ext cx="23287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Identify the object to draw the State Transition Diagram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B0BB590-4C63-7448-835E-B744CEC1FFFD}"/>
              </a:ext>
            </a:extLst>
          </p:cNvPr>
          <p:cNvCxnSpPr>
            <a:cxnSpLocks/>
            <a:stCxn id="2" idx="1"/>
          </p:cNvCxnSpPr>
          <p:nvPr/>
        </p:nvCxnSpPr>
        <p:spPr>
          <a:xfrm flipH="1">
            <a:off x="8472265" y="2162473"/>
            <a:ext cx="672924" cy="7624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4">
            <a:extLst>
              <a:ext uri="{FF2B5EF4-FFF2-40B4-BE49-F238E27FC236}">
                <a16:creationId xmlns:a16="http://schemas.microsoft.com/office/drawing/2014/main" id="{F680A491-8B43-47EB-A2AB-F8F45106EE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9416" y="259556"/>
            <a:ext cx="9972278" cy="10081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Steps in drawing a State Transition Diagram </a:t>
            </a:r>
          </a:p>
        </p:txBody>
      </p:sp>
      <p:sp>
        <p:nvSpPr>
          <p:cNvPr id="20484" name="Content Placeholder 6">
            <a:extLst>
              <a:ext uri="{FF2B5EF4-FFF2-40B4-BE49-F238E27FC236}">
                <a16:creationId xmlns:a16="http://schemas.microsoft.com/office/drawing/2014/main" id="{77545709-4409-411D-87AB-EBEF3B362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416" y="1340769"/>
            <a:ext cx="10513167" cy="4753619"/>
          </a:xfrm>
        </p:spPr>
        <p:txBody>
          <a:bodyPr/>
          <a:lstStyle/>
          <a:p>
            <a:pPr lvl="1"/>
            <a:r>
              <a:rPr lang="en-AU" altLang="en-US" dirty="0"/>
              <a:t>Refer all the use case narratives and sequence diagrams from previous weeks. </a:t>
            </a:r>
          </a:p>
          <a:p>
            <a:pPr lvl="1"/>
            <a:r>
              <a:rPr lang="en-AU" altLang="en-US" dirty="0"/>
              <a:t>Read the narratives and follow the following steps:</a:t>
            </a:r>
          </a:p>
          <a:p>
            <a:pPr lvl="2"/>
            <a:r>
              <a:rPr lang="en-AU" altLang="en-US" b="1" dirty="0"/>
              <a:t>Identify States</a:t>
            </a:r>
            <a:r>
              <a:rPr lang="en-AU" altLang="en-US" dirty="0"/>
              <a:t>: Identify the different states of the Object that it goes through</a:t>
            </a:r>
            <a:r>
              <a:rPr lang="en-AU" dirty="0"/>
              <a:t>.</a:t>
            </a:r>
            <a:r>
              <a:rPr lang="en-AU" altLang="en-US" dirty="0"/>
              <a:t> </a:t>
            </a:r>
          </a:p>
          <a:p>
            <a:pPr lvl="2"/>
            <a:r>
              <a:rPr lang="en-AU" altLang="en-US" b="1" dirty="0"/>
              <a:t>Identify Events: </a:t>
            </a:r>
            <a:r>
              <a:rPr lang="en-AU" altLang="en-US" dirty="0"/>
              <a:t>Identify the </a:t>
            </a:r>
            <a:r>
              <a:rPr lang="en-US" altLang="en-US" dirty="0"/>
              <a:t>Events that cause this transition/changes to these states of this Object.</a:t>
            </a:r>
          </a:p>
        </p:txBody>
      </p:sp>
      <p:sp>
        <p:nvSpPr>
          <p:cNvPr id="20482" name="Slide Number Placeholder 5">
            <a:extLst>
              <a:ext uri="{FF2B5EF4-FFF2-40B4-BE49-F238E27FC236}">
                <a16:creationId xmlns:a16="http://schemas.microsoft.com/office/drawing/2014/main" id="{67990B39-AC6A-47B1-9D1F-6F1DEA48CF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fld id="{0EE407F4-C80A-496B-8CC8-132C547EC1D0}" type="slidenum">
              <a:rPr lang="en-US" altLang="en-US" sz="1400">
                <a:latin typeface="Garamond" panose="02020404030301010803" pitchFamily="18" charset="0"/>
                <a:ea typeface="MS PGothic" panose="020B0600070205080204" pitchFamily="34" charset="-128"/>
              </a:rPr>
              <a:pPr eaLnBrk="0" hangingPunct="0"/>
              <a:t>24</a:t>
            </a:fld>
            <a:endParaRPr lang="en-US" altLang="en-US" sz="1400">
              <a:latin typeface="Garamond" panose="02020404030301010803" pitchFamily="18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4">
            <a:extLst>
              <a:ext uri="{FF2B5EF4-FFF2-40B4-BE49-F238E27FC236}">
                <a16:creationId xmlns:a16="http://schemas.microsoft.com/office/drawing/2014/main" id="{7F77D370-9CAD-4FC6-95E2-FB8527EF71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3432" y="188641"/>
            <a:ext cx="8354888" cy="726083"/>
          </a:xfrm>
        </p:spPr>
        <p:txBody>
          <a:bodyPr>
            <a:normAutofit/>
          </a:bodyPr>
          <a:lstStyle/>
          <a:p>
            <a:pPr eaLnBrk="1" hangingPunct="1"/>
            <a:r>
              <a:rPr lang="en-AU" altLang="en-US" dirty="0"/>
              <a:t>State Transition Diagram for “</a:t>
            </a:r>
            <a:r>
              <a:rPr lang="en-AU" altLang="en-US" b="1" dirty="0"/>
              <a:t>Ticket”</a:t>
            </a:r>
            <a:r>
              <a:rPr lang="en-AU" altLang="en-US" dirty="0"/>
              <a:t> object</a:t>
            </a:r>
            <a:endParaRPr lang="en-US" alt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23C55DB-8AD2-4B8D-ACBB-A7DB702150E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1424" y="1052736"/>
            <a:ext cx="10441160" cy="3960440"/>
          </a:xfrm>
        </p:spPr>
        <p:txBody>
          <a:bodyPr/>
          <a:lstStyle/>
          <a:p>
            <a:r>
              <a:rPr lang="en-AU" altLang="en-US" sz="2800" dirty="0"/>
              <a:t>Refer all the use case narratives “Buy Ticket”, “Pay Fare” and “Print Receipt”, and sequence diagrams from previous weeks. While reading the main flow, follow the steps below:</a:t>
            </a:r>
          </a:p>
          <a:p>
            <a:pPr lvl="1"/>
            <a:r>
              <a:rPr lang="en-AU" altLang="en-US" sz="2800" b="1" dirty="0"/>
              <a:t>Identify States</a:t>
            </a:r>
            <a:r>
              <a:rPr lang="en-AU" altLang="en-US" sz="2800" dirty="0"/>
              <a:t>: Identify the several states of the “Ticket” object that it goes through</a:t>
            </a:r>
            <a:r>
              <a:rPr lang="en-AU" sz="2800" dirty="0"/>
              <a:t>.</a:t>
            </a:r>
            <a:r>
              <a:rPr lang="en-AU" altLang="en-US" sz="2800" dirty="0"/>
              <a:t> </a:t>
            </a:r>
          </a:p>
          <a:p>
            <a:pPr lvl="1"/>
            <a:r>
              <a:rPr lang="en-AU" altLang="en-US" sz="2800" b="1" dirty="0"/>
              <a:t>Identify Events: </a:t>
            </a:r>
            <a:r>
              <a:rPr lang="en-AU" altLang="en-US" sz="2800" dirty="0"/>
              <a:t>Identify the </a:t>
            </a:r>
            <a:r>
              <a:rPr lang="en-US" altLang="en-US" sz="2800" dirty="0"/>
              <a:t>Events that cause this transition/changes to these states of the “Ticket” object. </a:t>
            </a:r>
          </a:p>
          <a:p>
            <a:pPr marL="0" indent="0">
              <a:buNone/>
            </a:pPr>
            <a:r>
              <a:rPr lang="en-US" altLang="en-US" sz="2800" dirty="0"/>
              <a:t>     Below is  a draft of the diagram:</a:t>
            </a:r>
          </a:p>
        </p:txBody>
      </p:sp>
      <p:sp>
        <p:nvSpPr>
          <p:cNvPr id="39938" name="Slide Number Placeholder 5">
            <a:extLst>
              <a:ext uri="{FF2B5EF4-FFF2-40B4-BE49-F238E27FC236}">
                <a16:creationId xmlns:a16="http://schemas.microsoft.com/office/drawing/2014/main" id="{A9B6CA9A-201A-4FFD-9E2F-12D0748766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234432C-1D20-4D51-A52C-77E81CCFBDD3}" type="slidenum">
              <a:rPr lang="en-US" altLang="en-US" smtClean="0">
                <a:latin typeface="Garamond" panose="02020404030301010803" pitchFamily="18" charset="0"/>
              </a:rPr>
              <a:pPr/>
              <a:t>25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39940" name="Picture 2">
            <a:extLst>
              <a:ext uri="{FF2B5EF4-FFF2-40B4-BE49-F238E27FC236}">
                <a16:creationId xmlns:a16="http://schemas.microsoft.com/office/drawing/2014/main" id="{A95FE191-6AF6-4632-A2C0-041FE522F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5207223"/>
            <a:ext cx="777716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41" name="TextBox 1">
            <a:extLst>
              <a:ext uri="{FF2B5EF4-FFF2-40B4-BE49-F238E27FC236}">
                <a16:creationId xmlns:a16="http://schemas.microsoft.com/office/drawing/2014/main" id="{705AC40C-4A35-4948-AB2A-4F4B5454F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7713" y="5795418"/>
            <a:ext cx="4032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en-US" b="1" i="1" dirty="0"/>
              <a:t>What is missing in this diagram?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4">
            <a:extLst>
              <a:ext uri="{FF2B5EF4-FFF2-40B4-BE49-F238E27FC236}">
                <a16:creationId xmlns:a16="http://schemas.microsoft.com/office/drawing/2014/main" id="{55C802B1-F833-423D-B1E3-F6A2929179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Summary</a:t>
            </a:r>
            <a:endParaRPr lang="en-US" altLang="en-US"/>
          </a:p>
        </p:txBody>
      </p:sp>
      <p:sp>
        <p:nvSpPr>
          <p:cNvPr id="40964" name="Content Placeholder 6">
            <a:extLst>
              <a:ext uri="{FF2B5EF4-FFF2-40B4-BE49-F238E27FC236}">
                <a16:creationId xmlns:a16="http://schemas.microsoft.com/office/drawing/2014/main" id="{4E771F13-D7A5-4066-BF9B-26CB213A7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24" y="1268761"/>
            <a:ext cx="10441160" cy="4862165"/>
          </a:xfrm>
        </p:spPr>
        <p:txBody>
          <a:bodyPr/>
          <a:lstStyle/>
          <a:p>
            <a:r>
              <a:rPr lang="en-US" altLang="en-US" dirty="0"/>
              <a:t>States (different states of an Object)</a:t>
            </a:r>
          </a:p>
          <a:p>
            <a:r>
              <a:rPr lang="en-US" altLang="en-US" dirty="0"/>
              <a:t>Event (events that cause the transition/change in states)</a:t>
            </a:r>
          </a:p>
          <a:p>
            <a:r>
              <a:rPr lang="en-US" altLang="en-US" dirty="0"/>
              <a:t>State Transition Diagrams (one for each Object/Class), so you can/may draw a separate diagram for each object/class in your class diagram to better understand the several States that an object goes through.</a:t>
            </a:r>
          </a:p>
          <a:p>
            <a:endParaRPr lang="en-US" altLang="en-US" dirty="0"/>
          </a:p>
        </p:txBody>
      </p:sp>
      <p:sp>
        <p:nvSpPr>
          <p:cNvPr id="40962" name="Slide Number Placeholder 5">
            <a:extLst>
              <a:ext uri="{FF2B5EF4-FFF2-40B4-BE49-F238E27FC236}">
                <a16:creationId xmlns:a16="http://schemas.microsoft.com/office/drawing/2014/main" id="{3C9F9E70-2366-4F51-9B71-E9FE5FD543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924672C-32BB-40A3-8B33-F4535B2C2E3A}" type="slidenum">
              <a:rPr lang="en-US" altLang="en-US" smtClean="0">
                <a:latin typeface="Garamond" panose="02020404030301010803" pitchFamily="18" charset="0"/>
              </a:rPr>
              <a:pPr/>
              <a:t>26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>
            <a:extLst>
              <a:ext uri="{FF2B5EF4-FFF2-40B4-BE49-F238E27FC236}">
                <a16:creationId xmlns:a16="http://schemas.microsoft.com/office/drawing/2014/main" id="{EA6345A2-0B60-4EBF-BBF8-8EF164C79D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9416" y="260350"/>
            <a:ext cx="10841285" cy="5667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altLang="en-US" dirty="0"/>
              <a:t>Assignment </a:t>
            </a:r>
            <a:r>
              <a:rPr lang="en-AU" altLang="en-US" dirty="0" smtClean="0"/>
              <a:t>4 </a:t>
            </a:r>
            <a:r>
              <a:rPr lang="en-AU" altLang="en-US" dirty="0"/>
              <a:t>– Improved COS</a:t>
            </a:r>
            <a:endParaRPr lang="en-US" altLang="en-US" dirty="0"/>
          </a:p>
        </p:txBody>
      </p:sp>
      <p:sp>
        <p:nvSpPr>
          <p:cNvPr id="61443" name="Slide Number Placeholder 5">
            <a:extLst>
              <a:ext uri="{FF2B5EF4-FFF2-40B4-BE49-F238E27FC236}">
                <a16:creationId xmlns:a16="http://schemas.microsoft.com/office/drawing/2014/main" id="{5DA4ED64-FE14-4402-9D02-F101B5C1EA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u"/>
              <a:defRPr sz="12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u"/>
              <a:defRPr sz="12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u"/>
              <a:defRPr sz="12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u"/>
              <a:defRPr sz="12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u"/>
              <a:defRPr sz="12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defTabSz="914400">
              <a:spcBef>
                <a:spcPct val="50000"/>
              </a:spcBef>
              <a:buClrTx/>
              <a:buSzTx/>
              <a:buFont typeface="Wingdings 3" panose="05040102010807070707" pitchFamily="18" charset="2"/>
              <a:buNone/>
            </a:pPr>
            <a:fld id="{C01E89B9-1B40-4483-B9F4-AC0E7966154A}" type="slidenum">
              <a:rPr lang="en-US" altLang="en-US" sz="1400" smtClean="0">
                <a:solidFill>
                  <a:schemeClr val="tx1"/>
                </a:solidFill>
                <a:latin typeface="Garamond" panose="02020404030301010803" pitchFamily="18" charset="0"/>
              </a:rPr>
              <a:pPr defTabSz="914400">
                <a:spcBef>
                  <a:spcPct val="50000"/>
                </a:spcBef>
                <a:buClrTx/>
                <a:buSzTx/>
                <a:buFont typeface="Wingdings 3" panose="05040102010807070707" pitchFamily="18" charset="2"/>
                <a:buNone/>
              </a:pPr>
              <a:t>27</a:t>
            </a:fld>
            <a:endParaRPr lang="en-US" altLang="en-US" sz="140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B8F140B4-221E-4A85-B3A3-42839F04A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224" y="1052513"/>
            <a:ext cx="10657383" cy="56165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669925" indent="-325438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u"/>
              <a:defRPr sz="12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u"/>
              <a:defRPr sz="12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u"/>
              <a:defRPr sz="12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u"/>
              <a:defRPr sz="12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u"/>
              <a:defRPr sz="12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SzPct val="65000"/>
              <a:defRPr/>
            </a:pPr>
            <a:r>
              <a:rPr lang="en-US" altLang="en-US" sz="2300" dirty="0">
                <a:latin typeface="+mj-lt"/>
              </a:rPr>
              <a:t>Object Oriented Requirements Analysis and Specification Report – 30 Marks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SzPct val="65000"/>
              <a:defRPr/>
            </a:pPr>
            <a:r>
              <a:rPr lang="en-AU" altLang="en-US" sz="23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Same Case Study as Assignment 1: </a:t>
            </a:r>
            <a:r>
              <a:rPr lang="en-US" altLang="en-US" sz="2300" dirty="0">
                <a:latin typeface="+mj-lt"/>
              </a:rPr>
              <a:t>Customer Onboarding System (COS) for </a:t>
            </a:r>
            <a:r>
              <a:rPr lang="en-US" altLang="en-US" sz="2300" dirty="0" err="1">
                <a:latin typeface="+mj-lt"/>
              </a:rPr>
              <a:t>Streamable</a:t>
            </a:r>
            <a:endParaRPr lang="en-AU" altLang="en-US" sz="23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SzPct val="65000"/>
              <a:defRPr/>
            </a:pPr>
            <a:r>
              <a:rPr lang="en-AU" altLang="en-US" sz="23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Functional and non-functional requirements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SzPct val="65000"/>
              <a:defRPr/>
            </a:pPr>
            <a:r>
              <a:rPr lang="en-AU" altLang="en-US" sz="23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Functional requirements using:</a:t>
            </a: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60000"/>
              <a:defRPr/>
            </a:pPr>
            <a:r>
              <a:rPr lang="en-AU" altLang="en-US" sz="23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User Story Map</a:t>
            </a: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60000"/>
              <a:defRPr/>
            </a:pPr>
            <a:r>
              <a:rPr lang="en-AU" altLang="en-US" sz="23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User Stories,</a:t>
            </a:r>
            <a:r>
              <a:rPr lang="en-AU" altLang="en-US" sz="23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AU" altLang="en-US" sz="23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Use Cases (narratives) and Use Case Diagram (Project boundary)</a:t>
            </a: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60000"/>
              <a:defRPr/>
            </a:pPr>
            <a:r>
              <a:rPr lang="en-AU" altLang="en-US" sz="23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Sequence Diagram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SzPct val="65000"/>
              <a:defRPr/>
            </a:pPr>
            <a:r>
              <a:rPr lang="en-AU" altLang="en-US" sz="23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Data Requirements using:</a:t>
            </a: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60000"/>
              <a:defRPr/>
            </a:pPr>
            <a:r>
              <a:rPr lang="en-AU" altLang="en-US" sz="23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Class Diagram</a:t>
            </a: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60000"/>
              <a:defRPr/>
            </a:pPr>
            <a:r>
              <a:rPr lang="en-AU" altLang="en-US" sz="23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State Transition Diagram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SzPct val="65000"/>
              <a:defRPr/>
            </a:pPr>
            <a:r>
              <a:rPr lang="en-AU" altLang="en-US" sz="23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Non-functional requirements:</a:t>
            </a: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60000"/>
              <a:defRPr/>
            </a:pPr>
            <a:r>
              <a:rPr lang="en-AU" altLang="en-US" sz="23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User Interface requirements using wireframes</a:t>
            </a: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60000"/>
              <a:defRPr/>
            </a:pPr>
            <a:r>
              <a:rPr lang="en-AU" altLang="en-US" sz="23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Security requirements</a:t>
            </a: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60000"/>
              <a:defRPr/>
            </a:pPr>
            <a:r>
              <a:rPr lang="en-AU" altLang="en-US" sz="23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Performance requirements</a:t>
            </a:r>
          </a:p>
        </p:txBody>
      </p:sp>
    </p:spTree>
    <p:extLst>
      <p:ext uri="{BB962C8B-B14F-4D97-AF65-F5344CB8AC3E}">
        <p14:creationId xmlns:p14="http://schemas.microsoft.com/office/powerpoint/2010/main" val="30194823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4">
            <a:extLst>
              <a:ext uri="{FF2B5EF4-FFF2-40B4-BE49-F238E27FC236}">
                <a16:creationId xmlns:a16="http://schemas.microsoft.com/office/drawing/2014/main" id="{37CAA6DA-D9D0-40FA-9DC2-11E8052245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9376" y="188641"/>
            <a:ext cx="11377264" cy="726083"/>
          </a:xfrm>
        </p:spPr>
        <p:txBody>
          <a:bodyPr/>
          <a:lstStyle/>
          <a:p>
            <a:pPr eaLnBrk="1" hangingPunct="1"/>
            <a:r>
              <a:rPr lang="en-AU" altLang="en-US" dirty="0"/>
              <a:t>State Transition Diagram for assignment </a:t>
            </a:r>
            <a:r>
              <a:rPr lang="en-AU" altLang="en-US" dirty="0" smtClean="0"/>
              <a:t>4</a:t>
            </a:r>
            <a:endParaRPr lang="en-US" altLang="en-US" dirty="0"/>
          </a:p>
        </p:txBody>
      </p:sp>
      <p:sp>
        <p:nvSpPr>
          <p:cNvPr id="41988" name="Content Placeholder 6">
            <a:extLst>
              <a:ext uri="{FF2B5EF4-FFF2-40B4-BE49-F238E27FC236}">
                <a16:creationId xmlns:a16="http://schemas.microsoft.com/office/drawing/2014/main" id="{41A2D5CA-1934-49BE-8AF0-42B8DB004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44" y="1052736"/>
            <a:ext cx="11809312" cy="5760815"/>
          </a:xfrm>
        </p:spPr>
        <p:txBody>
          <a:bodyPr/>
          <a:lstStyle/>
          <a:p>
            <a:r>
              <a:rPr lang="en-AU" sz="2200" dirty="0"/>
              <a:t>Document one State Transition Diagram for “Customer” object that covers all user stories and use case narratives that the Customer participates in (across the entire COS). </a:t>
            </a:r>
          </a:p>
          <a:p>
            <a:pPr lvl="1"/>
            <a:r>
              <a:rPr lang="en-AU" sz="2200" dirty="0"/>
              <a:t>State transition diagram must not look like a process flow.</a:t>
            </a:r>
          </a:p>
          <a:p>
            <a:pPr lvl="1"/>
            <a:r>
              <a:rPr lang="en-AU" sz="2200" dirty="0"/>
              <a:t>Show the initial and final states.</a:t>
            </a:r>
          </a:p>
          <a:p>
            <a:pPr lvl="1"/>
            <a:r>
              <a:rPr lang="en-AU" sz="2200" dirty="0"/>
              <a:t>Identify at least five correct states of the Customer object.</a:t>
            </a:r>
          </a:p>
          <a:p>
            <a:pPr lvl="1"/>
            <a:r>
              <a:rPr lang="en-AU" sz="2200" dirty="0"/>
              <a:t>Identify, label and correctly name the Events/Triggers.</a:t>
            </a:r>
          </a:p>
          <a:p>
            <a:pPr lvl="1"/>
            <a:r>
              <a:rPr lang="en-AU" sz="2200" dirty="0"/>
              <a:t>Students must provide at least one alternate flow in this diagram.</a:t>
            </a:r>
          </a:p>
          <a:p>
            <a:pPr marL="252000">
              <a:spcBef>
                <a:spcPts val="600"/>
              </a:spcBef>
            </a:pPr>
            <a:r>
              <a:rPr lang="en-US" altLang="en-US" sz="2200" dirty="0"/>
              <a:t>User Interface Requirements (refer ATM example provided in </a:t>
            </a:r>
            <a:r>
              <a:rPr lang="en-AU" sz="2200" dirty="0"/>
              <a:t>Task 3 of Week 3 Workshop</a:t>
            </a:r>
            <a:r>
              <a:rPr lang="en-US" altLang="en-US" sz="2200" dirty="0"/>
              <a:t>). </a:t>
            </a:r>
            <a:r>
              <a:rPr lang="en-AU" sz="2200" dirty="0"/>
              <a:t>Document two User Interfaces or Wireframes for any two use cases (should be the same as the ones you choose for the sequence diagrams). </a:t>
            </a:r>
            <a:endParaRPr lang="en-US" altLang="en-US" sz="2200" dirty="0"/>
          </a:p>
          <a:p>
            <a:pPr marL="252000">
              <a:spcBef>
                <a:spcPts val="600"/>
              </a:spcBef>
            </a:pPr>
            <a:r>
              <a:rPr lang="en-US" altLang="en-US" sz="2200" dirty="0"/>
              <a:t>Security Requirements</a:t>
            </a:r>
          </a:p>
          <a:p>
            <a:pPr marL="252000">
              <a:spcBef>
                <a:spcPts val="600"/>
              </a:spcBef>
            </a:pPr>
            <a:r>
              <a:rPr lang="en-US" altLang="en-US" sz="2200" dirty="0"/>
              <a:t>Performance Requirements</a:t>
            </a:r>
          </a:p>
          <a:p>
            <a:pPr marL="252000">
              <a:spcBef>
                <a:spcPts val="600"/>
              </a:spcBef>
            </a:pPr>
            <a:r>
              <a:rPr lang="en-US" altLang="en-US" sz="2200" dirty="0"/>
              <a:t>Use Assignment </a:t>
            </a:r>
            <a:r>
              <a:rPr lang="en-US" altLang="en-US" sz="2200" dirty="0" smtClean="0"/>
              <a:t>4 </a:t>
            </a:r>
            <a:r>
              <a:rPr lang="en-US" altLang="en-US" sz="2200" dirty="0"/>
              <a:t>Template provided to you – available now.</a:t>
            </a:r>
          </a:p>
          <a:p>
            <a:pPr marL="252000">
              <a:spcBef>
                <a:spcPts val="600"/>
              </a:spcBef>
            </a:pPr>
            <a:r>
              <a:rPr lang="en-US" altLang="en-US" sz="2200" dirty="0"/>
              <a:t>Refer Frequently Asked Questions (FAQ) – available now.</a:t>
            </a:r>
            <a:endParaRPr lang="en-US" altLang="en-US" sz="2200" b="1" i="1" u="sng" dirty="0"/>
          </a:p>
        </p:txBody>
      </p:sp>
      <p:sp>
        <p:nvSpPr>
          <p:cNvPr id="41986" name="Slide Number Placeholder 5">
            <a:extLst>
              <a:ext uri="{FF2B5EF4-FFF2-40B4-BE49-F238E27FC236}">
                <a16:creationId xmlns:a16="http://schemas.microsoft.com/office/drawing/2014/main" id="{A0F460E6-E5F5-47E5-B4F6-0119A1B951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162C139-DDBA-4325-9B61-D25ECB3924D7}" type="slidenum">
              <a:rPr lang="en-US" altLang="en-US" smtClean="0">
                <a:latin typeface="Garamond" panose="02020404030301010803" pitchFamily="18" charset="0"/>
              </a:rPr>
              <a:pPr/>
              <a:t>28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3C082C39-E3E8-458A-B512-4B74429780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2800" y="188913"/>
            <a:ext cx="10755313" cy="725487"/>
          </a:xfrm>
        </p:spPr>
        <p:txBody>
          <a:bodyPr/>
          <a:lstStyle/>
          <a:p>
            <a:r>
              <a:rPr lang="en-AU" altLang="en-US"/>
              <a:t>Conclusion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CC9ACC5A-1F49-48A1-8D68-246914B6749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42950" y="1052513"/>
            <a:ext cx="11185525" cy="5472112"/>
          </a:xfrm>
        </p:spPr>
        <p:txBody>
          <a:bodyPr/>
          <a:lstStyle/>
          <a:p>
            <a:pPr>
              <a:defRPr/>
            </a:pPr>
            <a:r>
              <a:rPr lang="en-AU" altLang="en-US" sz="2400" b="1" dirty="0">
                <a:latin typeface="+mj-lt"/>
              </a:rPr>
              <a:t>THIS WEEK</a:t>
            </a:r>
            <a:endParaRPr lang="en-AU" altLang="en-US" sz="2400" dirty="0">
              <a:latin typeface="+mj-lt"/>
            </a:endParaRPr>
          </a:p>
          <a:p>
            <a:pPr lvl="1">
              <a:defRPr/>
            </a:pPr>
            <a:r>
              <a:rPr lang="en-AU" altLang="en-US" sz="2400" dirty="0">
                <a:latin typeface="+mj-lt"/>
              </a:rPr>
              <a:t>Class Topic: “State and Event Modelling”</a:t>
            </a:r>
          </a:p>
          <a:p>
            <a:pPr>
              <a:defRPr/>
            </a:pPr>
            <a:r>
              <a:rPr lang="en-AU" altLang="en-US" sz="2400" b="1" dirty="0">
                <a:latin typeface="+mj-lt"/>
              </a:rPr>
              <a:t>Next Week</a:t>
            </a:r>
          </a:p>
          <a:p>
            <a:pPr lvl="1">
              <a:defRPr/>
            </a:pPr>
            <a:r>
              <a:rPr lang="en-AU" altLang="en-US" sz="2400" b="1" dirty="0">
                <a:latin typeface="+mj-lt"/>
              </a:rPr>
              <a:t>Assignment </a:t>
            </a:r>
            <a:r>
              <a:rPr lang="en-AU" altLang="en-US" sz="2400" b="1" dirty="0" smtClean="0">
                <a:latin typeface="+mj-lt"/>
              </a:rPr>
              <a:t>4 final </a:t>
            </a:r>
            <a:r>
              <a:rPr lang="en-AU" altLang="en-US" sz="2400" b="1" dirty="0">
                <a:latin typeface="+mj-lt"/>
              </a:rPr>
              <a:t>review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4B8539-685F-483D-9314-85E365BBA5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31269 Business Requirements Modelling</a:t>
            </a:r>
          </a:p>
        </p:txBody>
      </p:sp>
      <p:sp>
        <p:nvSpPr>
          <p:cNvPr id="67589" name="Slide Number Placeholder 3">
            <a:extLst>
              <a:ext uri="{FF2B5EF4-FFF2-40B4-BE49-F238E27FC236}">
                <a16:creationId xmlns:a16="http://schemas.microsoft.com/office/drawing/2014/main" id="{ACDD0D81-EFB2-4339-9487-1C2F80136D4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u"/>
              <a:defRPr sz="12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u"/>
              <a:defRPr sz="12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u"/>
              <a:defRPr sz="12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u"/>
              <a:defRPr sz="12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u"/>
              <a:defRPr sz="12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B88C9C5-2EE0-49DB-A7A6-62D13EBE03B1}" type="slidenum">
              <a:rPr lang="en-US" altLang="en-US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391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B87D891-3B43-441B-856A-4EC6986B3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ea typeface="+mn-ea"/>
                <a:cs typeface="Times New Roman" panose="02020603050405020304" pitchFamily="18" charset="0"/>
              </a:rPr>
              <a:t>Classes and Objects</a:t>
            </a:r>
          </a:p>
        </p:txBody>
      </p:sp>
      <p:sp>
        <p:nvSpPr>
          <p:cNvPr id="7171" name="Content Placeholder 3">
            <a:extLst>
              <a:ext uri="{FF2B5EF4-FFF2-40B4-BE49-F238E27FC236}">
                <a16:creationId xmlns:a16="http://schemas.microsoft.com/office/drawing/2014/main" id="{1F3BAB6C-4055-4B9A-AD72-F88A374433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sz="2800" dirty="0">
                <a:cs typeface="Times New Roman" panose="02020603050405020304" pitchFamily="18" charset="0"/>
              </a:rPr>
              <a:t>A </a:t>
            </a:r>
            <a:r>
              <a:rPr lang="en-US" altLang="en-US" sz="2800" dirty="0">
                <a:solidFill>
                  <a:srgbClr val="C00000"/>
                </a:solidFill>
                <a:cs typeface="Times New Roman" panose="02020603050405020304" pitchFamily="18" charset="0"/>
              </a:rPr>
              <a:t>Class</a:t>
            </a:r>
            <a:r>
              <a:rPr lang="en-US" altLang="en-US" sz="2800" dirty="0">
                <a:cs typeface="Times New Roman" panose="02020603050405020304" pitchFamily="18" charset="0"/>
              </a:rPr>
              <a:t> is a definition of </a:t>
            </a:r>
            <a:r>
              <a:rPr lang="en-US" altLang="en-US" sz="2800" dirty="0">
                <a:solidFill>
                  <a:srgbClr val="C00000"/>
                </a:solidFill>
                <a:cs typeface="Times New Roman" panose="02020603050405020304" pitchFamily="18" charset="0"/>
              </a:rPr>
              <a:t>Objects</a:t>
            </a:r>
            <a:r>
              <a:rPr lang="en-US" altLang="en-US" sz="2800" dirty="0"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en-US" sz="2800" dirty="0">
                <a:cs typeface="Times New Roman" panose="02020603050405020304" pitchFamily="18" charset="0"/>
              </a:rPr>
              <a:t>A </a:t>
            </a:r>
            <a:r>
              <a:rPr lang="en-US" altLang="en-US" sz="2800" dirty="0">
                <a:solidFill>
                  <a:srgbClr val="C00000"/>
                </a:solidFill>
                <a:cs typeface="Times New Roman" panose="02020603050405020304" pitchFamily="18" charset="0"/>
              </a:rPr>
              <a:t>Class</a:t>
            </a:r>
            <a:r>
              <a:rPr lang="en-US" altLang="en-US" sz="2800" dirty="0">
                <a:cs typeface="Times New Roman" panose="02020603050405020304" pitchFamily="18" charset="0"/>
              </a:rPr>
              <a:t> is a template or a blueprint for creating </a:t>
            </a:r>
            <a:r>
              <a:rPr lang="en-US" altLang="en-US" sz="2800" dirty="0">
                <a:solidFill>
                  <a:srgbClr val="C00000"/>
                </a:solidFill>
                <a:cs typeface="Times New Roman" panose="02020603050405020304" pitchFamily="18" charset="0"/>
              </a:rPr>
              <a:t>Objects</a:t>
            </a:r>
            <a:r>
              <a:rPr lang="en-US" altLang="en-US" sz="2800" dirty="0"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en-US" sz="2800" dirty="0">
                <a:cs typeface="Times New Roman" panose="02020603050405020304" pitchFamily="18" charset="0"/>
              </a:rPr>
              <a:t>An </a:t>
            </a:r>
            <a:r>
              <a:rPr lang="en-US" altLang="en-US" sz="2800" dirty="0">
                <a:solidFill>
                  <a:srgbClr val="C00000"/>
                </a:solidFill>
                <a:cs typeface="Times New Roman" panose="02020603050405020304" pitchFamily="18" charset="0"/>
              </a:rPr>
              <a:t>Object</a:t>
            </a:r>
            <a:r>
              <a:rPr lang="en-US" altLang="en-US" sz="2800" dirty="0">
                <a:cs typeface="Times New Roman" panose="02020603050405020304" pitchFamily="18" charset="0"/>
              </a:rPr>
              <a:t> is an instance of a </a:t>
            </a:r>
            <a:r>
              <a:rPr lang="en-US" altLang="en-US" sz="2800" dirty="0">
                <a:solidFill>
                  <a:srgbClr val="C00000"/>
                </a:solidFill>
                <a:cs typeface="Times New Roman" panose="02020603050405020304" pitchFamily="18" charset="0"/>
              </a:rPr>
              <a:t>Class</a:t>
            </a:r>
            <a:r>
              <a:rPr lang="en-US" altLang="en-US" sz="2800" dirty="0">
                <a:cs typeface="Times New Roman" panose="02020603050405020304" pitchFamily="18" charset="0"/>
              </a:rPr>
              <a:t>. One to many objects can be created from a class.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1">
            <a:extLst>
              <a:ext uri="{FF2B5EF4-FFF2-40B4-BE49-F238E27FC236}">
                <a16:creationId xmlns:a16="http://schemas.microsoft.com/office/drawing/2014/main" id="{3B3B2401-27CC-4FF0-A2D4-BEBF4AB8BA0A}"/>
              </a:ext>
            </a:extLst>
          </p:cNvPr>
          <p:cNvGrpSpPr>
            <a:grpSpLocks/>
          </p:cNvGrpSpPr>
          <p:nvPr/>
        </p:nvGrpSpPr>
        <p:grpSpPr bwMode="auto">
          <a:xfrm>
            <a:off x="2855913" y="2349501"/>
            <a:ext cx="6900862" cy="3743325"/>
            <a:chOff x="1331640" y="2348880"/>
            <a:chExt cx="6901635" cy="3744416"/>
          </a:xfrm>
        </p:grpSpPr>
        <p:grpSp>
          <p:nvGrpSpPr>
            <p:cNvPr id="8196" name="Group 5">
              <a:extLst>
                <a:ext uri="{FF2B5EF4-FFF2-40B4-BE49-F238E27FC236}">
                  <a16:creationId xmlns:a16="http://schemas.microsoft.com/office/drawing/2014/main" id="{46B0958C-3F6A-4B99-A0CF-31D2DB22A1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31640" y="2348880"/>
              <a:ext cx="6901635" cy="3744416"/>
              <a:chOff x="1259632" y="2780928"/>
              <a:chExt cx="6901635" cy="3744416"/>
            </a:xfrm>
          </p:grpSpPr>
          <p:pic>
            <p:nvPicPr>
              <p:cNvPr id="8198" name="Picture 4">
                <a:extLst>
                  <a:ext uri="{FF2B5EF4-FFF2-40B4-BE49-F238E27FC236}">
                    <a16:creationId xmlns:a16="http://schemas.microsoft.com/office/drawing/2014/main" id="{548D4E8E-CD64-423D-A417-06DB909B51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90" t="51109" r="-2904" b="-1678"/>
              <a:stretch>
                <a:fillRect/>
              </a:stretch>
            </p:blipFill>
            <p:spPr bwMode="auto">
              <a:xfrm>
                <a:off x="1259632" y="2780928"/>
                <a:ext cx="6901635" cy="37444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199" name="Picture 2">
                <a:extLst>
                  <a:ext uri="{FF2B5EF4-FFF2-40B4-BE49-F238E27FC236}">
                    <a16:creationId xmlns:a16="http://schemas.microsoft.com/office/drawing/2014/main" id="{62F0073F-F195-45F3-A80F-D0EDFC8BAA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6111" t="974" r="1006" b="54974"/>
              <a:stretch>
                <a:fillRect/>
              </a:stretch>
            </p:blipFill>
            <p:spPr bwMode="auto">
              <a:xfrm>
                <a:off x="7164288" y="3356992"/>
                <a:ext cx="677334" cy="25400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197" name="TextBox 6">
              <a:extLst>
                <a:ext uri="{FF2B5EF4-FFF2-40B4-BE49-F238E27FC236}">
                  <a16:creationId xmlns:a16="http://schemas.microsoft.com/office/drawing/2014/main" id="{E43ABB51-ACB8-4D02-8853-29FE636CDF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28184" y="2636912"/>
              <a:ext cx="915738" cy="369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/>
                <a:t>Person</a:t>
              </a:r>
            </a:p>
          </p:txBody>
        </p:sp>
      </p:grpSp>
      <p:sp>
        <p:nvSpPr>
          <p:cNvPr id="8" name="Title 7">
            <a:extLst>
              <a:ext uri="{FF2B5EF4-FFF2-40B4-BE49-F238E27FC236}">
                <a16:creationId xmlns:a16="http://schemas.microsoft.com/office/drawing/2014/main" id="{A7F553B4-02BB-49ED-B111-848A51295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ea typeface="+mn-ea"/>
                <a:cs typeface="Times New Roman" panose="02020603050405020304" pitchFamily="18" charset="0"/>
              </a:rPr>
              <a:t>Classes and Objects</a:t>
            </a:r>
            <a:endParaRPr lang="en-AU" dirty="0"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33D9082-5BF1-4EC4-A2A5-FB06DBA0B58F}"/>
              </a:ext>
            </a:extLst>
          </p:cNvPr>
          <p:cNvSpPr/>
          <p:nvPr/>
        </p:nvSpPr>
        <p:spPr>
          <a:xfrm>
            <a:off x="3791745" y="5492157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Jim</a:t>
            </a:r>
            <a:endParaRPr lang="en-AU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D88F1A-00BB-4A1D-A094-FE1BA36F1251}"/>
              </a:ext>
            </a:extLst>
          </p:cNvPr>
          <p:cNvSpPr/>
          <p:nvPr/>
        </p:nvSpPr>
        <p:spPr>
          <a:xfrm>
            <a:off x="4663456" y="5492157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Max</a:t>
            </a:r>
            <a:endParaRPr lang="en-AU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FA242B5-04E8-4082-841A-A892D4BC907C}"/>
              </a:ext>
            </a:extLst>
          </p:cNvPr>
          <p:cNvSpPr/>
          <p:nvPr/>
        </p:nvSpPr>
        <p:spPr>
          <a:xfrm>
            <a:off x="5664009" y="5492157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Carl</a:t>
            </a:r>
            <a:endParaRPr lang="en-AU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CCDA78-6B02-42AD-910F-8008CAD3DBA3}"/>
              </a:ext>
            </a:extLst>
          </p:cNvPr>
          <p:cNvSpPr/>
          <p:nvPr/>
        </p:nvSpPr>
        <p:spPr>
          <a:xfrm>
            <a:off x="6600056" y="5445224"/>
            <a:ext cx="864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David</a:t>
            </a:r>
            <a:endParaRPr lang="en-A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26C65-85A5-4CD7-8B18-5DDB1B7FB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ea typeface="+mn-ea"/>
                <a:cs typeface="Times New Roman" panose="02020603050405020304" pitchFamily="18" charset="0"/>
              </a:rPr>
              <a:t>Objects have… 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9F1857EB-3083-4996-BD40-9A84B0AED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24" y="1341438"/>
            <a:ext cx="8229600" cy="25193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Properties/Data/</a:t>
            </a:r>
            <a:r>
              <a:rPr lang="en-US" altLang="en-US" b="1" dirty="0">
                <a:cs typeface="Times New Roman" panose="02020603050405020304" pitchFamily="18" charset="0"/>
              </a:rPr>
              <a:t>State </a:t>
            </a:r>
            <a:r>
              <a:rPr lang="en-US" altLang="en-US" dirty="0">
                <a:cs typeface="Times New Roman" panose="02020603050405020304" pitchFamily="18" charset="0"/>
              </a:rPr>
              <a:t>that is defined by</a:t>
            </a:r>
          </a:p>
          <a:p>
            <a:pPr lvl="1">
              <a:lnSpc>
                <a:spcPct val="90000"/>
              </a:lnSpc>
            </a:pPr>
            <a:r>
              <a:rPr lang="en-US" altLang="en-US" sz="2800" dirty="0">
                <a:cs typeface="Times New Roman" panose="02020603050405020304" pitchFamily="18" charset="0"/>
              </a:rPr>
              <a:t>Attributes of the class</a:t>
            </a:r>
          </a:p>
          <a:p>
            <a:pPr>
              <a:lnSpc>
                <a:spcPct val="90000"/>
              </a:lnSpc>
            </a:pPr>
            <a:r>
              <a:rPr lang="en-US" altLang="en-US" b="1" dirty="0">
                <a:cs typeface="Times New Roman" panose="02020603050405020304" pitchFamily="18" charset="0"/>
              </a:rPr>
              <a:t>Behavior </a:t>
            </a:r>
            <a:r>
              <a:rPr lang="en-US" altLang="en-US" dirty="0">
                <a:cs typeface="Times New Roman" panose="02020603050405020304" pitchFamily="18" charset="0"/>
              </a:rPr>
              <a:t>that is defined by</a:t>
            </a:r>
            <a:endParaRPr lang="en-US" altLang="en-US" b="1" dirty="0"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2800" dirty="0">
                <a:cs typeface="Times New Roman" panose="02020603050405020304" pitchFamily="18" charset="0"/>
              </a:rPr>
              <a:t>Methods of the class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D1F926-FFF2-42C6-945B-B9FC3BCA2C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80" y="3860800"/>
            <a:ext cx="3343275" cy="2560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622FA8-B316-4DEF-B825-E9801B9BCA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004" y="3860800"/>
            <a:ext cx="4983162" cy="2520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82E0C-7EB1-43A9-A71E-0E4F22135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744" y="274639"/>
            <a:ext cx="8229600" cy="70643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ea typeface="+mn-ea"/>
                <a:cs typeface="Times New Roman" panose="02020603050405020304" pitchFamily="18" charset="0"/>
              </a:rPr>
              <a:t>Objects have “States”</a:t>
            </a:r>
          </a:p>
        </p:txBody>
      </p:sp>
      <p:pic>
        <p:nvPicPr>
          <p:cNvPr id="11267" name="Picture 4">
            <a:extLst>
              <a:ext uri="{FF2B5EF4-FFF2-40B4-BE49-F238E27FC236}">
                <a16:creationId xmlns:a16="http://schemas.microsoft.com/office/drawing/2014/main" id="{1E3299DA-7C4A-40D6-9CA1-480BB518F0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75" y="2708275"/>
            <a:ext cx="9144000" cy="332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4685DAB6-A741-4DBD-8F67-D80861BA7F9A}"/>
              </a:ext>
            </a:extLst>
          </p:cNvPr>
          <p:cNvSpPr/>
          <p:nvPr/>
        </p:nvSpPr>
        <p:spPr>
          <a:xfrm>
            <a:off x="2495551" y="1962596"/>
            <a:ext cx="2016125" cy="1322388"/>
          </a:xfrm>
          <a:prstGeom prst="wedgeRectCallout">
            <a:avLst>
              <a:gd name="adj1" fmla="val -8265"/>
              <a:gd name="adj2" fmla="val 133519"/>
            </a:avLst>
          </a:prstGeom>
          <a:solidFill>
            <a:srgbClr val="FFFF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Name = Jim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Age = 4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Weight = 12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Height = 80</a:t>
            </a:r>
          </a:p>
        </p:txBody>
      </p:sp>
      <p:sp>
        <p:nvSpPr>
          <p:cNvPr id="7" name="Rectangular Callout 6">
            <a:extLst>
              <a:ext uri="{FF2B5EF4-FFF2-40B4-BE49-F238E27FC236}">
                <a16:creationId xmlns:a16="http://schemas.microsoft.com/office/drawing/2014/main" id="{7CB83F73-9F1D-4638-99E8-37B941C641D3}"/>
              </a:ext>
            </a:extLst>
          </p:cNvPr>
          <p:cNvSpPr/>
          <p:nvPr/>
        </p:nvSpPr>
        <p:spPr>
          <a:xfrm>
            <a:off x="5664201" y="1170435"/>
            <a:ext cx="2016125" cy="1322387"/>
          </a:xfrm>
          <a:prstGeom prst="wedgeRectCallout">
            <a:avLst>
              <a:gd name="adj1" fmla="val -12464"/>
              <a:gd name="adj2" fmla="val 109748"/>
            </a:avLst>
          </a:prstGeom>
          <a:solidFill>
            <a:srgbClr val="FFFF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Name = Jim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Age = 24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Weight = 70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Height = 173</a:t>
            </a:r>
          </a:p>
        </p:txBody>
      </p:sp>
      <p:sp>
        <p:nvSpPr>
          <p:cNvPr id="8" name="Rectangular Callout 7">
            <a:extLst>
              <a:ext uri="{FF2B5EF4-FFF2-40B4-BE49-F238E27FC236}">
                <a16:creationId xmlns:a16="http://schemas.microsoft.com/office/drawing/2014/main" id="{1339B24C-C94D-4914-8F61-9176EFE4F3E4}"/>
              </a:ext>
            </a:extLst>
          </p:cNvPr>
          <p:cNvSpPr/>
          <p:nvPr/>
        </p:nvSpPr>
        <p:spPr>
          <a:xfrm>
            <a:off x="8759825" y="1459360"/>
            <a:ext cx="1728788" cy="1322387"/>
          </a:xfrm>
          <a:prstGeom prst="wedgeRectCallout">
            <a:avLst>
              <a:gd name="adj1" fmla="val 17631"/>
              <a:gd name="adj2" fmla="val 97862"/>
            </a:avLst>
          </a:prstGeom>
          <a:solidFill>
            <a:srgbClr val="FFFF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Name = Jim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Age = 74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Weight = 85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Height = 173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7293D57-0AB9-48D9-9B42-F3F29AFBDD60}"/>
              </a:ext>
            </a:extLst>
          </p:cNvPr>
          <p:cNvSpPr/>
          <p:nvPr/>
        </p:nvSpPr>
        <p:spPr>
          <a:xfrm>
            <a:off x="2015593" y="5846247"/>
            <a:ext cx="54266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>
                <a:latin typeface="+mn-lt"/>
              </a:rPr>
              <a:t>What has changed in these objects?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44E91BB2-D293-4184-A24F-6219DE23B5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1424" y="277813"/>
            <a:ext cx="9649072" cy="558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/>
              <a:t>State and Event Modelling with State Transition Diagrams</a:t>
            </a:r>
            <a:br>
              <a:rPr lang="en-GB" altLang="en-US" dirty="0"/>
            </a:br>
            <a:endParaRPr lang="en-GB" altLang="en-US" dirty="0">
              <a:solidFill>
                <a:srgbClr val="CC0000"/>
              </a:solidFill>
            </a:endParaRPr>
          </a:p>
        </p:txBody>
      </p:sp>
      <p:sp>
        <p:nvSpPr>
          <p:cNvPr id="239619" name="Rectangle 3">
            <a:extLst>
              <a:ext uri="{FF2B5EF4-FFF2-40B4-BE49-F238E27FC236}">
                <a16:creationId xmlns:a16="http://schemas.microsoft.com/office/drawing/2014/main" id="{27EEA93C-E776-44FA-9952-B6257AA8679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22536" y="1125686"/>
            <a:ext cx="10430047" cy="5327650"/>
          </a:xfrm>
          <a:noFill/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spcBef>
                <a:spcPts val="1800"/>
              </a:spcBef>
            </a:pPr>
            <a:r>
              <a:rPr lang="en-GB" altLang="en-US" sz="2800" dirty="0"/>
              <a:t>A state transition diagram shows the various states of a </a:t>
            </a:r>
            <a:r>
              <a:rPr lang="en-GB" altLang="en-US" sz="2800" b="1" dirty="0"/>
              <a:t>single object</a:t>
            </a:r>
            <a:r>
              <a:rPr lang="en-GB" altLang="en-US" sz="2800" dirty="0"/>
              <a:t>.</a:t>
            </a:r>
          </a:p>
          <a:p>
            <a:pPr eaLnBrk="1" hangingPunct="1">
              <a:lnSpc>
                <a:spcPct val="80000"/>
              </a:lnSpc>
              <a:spcBef>
                <a:spcPts val="1800"/>
              </a:spcBef>
            </a:pPr>
            <a:r>
              <a:rPr lang="en-AU" altLang="en-US" sz="2400" dirty="0"/>
              <a:t>There must be a separate state transition diagram for each object/class in your class diagram.</a:t>
            </a:r>
          </a:p>
          <a:p>
            <a:pPr eaLnBrk="1" hangingPunct="1">
              <a:lnSpc>
                <a:spcPct val="80000"/>
              </a:lnSpc>
              <a:spcBef>
                <a:spcPts val="1800"/>
              </a:spcBef>
            </a:pPr>
            <a:r>
              <a:rPr lang="en-GB" altLang="en-US" sz="2400" dirty="0"/>
              <a:t>It helps analysts, designers and developers </a:t>
            </a:r>
            <a:r>
              <a:rPr lang="en-GB" altLang="en-US" sz="2400" b="1" dirty="0"/>
              <a:t>understand the behaviour of the objects</a:t>
            </a:r>
            <a:r>
              <a:rPr lang="en-GB" altLang="en-US" sz="2400" dirty="0"/>
              <a:t> in the system. They won’t have to guess about </a:t>
            </a:r>
            <a:r>
              <a:rPr lang="en-GB" altLang="en-US" sz="2400" b="1" dirty="0"/>
              <a:t>what the object is supposed to do</a:t>
            </a:r>
            <a:r>
              <a:rPr lang="en-GB" altLang="en-US" sz="2400" dirty="0"/>
              <a:t>.</a:t>
            </a:r>
          </a:p>
          <a:p>
            <a:pPr eaLnBrk="1" hangingPunct="1">
              <a:lnSpc>
                <a:spcPct val="80000"/>
              </a:lnSpc>
              <a:spcBef>
                <a:spcPts val="1800"/>
              </a:spcBef>
            </a:pPr>
            <a:r>
              <a:rPr lang="en-US" altLang="en-US" sz="2400" dirty="0"/>
              <a:t>State-transition diagrams are very useful for describing the </a:t>
            </a:r>
            <a:r>
              <a:rPr lang="en-US" altLang="en-US" sz="2400" b="1" dirty="0"/>
              <a:t>behavior of individual objects over the full set of use cases</a:t>
            </a:r>
            <a:r>
              <a:rPr lang="en-US" altLang="en-US" sz="2400" dirty="0"/>
              <a:t> that affect those objects.</a:t>
            </a:r>
          </a:p>
          <a:p>
            <a:pPr eaLnBrk="1" hangingPunct="1">
              <a:lnSpc>
                <a:spcPct val="80000"/>
              </a:lnSpc>
              <a:spcBef>
                <a:spcPts val="1800"/>
              </a:spcBef>
            </a:pPr>
            <a:r>
              <a:rPr lang="en-US" altLang="en-US" sz="2400" dirty="0"/>
              <a:t>Create State Transition Diagrams when the business logic for a particular flow is very complex, or needs greater understanding by the developer to be coded perfectly.</a:t>
            </a:r>
            <a:endParaRPr lang="en-GB" altLang="en-US" sz="2400" dirty="0"/>
          </a:p>
        </p:txBody>
      </p:sp>
      <p:sp>
        <p:nvSpPr>
          <p:cNvPr id="13316" name="Slide Number Placeholder 6">
            <a:extLst>
              <a:ext uri="{FF2B5EF4-FFF2-40B4-BE49-F238E27FC236}">
                <a16:creationId xmlns:a16="http://schemas.microsoft.com/office/drawing/2014/main" id="{0312FBA3-10F7-4AD5-A501-64CDD5CB9B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BFB2769-9277-49AA-AB42-E6F0037A3A17}" type="slidenum">
              <a:rPr lang="en-US" altLang="en-US" smtClean="0">
                <a:latin typeface="Garamond" panose="02020404030301010803" pitchFamily="18" charset="0"/>
              </a:rPr>
              <a:pPr/>
              <a:t>7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19" grpId="0" build="p"/>
      <p:bldP spid="239619" grpId="1" build="p"/>
      <p:bldP spid="239619" grpId="2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>
            <a:extLst>
              <a:ext uri="{FF2B5EF4-FFF2-40B4-BE49-F238E27FC236}">
                <a16:creationId xmlns:a16="http://schemas.microsoft.com/office/drawing/2014/main" id="{A2D4ADF2-8118-4D3C-AD4B-444CF26A39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>
              <a:lnSpc>
                <a:spcPct val="90000"/>
              </a:lnSpc>
              <a:defRPr/>
            </a:pPr>
            <a:r>
              <a:rPr lang="en-US" kern="1200" dirty="0">
                <a:latin typeface="+mj-lt"/>
                <a:ea typeface="+mn-ea"/>
                <a:cs typeface="Times New Roman" panose="02020603050405020304" pitchFamily="18" charset="0"/>
              </a:rPr>
              <a:t>Why State and Event Modelling?</a:t>
            </a:r>
          </a:p>
        </p:txBody>
      </p:sp>
      <p:sp>
        <p:nvSpPr>
          <p:cNvPr id="15363" name="Rectangle 1027">
            <a:extLst>
              <a:ext uri="{FF2B5EF4-FFF2-40B4-BE49-F238E27FC236}">
                <a16:creationId xmlns:a16="http://schemas.microsoft.com/office/drawing/2014/main" id="{E5F6BF11-6338-4CA4-8CB3-A7F4F748A09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To track an object’s lifecycle.</a:t>
            </a:r>
          </a:p>
          <a:p>
            <a:pPr>
              <a:lnSpc>
                <a:spcPct val="15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To provide status of an object at a given point in time.</a:t>
            </a:r>
          </a:p>
          <a:p>
            <a:pPr>
              <a:lnSpc>
                <a:spcPct val="15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To better understand the several states that an object goes through.</a:t>
            </a:r>
          </a:p>
        </p:txBody>
      </p:sp>
      <p:sp>
        <p:nvSpPr>
          <p:cNvPr id="15364" name="Slide Number Placeholder 1">
            <a:extLst>
              <a:ext uri="{FF2B5EF4-FFF2-40B4-BE49-F238E27FC236}">
                <a16:creationId xmlns:a16="http://schemas.microsoft.com/office/drawing/2014/main" id="{3FB8A3D5-640F-442F-8384-8900F76052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3FD15DE-203A-4FC9-8C17-5671FAF799B8}" type="slidenum">
              <a:rPr lang="en-US" altLang="en-US" smtClean="0">
                <a:latin typeface="Garamond" panose="02020404030301010803" pitchFamily="18" charset="0"/>
                <a:ea typeface="MS PGothic" panose="020B0600070205080204" pitchFamily="34" charset="-128"/>
              </a:rPr>
              <a:pPr/>
              <a:t>8</a:t>
            </a:fld>
            <a:endParaRPr lang="en-US" altLang="en-US">
              <a:latin typeface="Garamond" panose="02020404030301010803" pitchFamily="18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93BABAFC-A84D-4CBF-8D6B-3524F2662F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State and Event Modelling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6F13B833-8A15-441E-B219-D7999C857FD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83432" y="1341439"/>
            <a:ext cx="10369152" cy="4789487"/>
          </a:xfrm>
        </p:spPr>
        <p:txBody>
          <a:bodyPr/>
          <a:lstStyle/>
          <a:p>
            <a:pPr eaLnBrk="1" hangingPunct="1"/>
            <a:r>
              <a:rPr lang="en-US" altLang="en-US" dirty="0"/>
              <a:t>Show an object’s </a:t>
            </a:r>
            <a:r>
              <a:rPr lang="en-US" altLang="en-US" b="1" dirty="0"/>
              <a:t>states,</a:t>
            </a:r>
            <a:r>
              <a:rPr lang="en-US" altLang="en-US" dirty="0"/>
              <a:t> and the </a:t>
            </a:r>
            <a:r>
              <a:rPr lang="en-US" altLang="en-US" b="1" dirty="0"/>
              <a:t>events</a:t>
            </a:r>
            <a:r>
              <a:rPr lang="en-US" altLang="en-US" dirty="0"/>
              <a:t> that cause them to transition between states.</a:t>
            </a:r>
          </a:p>
          <a:p>
            <a:pPr eaLnBrk="1" hangingPunct="1"/>
            <a:r>
              <a:rPr lang="en-US" altLang="en-US" dirty="0"/>
              <a:t>Movement from one state to another is called </a:t>
            </a:r>
            <a:r>
              <a:rPr lang="en-US" altLang="en-US" b="1" dirty="0"/>
              <a:t>transition </a:t>
            </a:r>
            <a:r>
              <a:rPr lang="en-US" altLang="en-US" dirty="0"/>
              <a:t>and is triggered by an event. When its triggering event occurs, a transition is said to fire.</a:t>
            </a:r>
            <a:endParaRPr lang="en-US" altLang="en-US" b="1" dirty="0"/>
          </a:p>
          <a:p>
            <a:pPr eaLnBrk="1" hangingPunct="1"/>
            <a:r>
              <a:rPr lang="en-US" altLang="en-US" dirty="0"/>
              <a:t>An event happens at a specific time and place.</a:t>
            </a:r>
          </a:p>
          <a:p>
            <a:pPr lvl="1" eaLnBrk="1" hangingPunct="1"/>
            <a:r>
              <a:rPr lang="en-US" altLang="en-US" dirty="0"/>
              <a:t>Events cause a change of state for an object as the transition “fires”.</a:t>
            </a:r>
          </a:p>
        </p:txBody>
      </p:sp>
      <p:sp>
        <p:nvSpPr>
          <p:cNvPr id="17412" name="Slide Number Placeholder 6">
            <a:extLst>
              <a:ext uri="{FF2B5EF4-FFF2-40B4-BE49-F238E27FC236}">
                <a16:creationId xmlns:a16="http://schemas.microsoft.com/office/drawing/2014/main" id="{669FEAE8-B5FF-4169-80A3-5DD44CE6A5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7A3AD46-A0BE-4D47-B350-FCCEA377CA3C}" type="slidenum">
              <a:rPr lang="en-US" altLang="en-US" smtClean="0">
                <a:latin typeface="Garamond" panose="02020404030301010803" pitchFamily="18" charset="0"/>
              </a:rPr>
              <a:pPr/>
              <a:t>9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21225</TotalTime>
  <Pages>34</Pages>
  <Words>1518</Words>
  <Application>Microsoft Office PowerPoint</Application>
  <PresentationFormat>Widescreen</PresentationFormat>
  <Paragraphs>263</Paragraphs>
  <Slides>29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MS PGothic</vt:lpstr>
      <vt:lpstr>宋体</vt:lpstr>
      <vt:lpstr>Arial</vt:lpstr>
      <vt:lpstr>Calibri</vt:lpstr>
      <vt:lpstr>Garamond</vt:lpstr>
      <vt:lpstr>Monotype Sorts</vt:lpstr>
      <vt:lpstr>Palatino</vt:lpstr>
      <vt:lpstr>Times New Roman</vt:lpstr>
      <vt:lpstr>Wingdings 3</vt:lpstr>
      <vt:lpstr>Facet</vt:lpstr>
      <vt:lpstr> 31269: Business Requirements Modelling</vt:lpstr>
      <vt:lpstr>Object Oriented Modelling</vt:lpstr>
      <vt:lpstr>Classes and Objects</vt:lpstr>
      <vt:lpstr>Classes and Objects</vt:lpstr>
      <vt:lpstr>Objects have… </vt:lpstr>
      <vt:lpstr>Objects have “States”</vt:lpstr>
      <vt:lpstr>State and Event Modelling with State Transition Diagrams </vt:lpstr>
      <vt:lpstr>Why State and Event Modelling?</vt:lpstr>
      <vt:lpstr>State and Event Modelling</vt:lpstr>
      <vt:lpstr>State and Event Modelling</vt:lpstr>
      <vt:lpstr>UML Syntax for State Transition Diagram </vt:lpstr>
      <vt:lpstr>PowerPoint Presentation</vt:lpstr>
      <vt:lpstr>Example2: State Transition Diagram for the “Buyer” object</vt:lpstr>
      <vt:lpstr>Example3: State Transition Diagram for the“SalesPerson” object</vt:lpstr>
      <vt:lpstr>Sequence Diagram  for ATM Machine</vt:lpstr>
      <vt:lpstr>Example4: State Transition Diagram for ATM machine Object</vt:lpstr>
      <vt:lpstr>State Transition for ATM machine with alternatives</vt:lpstr>
      <vt:lpstr>Example5: State Transition Diagram for “Reservation” object (for hotel room reservation)</vt:lpstr>
      <vt:lpstr>State Transition Diagram</vt:lpstr>
      <vt:lpstr>Use Case Diagram for Ticketing System</vt:lpstr>
      <vt:lpstr>System Sequence Diagram for “Buy Ticket”</vt:lpstr>
      <vt:lpstr>System Sequence Diagram for Ticketing System</vt:lpstr>
      <vt:lpstr>Class Diagram for Ticketing System </vt:lpstr>
      <vt:lpstr>Steps in drawing a State Transition Diagram </vt:lpstr>
      <vt:lpstr>State Transition Diagram for “Ticket” object</vt:lpstr>
      <vt:lpstr>Summary</vt:lpstr>
      <vt:lpstr>Assignment 4 – Improved COS</vt:lpstr>
      <vt:lpstr>State Transition Diagram for assignment 4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and Event Modelling</dc:title>
  <dc:creator>Suresh Paryani</dc:creator>
  <cp:lastModifiedBy>Dr. Mahira Mohamed Mowjoon</cp:lastModifiedBy>
  <cp:revision>522</cp:revision>
  <cp:lastPrinted>2001-08-27T05:39:07Z</cp:lastPrinted>
  <dcterms:created xsi:type="dcterms:W3CDTF">1996-11-26T20:53:34Z</dcterms:created>
  <dcterms:modified xsi:type="dcterms:W3CDTF">2022-05-03T10:47:56Z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a4f0713-8a76-46fc-9033-3e1b6c45971d_Enabled">
    <vt:lpwstr>true</vt:lpwstr>
  </property>
  <property fmtid="{D5CDD505-2E9C-101B-9397-08002B2CF9AE}" pid="3" name="MSIP_Label_ba4f0713-8a76-46fc-9033-3e1b6c45971d_SetDate">
    <vt:lpwstr>2021-07-21T02:41:35Z</vt:lpwstr>
  </property>
  <property fmtid="{D5CDD505-2E9C-101B-9397-08002B2CF9AE}" pid="4" name="MSIP_Label_ba4f0713-8a76-46fc-9033-3e1b6c45971d_Method">
    <vt:lpwstr>Privileged</vt:lpwstr>
  </property>
  <property fmtid="{D5CDD505-2E9C-101B-9397-08002B2CF9AE}" pid="5" name="MSIP_Label_ba4f0713-8a76-46fc-9033-3e1b6c45971d_Name">
    <vt:lpwstr>UTS-Public</vt:lpwstr>
  </property>
  <property fmtid="{D5CDD505-2E9C-101B-9397-08002B2CF9AE}" pid="6" name="MSIP_Label_ba4f0713-8a76-46fc-9033-3e1b6c45971d_SiteId">
    <vt:lpwstr>e8911c26-cf9f-4a9c-878e-527807be8791</vt:lpwstr>
  </property>
  <property fmtid="{D5CDD505-2E9C-101B-9397-08002B2CF9AE}" pid="7" name="MSIP_Label_ba4f0713-8a76-46fc-9033-3e1b6c45971d_ActionId">
    <vt:lpwstr>384d9fcc-e174-48af-a21d-a6e470e03765</vt:lpwstr>
  </property>
  <property fmtid="{D5CDD505-2E9C-101B-9397-08002B2CF9AE}" pid="8" name="MSIP_Label_ba4f0713-8a76-46fc-9033-3e1b6c45971d_ContentBits">
    <vt:lpwstr>0</vt:lpwstr>
  </property>
</Properties>
</file>