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53" r:id="rId1"/>
  </p:sldMasterIdLst>
  <p:notesMasterIdLst>
    <p:notesMasterId r:id="rId35"/>
  </p:notesMasterIdLst>
  <p:handoutMasterIdLst>
    <p:handoutMasterId r:id="rId36"/>
  </p:handoutMasterIdLst>
  <p:sldIdLst>
    <p:sldId id="286" r:id="rId2"/>
    <p:sldId id="437" r:id="rId3"/>
    <p:sldId id="438" r:id="rId4"/>
    <p:sldId id="439" r:id="rId5"/>
    <p:sldId id="440" r:id="rId6"/>
    <p:sldId id="441" r:id="rId7"/>
    <p:sldId id="462" r:id="rId8"/>
    <p:sldId id="442" r:id="rId9"/>
    <p:sldId id="443" r:id="rId10"/>
    <p:sldId id="444" r:id="rId11"/>
    <p:sldId id="445" r:id="rId12"/>
    <p:sldId id="448" r:id="rId13"/>
    <p:sldId id="446" r:id="rId14"/>
    <p:sldId id="447" r:id="rId15"/>
    <p:sldId id="449" r:id="rId16"/>
    <p:sldId id="450" r:id="rId17"/>
    <p:sldId id="476" r:id="rId18"/>
    <p:sldId id="451" r:id="rId19"/>
    <p:sldId id="452" r:id="rId20"/>
    <p:sldId id="453" r:id="rId21"/>
    <p:sldId id="454" r:id="rId22"/>
    <p:sldId id="469" r:id="rId23"/>
    <p:sldId id="455" r:id="rId24"/>
    <p:sldId id="467" r:id="rId25"/>
    <p:sldId id="456" r:id="rId26"/>
    <p:sldId id="466" r:id="rId27"/>
    <p:sldId id="465" r:id="rId28"/>
    <p:sldId id="457" r:id="rId29"/>
    <p:sldId id="458" r:id="rId30"/>
    <p:sldId id="459" r:id="rId31"/>
    <p:sldId id="468" r:id="rId32"/>
    <p:sldId id="470" r:id="rId33"/>
    <p:sldId id="471" r:id="rId34"/>
  </p:sldIdLst>
  <p:sldSz cx="12192000" cy="6858000"/>
  <p:notesSz cx="7315200" cy="9601200"/>
  <p:defaultTextStyle>
    <a:defPPr>
      <a:defRPr lang="en-A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0" autoAdjust="0"/>
    <p:restoredTop sz="84426" autoAdjust="0"/>
  </p:normalViewPr>
  <p:slideViewPr>
    <p:cSldViewPr>
      <p:cViewPr varScale="1">
        <p:scale>
          <a:sx n="73" d="100"/>
          <a:sy n="73" d="100"/>
        </p:scale>
        <p:origin x="994" y="62"/>
      </p:cViewPr>
      <p:guideLst>
        <p:guide orient="horz" pos="2160"/>
        <p:guide pos="3840"/>
      </p:guideLst>
    </p:cSldViewPr>
  </p:slideViewPr>
  <p:outlineViewPr>
    <p:cViewPr>
      <p:scale>
        <a:sx n="50" d="100"/>
        <a:sy n="50" d="100"/>
      </p:scale>
      <p:origin x="0" y="257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70"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B0C37233-6288-47C3-B42B-0C825431CB0F}"/>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cs typeface="+mn-cs"/>
              </a:defRPr>
            </a:lvl1pPr>
          </a:lstStyle>
          <a:p>
            <a:pPr>
              <a:defRPr/>
            </a:pPr>
            <a:endParaRPr lang="en-US"/>
          </a:p>
        </p:txBody>
      </p:sp>
      <p:sp>
        <p:nvSpPr>
          <p:cNvPr id="129027" name="Rectangle 3">
            <a:extLst>
              <a:ext uri="{FF2B5EF4-FFF2-40B4-BE49-F238E27FC236}">
                <a16:creationId xmlns:a16="http://schemas.microsoft.com/office/drawing/2014/main" id="{9E7090EF-050E-4D2A-91E0-305BB3DFB12A}"/>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cs typeface="+mn-cs"/>
              </a:defRPr>
            </a:lvl1pPr>
          </a:lstStyle>
          <a:p>
            <a:pPr>
              <a:defRPr/>
            </a:pPr>
            <a:endParaRPr lang="en-US"/>
          </a:p>
        </p:txBody>
      </p:sp>
      <p:sp>
        <p:nvSpPr>
          <p:cNvPr id="129028" name="Rectangle 4">
            <a:extLst>
              <a:ext uri="{FF2B5EF4-FFF2-40B4-BE49-F238E27FC236}">
                <a16:creationId xmlns:a16="http://schemas.microsoft.com/office/drawing/2014/main" id="{6FC0CB78-9E28-450D-8DAF-4046DD98DD4C}"/>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cs typeface="+mn-cs"/>
              </a:defRPr>
            </a:lvl1pPr>
          </a:lstStyle>
          <a:p>
            <a:pPr>
              <a:defRPr/>
            </a:pPr>
            <a:endParaRPr lang="en-US"/>
          </a:p>
        </p:txBody>
      </p:sp>
      <p:sp>
        <p:nvSpPr>
          <p:cNvPr id="129029" name="Rectangle 5">
            <a:extLst>
              <a:ext uri="{FF2B5EF4-FFF2-40B4-BE49-F238E27FC236}">
                <a16:creationId xmlns:a16="http://schemas.microsoft.com/office/drawing/2014/main" id="{E9BCB78C-A9E8-4AC2-AC61-6E382461E430}"/>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317FB342-4C35-4493-9AFC-47118AC5877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57156F3-C522-4176-9CBF-8112AF3F66D6}"/>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cs typeface="+mn-cs"/>
              </a:defRPr>
            </a:lvl1pPr>
          </a:lstStyle>
          <a:p>
            <a:pPr>
              <a:defRPr/>
            </a:pPr>
            <a:endParaRPr lang="en-AU"/>
          </a:p>
        </p:txBody>
      </p:sp>
      <p:sp>
        <p:nvSpPr>
          <p:cNvPr id="132099" name="Rectangle 3">
            <a:extLst>
              <a:ext uri="{FF2B5EF4-FFF2-40B4-BE49-F238E27FC236}">
                <a16:creationId xmlns:a16="http://schemas.microsoft.com/office/drawing/2014/main" id="{F15AE2C7-6B68-4357-85BE-9F0267DC23A1}"/>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cs typeface="+mn-cs"/>
              </a:defRPr>
            </a:lvl1pPr>
          </a:lstStyle>
          <a:p>
            <a:pPr>
              <a:defRPr/>
            </a:pPr>
            <a:endParaRPr lang="en-AU"/>
          </a:p>
        </p:txBody>
      </p:sp>
      <p:sp>
        <p:nvSpPr>
          <p:cNvPr id="3076" name="Rectangle 4">
            <a:extLst>
              <a:ext uri="{FF2B5EF4-FFF2-40B4-BE49-F238E27FC236}">
                <a16:creationId xmlns:a16="http://schemas.microsoft.com/office/drawing/2014/main" id="{4E57B03A-71B4-4BA0-9138-DD70512AAE38}"/>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5">
            <a:extLst>
              <a:ext uri="{FF2B5EF4-FFF2-40B4-BE49-F238E27FC236}">
                <a16:creationId xmlns:a16="http://schemas.microsoft.com/office/drawing/2014/main" id="{02FDE061-0C92-49C2-9DCE-CDD3275A421F}"/>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2102" name="Rectangle 6">
            <a:extLst>
              <a:ext uri="{FF2B5EF4-FFF2-40B4-BE49-F238E27FC236}">
                <a16:creationId xmlns:a16="http://schemas.microsoft.com/office/drawing/2014/main" id="{24AA9F27-065F-477C-8090-DBA89BF4157C}"/>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cs typeface="+mn-cs"/>
              </a:defRPr>
            </a:lvl1pPr>
          </a:lstStyle>
          <a:p>
            <a:pPr>
              <a:defRPr/>
            </a:pPr>
            <a:endParaRPr lang="en-AU"/>
          </a:p>
        </p:txBody>
      </p:sp>
      <p:sp>
        <p:nvSpPr>
          <p:cNvPr id="132103" name="Rectangle 7">
            <a:extLst>
              <a:ext uri="{FF2B5EF4-FFF2-40B4-BE49-F238E27FC236}">
                <a16:creationId xmlns:a16="http://schemas.microsoft.com/office/drawing/2014/main" id="{3ABCD191-0834-4A0A-8C64-5F5B2ABBACF5}"/>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DDAAB3AB-5C99-44F5-8781-18739D886637}"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archcio.techtarget.com/definition/business-process" TargetMode="External"/><Relationship Id="rId7" Type="http://schemas.openxmlformats.org/officeDocument/2006/relationships/hyperlink" Target="http://whatis.techtarget.com/definition/flowchar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archcio.techtarget.com/definition/Business-Process-Modeling-Notation" TargetMode="External"/><Relationship Id="rId5" Type="http://schemas.openxmlformats.org/officeDocument/2006/relationships/hyperlink" Target="http://searchcio.techtarget.com/definition/business-process-management" TargetMode="External"/><Relationship Id="rId4" Type="http://schemas.openxmlformats.org/officeDocument/2006/relationships/hyperlink" Target="http://whatis.techtarget.com/definition/business-process-discove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32C85A1-7101-4DC8-B9DD-0A322BE86E8F}"/>
              </a:ext>
            </a:extLst>
          </p:cNvPr>
          <p:cNvSpPr>
            <a:spLocks noGrp="1" noRot="1" noChangeAspect="1" noTextEdit="1"/>
          </p:cNvSpPr>
          <p:nvPr>
            <p:ph type="sldImg"/>
          </p:nvPr>
        </p:nvSpPr>
        <p:spPr>
          <a:xfrm>
            <a:off x="457200" y="720725"/>
            <a:ext cx="6400800" cy="3600450"/>
          </a:xfrm>
          <a:ln/>
        </p:spPr>
      </p:sp>
      <p:sp>
        <p:nvSpPr>
          <p:cNvPr id="7171" name="Notes Placeholder 2">
            <a:extLst>
              <a:ext uri="{FF2B5EF4-FFF2-40B4-BE49-F238E27FC236}">
                <a16:creationId xmlns:a16="http://schemas.microsoft.com/office/drawing/2014/main" id="{BA62DF41-4BEB-4362-8CC3-018144B02F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a:extLst>
              <a:ext uri="{FF2B5EF4-FFF2-40B4-BE49-F238E27FC236}">
                <a16:creationId xmlns:a16="http://schemas.microsoft.com/office/drawing/2014/main" id="{E4C521FE-CD56-47D1-AE81-B333079102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7FB83E8-0797-4669-8FF7-13E64A702CBE}" type="slidenum">
              <a:rPr lang="en-AU" altLang="en-US" sz="1200" smtClean="0"/>
              <a:pPr/>
              <a:t>2</a:t>
            </a:fld>
            <a:endParaRPr lang="en-AU"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4735A23-7C80-40A8-B8A8-FB087EF8208C}"/>
              </a:ext>
            </a:extLst>
          </p:cNvPr>
          <p:cNvSpPr>
            <a:spLocks noGrp="1" noRot="1" noChangeAspect="1" noTextEdit="1"/>
          </p:cNvSpPr>
          <p:nvPr>
            <p:ph type="sldImg"/>
          </p:nvPr>
        </p:nvSpPr>
        <p:spPr>
          <a:xfrm>
            <a:off x="457200" y="720725"/>
            <a:ext cx="6400800" cy="3600450"/>
          </a:xfrm>
          <a:ln/>
        </p:spPr>
      </p:sp>
      <p:sp>
        <p:nvSpPr>
          <p:cNvPr id="32771" name="Notes Placeholder 2">
            <a:extLst>
              <a:ext uri="{FF2B5EF4-FFF2-40B4-BE49-F238E27FC236}">
                <a16:creationId xmlns:a16="http://schemas.microsoft.com/office/drawing/2014/main" id="{34706E53-3E7C-4FA9-AB6C-E1CD625A59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C855C82E-95DA-4D50-94B4-35AE69A30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A2D222E-9977-4A99-A059-19C673A95CAF}" type="slidenum">
              <a:rPr lang="en-AU" altLang="en-US" sz="1300" smtClean="0"/>
              <a:pPr/>
              <a:t>22</a:t>
            </a:fld>
            <a:endParaRPr lang="en-AU" altLang="en-US" sz="1300"/>
          </a:p>
        </p:txBody>
      </p:sp>
    </p:spTree>
    <p:extLst>
      <p:ext uri="{BB962C8B-B14F-4D97-AF65-F5344CB8AC3E}">
        <p14:creationId xmlns:p14="http://schemas.microsoft.com/office/powerpoint/2010/main" val="21027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42ADF87-72EF-4B55-90DD-3A39BCAB69E1}"/>
              </a:ext>
            </a:extLst>
          </p:cNvPr>
          <p:cNvSpPr>
            <a:spLocks noGrp="1" noRot="1" noChangeAspect="1" noTextEdit="1"/>
          </p:cNvSpPr>
          <p:nvPr>
            <p:ph type="sldImg"/>
          </p:nvPr>
        </p:nvSpPr>
        <p:spPr>
          <a:xfrm>
            <a:off x="457200" y="720725"/>
            <a:ext cx="6400800" cy="3600450"/>
          </a:xfrm>
          <a:ln/>
        </p:spPr>
      </p:sp>
      <p:sp>
        <p:nvSpPr>
          <p:cNvPr id="34819" name="Notes Placeholder 2">
            <a:extLst>
              <a:ext uri="{FF2B5EF4-FFF2-40B4-BE49-F238E27FC236}">
                <a16:creationId xmlns:a16="http://schemas.microsoft.com/office/drawing/2014/main" id="{E4F29586-4133-4874-A176-D5A279D86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eaLnBrk="1" hangingPunct="1">
              <a:spcBef>
                <a:spcPct val="0"/>
              </a:spcBef>
            </a:pPr>
            <a:endParaRPr lang="en-US" altLang="en-US" dirty="0"/>
          </a:p>
        </p:txBody>
      </p:sp>
      <p:sp>
        <p:nvSpPr>
          <p:cNvPr id="34820" name="Slide Number Placeholder 3">
            <a:extLst>
              <a:ext uri="{FF2B5EF4-FFF2-40B4-BE49-F238E27FC236}">
                <a16:creationId xmlns:a16="http://schemas.microsoft.com/office/drawing/2014/main" id="{487A921C-E53E-4263-B360-891EEE75BD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7602DBE-2028-4B7A-AC77-76BF46B2915D}" type="slidenum">
              <a:rPr lang="en-AU" altLang="en-US" sz="1300" smtClean="0"/>
              <a:pPr/>
              <a:t>23</a:t>
            </a:fld>
            <a:endParaRPr lang="en-AU"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42ADF87-72EF-4B55-90DD-3A39BCAB69E1}"/>
              </a:ext>
            </a:extLst>
          </p:cNvPr>
          <p:cNvSpPr>
            <a:spLocks noGrp="1" noRot="1" noChangeAspect="1" noTextEdit="1"/>
          </p:cNvSpPr>
          <p:nvPr>
            <p:ph type="sldImg"/>
          </p:nvPr>
        </p:nvSpPr>
        <p:spPr>
          <a:xfrm>
            <a:off x="457200" y="720725"/>
            <a:ext cx="6400800" cy="3600450"/>
          </a:xfrm>
          <a:ln/>
        </p:spPr>
      </p:sp>
      <p:sp>
        <p:nvSpPr>
          <p:cNvPr id="34819" name="Notes Placeholder 2">
            <a:extLst>
              <a:ext uri="{FF2B5EF4-FFF2-40B4-BE49-F238E27FC236}">
                <a16:creationId xmlns:a16="http://schemas.microsoft.com/office/drawing/2014/main" id="{E4F29586-4133-4874-A176-D5A279D86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487A921C-E53E-4263-B360-891EEE75BD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7602DBE-2028-4B7A-AC77-76BF46B2915D}" type="slidenum">
              <a:rPr lang="en-AU" altLang="en-US" sz="1300" smtClean="0"/>
              <a:pPr/>
              <a:t>24</a:t>
            </a:fld>
            <a:endParaRPr lang="en-AU" altLang="en-US" sz="1300"/>
          </a:p>
        </p:txBody>
      </p:sp>
    </p:spTree>
    <p:extLst>
      <p:ext uri="{BB962C8B-B14F-4D97-AF65-F5344CB8AC3E}">
        <p14:creationId xmlns:p14="http://schemas.microsoft.com/office/powerpoint/2010/main" val="218371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F889644-1665-4960-B068-D11C460E0581}"/>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1D86B9B-A330-4396-8365-1CBC8A56FC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8AEEBDCA-3F77-44EB-A195-18A32C81D6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962F9F-B494-4934-AAFB-78EBACF6A5DA}" type="slidenum">
              <a:rPr lang="en-AU" altLang="en-US" smtClean="0">
                <a:latin typeface="Times New Roman" panose="02020603050405020304" pitchFamily="18" charset="0"/>
              </a:rPr>
              <a:pPr fontAlgn="base">
                <a:spcBef>
                  <a:spcPct val="0"/>
                </a:spcBef>
                <a:spcAft>
                  <a:spcPct val="0"/>
                </a:spcAft>
              </a:pPr>
              <a:t>32</a:t>
            </a:fld>
            <a:endParaRPr lang="en-AU"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F889644-1665-4960-B068-D11C460E0581}"/>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1D86B9B-A330-4396-8365-1CBC8A56FC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8AEEBDCA-3F77-44EB-A195-18A32C81D6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962F9F-B494-4934-AAFB-78EBACF6A5DA}" type="slidenum">
              <a:rPr lang="en-AU" altLang="en-US" smtClean="0">
                <a:latin typeface="Times New Roman" panose="02020603050405020304" pitchFamily="18" charset="0"/>
              </a:rPr>
              <a:pPr fontAlgn="base">
                <a:spcBef>
                  <a:spcPct val="0"/>
                </a:spcBef>
                <a:spcAft>
                  <a:spcPct val="0"/>
                </a:spcAft>
              </a:pPr>
              <a:t>33</a:t>
            </a:fld>
            <a:endParaRPr lang="en-AU"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6178157-D5F8-4D1A-BE8C-EC90092ABE08}"/>
              </a:ext>
            </a:extLst>
          </p:cNvPr>
          <p:cNvSpPr>
            <a:spLocks noGrp="1" noRot="1" noChangeAspect="1" noTextEdit="1"/>
          </p:cNvSpPr>
          <p:nvPr>
            <p:ph type="sldImg"/>
          </p:nvPr>
        </p:nvSpPr>
        <p:spPr>
          <a:xfrm>
            <a:off x="457200" y="720725"/>
            <a:ext cx="6400800" cy="3600450"/>
          </a:xfrm>
          <a:ln/>
        </p:spPr>
      </p:sp>
      <p:sp>
        <p:nvSpPr>
          <p:cNvPr id="9219" name="Notes Placeholder 2">
            <a:extLst>
              <a:ext uri="{FF2B5EF4-FFF2-40B4-BE49-F238E27FC236}">
                <a16:creationId xmlns:a16="http://schemas.microsoft.com/office/drawing/2014/main" id="{32965867-96CD-4022-833C-075243333F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a:extLst>
              <a:ext uri="{FF2B5EF4-FFF2-40B4-BE49-F238E27FC236}">
                <a16:creationId xmlns:a16="http://schemas.microsoft.com/office/drawing/2014/main" id="{D1C6B23D-1F83-4765-941C-0EAAE2763B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4C3100B-BDFA-4C00-8623-4F78170A7ACD}" type="slidenum">
              <a:rPr lang="en-AU" altLang="en-US" sz="1200" smtClean="0"/>
              <a:pPr/>
              <a:t>3</a:t>
            </a:fld>
            <a:endParaRPr lang="en-AU"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AF46E87-0196-4473-982B-51BBB70DDD12}"/>
              </a:ext>
            </a:extLst>
          </p:cNvPr>
          <p:cNvSpPr>
            <a:spLocks noGrp="1" noRot="1" noChangeAspect="1" noChangeArrowheads="1" noTextEdit="1"/>
          </p:cNvSpPr>
          <p:nvPr>
            <p:ph type="sldImg"/>
          </p:nvPr>
        </p:nvSpPr>
        <p:spPr>
          <a:xfrm>
            <a:off x="666750" y="836613"/>
            <a:ext cx="5983288" cy="3367087"/>
          </a:xfrm>
          <a:ln/>
        </p:spPr>
      </p:sp>
      <p:sp>
        <p:nvSpPr>
          <p:cNvPr id="11267" name="Rectangle 3">
            <a:extLst>
              <a:ext uri="{FF2B5EF4-FFF2-40B4-BE49-F238E27FC236}">
                <a16:creationId xmlns:a16="http://schemas.microsoft.com/office/drawing/2014/main" id="{3F22D175-A85B-4DFB-B07E-709260DE66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eaLnBrk="1" hangingPunct="1">
              <a:spcBef>
                <a:spcPct val="0"/>
              </a:spcBef>
            </a:pPr>
            <a:endParaRPr lang="en-US" altLang="en-US"/>
          </a:p>
        </p:txBody>
      </p:sp>
      <p:sp>
        <p:nvSpPr>
          <p:cNvPr id="11268" name="Date Placeholder 4">
            <a:extLst>
              <a:ext uri="{FF2B5EF4-FFF2-40B4-BE49-F238E27FC236}">
                <a16:creationId xmlns:a16="http://schemas.microsoft.com/office/drawing/2014/main" id="{03BF0E31-8D63-4CC6-A905-DE96A015D34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cs typeface="Arial" panose="020B0604020202020204" pitchFamily="34" charset="0"/>
              </a:defRPr>
            </a:lvl1pPr>
            <a:lvl2pPr marL="742950" indent="-285750" defTabSz="965200">
              <a:defRPr sz="2400">
                <a:solidFill>
                  <a:schemeClr val="tx1"/>
                </a:solidFill>
                <a:latin typeface="Times New Roman" panose="02020603050405020304" pitchFamily="18" charset="0"/>
                <a:cs typeface="Arial" panose="020B0604020202020204" pitchFamily="34" charset="0"/>
              </a:defRPr>
            </a:lvl2pPr>
            <a:lvl3pPr marL="1143000" indent="-228600" defTabSz="965200">
              <a:defRPr sz="2400">
                <a:solidFill>
                  <a:schemeClr val="tx1"/>
                </a:solidFill>
                <a:latin typeface="Times New Roman" panose="02020603050405020304" pitchFamily="18" charset="0"/>
                <a:cs typeface="Arial" panose="020B0604020202020204" pitchFamily="34" charset="0"/>
              </a:defRPr>
            </a:lvl3pPr>
            <a:lvl4pPr marL="1600200" indent="-228600" defTabSz="965200">
              <a:defRPr sz="2400">
                <a:solidFill>
                  <a:schemeClr val="tx1"/>
                </a:solidFill>
                <a:latin typeface="Times New Roman" panose="02020603050405020304" pitchFamily="18" charset="0"/>
                <a:cs typeface="Arial" panose="020B0604020202020204" pitchFamily="34" charset="0"/>
              </a:defRPr>
            </a:lvl4pPr>
            <a:lvl5pPr marL="2057400" indent="-228600" defTabSz="965200">
              <a:defRPr sz="2400">
                <a:solidFill>
                  <a:schemeClr val="tx1"/>
                </a:solidFill>
                <a:latin typeface="Times New Roman" panose="02020603050405020304" pitchFamily="18" charset="0"/>
                <a:cs typeface="Arial" panose="020B0604020202020204" pitchFamily="34"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E40230D-01BF-48C8-9701-646FA785EF58}" type="datetime4">
              <a:rPr lang="en-US" altLang="en-US" sz="1300" smtClean="0">
                <a:latin typeface="Calibri" panose="020F0502020204030204" pitchFamily="34" charset="0"/>
                <a:ea typeface="MS PGothic" panose="020B0600070205080204" pitchFamily="34" charset="-128"/>
              </a:rPr>
              <a:pPr/>
              <a:t>March 8, 2022</a:t>
            </a:fld>
            <a:endParaRPr lang="en-US" altLang="en-US" sz="1300">
              <a:latin typeface="Calibri" panose="020F050202020403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BC60944E-A5F9-4F4E-B09C-A38E7F00DDDB}"/>
              </a:ext>
            </a:extLst>
          </p:cNvPr>
          <p:cNvSpPr>
            <a:spLocks noGrp="1" noRot="1" noChangeAspect="1" noTextEdit="1"/>
          </p:cNvSpPr>
          <p:nvPr>
            <p:ph type="sldImg"/>
          </p:nvPr>
        </p:nvSpPr>
        <p:spPr>
          <a:xfrm>
            <a:off x="457200" y="720725"/>
            <a:ext cx="6400800" cy="3600450"/>
          </a:xfrm>
          <a:ln/>
        </p:spPr>
      </p:sp>
      <p:sp>
        <p:nvSpPr>
          <p:cNvPr id="13315" name="Notes Placeholder 2">
            <a:extLst>
              <a:ext uri="{FF2B5EF4-FFF2-40B4-BE49-F238E27FC236}">
                <a16:creationId xmlns:a16="http://schemas.microsoft.com/office/drawing/2014/main" id="{DCB0174D-C742-430B-A056-5D8D8830C7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a:extLst>
              <a:ext uri="{FF2B5EF4-FFF2-40B4-BE49-F238E27FC236}">
                <a16:creationId xmlns:a16="http://schemas.microsoft.com/office/drawing/2014/main" id="{4005844C-0667-418A-9B71-C4AF37D6F6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4C93256-BA47-48B6-BEFA-013898345E73}" type="slidenum">
              <a:rPr lang="en-AU" altLang="en-US" sz="1200" smtClean="0"/>
              <a:pPr/>
              <a:t>5</a:t>
            </a:fld>
            <a:endParaRPr lang="en-AU"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altLang="en-US" dirty="0"/>
              <a:t>Business process modeling, often called process modeling, is the analytical representation or illustration of an organization’s </a:t>
            </a:r>
            <a:r>
              <a:rPr lang="en-US" altLang="en-US" dirty="0">
                <a:hlinkClick r:id="rId3"/>
              </a:rPr>
              <a:t>business processes</a:t>
            </a:r>
            <a:r>
              <a:rPr lang="en-US" altLang="en-US" dirty="0"/>
              <a:t>.  </a:t>
            </a:r>
          </a:p>
          <a:p>
            <a:r>
              <a:rPr lang="en-US" altLang="en-US" dirty="0"/>
              <a:t>Along with </a:t>
            </a:r>
            <a:r>
              <a:rPr lang="en-US" altLang="en-US" dirty="0">
                <a:hlinkClick r:id="rId4"/>
              </a:rPr>
              <a:t>business process discovery</a:t>
            </a:r>
            <a:r>
              <a:rPr lang="en-US" altLang="en-US" dirty="0"/>
              <a:t>,  process modeling is widely viewed as a critical component in successful business process management (</a:t>
            </a:r>
            <a:r>
              <a:rPr lang="en-US" altLang="en-US" dirty="0">
                <a:hlinkClick r:id="rId5"/>
              </a:rPr>
              <a:t>BPM</a:t>
            </a:r>
            <a:r>
              <a:rPr lang="en-US" altLang="en-US" dirty="0"/>
              <a:t>). It is used to map out an organization’s current (or “as-is”) processes to create a baseline for process improvements and to design future (or “to-be”) processes with those improvements incorporated. Process modeling often uses Business Process Modeling Notation (</a:t>
            </a:r>
            <a:r>
              <a:rPr lang="en-US" altLang="en-US" dirty="0">
                <a:hlinkClick r:id="rId6"/>
              </a:rPr>
              <a:t>BPMN</a:t>
            </a:r>
            <a:r>
              <a:rPr lang="en-US" altLang="en-US" dirty="0"/>
              <a:t>)</a:t>
            </a:r>
            <a:r>
              <a:rPr lang="en-US" altLang="en-US" dirty="0">
                <a:hlinkClick r:id="rId6"/>
              </a:rPr>
              <a:t>,</a:t>
            </a:r>
            <a:r>
              <a:rPr lang="en-US" altLang="en-US" dirty="0"/>
              <a:t> a standard method of illustrating processes with </a:t>
            </a:r>
            <a:r>
              <a:rPr lang="en-US" altLang="en-US" dirty="0">
                <a:hlinkClick r:id="rId7"/>
              </a:rPr>
              <a:t>flowchart</a:t>
            </a:r>
            <a:r>
              <a:rPr lang="en-US" altLang="en-US" dirty="0"/>
              <a:t>-like diagrams that can be easily understood by both IT and business managers.</a:t>
            </a:r>
          </a:p>
          <a:p>
            <a:r>
              <a:rPr lang="en-AU" altLang="en-US" dirty="0"/>
              <a:t>Source: http://whatis.techtarget.com/definition/business-process-modeling</a:t>
            </a:r>
          </a:p>
        </p:txBody>
      </p:sp>
      <p:sp>
        <p:nvSpPr>
          <p:cNvPr id="4" name="Slide Number Placeholder 3"/>
          <p:cNvSpPr>
            <a:spLocks noGrp="1"/>
          </p:cNvSpPr>
          <p:nvPr>
            <p:ph type="sldNum" sz="quarter" idx="5"/>
          </p:nvPr>
        </p:nvSpPr>
        <p:spPr/>
        <p:txBody>
          <a:bodyPr/>
          <a:lstStyle/>
          <a:p>
            <a:pPr>
              <a:defRPr/>
            </a:pPr>
            <a:fld id="{DDAAB3AB-5C99-44F5-8781-18739D886637}" type="slidenum">
              <a:rPr lang="en-AU" altLang="en-US" smtClean="0"/>
              <a:pPr>
                <a:defRPr/>
              </a:pPr>
              <a:t>8</a:t>
            </a:fld>
            <a:endParaRPr lang="en-AU" altLang="en-US"/>
          </a:p>
        </p:txBody>
      </p:sp>
    </p:spTree>
    <p:extLst>
      <p:ext uri="{BB962C8B-B14F-4D97-AF65-F5344CB8AC3E}">
        <p14:creationId xmlns:p14="http://schemas.microsoft.com/office/powerpoint/2010/main" val="71588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BB430DA-90E9-40C5-BD0C-AAD63299DD95}"/>
              </a:ext>
            </a:extLst>
          </p:cNvPr>
          <p:cNvSpPr>
            <a:spLocks noGrp="1" noRot="1" noChangeAspect="1" noTextEdit="1"/>
          </p:cNvSpPr>
          <p:nvPr>
            <p:ph type="sldImg"/>
          </p:nvPr>
        </p:nvSpPr>
        <p:spPr>
          <a:xfrm>
            <a:off x="457200" y="720725"/>
            <a:ext cx="6400800" cy="3600450"/>
          </a:xfrm>
          <a:ln/>
        </p:spPr>
      </p:sp>
      <p:sp>
        <p:nvSpPr>
          <p:cNvPr id="19459" name="Notes Placeholder 2">
            <a:extLst>
              <a:ext uri="{FF2B5EF4-FFF2-40B4-BE49-F238E27FC236}">
                <a16:creationId xmlns:a16="http://schemas.microsoft.com/office/drawing/2014/main" id="{B77C7349-60BD-4DDF-914A-A89869749E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 </a:t>
            </a:r>
          </a:p>
        </p:txBody>
      </p:sp>
      <p:sp>
        <p:nvSpPr>
          <p:cNvPr id="19460" name="Slide Number Placeholder 3">
            <a:extLst>
              <a:ext uri="{FF2B5EF4-FFF2-40B4-BE49-F238E27FC236}">
                <a16:creationId xmlns:a16="http://schemas.microsoft.com/office/drawing/2014/main" id="{989CFDBE-CD4E-458F-B07B-C9E6E6ADF2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CD57DED-4A0A-4FA9-A20B-9B7A5942BE19}" type="slidenum">
              <a:rPr lang="en-AU" altLang="en-US" sz="1300" smtClean="0"/>
              <a:pPr/>
              <a:t>10</a:t>
            </a:fld>
            <a:endParaRPr lang="en-AU"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8035E15-D382-4591-B9D8-7EED4ACB56FD}"/>
              </a:ext>
            </a:extLst>
          </p:cNvPr>
          <p:cNvSpPr>
            <a:spLocks noGrp="1" noRot="1" noChangeAspect="1" noTextEdit="1"/>
          </p:cNvSpPr>
          <p:nvPr>
            <p:ph type="sldImg"/>
          </p:nvPr>
        </p:nvSpPr>
        <p:spPr>
          <a:xfrm>
            <a:off x="457200" y="720725"/>
            <a:ext cx="6400800" cy="3600450"/>
          </a:xfrm>
          <a:ln/>
        </p:spPr>
      </p:sp>
      <p:sp>
        <p:nvSpPr>
          <p:cNvPr id="29699" name="Notes Placeholder 2">
            <a:extLst>
              <a:ext uri="{FF2B5EF4-FFF2-40B4-BE49-F238E27FC236}">
                <a16:creationId xmlns:a16="http://schemas.microsoft.com/office/drawing/2014/main" id="{1ED61003-2C36-4ED8-A156-E4220FFFBD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eaLnBrk="1" hangingPunct="1">
              <a:spcBef>
                <a:spcPct val="0"/>
              </a:spcBef>
            </a:pPr>
            <a:r>
              <a:rPr lang="en-US" altLang="en-US" dirty="0"/>
              <a:t>Source: http://</a:t>
            </a:r>
            <a:r>
              <a:rPr lang="en-US" altLang="en-US" dirty="0" err="1"/>
              <a:t>www.scribd.com</a:t>
            </a:r>
            <a:r>
              <a:rPr lang="en-US" altLang="en-US" dirty="0"/>
              <a:t>/doc/75548565/Business-Process-Modelling-Template</a:t>
            </a:r>
          </a:p>
        </p:txBody>
      </p:sp>
      <p:sp>
        <p:nvSpPr>
          <p:cNvPr id="29700" name="Slide Number Placeholder 3">
            <a:extLst>
              <a:ext uri="{FF2B5EF4-FFF2-40B4-BE49-F238E27FC236}">
                <a16:creationId xmlns:a16="http://schemas.microsoft.com/office/drawing/2014/main" id="{3105D2CF-21CC-4E37-B883-4D74C35F53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39BB310-93B1-4A15-85A5-531F870FF09E}" type="slidenum">
              <a:rPr lang="en-AU" altLang="en-US" sz="1300" smtClean="0"/>
              <a:pPr/>
              <a:t>19</a:t>
            </a:fld>
            <a:endParaRPr lang="en-AU"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different tool, these notation might be different. Please keep consistency.</a:t>
            </a:r>
          </a:p>
          <a:p>
            <a:r>
              <a:rPr lang="en-US" dirty="0"/>
              <a:t>https://</a:t>
            </a:r>
            <a:r>
              <a:rPr lang="en-US" dirty="0" err="1"/>
              <a:t>www.lucidchart.com</a:t>
            </a:r>
            <a:r>
              <a:rPr lang="en-US" dirty="0"/>
              <a:t>/pages/</a:t>
            </a:r>
            <a:r>
              <a:rPr lang="en-US" dirty="0" err="1"/>
              <a:t>bpmn</a:t>
            </a:r>
            <a:endParaRPr lang="en-US" dirty="0"/>
          </a:p>
          <a:p>
            <a:endParaRPr lang="en-US" dirty="0"/>
          </a:p>
          <a:p>
            <a:r>
              <a:rPr lang="en-US" dirty="0"/>
              <a:t>https://</a:t>
            </a:r>
            <a:r>
              <a:rPr lang="en-US" dirty="0" err="1"/>
              <a:t>lucidco.zendesk.com</a:t>
            </a:r>
            <a:r>
              <a:rPr lang="en-US" dirty="0"/>
              <a:t>/</a:t>
            </a:r>
            <a:r>
              <a:rPr lang="en-US" dirty="0" err="1"/>
              <a:t>hc</a:t>
            </a:r>
            <a:r>
              <a:rPr lang="en-US" dirty="0"/>
              <a:t>/</a:t>
            </a:r>
            <a:r>
              <a:rPr lang="en-US" dirty="0" err="1"/>
              <a:t>en</a:t>
            </a:r>
            <a:r>
              <a:rPr lang="en-US"/>
              <a:t>-us/articles/360049831771-Get-Started-with-an-Educational-Account</a:t>
            </a:r>
            <a:endParaRPr lang="en-US" dirty="0"/>
          </a:p>
        </p:txBody>
      </p:sp>
      <p:sp>
        <p:nvSpPr>
          <p:cNvPr id="4" name="Slide Number Placeholder 3"/>
          <p:cNvSpPr>
            <a:spLocks noGrp="1"/>
          </p:cNvSpPr>
          <p:nvPr>
            <p:ph type="sldNum" sz="quarter" idx="5"/>
          </p:nvPr>
        </p:nvSpPr>
        <p:spPr/>
        <p:txBody>
          <a:bodyPr/>
          <a:lstStyle/>
          <a:p>
            <a:pPr>
              <a:defRPr/>
            </a:pPr>
            <a:fld id="{DDAAB3AB-5C99-44F5-8781-18739D886637}" type="slidenum">
              <a:rPr lang="en-AU" altLang="en-US" smtClean="0"/>
              <a:pPr>
                <a:defRPr/>
              </a:pPr>
              <a:t>20</a:t>
            </a:fld>
            <a:endParaRPr lang="en-AU" altLang="en-US"/>
          </a:p>
        </p:txBody>
      </p:sp>
    </p:spTree>
    <p:extLst>
      <p:ext uri="{BB962C8B-B14F-4D97-AF65-F5344CB8AC3E}">
        <p14:creationId xmlns:p14="http://schemas.microsoft.com/office/powerpoint/2010/main" val="329293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4735A23-7C80-40A8-B8A8-FB087EF8208C}"/>
              </a:ext>
            </a:extLst>
          </p:cNvPr>
          <p:cNvSpPr>
            <a:spLocks noGrp="1" noRot="1" noChangeAspect="1" noTextEdit="1"/>
          </p:cNvSpPr>
          <p:nvPr>
            <p:ph type="sldImg"/>
          </p:nvPr>
        </p:nvSpPr>
        <p:spPr>
          <a:xfrm>
            <a:off x="457200" y="720725"/>
            <a:ext cx="6400800" cy="3600450"/>
          </a:xfrm>
          <a:ln/>
        </p:spPr>
      </p:sp>
      <p:sp>
        <p:nvSpPr>
          <p:cNvPr id="32771" name="Notes Placeholder 2">
            <a:extLst>
              <a:ext uri="{FF2B5EF4-FFF2-40B4-BE49-F238E27FC236}">
                <a16:creationId xmlns:a16="http://schemas.microsoft.com/office/drawing/2014/main" id="{34706E53-3E7C-4FA9-AB6C-E1CD625A59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C855C82E-95DA-4D50-94B4-35AE69A30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cs typeface="Arial" panose="020B0604020202020204" pitchFamily="34" charset="0"/>
              </a:defRPr>
            </a:lvl1pPr>
            <a:lvl2pPr marL="742950" indent="-285750" defTabSz="966788">
              <a:defRPr sz="2400">
                <a:solidFill>
                  <a:schemeClr val="tx1"/>
                </a:solidFill>
                <a:latin typeface="Times New Roman" panose="02020603050405020304" pitchFamily="18" charset="0"/>
                <a:cs typeface="Arial" panose="020B0604020202020204" pitchFamily="34" charset="0"/>
              </a:defRPr>
            </a:lvl2pPr>
            <a:lvl3pPr marL="1143000" indent="-228600" defTabSz="966788">
              <a:defRPr sz="2400">
                <a:solidFill>
                  <a:schemeClr val="tx1"/>
                </a:solidFill>
                <a:latin typeface="Times New Roman" panose="02020603050405020304" pitchFamily="18" charset="0"/>
                <a:cs typeface="Arial" panose="020B0604020202020204" pitchFamily="34" charset="0"/>
              </a:defRPr>
            </a:lvl3pPr>
            <a:lvl4pPr marL="1600200" indent="-228600" defTabSz="966788">
              <a:defRPr sz="2400">
                <a:solidFill>
                  <a:schemeClr val="tx1"/>
                </a:solidFill>
                <a:latin typeface="Times New Roman" panose="02020603050405020304" pitchFamily="18" charset="0"/>
                <a:cs typeface="Arial" panose="020B0604020202020204" pitchFamily="34" charset="0"/>
              </a:defRPr>
            </a:lvl4pPr>
            <a:lvl5pPr marL="2057400" indent="-228600" defTabSz="966788">
              <a:defRPr sz="24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A2D222E-9977-4A99-A059-19C673A95CAF}" type="slidenum">
              <a:rPr lang="en-AU" altLang="en-US" sz="1300" smtClean="0"/>
              <a:pPr/>
              <a:t>21</a:t>
            </a:fld>
            <a:endParaRPr lang="en-AU"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B175F7AF-82E5-49D0-84D0-A7F2C8B37432}"/>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10BF7149-0F1B-4ED2-8D09-F9BA5BD2C7A2}"/>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186290B-500E-4519-A294-264BDD0ADF03}"/>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C554B18F-C0DB-4530-9C82-B7848F7972D8}"/>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9A749D66-E158-4CC3-89FD-F258EB1C7831}"/>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95DF6E96-5DD4-415E-A2F9-AA18BF3E5CF9}"/>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510446E3-8C8F-43D4-88C7-D52954A3E1A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9DFABBA4-7AB0-470F-AE67-79AFBE1A98A2}"/>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4EEA165F-970C-4C3A-A5D2-291C3D60C816}"/>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CD38E479-4AF1-4072-A4E2-ACB3C5098E26}"/>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ADA1BC77-F6FA-4C7C-B356-1468316D3FEA}"/>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1844824"/>
            <a:ext cx="7768959" cy="1646302"/>
          </a:xfrm>
        </p:spPr>
        <p:txBody>
          <a:bodyPr anchor="b">
            <a:noAutofit/>
          </a:bodyPr>
          <a:lstStyle>
            <a:lvl1pPr algn="l">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461" y="4050835"/>
            <a:ext cx="7768959" cy="1096899"/>
          </a:xfrm>
        </p:spPr>
        <p:txBody>
          <a:bodyPr/>
          <a:lstStyle>
            <a:lvl1pPr marL="0" indent="0" algn="l">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Footer Placeholder 4">
            <a:extLst>
              <a:ext uri="{FF2B5EF4-FFF2-40B4-BE49-F238E27FC236}">
                <a16:creationId xmlns:a16="http://schemas.microsoft.com/office/drawing/2014/main" id="{84DA85FF-EC02-4B47-A84E-F1DB7A73CB11}"/>
              </a:ext>
            </a:extLst>
          </p:cNvPr>
          <p:cNvSpPr>
            <a:spLocks noGrp="1"/>
          </p:cNvSpPr>
          <p:nvPr>
            <p:ph type="ftr" sz="quarter" idx="10"/>
          </p:nvPr>
        </p:nvSpPr>
        <p:spPr/>
        <p:txBody>
          <a:bodyPr/>
          <a:lstStyle>
            <a:lvl1pPr>
              <a:defRPr/>
            </a:lvl1pPr>
          </a:lstStyle>
          <a:p>
            <a:pPr defTabSz="457200">
              <a:defRPr/>
            </a:pPr>
            <a:r>
              <a:rPr lang="en-US">
                <a:solidFill>
                  <a:prstClr val="black">
                    <a:tint val="75000"/>
                  </a:prstClr>
                </a:solidFill>
                <a:cs typeface="+mn-cs"/>
              </a:rPr>
              <a:t>31269 Business Requirements Modelling</a:t>
            </a:r>
          </a:p>
        </p:txBody>
      </p:sp>
      <p:sp>
        <p:nvSpPr>
          <p:cNvPr id="16" name="Slide Number Placeholder 5">
            <a:extLst>
              <a:ext uri="{FF2B5EF4-FFF2-40B4-BE49-F238E27FC236}">
                <a16:creationId xmlns:a16="http://schemas.microsoft.com/office/drawing/2014/main" id="{0BC94EEE-1DA8-474F-A98B-264EF9100920}"/>
              </a:ext>
            </a:extLst>
          </p:cNvPr>
          <p:cNvSpPr>
            <a:spLocks noGrp="1"/>
          </p:cNvSpPr>
          <p:nvPr>
            <p:ph type="sldNum" sz="quarter" idx="11"/>
          </p:nvPr>
        </p:nvSpPr>
        <p:spPr/>
        <p:txBody>
          <a:bodyPr/>
          <a:lstStyle>
            <a:lvl1pPr>
              <a:defRPr/>
            </a:lvl1pPr>
          </a:lstStyle>
          <a:p>
            <a:pPr defTabSz="457200">
              <a:defRPr/>
            </a:pPr>
            <a:fld id="{FBA1C6E2-3960-4B93-B7D7-C3332F4C69DE}" type="slidenum">
              <a:rPr lang="en-US" altLang="en-US" smtClean="0">
                <a:solidFill>
                  <a:srgbClr val="1CADE4"/>
                </a:solidFill>
                <a:cs typeface="+mn-cs"/>
              </a:rPr>
              <a:pPr defTabSz="457200">
                <a:defRPr/>
              </a:pPr>
              <a:t>‹#›</a:t>
            </a:fld>
            <a:endParaRPr lang="en-US" altLang="en-US">
              <a:solidFill>
                <a:srgbClr val="1CADE4"/>
              </a:solidFill>
              <a:cs typeface="+mn-cs"/>
            </a:endParaRPr>
          </a:p>
        </p:txBody>
      </p:sp>
    </p:spTree>
    <p:extLst>
      <p:ext uri="{BB962C8B-B14F-4D97-AF65-F5344CB8AC3E}">
        <p14:creationId xmlns:p14="http://schemas.microsoft.com/office/powerpoint/2010/main" val="308454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Slide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6399A56-8F22-4B03-87B0-92DD35F2E9DE}"/>
              </a:ext>
            </a:extLst>
          </p:cNvPr>
          <p:cNvCxnSpPr/>
          <p:nvPr userDrawn="1"/>
        </p:nvCxnSpPr>
        <p:spPr>
          <a:xfrm>
            <a:off x="912284" y="1052736"/>
            <a:ext cx="1046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2800" y="326654"/>
            <a:ext cx="10755808" cy="726083"/>
          </a:xfrm>
        </p:spPr>
        <p:txBody>
          <a:bodyPr/>
          <a:lstStyle/>
          <a:p>
            <a:r>
              <a:rPr lang="en-US" dirty="0"/>
              <a:t>Click to edit Master title style</a:t>
            </a:r>
          </a:p>
        </p:txBody>
      </p:sp>
      <p:sp>
        <p:nvSpPr>
          <p:cNvPr id="3" name="Content Placeholder 2"/>
          <p:cNvSpPr>
            <a:spLocks noGrp="1"/>
          </p:cNvSpPr>
          <p:nvPr>
            <p:ph idx="1" hasCustomPrompt="1"/>
          </p:nvPr>
        </p:nvSpPr>
        <p:spPr>
          <a:xfrm>
            <a:off x="812800" y="1124745"/>
            <a:ext cx="10755809" cy="5185666"/>
          </a:xfrm>
        </p:spPr>
        <p:txBody>
          <a:bodyPr/>
          <a:lstStyle>
            <a:lvl1pPr>
              <a:defRPr sz="3200">
                <a:solidFill>
                  <a:schemeClr val="tx1"/>
                </a:solidFill>
              </a:defRPr>
            </a:lvl1pPr>
            <a:lvl2pPr>
              <a:defRPr sz="3200"/>
            </a:lvl2pPr>
            <a:lvl3pPr>
              <a:defRPr sz="2400"/>
            </a:lvl3pPr>
          </a:lstStyle>
          <a:p>
            <a:pPr lvl="0"/>
            <a:r>
              <a:rPr lang="en-US" dirty="0"/>
              <a:t>Text here</a:t>
            </a:r>
          </a:p>
          <a:p>
            <a:pPr lvl="0"/>
            <a:r>
              <a:rPr lang="en-US" dirty="0"/>
              <a:t>Text here</a:t>
            </a:r>
          </a:p>
          <a:p>
            <a:pPr lvl="1"/>
            <a:r>
              <a:rPr lang="en-US" dirty="0"/>
              <a:t> more text</a:t>
            </a:r>
          </a:p>
          <a:p>
            <a:pPr lvl="2"/>
            <a:r>
              <a:rPr lang="en-US" dirty="0"/>
              <a:t>More text</a:t>
            </a:r>
          </a:p>
        </p:txBody>
      </p:sp>
      <p:sp>
        <p:nvSpPr>
          <p:cNvPr id="5" name="Footer Placeholder 4">
            <a:extLst>
              <a:ext uri="{FF2B5EF4-FFF2-40B4-BE49-F238E27FC236}">
                <a16:creationId xmlns:a16="http://schemas.microsoft.com/office/drawing/2014/main" id="{CB73D973-0346-444F-8549-65E475034E70}"/>
              </a:ext>
            </a:extLst>
          </p:cNvPr>
          <p:cNvSpPr>
            <a:spLocks noGrp="1"/>
          </p:cNvSpPr>
          <p:nvPr>
            <p:ph type="ftr" sz="quarter" idx="10"/>
          </p:nvPr>
        </p:nvSpPr>
        <p:spPr>
          <a:xfrm>
            <a:off x="812800" y="6448426"/>
            <a:ext cx="6163733" cy="365125"/>
          </a:xfrm>
        </p:spPr>
        <p:txBody>
          <a:bodyPr/>
          <a:lstStyle>
            <a:lvl1pPr>
              <a:defRPr sz="1100" b="1" dirty="0"/>
            </a:lvl1pPr>
          </a:lstStyle>
          <a:p>
            <a:pPr defTabSz="457200">
              <a:defRPr/>
            </a:pPr>
            <a:r>
              <a:rPr lang="en-US">
                <a:solidFill>
                  <a:prstClr val="black">
                    <a:tint val="75000"/>
                  </a:prstClr>
                </a:solidFill>
                <a:cs typeface="+mn-cs"/>
              </a:rPr>
              <a:t>31269 Business Requirements Modelling</a:t>
            </a:r>
          </a:p>
        </p:txBody>
      </p:sp>
      <p:sp>
        <p:nvSpPr>
          <p:cNvPr id="6" name="Slide Number Placeholder 5">
            <a:extLst>
              <a:ext uri="{FF2B5EF4-FFF2-40B4-BE49-F238E27FC236}">
                <a16:creationId xmlns:a16="http://schemas.microsoft.com/office/drawing/2014/main" id="{33BDAAC8-E096-443B-9809-90058CB55A6D}"/>
              </a:ext>
            </a:extLst>
          </p:cNvPr>
          <p:cNvSpPr>
            <a:spLocks noGrp="1"/>
          </p:cNvSpPr>
          <p:nvPr>
            <p:ph type="sldNum" sz="quarter" idx="11"/>
          </p:nvPr>
        </p:nvSpPr>
        <p:spPr>
          <a:xfrm>
            <a:off x="10608734" y="6448426"/>
            <a:ext cx="840317" cy="365125"/>
          </a:xfrm>
        </p:spPr>
        <p:txBody>
          <a:bodyPr/>
          <a:lstStyle>
            <a:lvl1pPr>
              <a:defRPr dirty="0"/>
            </a:lvl1p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a:t>
            </a:fld>
            <a:endParaRPr lang="en-US" altLang="en-US">
              <a:solidFill>
                <a:srgbClr val="1CADE4"/>
              </a:solidFill>
              <a:cs typeface="+mn-cs"/>
            </a:endParaRPr>
          </a:p>
        </p:txBody>
      </p:sp>
    </p:spTree>
    <p:extLst>
      <p:ext uri="{BB962C8B-B14F-4D97-AF65-F5344CB8AC3E}">
        <p14:creationId xmlns:p14="http://schemas.microsoft.com/office/powerpoint/2010/main" val="2031631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5C303298-88CA-4CB0-B727-6D1BB959A45D}"/>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EACB000B-9C4F-4A03-A0C6-F9CE2E0FE560}"/>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2D1E8CFB-3C7E-4ACD-8DFB-45FDEE61E1F1}"/>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ADE5D95-63DB-4A8C-973D-CA8B5319F53F}"/>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7D5ECBEB-0DBE-4724-9E67-94E3F7807BC0}"/>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E31EF450-D2EE-4F53-AC5E-9164C3E0642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828EB6DF-5525-4BA9-BBF0-FD11149A535F}"/>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951ECF37-FAD2-4901-8BED-F0B3AFD80528}"/>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B7ADF73F-5089-4735-A85D-B18DDBE92CE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9B143B8B-9E08-479F-8B31-D99F121DFEB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769179D-46A5-45BF-91BF-0BCCA5C198E6}"/>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3C3DDB12-7320-46BC-8426-D37023395950}"/>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id="{E70D369C-6636-4904-B895-F22D66132A42}"/>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r>
              <a:rPr lang="en-US" altLang="en-US" dirty="0"/>
              <a:t>Text</a:t>
            </a:r>
          </a:p>
          <a:p>
            <a:pPr lvl="4"/>
            <a:r>
              <a:rPr lang="en-US" altLang="en-US" dirty="0"/>
              <a:t>Text </a:t>
            </a:r>
          </a:p>
          <a:p>
            <a:pPr lvl="4"/>
            <a:endParaRPr lang="en-US" altLang="en-US" dirty="0"/>
          </a:p>
        </p:txBody>
      </p:sp>
      <p:sp>
        <p:nvSpPr>
          <p:cNvPr id="5" name="Footer Placeholder 4">
            <a:extLst>
              <a:ext uri="{FF2B5EF4-FFF2-40B4-BE49-F238E27FC236}">
                <a16:creationId xmlns:a16="http://schemas.microsoft.com/office/drawing/2014/main" id="{2C884E43-CB40-433A-B39F-9573AD460052}"/>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457200">
              <a:defRPr/>
            </a:pPr>
            <a:r>
              <a:rPr lang="en-US">
                <a:solidFill>
                  <a:prstClr val="black">
                    <a:tint val="75000"/>
                  </a:prstClr>
                </a:solidFill>
                <a:cs typeface="+mn-cs"/>
              </a:rPr>
              <a:t>31269 Business Requirements Modelling</a:t>
            </a:r>
          </a:p>
        </p:txBody>
      </p:sp>
      <p:sp>
        <p:nvSpPr>
          <p:cNvPr id="6" name="Slide Number Placeholder 5">
            <a:extLst>
              <a:ext uri="{FF2B5EF4-FFF2-40B4-BE49-F238E27FC236}">
                <a16:creationId xmlns:a16="http://schemas.microsoft.com/office/drawing/2014/main" id="{B6585586-8BB3-468D-8FF4-3E7E79C88F06}"/>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defTabSz="457200">
              <a:defRPr/>
            </a:pPr>
            <a:fld id="{A36A9270-4C83-4B4B-9091-A6F80FF3B7E1}" type="slidenum">
              <a:rPr lang="en-US" altLang="en-US" smtClean="0">
                <a:solidFill>
                  <a:srgbClr val="1CADE4"/>
                </a:solidFill>
                <a:cs typeface="+mn-cs"/>
              </a:rPr>
              <a:pPr defTabSz="457200">
                <a:defRPr/>
              </a:pPr>
              <a:t>‹#›</a:t>
            </a:fld>
            <a:endParaRPr lang="en-US" altLang="en-US">
              <a:solidFill>
                <a:srgbClr val="1CADE4"/>
              </a:solidFill>
              <a:cs typeface="+mn-cs"/>
            </a:endParaRPr>
          </a:p>
        </p:txBody>
      </p:sp>
    </p:spTree>
    <p:extLst>
      <p:ext uri="{BB962C8B-B14F-4D97-AF65-F5344CB8AC3E}">
        <p14:creationId xmlns:p14="http://schemas.microsoft.com/office/powerpoint/2010/main" val="1409208566"/>
      </p:ext>
    </p:extLst>
  </p:cSld>
  <p:clrMap bg1="lt1" tx1="dk1" bg2="lt2" tx2="dk2" accent1="accent1" accent2="accent2" accent3="accent3" accent4="accent4" accent5="accent5" accent6="accent6" hlink="hlink" folHlink="folHlink"/>
  <p:sldLayoutIdLst>
    <p:sldLayoutId id="2147484154" r:id="rId1"/>
    <p:sldLayoutId id="2147484155" r:id="rId2"/>
  </p:sldLayoutIdLst>
  <p:hf hdr="0" dt="0"/>
  <p:txStyles>
    <p:titleStyle>
      <a:lvl1pPr marL="0" indent="0" algn="l" defTabSz="457200" rtl="0" fontAlgn="base">
        <a:spcBef>
          <a:spcPct val="0"/>
        </a:spcBef>
        <a:spcAft>
          <a:spcPct val="0"/>
        </a:spcAft>
        <a:buClr>
          <a:schemeClr val="accent1"/>
        </a:buClr>
        <a:buFont typeface="Wingdings 3" panose="05040102010807070707" pitchFamily="18" charset="2"/>
        <a:buNone/>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Calibri" panose="020F0502020204030204" pitchFamily="34" charset="0"/>
        </a:defRPr>
      </a:lvl2pPr>
      <a:lvl3pPr algn="l" defTabSz="457200" rtl="0" fontAlgn="base">
        <a:spcBef>
          <a:spcPct val="0"/>
        </a:spcBef>
        <a:spcAft>
          <a:spcPct val="0"/>
        </a:spcAft>
        <a:defRPr sz="3600">
          <a:solidFill>
            <a:schemeClr val="accent1"/>
          </a:solidFill>
          <a:latin typeface="Calibri" panose="020F0502020204030204" pitchFamily="34" charset="0"/>
        </a:defRPr>
      </a:lvl3pPr>
      <a:lvl4pPr algn="l" defTabSz="457200" rtl="0" fontAlgn="base">
        <a:spcBef>
          <a:spcPct val="0"/>
        </a:spcBef>
        <a:spcAft>
          <a:spcPct val="0"/>
        </a:spcAft>
        <a:defRPr sz="3600">
          <a:solidFill>
            <a:schemeClr val="accent1"/>
          </a:solidFill>
          <a:latin typeface="Calibri" panose="020F0502020204030204" pitchFamily="34" charset="0"/>
        </a:defRPr>
      </a:lvl4pPr>
      <a:lvl5pPr algn="l" defTabSz="457200" rtl="0" fontAlgn="base">
        <a:spcBef>
          <a:spcPct val="0"/>
        </a:spcBef>
        <a:spcAft>
          <a:spcPct val="0"/>
        </a:spcAft>
        <a:defRPr sz="3600">
          <a:solidFill>
            <a:schemeClr val="accent1"/>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71450" indent="-171450" algn="l" defTabSz="457200" rtl="0" fontAlgn="base">
        <a:spcBef>
          <a:spcPts val="1000"/>
        </a:spcBef>
        <a:spcAft>
          <a:spcPct val="0"/>
        </a:spcAft>
        <a:buClr>
          <a:schemeClr val="accent1"/>
        </a:buClr>
        <a:buSzPct val="80000"/>
        <a:buFont typeface="Wingdings 3" panose="05040102010807070707" pitchFamily="18" charset="2"/>
        <a:buChar char="u"/>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izagi.com/docs/Introduction%20to%20BPMN.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urgehugheswalsh.co.uk/uploaded/documents/CD-Tool-Box-V1.0.pdf" TargetMode="External"/><Relationship Id="rId2" Type="http://schemas.openxmlformats.org/officeDocument/2006/relationships/hyperlink" Target="http://en.wikipedia.org/wiki/System_context_diagra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izagi.com/docs/Introduction%20to%20BPMN.pdf" TargetMode="External"/><Relationship Id="rId2" Type="http://schemas.openxmlformats.org/officeDocument/2006/relationships/hyperlink" Target="http://www.bizagi.com/docs/BPMN_Quick_Reference_Guide_ENG.pdf" TargetMode="External"/><Relationship Id="rId1" Type="http://schemas.openxmlformats.org/officeDocument/2006/relationships/slideLayout" Target="../slideLayouts/slideLayout2.xml"/><Relationship Id="rId4" Type="http://schemas.openxmlformats.org/officeDocument/2006/relationships/hyperlink" Target="https://online.uts.edu.au/bbcswebdav/pid-1060785-dt-content-rid-5232924_1/courses/31269M01/BPM%20-%20EGD%20%20Ver.%201.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Business_process_model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F12193D-11B3-4A95-99CD-438D33DD4AFF}"/>
              </a:ext>
            </a:extLst>
          </p:cNvPr>
          <p:cNvSpPr>
            <a:spLocks noGrp="1" noChangeArrowheads="1"/>
          </p:cNvSpPr>
          <p:nvPr>
            <p:ph type="ctrTitle"/>
          </p:nvPr>
        </p:nvSpPr>
        <p:spPr>
          <a:xfrm>
            <a:off x="1631504" y="1844824"/>
            <a:ext cx="8136904" cy="854214"/>
          </a:xfrm>
        </p:spPr>
        <p:txBody>
          <a:bodyPr/>
          <a:lstStyle/>
          <a:p>
            <a:r>
              <a:rPr lang="en-US" altLang="en-US" sz="3600" b="1" dirty="0">
                <a:solidFill>
                  <a:srgbClr val="000000"/>
                </a:solidFill>
              </a:rPr>
              <a:t>31269: Business Requirements Modelling</a:t>
            </a:r>
            <a:endParaRPr lang="en-AU" altLang="en-US" dirty="0">
              <a:solidFill>
                <a:schemeClr val="tx1"/>
              </a:solidFill>
            </a:endParaRPr>
          </a:p>
        </p:txBody>
      </p:sp>
      <p:sp>
        <p:nvSpPr>
          <p:cNvPr id="3075" name="Rectangle 3">
            <a:extLst>
              <a:ext uri="{FF2B5EF4-FFF2-40B4-BE49-F238E27FC236}">
                <a16:creationId xmlns:a16="http://schemas.microsoft.com/office/drawing/2014/main" id="{5FF4F7C4-6B9F-4E40-B7A3-71A40A816E11}"/>
              </a:ext>
            </a:extLst>
          </p:cNvPr>
          <p:cNvSpPr>
            <a:spLocks noGrp="1" noChangeArrowheads="1"/>
          </p:cNvSpPr>
          <p:nvPr>
            <p:ph type="subTitle" idx="1"/>
          </p:nvPr>
        </p:nvSpPr>
        <p:spPr>
          <a:xfrm>
            <a:off x="1775522" y="3068960"/>
            <a:ext cx="8064895" cy="3789040"/>
          </a:xfrm>
        </p:spPr>
        <p:txBody>
          <a:bodyPr>
            <a:normAutofit/>
          </a:bodyPr>
          <a:lstStyle/>
          <a:p>
            <a:pPr>
              <a:buFont typeface="Monotype Sorts"/>
              <a:buNone/>
              <a:defRPr/>
            </a:pPr>
            <a:r>
              <a:rPr lang="en-US" sz="2400" b="1" dirty="0"/>
              <a:t>Week </a:t>
            </a:r>
            <a:r>
              <a:rPr lang="en-US" sz="2400" b="1" dirty="0" smtClean="0"/>
              <a:t>4 Lecture </a:t>
            </a:r>
            <a:r>
              <a:rPr lang="en-US" sz="2400" b="1" dirty="0"/>
              <a:t>– Business Process Modelling</a:t>
            </a:r>
            <a:endParaRPr lang="en-US" u="sng" dirty="0">
              <a:hlinkClick r:id="rId2"/>
            </a:endParaRPr>
          </a:p>
          <a:p>
            <a:pPr lvl="2">
              <a:lnSpc>
                <a:spcPct val="80000"/>
              </a:lnSpc>
              <a:defRPr/>
            </a:pPr>
            <a:endParaRPr lang="en-AU" sz="1800" dirty="0"/>
          </a:p>
          <a:p>
            <a:pPr lvl="1">
              <a:lnSpc>
                <a:spcPct val="90000"/>
              </a:lnSpc>
              <a:defRPr/>
            </a:pPr>
            <a:endParaRPr lang="en-AU" dirty="0"/>
          </a:p>
          <a:p>
            <a:pPr lvl="1">
              <a:lnSpc>
                <a:spcPct val="90000"/>
              </a:lnSpc>
              <a:buFont typeface="Monotype Sorts"/>
              <a:buNone/>
              <a:defRPr/>
            </a:pPr>
            <a:endParaRPr lang="en-AU" dirty="0"/>
          </a:p>
          <a:p>
            <a:pPr lvl="1">
              <a:lnSpc>
                <a:spcPct val="90000"/>
              </a:lnSpc>
              <a:defRPr/>
            </a:pPr>
            <a:endParaRPr lang="en-AU" dirty="0"/>
          </a:p>
          <a:p>
            <a:pPr>
              <a:lnSpc>
                <a:spcPct val="90000"/>
              </a:lnSpc>
              <a:defRPr/>
            </a:pPr>
            <a:endParaRPr lang="en-AU"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5DF99E4-14A0-4B04-86DA-70413D0B8C8E}"/>
              </a:ext>
            </a:extLst>
          </p:cNvPr>
          <p:cNvSpPr>
            <a:spLocks noGrp="1"/>
          </p:cNvSpPr>
          <p:nvPr>
            <p:ph type="title"/>
          </p:nvPr>
        </p:nvSpPr>
        <p:spPr>
          <a:xfrm>
            <a:off x="911424" y="188640"/>
            <a:ext cx="8692359" cy="899988"/>
          </a:xfrm>
        </p:spPr>
        <p:txBody>
          <a:bodyPr>
            <a:normAutofit fontScale="90000"/>
          </a:bodyPr>
          <a:lstStyle/>
          <a:p>
            <a:r>
              <a:rPr lang="en-US" altLang="en-US" dirty="0"/>
              <a:t>Process/System Decomposition into different levels</a:t>
            </a:r>
          </a:p>
        </p:txBody>
      </p:sp>
      <p:pic>
        <p:nvPicPr>
          <p:cNvPr id="18435" name="Picture 4">
            <a:extLst>
              <a:ext uri="{FF2B5EF4-FFF2-40B4-BE49-F238E27FC236}">
                <a16:creationId xmlns:a16="http://schemas.microsoft.com/office/drawing/2014/main" id="{4E507BF8-7C23-4A50-ABC2-FB4B4BD952C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135560" y="1161240"/>
            <a:ext cx="6891362" cy="44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55305DA-E81E-4950-8813-CA0B66633436}"/>
              </a:ext>
            </a:extLst>
          </p:cNvPr>
          <p:cNvSpPr>
            <a:spLocks noGrp="1"/>
          </p:cNvSpPr>
          <p:nvPr>
            <p:ph type="ftr" sz="quarter" idx="10"/>
          </p:nvPr>
        </p:nvSpPr>
        <p:spPr/>
        <p:txBody>
          <a:bodyPr/>
          <a:lstStyle/>
          <a:p>
            <a:pPr defTabSz="457200">
              <a:defRPr/>
            </a:pPr>
            <a:r>
              <a:rPr lang="en-US" dirty="0">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2E06273F-D5ED-4F26-8320-20A8CCCF1E58}"/>
              </a:ext>
            </a:extLst>
          </p:cNvPr>
          <p:cNvSpPr>
            <a:spLocks noGrp="1"/>
          </p:cNvSpPr>
          <p:nvPr>
            <p:ph type="sldNum" sz="quarter" idx="11"/>
          </p:nvPr>
        </p:nvSpPr>
        <p:spPr/>
        <p:txBody>
          <a:bodyPr/>
          <a:lstStyle/>
          <a:p>
            <a:pPr defTabSz="457200">
              <a:defRPr/>
            </a:pPr>
            <a:r>
              <a:rPr lang="en-US" altLang="en-US" dirty="0">
                <a:solidFill>
                  <a:srgbClr val="1CADE4"/>
                </a:solidFill>
                <a:cs typeface="+mn-cs"/>
              </a:rPr>
              <a:t>Slide </a:t>
            </a:r>
            <a:fld id="{F47BE3D9-793E-43AF-AE56-9AF17DC25390}" type="slidenum">
              <a:rPr lang="en-US" altLang="en-US" smtClean="0">
                <a:solidFill>
                  <a:srgbClr val="1CADE4"/>
                </a:solidFill>
                <a:cs typeface="+mn-cs"/>
              </a:rPr>
              <a:pPr defTabSz="457200">
                <a:defRPr/>
              </a:pPr>
              <a:t>10</a:t>
            </a:fld>
            <a:endParaRPr lang="en-US" altLang="en-US" dirty="0">
              <a:solidFill>
                <a:srgbClr val="1CADE4"/>
              </a:solidFill>
              <a:cs typeface="+mn-cs"/>
            </a:endParaRPr>
          </a:p>
        </p:txBody>
      </p:sp>
      <p:sp>
        <p:nvSpPr>
          <p:cNvPr id="7" name="TextBox 6">
            <a:extLst>
              <a:ext uri="{FF2B5EF4-FFF2-40B4-BE49-F238E27FC236}">
                <a16:creationId xmlns:a16="http://schemas.microsoft.com/office/drawing/2014/main" id="{AAABE1C6-A123-4FDD-94BF-6C63BA84A03D}"/>
              </a:ext>
            </a:extLst>
          </p:cNvPr>
          <p:cNvSpPr txBox="1"/>
          <p:nvPr/>
        </p:nvSpPr>
        <p:spPr>
          <a:xfrm>
            <a:off x="299356" y="5589240"/>
            <a:ext cx="11593288" cy="1015663"/>
          </a:xfrm>
          <a:prstGeom prst="rect">
            <a:avLst/>
          </a:prstGeom>
          <a:noFill/>
        </p:spPr>
        <p:txBody>
          <a:bodyPr wrap="square">
            <a:spAutoFit/>
          </a:bodyPr>
          <a:lstStyle/>
          <a:p>
            <a:r>
              <a:rPr lang="en-AU" altLang="en-US" sz="2000" b="1" dirty="0"/>
              <a:t>Note: </a:t>
            </a:r>
            <a:r>
              <a:rPr lang="en-AU" altLang="en-US" sz="2000" dirty="0"/>
              <a:t>Different Analysts and companies may or may not decompose process/es. And if they do decompose a particular process, they may do it differently and at different levels than what is being taught in this subject. </a:t>
            </a:r>
            <a:br>
              <a:rPr lang="en-AU" altLang="en-US" sz="2000" dirty="0"/>
            </a:br>
            <a:r>
              <a:rPr lang="en-AU" altLang="en-US" sz="2000" dirty="0"/>
              <a:t>For example, they may decompose it to just 2 or may be 4 or 5 levels.</a:t>
            </a:r>
            <a:endParaRPr lang="en-A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6D0A7A-3031-4DD7-9083-027B5351DBEB}"/>
              </a:ext>
            </a:extLst>
          </p:cNvPr>
          <p:cNvSpPr>
            <a:spLocks noGrp="1"/>
          </p:cNvSpPr>
          <p:nvPr>
            <p:ph type="title"/>
          </p:nvPr>
        </p:nvSpPr>
        <p:spPr/>
        <p:txBody>
          <a:bodyPr/>
          <a:lstStyle/>
          <a:p>
            <a:r>
              <a:rPr lang="en-US" altLang="en-US" dirty="0"/>
              <a:t>Context Diagram</a:t>
            </a:r>
          </a:p>
        </p:txBody>
      </p:sp>
      <p:sp>
        <p:nvSpPr>
          <p:cNvPr id="3" name="Content Placeholder 2">
            <a:extLst>
              <a:ext uri="{FF2B5EF4-FFF2-40B4-BE49-F238E27FC236}">
                <a16:creationId xmlns:a16="http://schemas.microsoft.com/office/drawing/2014/main" id="{30857192-353A-4692-B7C0-AD6FA6714676}"/>
              </a:ext>
            </a:extLst>
          </p:cNvPr>
          <p:cNvSpPr>
            <a:spLocks noGrp="1"/>
          </p:cNvSpPr>
          <p:nvPr>
            <p:ph idx="1"/>
          </p:nvPr>
        </p:nvSpPr>
        <p:spPr>
          <a:xfrm>
            <a:off x="911424" y="1196752"/>
            <a:ext cx="10441160" cy="5688632"/>
          </a:xfrm>
        </p:spPr>
        <p:txBody>
          <a:bodyPr>
            <a:normAutofit fontScale="92500" lnSpcReduction="10000"/>
          </a:bodyPr>
          <a:lstStyle/>
          <a:p>
            <a:pPr>
              <a:defRPr/>
            </a:pPr>
            <a:r>
              <a:rPr lang="en-US" sz="2600" dirty="0"/>
              <a:t>A System Context Diagram (SCD) is a diagram that defines the </a:t>
            </a:r>
            <a:r>
              <a:rPr lang="en-US" sz="2600" b="1" dirty="0"/>
              <a:t>boundary between the system</a:t>
            </a:r>
            <a:r>
              <a:rPr lang="en-US" sz="2600" dirty="0"/>
              <a:t>, or part of a system, </a:t>
            </a:r>
            <a:r>
              <a:rPr lang="en-US" sz="2600" b="1" dirty="0"/>
              <a:t>and its environment</a:t>
            </a:r>
            <a:r>
              <a:rPr lang="en-US" sz="2600" dirty="0"/>
              <a:t>, showing the entities that interact with it.</a:t>
            </a:r>
            <a:r>
              <a:rPr lang="en-US" sz="2000" dirty="0"/>
              <a:t/>
            </a:r>
            <a:br>
              <a:rPr lang="en-US" sz="2000" dirty="0"/>
            </a:br>
            <a:r>
              <a:rPr lang="en-US" sz="1200" dirty="0"/>
              <a:t>Source: </a:t>
            </a:r>
            <a:r>
              <a:rPr lang="en-US" sz="1200" dirty="0">
                <a:hlinkClick r:id="rId2"/>
              </a:rPr>
              <a:t>http://en.wikipedia.org/wiki/System_context_diagram</a:t>
            </a:r>
            <a:endParaRPr lang="en-US" sz="1200" dirty="0"/>
          </a:p>
          <a:p>
            <a:pPr>
              <a:defRPr/>
            </a:pPr>
            <a:endParaRPr lang="en-US" sz="2400" dirty="0"/>
          </a:p>
          <a:p>
            <a:pPr>
              <a:defRPr/>
            </a:pPr>
            <a:r>
              <a:rPr lang="en-US" sz="2600" dirty="0"/>
              <a:t>A Context Diagram allows a team or an individual to produce a high-level model of an existing or planned system that </a:t>
            </a:r>
            <a:r>
              <a:rPr lang="en-US" sz="2600" b="1" dirty="0"/>
              <a:t>defines the boundary of the system of interest </a:t>
            </a:r>
            <a:r>
              <a:rPr lang="en-US" sz="2600" dirty="0"/>
              <a:t>and its interactions with the critical elements in its environment.</a:t>
            </a:r>
            <a:r>
              <a:rPr lang="en-US" sz="1800" dirty="0"/>
              <a:t/>
            </a:r>
            <a:br>
              <a:rPr lang="en-US" sz="1800" dirty="0"/>
            </a:br>
            <a:r>
              <a:rPr lang="en-US" sz="1200" dirty="0"/>
              <a:t>Source: </a:t>
            </a:r>
            <a:r>
              <a:rPr lang="en-US" sz="1200" dirty="0">
                <a:hlinkClick r:id="rId3"/>
              </a:rPr>
              <a:t>http://www.burgehugheswalsh.co.uk/uploaded/documents/CD-Tool-Box-V1.0.pdf</a:t>
            </a:r>
            <a:endParaRPr lang="en-US" sz="1200" dirty="0"/>
          </a:p>
          <a:p>
            <a:pPr marL="0" lvl="1" indent="0">
              <a:spcBef>
                <a:spcPts val="2000"/>
              </a:spcBef>
              <a:buNone/>
              <a:defRPr/>
            </a:pPr>
            <a:endParaRPr lang="en-AU" sz="1200" dirty="0"/>
          </a:p>
          <a:p>
            <a:pPr>
              <a:defRPr/>
            </a:pPr>
            <a:r>
              <a:rPr lang="en-AU" sz="2600" dirty="0"/>
              <a:t>A context diagram shows </a:t>
            </a:r>
            <a:r>
              <a:rPr lang="en-AU" sz="2600" b="1" dirty="0"/>
              <a:t>(parts/components)</a:t>
            </a:r>
            <a:r>
              <a:rPr lang="en-AU" sz="2600" dirty="0"/>
              <a:t>:</a:t>
            </a:r>
          </a:p>
          <a:p>
            <a:pPr lvl="1">
              <a:defRPr/>
            </a:pPr>
            <a:r>
              <a:rPr lang="en-US" sz="2200" dirty="0"/>
              <a:t>The </a:t>
            </a:r>
            <a:r>
              <a:rPr lang="en-US" sz="2200" b="1" dirty="0"/>
              <a:t>system</a:t>
            </a:r>
            <a:r>
              <a:rPr lang="en-US" sz="2200" dirty="0"/>
              <a:t> that is being </a:t>
            </a:r>
            <a:r>
              <a:rPr lang="en-US" sz="2200" dirty="0" err="1"/>
              <a:t>analysed</a:t>
            </a:r>
            <a:r>
              <a:rPr lang="en-US" sz="2200" dirty="0"/>
              <a:t>.</a:t>
            </a:r>
          </a:p>
          <a:p>
            <a:pPr lvl="1">
              <a:defRPr/>
            </a:pPr>
            <a:r>
              <a:rPr lang="en-US" sz="2200" dirty="0"/>
              <a:t>The </a:t>
            </a:r>
            <a:r>
              <a:rPr lang="en-US" sz="2200" b="1" dirty="0"/>
              <a:t>entities</a:t>
            </a:r>
            <a:r>
              <a:rPr lang="en-US" sz="2200" dirty="0"/>
              <a:t> (other systems, people and </a:t>
            </a:r>
            <a:r>
              <a:rPr lang="en-US" sz="2200" dirty="0" err="1"/>
              <a:t>organisations</a:t>
            </a:r>
            <a:r>
              <a:rPr lang="en-US" sz="2200" dirty="0"/>
              <a:t>) that interact with the system.</a:t>
            </a:r>
          </a:p>
          <a:p>
            <a:pPr lvl="1">
              <a:defRPr/>
            </a:pPr>
            <a:r>
              <a:rPr lang="en-US" sz="2200" dirty="0"/>
              <a:t>The </a:t>
            </a:r>
            <a:r>
              <a:rPr lang="en-US" sz="2200" b="1" dirty="0"/>
              <a:t>information/data </a:t>
            </a:r>
            <a:r>
              <a:rPr lang="en-US" sz="2200" dirty="0"/>
              <a:t>(not the processes) that flows between the system and each entity.</a:t>
            </a:r>
            <a:r>
              <a:rPr lang="en-US" sz="1800" dirty="0"/>
              <a:t/>
            </a:r>
            <a:br>
              <a:rPr lang="en-US" sz="1800" dirty="0"/>
            </a:br>
            <a:endParaRPr lang="en-AU" sz="2000" dirty="0"/>
          </a:p>
        </p:txBody>
      </p:sp>
      <p:sp>
        <p:nvSpPr>
          <p:cNvPr id="2" name="Footer Placeholder 1">
            <a:extLst>
              <a:ext uri="{FF2B5EF4-FFF2-40B4-BE49-F238E27FC236}">
                <a16:creationId xmlns:a16="http://schemas.microsoft.com/office/drawing/2014/main" id="{419C8996-B283-4BF8-A122-261FE0ABC23E}"/>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4" name="Slide Number Placeholder 3">
            <a:extLst>
              <a:ext uri="{FF2B5EF4-FFF2-40B4-BE49-F238E27FC236}">
                <a16:creationId xmlns:a16="http://schemas.microsoft.com/office/drawing/2014/main" id="{AE2AA3B1-6ED8-45FD-881E-97CBBF1E43F3}"/>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11</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2753A81-6481-49ED-B5C1-F7980B95A7C5}"/>
              </a:ext>
            </a:extLst>
          </p:cNvPr>
          <p:cNvSpPr>
            <a:spLocks noGrp="1"/>
          </p:cNvSpPr>
          <p:nvPr>
            <p:ph type="title"/>
          </p:nvPr>
        </p:nvSpPr>
        <p:spPr>
          <a:xfrm>
            <a:off x="983432" y="1"/>
            <a:ext cx="9649072" cy="1116013"/>
          </a:xfrm>
        </p:spPr>
        <p:txBody>
          <a:bodyPr/>
          <a:lstStyle/>
          <a:p>
            <a:r>
              <a:rPr lang="en-AU" altLang="en-US" sz="3200" dirty="0"/>
              <a:t>Context Diagram: Example</a:t>
            </a:r>
            <a:br>
              <a:rPr lang="en-AU" altLang="en-US" sz="3200" dirty="0"/>
            </a:br>
            <a:r>
              <a:rPr lang="en-AU" altLang="en-US" sz="3200" b="1" dirty="0"/>
              <a:t>Fast food restaurant ordering system</a:t>
            </a:r>
          </a:p>
        </p:txBody>
      </p:sp>
      <p:sp>
        <p:nvSpPr>
          <p:cNvPr id="22531" name="Rectangle 5">
            <a:extLst>
              <a:ext uri="{FF2B5EF4-FFF2-40B4-BE49-F238E27FC236}">
                <a16:creationId xmlns:a16="http://schemas.microsoft.com/office/drawing/2014/main" id="{4591F11F-B0F9-4A3B-BCBB-D69B384525CE}"/>
              </a:ext>
            </a:extLst>
          </p:cNvPr>
          <p:cNvSpPr>
            <a:spLocks noChangeArrowheads="1"/>
          </p:cNvSpPr>
          <p:nvPr/>
        </p:nvSpPr>
        <p:spPr bwMode="auto">
          <a:xfrm>
            <a:off x="1455737" y="6294438"/>
            <a:ext cx="9280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lgn="ctr">
              <a:spcBef>
                <a:spcPct val="0"/>
              </a:spcBef>
              <a:buClrTx/>
              <a:buFontTx/>
              <a:buNone/>
            </a:pPr>
            <a:r>
              <a:rPr kumimoji="0" lang="en-AU" altLang="en-US" sz="1400" dirty="0">
                <a:latin typeface="Times New Roman" panose="02020603050405020304" pitchFamily="18" charset="0"/>
              </a:rPr>
              <a:t>Source: http://</a:t>
            </a:r>
            <a:r>
              <a:rPr kumimoji="0" lang="en-AU" altLang="en-US" sz="1400" dirty="0" err="1">
                <a:latin typeface="Times New Roman" panose="02020603050405020304" pitchFamily="18" charset="0"/>
              </a:rPr>
              <a:t>www.cpanel.stpaulsscience.org</a:t>
            </a:r>
            <a:r>
              <a:rPr kumimoji="0" lang="en-AU" altLang="en-US" sz="1400" dirty="0">
                <a:latin typeface="Times New Roman" panose="02020603050405020304" pitchFamily="18" charset="0"/>
              </a:rPr>
              <a:t>/</a:t>
            </a:r>
            <a:r>
              <a:rPr kumimoji="0" lang="en-AU" altLang="en-US" sz="1400" dirty="0" err="1">
                <a:latin typeface="Times New Roman" panose="02020603050405020304" pitchFamily="18" charset="0"/>
              </a:rPr>
              <a:t>gceict</a:t>
            </a:r>
            <a:r>
              <a:rPr kumimoji="0" lang="en-AU" altLang="en-US" sz="1400" dirty="0">
                <a:latin typeface="Times New Roman" panose="02020603050405020304" pitchFamily="18" charset="0"/>
              </a:rPr>
              <a:t>/specifications/</a:t>
            </a:r>
            <a:r>
              <a:rPr kumimoji="0" lang="en-AU" altLang="en-US" sz="1400" dirty="0" err="1">
                <a:latin typeface="Times New Roman" panose="02020603050405020304" pitchFamily="18" charset="0"/>
              </a:rPr>
              <a:t>aqa</a:t>
            </a:r>
            <a:r>
              <a:rPr kumimoji="0" lang="en-AU" altLang="en-US" sz="1400" dirty="0">
                <a:latin typeface="Times New Roman" panose="02020603050405020304" pitchFamily="18" charset="0"/>
              </a:rPr>
              <a:t>/unit3/</a:t>
            </a:r>
            <a:r>
              <a:rPr kumimoji="0" lang="en-AU" altLang="en-US" sz="1400" dirty="0" err="1">
                <a:latin typeface="Times New Roman" panose="02020603050405020304" pitchFamily="18" charset="0"/>
              </a:rPr>
              <a:t>devsolutions</a:t>
            </a:r>
            <a:r>
              <a:rPr kumimoji="0" lang="en-AU" altLang="en-US" sz="1400" dirty="0">
                <a:latin typeface="Times New Roman" panose="02020603050405020304" pitchFamily="18" charset="0"/>
              </a:rPr>
              <a:t>/context/</a:t>
            </a:r>
            <a:r>
              <a:rPr kumimoji="0" lang="en-AU" altLang="en-US" sz="1400" dirty="0" err="1">
                <a:latin typeface="Times New Roman" panose="02020603050405020304" pitchFamily="18" charset="0"/>
              </a:rPr>
              <a:t>intro.htm</a:t>
            </a:r>
            <a:endParaRPr kumimoji="0" lang="en-AU" altLang="en-US" sz="1400" dirty="0">
              <a:latin typeface="Times New Roman" panose="02020603050405020304" pitchFamily="18" charset="0"/>
            </a:endParaRPr>
          </a:p>
        </p:txBody>
      </p:sp>
      <p:pic>
        <p:nvPicPr>
          <p:cNvPr id="22532" name="Picture 2" descr="http://www.cpanel.stpaulsscience.org/gceict/specifications/aqa/unit3/devsolutions/context/context.jpg">
            <a:extLst>
              <a:ext uri="{FF2B5EF4-FFF2-40B4-BE49-F238E27FC236}">
                <a16:creationId xmlns:a16="http://schemas.microsoft.com/office/drawing/2014/main" id="{2B59A2F4-6092-40B3-AE81-F1B90B2A0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588" y="1590675"/>
            <a:ext cx="5059362"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400FCC9-A47F-4276-9953-931F4362D895}"/>
              </a:ext>
            </a:extLst>
          </p:cNvPr>
          <p:cNvSpPr txBox="1"/>
          <p:nvPr/>
        </p:nvSpPr>
        <p:spPr>
          <a:xfrm>
            <a:off x="4825158" y="2276872"/>
            <a:ext cx="1414859" cy="369332"/>
          </a:xfrm>
          <a:prstGeom prst="rect">
            <a:avLst/>
          </a:prstGeom>
          <a:solidFill>
            <a:schemeClr val="bg1"/>
          </a:solidFill>
        </p:spPr>
        <p:txBody>
          <a:bodyPr wrap="square" rtlCol="0">
            <a:spAutoFit/>
          </a:bodyPr>
          <a:lstStyle/>
          <a:p>
            <a:r>
              <a:rPr lang="en-AU" sz="1800" dirty="0">
                <a:latin typeface="Arial" panose="020B0604020202020204" pitchFamily="34" charset="0"/>
              </a:rPr>
              <a:t>Meal Order</a:t>
            </a:r>
          </a:p>
        </p:txBody>
      </p:sp>
      <p:sp>
        <p:nvSpPr>
          <p:cNvPr id="3" name="Footer Placeholder 2">
            <a:extLst>
              <a:ext uri="{FF2B5EF4-FFF2-40B4-BE49-F238E27FC236}">
                <a16:creationId xmlns:a16="http://schemas.microsoft.com/office/drawing/2014/main" id="{6C133EA7-9D86-4F97-B9A1-978C1896C5E7}"/>
              </a:ext>
            </a:extLst>
          </p:cNvPr>
          <p:cNvSpPr>
            <a:spLocks noGrp="1"/>
          </p:cNvSpPr>
          <p:nvPr>
            <p:ph type="ftr" sz="quarter" idx="10"/>
          </p:nvPr>
        </p:nvSpPr>
        <p:spPr/>
        <p:txBody>
          <a:bodyPr/>
          <a:lstStyle/>
          <a:p>
            <a:pPr defTabSz="457200">
              <a:defRPr/>
            </a:pPr>
            <a:r>
              <a:rPr lang="en-US" dirty="0">
                <a:solidFill>
                  <a:prstClr val="black">
                    <a:tint val="75000"/>
                  </a:prstClr>
                </a:solidFill>
                <a:cs typeface="+mn-cs"/>
              </a:rPr>
              <a:t>31269 Business Requirements Modelling</a:t>
            </a:r>
          </a:p>
        </p:txBody>
      </p:sp>
      <p:sp>
        <p:nvSpPr>
          <p:cNvPr id="4" name="Slide Number Placeholder 3">
            <a:extLst>
              <a:ext uri="{FF2B5EF4-FFF2-40B4-BE49-F238E27FC236}">
                <a16:creationId xmlns:a16="http://schemas.microsoft.com/office/drawing/2014/main" id="{9F5CCB58-8933-405F-BA14-4A48D2C08B84}"/>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12</a:t>
            </a:fld>
            <a:endParaRPr lang="en-US" altLang="en-US">
              <a:solidFill>
                <a:srgbClr val="1CADE4"/>
              </a:solidFill>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F4EDF21-A170-4CC5-854D-75D88A54B2B7}"/>
              </a:ext>
            </a:extLst>
          </p:cNvPr>
          <p:cNvSpPr>
            <a:spLocks noGrp="1"/>
          </p:cNvSpPr>
          <p:nvPr>
            <p:ph type="title"/>
          </p:nvPr>
        </p:nvSpPr>
        <p:spPr/>
        <p:txBody>
          <a:bodyPr/>
          <a:lstStyle/>
          <a:p>
            <a:r>
              <a:rPr lang="en-US" altLang="en-US" dirty="0"/>
              <a:t>Why have a Context Diagram?</a:t>
            </a:r>
          </a:p>
        </p:txBody>
      </p:sp>
      <p:sp>
        <p:nvSpPr>
          <p:cNvPr id="3" name="Content Placeholder 2">
            <a:extLst>
              <a:ext uri="{FF2B5EF4-FFF2-40B4-BE49-F238E27FC236}">
                <a16:creationId xmlns:a16="http://schemas.microsoft.com/office/drawing/2014/main" id="{42F91641-DC6D-49D6-8C46-2634E1EB5855}"/>
              </a:ext>
            </a:extLst>
          </p:cNvPr>
          <p:cNvSpPr>
            <a:spLocks noGrp="1"/>
          </p:cNvSpPr>
          <p:nvPr>
            <p:ph idx="1"/>
          </p:nvPr>
        </p:nvSpPr>
        <p:spPr>
          <a:xfrm>
            <a:off x="911424" y="1196752"/>
            <a:ext cx="10585176" cy="5472608"/>
          </a:xfrm>
        </p:spPr>
        <p:txBody>
          <a:bodyPr>
            <a:normAutofit fontScale="25000" lnSpcReduction="20000"/>
          </a:bodyPr>
          <a:lstStyle/>
          <a:p>
            <a:pPr marL="0" indent="0">
              <a:buNone/>
              <a:defRPr/>
            </a:pPr>
            <a:r>
              <a:rPr lang="en-US" sz="9600" dirty="0"/>
              <a:t>A Context Diagram can:</a:t>
            </a:r>
          </a:p>
          <a:p>
            <a:pPr>
              <a:spcBef>
                <a:spcPts val="600"/>
              </a:spcBef>
              <a:spcAft>
                <a:spcPts val="600"/>
              </a:spcAft>
              <a:defRPr/>
            </a:pPr>
            <a:r>
              <a:rPr lang="en-US" sz="9600" dirty="0"/>
              <a:t>help define and agree the </a:t>
            </a:r>
            <a:r>
              <a:rPr lang="en-US" sz="9600" b="1" dirty="0"/>
              <a:t>scope or boundary of the system </a:t>
            </a:r>
            <a:r>
              <a:rPr lang="en-US" sz="9600" dirty="0"/>
              <a:t>of interest</a:t>
            </a:r>
          </a:p>
          <a:p>
            <a:pPr>
              <a:spcBef>
                <a:spcPts val="600"/>
              </a:spcBef>
              <a:spcAft>
                <a:spcPts val="600"/>
              </a:spcAft>
              <a:defRPr/>
            </a:pPr>
            <a:r>
              <a:rPr lang="en-US" sz="9600" dirty="0"/>
              <a:t>provide a simple </a:t>
            </a:r>
            <a:r>
              <a:rPr lang="en-US" sz="9600" b="1" dirty="0"/>
              <a:t>high-level picture or birds eye view of the system </a:t>
            </a:r>
            <a:r>
              <a:rPr lang="en-US" sz="9600" dirty="0"/>
              <a:t>of interest.</a:t>
            </a:r>
          </a:p>
          <a:p>
            <a:pPr>
              <a:spcBef>
                <a:spcPts val="600"/>
              </a:spcBef>
              <a:spcAft>
                <a:spcPts val="600"/>
              </a:spcAft>
              <a:defRPr/>
            </a:pPr>
            <a:r>
              <a:rPr lang="en-US" sz="9600" b="1" dirty="0"/>
              <a:t>Help identify the elements in the environment of the system</a:t>
            </a:r>
            <a:r>
              <a:rPr lang="en-US" sz="9600" dirty="0"/>
              <a:t> of  interest that it interacts with. All systems operate in an environment; failure to pay attention to that environment will lead to failure.</a:t>
            </a:r>
          </a:p>
          <a:p>
            <a:pPr>
              <a:spcBef>
                <a:spcPts val="600"/>
              </a:spcBef>
              <a:spcAft>
                <a:spcPts val="600"/>
              </a:spcAft>
              <a:defRPr/>
            </a:pPr>
            <a:r>
              <a:rPr lang="en-US" sz="9600" dirty="0"/>
              <a:t>Identify and define the external interfaces the System of Interest logically has to have with the outside world. </a:t>
            </a:r>
            <a:br>
              <a:rPr lang="en-US" sz="9600" dirty="0"/>
            </a:br>
            <a:r>
              <a:rPr lang="en-US" sz="8000" dirty="0"/>
              <a:t>Source: http://www.burgehugheswalsh.co.uk/uploaded/documents/CD-Tool-Box-V1.0.pdf</a:t>
            </a:r>
          </a:p>
          <a:p>
            <a:pPr>
              <a:spcBef>
                <a:spcPts val="600"/>
              </a:spcBef>
              <a:spcAft>
                <a:spcPts val="600"/>
              </a:spcAft>
              <a:defRPr/>
            </a:pPr>
            <a:r>
              <a:rPr lang="en-US" sz="9600" dirty="0"/>
              <a:t>The interfaces between the system and the external entities are shown with labeled arrows. The context diagram </a:t>
            </a:r>
            <a:r>
              <a:rPr lang="en-US" sz="9600" b="1" dirty="0"/>
              <a:t>depicts the project scope at a high level of abstraction</a:t>
            </a:r>
            <a:r>
              <a:rPr lang="en-US" sz="9600" dirty="0"/>
              <a:t> but reveals nothing about the system functionality, architecture, or look-and-feel. Nor does it explicitly identify the features or functionality that are in or out of scope.  The functional behavior of the system is merely implied by the labeled flows that connect the system to the external entities. </a:t>
            </a:r>
            <a:r>
              <a:rPr lang="en-US" sz="8800" dirty="0"/>
              <a:t/>
            </a:r>
            <a:br>
              <a:rPr lang="en-US" sz="8800" dirty="0"/>
            </a:br>
            <a:endParaRPr lang="en-AU" sz="8800" dirty="0"/>
          </a:p>
        </p:txBody>
      </p:sp>
      <p:sp>
        <p:nvSpPr>
          <p:cNvPr id="2" name="Footer Placeholder 1">
            <a:extLst>
              <a:ext uri="{FF2B5EF4-FFF2-40B4-BE49-F238E27FC236}">
                <a16:creationId xmlns:a16="http://schemas.microsoft.com/office/drawing/2014/main" id="{3C065DEE-8D1F-47B2-A4E9-AAE60FB14AA7}"/>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4" name="Slide Number Placeholder 3">
            <a:extLst>
              <a:ext uri="{FF2B5EF4-FFF2-40B4-BE49-F238E27FC236}">
                <a16:creationId xmlns:a16="http://schemas.microsoft.com/office/drawing/2014/main" id="{F2D3EBBC-200A-4330-A257-52057A7B4745}"/>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13</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6100EE3-02A5-4AA0-9436-18AD35405EED}"/>
              </a:ext>
            </a:extLst>
          </p:cNvPr>
          <p:cNvSpPr>
            <a:spLocks noGrp="1"/>
          </p:cNvSpPr>
          <p:nvPr>
            <p:ph type="title"/>
          </p:nvPr>
        </p:nvSpPr>
        <p:spPr>
          <a:xfrm>
            <a:off x="911424" y="-63277"/>
            <a:ext cx="9289032" cy="1116013"/>
          </a:xfrm>
        </p:spPr>
        <p:txBody>
          <a:bodyPr>
            <a:normAutofit fontScale="90000"/>
          </a:bodyPr>
          <a:lstStyle/>
          <a:p>
            <a:r>
              <a:rPr lang="en-AU" altLang="en-US" dirty="0"/>
              <a:t>Context Diagram: Another Example – </a:t>
            </a:r>
            <a:br>
              <a:rPr lang="en-AU" altLang="en-US" dirty="0"/>
            </a:br>
            <a:r>
              <a:rPr lang="en-AU" altLang="en-US" dirty="0"/>
              <a:t>Supply chain management system</a:t>
            </a:r>
          </a:p>
        </p:txBody>
      </p:sp>
      <p:pic>
        <p:nvPicPr>
          <p:cNvPr id="23555" name="Picture 2" descr="http://static1.squarespace.com/static/50c9c50fe4b0a97682fac903/t/511a3c03e4b084d1d0b26f5d/1360673797366/CD2.jpg">
            <a:extLst>
              <a:ext uri="{FF2B5EF4-FFF2-40B4-BE49-F238E27FC236}">
                <a16:creationId xmlns:a16="http://schemas.microsoft.com/office/drawing/2014/main" id="{FC2B4913-64FE-4ECA-8370-99CF6A689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49498"/>
            <a:ext cx="5402262"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5">
            <a:extLst>
              <a:ext uri="{FF2B5EF4-FFF2-40B4-BE49-F238E27FC236}">
                <a16:creationId xmlns:a16="http://schemas.microsoft.com/office/drawing/2014/main" id="{610836CB-CC78-4A0B-8D74-E9772B461EDC}"/>
              </a:ext>
            </a:extLst>
          </p:cNvPr>
          <p:cNvSpPr>
            <a:spLocks noChangeArrowheads="1"/>
          </p:cNvSpPr>
          <p:nvPr/>
        </p:nvSpPr>
        <p:spPr bwMode="auto">
          <a:xfrm>
            <a:off x="2111375" y="6367464"/>
            <a:ext cx="7054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lgn="ctr">
              <a:spcBef>
                <a:spcPct val="0"/>
              </a:spcBef>
              <a:buClrTx/>
              <a:buFontTx/>
              <a:buNone/>
            </a:pPr>
            <a:r>
              <a:rPr kumimoji="0" lang="en-AU" altLang="en-US" sz="1400" dirty="0">
                <a:latin typeface="Times New Roman" panose="02020603050405020304" pitchFamily="18" charset="0"/>
              </a:rPr>
              <a:t>Source: http://</a:t>
            </a:r>
            <a:r>
              <a:rPr kumimoji="0" lang="en-AU" altLang="en-US" sz="1400" dirty="0" err="1">
                <a:latin typeface="Times New Roman" panose="02020603050405020304" pitchFamily="18" charset="0"/>
              </a:rPr>
              <a:t>businessanalystlearnings.com</a:t>
            </a:r>
            <a:r>
              <a:rPr kumimoji="0" lang="en-AU" altLang="en-US" sz="1400" dirty="0">
                <a:latin typeface="Times New Roman" panose="02020603050405020304" pitchFamily="18" charset="0"/>
              </a:rPr>
              <a:t>/</a:t>
            </a:r>
            <a:r>
              <a:rPr kumimoji="0" lang="en-AU" altLang="en-US" sz="1400" dirty="0" err="1">
                <a:latin typeface="Times New Roman" panose="02020603050405020304" pitchFamily="18" charset="0"/>
              </a:rPr>
              <a:t>ba</a:t>
            </a:r>
            <a:r>
              <a:rPr kumimoji="0" lang="en-AU" altLang="en-US" sz="1400" dirty="0">
                <a:latin typeface="Times New Roman" panose="02020603050405020304" pitchFamily="18" charset="0"/>
              </a:rPr>
              <a:t>-techniques</a:t>
            </a:r>
          </a:p>
        </p:txBody>
      </p:sp>
      <p:sp>
        <p:nvSpPr>
          <p:cNvPr id="5" name="TextBox 4">
            <a:extLst>
              <a:ext uri="{FF2B5EF4-FFF2-40B4-BE49-F238E27FC236}">
                <a16:creationId xmlns:a16="http://schemas.microsoft.com/office/drawing/2014/main" id="{CB5ED110-1083-4DFB-885E-CBE147E01CD8}"/>
              </a:ext>
            </a:extLst>
          </p:cNvPr>
          <p:cNvSpPr txBox="1"/>
          <p:nvPr/>
        </p:nvSpPr>
        <p:spPr>
          <a:xfrm>
            <a:off x="6023992" y="1268761"/>
            <a:ext cx="864096" cy="430887"/>
          </a:xfrm>
          <a:prstGeom prst="rect">
            <a:avLst/>
          </a:prstGeom>
          <a:solidFill>
            <a:schemeClr val="bg1"/>
          </a:solidFill>
        </p:spPr>
        <p:txBody>
          <a:bodyPr wrap="square" rtlCol="0">
            <a:spAutoFit/>
          </a:bodyPr>
          <a:lstStyle/>
          <a:p>
            <a:r>
              <a:rPr lang="en-AU" sz="1100" dirty="0">
                <a:latin typeface="Arial" panose="020B0604020202020204" pitchFamily="34" charset="0"/>
              </a:rPr>
              <a:t>Purchase Order</a:t>
            </a:r>
          </a:p>
        </p:txBody>
      </p:sp>
      <p:sp>
        <p:nvSpPr>
          <p:cNvPr id="6" name="TextBox 5">
            <a:extLst>
              <a:ext uri="{FF2B5EF4-FFF2-40B4-BE49-F238E27FC236}">
                <a16:creationId xmlns:a16="http://schemas.microsoft.com/office/drawing/2014/main" id="{291B15B9-2270-4865-BA55-A972C607329C}"/>
              </a:ext>
            </a:extLst>
          </p:cNvPr>
          <p:cNvSpPr txBox="1"/>
          <p:nvPr/>
        </p:nvSpPr>
        <p:spPr>
          <a:xfrm>
            <a:off x="5339916" y="4437113"/>
            <a:ext cx="756084" cy="430887"/>
          </a:xfrm>
          <a:prstGeom prst="rect">
            <a:avLst/>
          </a:prstGeom>
          <a:solidFill>
            <a:schemeClr val="bg1"/>
          </a:solidFill>
        </p:spPr>
        <p:txBody>
          <a:bodyPr wrap="square" rtlCol="0">
            <a:spAutoFit/>
          </a:bodyPr>
          <a:lstStyle/>
          <a:p>
            <a:r>
              <a:rPr lang="en-AU" sz="1050" dirty="0">
                <a:latin typeface="Arial" panose="020B0604020202020204" pitchFamily="34" charset="0"/>
              </a:rPr>
              <a:t>Purchase Order</a:t>
            </a:r>
          </a:p>
        </p:txBody>
      </p:sp>
      <p:sp>
        <p:nvSpPr>
          <p:cNvPr id="2" name="Footer Placeholder 1">
            <a:extLst>
              <a:ext uri="{FF2B5EF4-FFF2-40B4-BE49-F238E27FC236}">
                <a16:creationId xmlns:a16="http://schemas.microsoft.com/office/drawing/2014/main" id="{79404696-1040-4B23-B0B4-22404F19A4D1}"/>
              </a:ext>
            </a:extLst>
          </p:cNvPr>
          <p:cNvSpPr>
            <a:spLocks noGrp="1"/>
          </p:cNvSpPr>
          <p:nvPr>
            <p:ph type="ftr" sz="quarter" idx="10"/>
          </p:nvPr>
        </p:nvSpPr>
        <p:spPr/>
        <p:txBody>
          <a:bodyPr/>
          <a:lstStyle/>
          <a:p>
            <a:pPr defTabSz="457200">
              <a:defRPr/>
            </a:pPr>
            <a:r>
              <a:rPr lang="en-US" dirty="0">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7BAED413-7684-4CC0-9472-8D83C1384329}"/>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14</a:t>
            </a:fld>
            <a:endParaRPr lang="en-US" altLang="en-US">
              <a:solidFill>
                <a:srgbClr val="1CADE4"/>
              </a:solidFill>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408AF08-64A4-4BC3-A235-A3FAF798B242}"/>
              </a:ext>
            </a:extLst>
          </p:cNvPr>
          <p:cNvSpPr>
            <a:spLocks noGrp="1"/>
          </p:cNvSpPr>
          <p:nvPr>
            <p:ph type="title"/>
          </p:nvPr>
        </p:nvSpPr>
        <p:spPr/>
        <p:txBody>
          <a:bodyPr/>
          <a:lstStyle/>
          <a:p>
            <a:r>
              <a:rPr lang="en-US" altLang="en-US" dirty="0"/>
              <a:t>Level 1 and 2 Diagrams</a:t>
            </a:r>
          </a:p>
        </p:txBody>
      </p:sp>
      <p:sp>
        <p:nvSpPr>
          <p:cNvPr id="24579" name="Content Placeholder 2">
            <a:extLst>
              <a:ext uri="{FF2B5EF4-FFF2-40B4-BE49-F238E27FC236}">
                <a16:creationId xmlns:a16="http://schemas.microsoft.com/office/drawing/2014/main" id="{310C28CF-7EC3-4F8D-8CA0-1580AB46924B}"/>
              </a:ext>
            </a:extLst>
          </p:cNvPr>
          <p:cNvSpPr>
            <a:spLocks noGrp="1"/>
          </p:cNvSpPr>
          <p:nvPr>
            <p:ph idx="1"/>
          </p:nvPr>
        </p:nvSpPr>
        <p:spPr>
          <a:xfrm>
            <a:off x="911425" y="1268760"/>
            <a:ext cx="10537626" cy="5256584"/>
          </a:xfrm>
        </p:spPr>
        <p:txBody>
          <a:bodyPr>
            <a:normAutofit/>
          </a:bodyPr>
          <a:lstStyle/>
          <a:p>
            <a:r>
              <a:rPr lang="en-AU" altLang="en-US" sz="2800" b="1" dirty="0"/>
              <a:t>Level 1 Diagram:</a:t>
            </a:r>
          </a:p>
          <a:p>
            <a:pPr lvl="1"/>
            <a:r>
              <a:rPr lang="en-AU" altLang="en-US" sz="2800" dirty="0"/>
              <a:t>Identify all the business processes (main functionalities/features/work activities) within the System.</a:t>
            </a:r>
          </a:p>
          <a:p>
            <a:pPr>
              <a:spcBef>
                <a:spcPts val="1200"/>
              </a:spcBef>
            </a:pPr>
            <a:r>
              <a:rPr lang="en-AU" altLang="en-US" sz="2800" b="1" dirty="0"/>
              <a:t>Level 2 Diagrams:</a:t>
            </a:r>
          </a:p>
          <a:p>
            <a:pPr lvl="1">
              <a:spcBef>
                <a:spcPts val="1200"/>
              </a:spcBef>
            </a:pPr>
            <a:r>
              <a:rPr lang="en-AU" altLang="en-US" sz="2800" dirty="0"/>
              <a:t>Detail/model all sub-processes and tasks within each process identified at Level 1.</a:t>
            </a:r>
          </a:p>
          <a:p>
            <a:pPr lvl="1">
              <a:spcBef>
                <a:spcPts val="1200"/>
              </a:spcBef>
            </a:pPr>
            <a:r>
              <a:rPr lang="en-AU" sz="2800" dirty="0"/>
              <a:t>Identify all the tasks from the start to end required to complete each Level 1 process</a:t>
            </a:r>
            <a:r>
              <a:rPr lang="en-AU" altLang="en-US" sz="2800" dirty="0"/>
              <a:t> and draw one separate diagram for each Level 1 process.</a:t>
            </a:r>
          </a:p>
          <a:p>
            <a:endParaRPr lang="en-AU" altLang="en-US" sz="2500" dirty="0"/>
          </a:p>
        </p:txBody>
      </p:sp>
      <p:sp>
        <p:nvSpPr>
          <p:cNvPr id="2" name="Footer Placeholder 1">
            <a:extLst>
              <a:ext uri="{FF2B5EF4-FFF2-40B4-BE49-F238E27FC236}">
                <a16:creationId xmlns:a16="http://schemas.microsoft.com/office/drawing/2014/main" id="{4A15306B-76EB-410E-8E01-ABD6EFBD5D20}"/>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2F3B6646-5745-4648-9C8B-776B8C621E1F}"/>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15</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id="{FFC4D04B-0BCF-4329-A87A-3AFF2404D893}"/>
              </a:ext>
            </a:extLst>
          </p:cNvPr>
          <p:cNvSpPr>
            <a:spLocks noGrp="1"/>
          </p:cNvSpPr>
          <p:nvPr>
            <p:ph idx="1"/>
          </p:nvPr>
        </p:nvSpPr>
        <p:spPr>
          <a:xfrm>
            <a:off x="839416" y="1124744"/>
            <a:ext cx="10539784" cy="5544616"/>
          </a:xfrm>
        </p:spPr>
        <p:txBody>
          <a:bodyPr>
            <a:normAutofit/>
          </a:bodyPr>
          <a:lstStyle/>
          <a:p>
            <a:r>
              <a:rPr lang="en-AU" altLang="en-US" sz="2200" b="1" dirty="0"/>
              <a:t>Context</a:t>
            </a:r>
          </a:p>
          <a:p>
            <a:pPr lvl="1"/>
            <a:r>
              <a:rPr lang="en-AU" altLang="en-US" sz="2200" dirty="0"/>
              <a:t>Identify all the External Entities + information that flows between the ATM System and Entities</a:t>
            </a:r>
          </a:p>
          <a:p>
            <a:r>
              <a:rPr lang="en-AU" altLang="en-US" sz="2200" b="1" dirty="0"/>
              <a:t>Level 1: </a:t>
            </a:r>
            <a:r>
              <a:rPr lang="en-AU" altLang="en-US" sz="2200" dirty="0"/>
              <a:t>Identify all business processes within the ATM System</a:t>
            </a:r>
          </a:p>
          <a:p>
            <a:pPr lvl="1"/>
            <a:r>
              <a:rPr lang="en-AU" altLang="en-US" sz="2200" dirty="0"/>
              <a:t>01 Withdraw money</a:t>
            </a:r>
          </a:p>
          <a:p>
            <a:pPr lvl="1"/>
            <a:r>
              <a:rPr lang="en-AU" altLang="en-US" sz="2200" dirty="0"/>
              <a:t>02 Transfer money</a:t>
            </a:r>
          </a:p>
          <a:p>
            <a:pPr lvl="1"/>
            <a:r>
              <a:rPr lang="en-AU" altLang="en-US" sz="2200" dirty="0"/>
              <a:t>03 Deposit money</a:t>
            </a:r>
          </a:p>
          <a:p>
            <a:pPr lvl="1"/>
            <a:r>
              <a:rPr lang="en-AU" altLang="en-US" sz="2200" dirty="0"/>
              <a:t>04 Change PIN</a:t>
            </a:r>
          </a:p>
          <a:p>
            <a:r>
              <a:rPr lang="en-AU" altLang="en-US" sz="2200" b="1" dirty="0"/>
              <a:t>Level 2</a:t>
            </a:r>
          </a:p>
          <a:p>
            <a:pPr lvl="1"/>
            <a:r>
              <a:rPr lang="en-AU" altLang="en-US" sz="2200" dirty="0"/>
              <a:t>Detail/model all sub-processes and tasks/activities within each process identified at Level 1. </a:t>
            </a:r>
            <a:r>
              <a:rPr lang="en-AU" sz="2200" dirty="0"/>
              <a:t>Identify all the tasks from the start to end required to complete each Level 1 process</a:t>
            </a:r>
            <a:r>
              <a:rPr lang="en-AU" altLang="en-US" sz="2200" dirty="0"/>
              <a:t> and draw one separate diagram for each Level 1 process.</a:t>
            </a:r>
          </a:p>
        </p:txBody>
      </p:sp>
      <p:sp>
        <p:nvSpPr>
          <p:cNvPr id="2" name="Footer Placeholder 1">
            <a:extLst>
              <a:ext uri="{FF2B5EF4-FFF2-40B4-BE49-F238E27FC236}">
                <a16:creationId xmlns:a16="http://schemas.microsoft.com/office/drawing/2014/main" id="{89AC0FC6-4BF5-4AD7-8AC8-F927BC4CA4E8}"/>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0830C16F-9A5D-409D-A0AF-7E7CA3DAD670}"/>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16</a:t>
            </a:fld>
            <a:endParaRPr lang="en-US" altLang="en-US">
              <a:solidFill>
                <a:srgbClr val="1CADE4"/>
              </a:solidFill>
              <a:cs typeface="+mn-cs"/>
            </a:endParaRPr>
          </a:p>
        </p:txBody>
      </p:sp>
      <p:sp>
        <p:nvSpPr>
          <p:cNvPr id="7" name="Title 1">
            <a:extLst>
              <a:ext uri="{FF2B5EF4-FFF2-40B4-BE49-F238E27FC236}">
                <a16:creationId xmlns:a16="http://schemas.microsoft.com/office/drawing/2014/main" id="{9098DB6A-B32B-4E88-80D1-2B31EBC55FD6}"/>
              </a:ext>
            </a:extLst>
          </p:cNvPr>
          <p:cNvSpPr>
            <a:spLocks noGrp="1"/>
          </p:cNvSpPr>
          <p:nvPr>
            <p:ph type="title"/>
          </p:nvPr>
        </p:nvSpPr>
        <p:spPr>
          <a:xfrm>
            <a:off x="812800" y="327025"/>
            <a:ext cx="10755313" cy="725488"/>
          </a:xfrm>
        </p:spPr>
        <p:txBody>
          <a:bodyPr/>
          <a:lstStyle/>
          <a:p>
            <a:r>
              <a:rPr lang="en-US" altLang="en-US" sz="3200" dirty="0"/>
              <a:t>ATM Process Model (from last week’s </a:t>
            </a:r>
            <a:r>
              <a:rPr lang="en-US" altLang="en-US" sz="3200" dirty="0" err="1"/>
              <a:t>tute</a:t>
            </a:r>
            <a:r>
              <a:rPr lang="en-US" altLang="en-US" sz="3200" dirty="0"/>
              <a:t> case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C76487B0-49D7-DA4F-9D58-7ECE2FE98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071" y="1193175"/>
            <a:ext cx="7396921" cy="4974792"/>
          </a:xfrm>
          <a:prstGeom prst="rect">
            <a:avLst/>
          </a:prstGeom>
        </p:spPr>
      </p:pic>
      <p:sp>
        <p:nvSpPr>
          <p:cNvPr id="26626" name="Title 1">
            <a:extLst>
              <a:ext uri="{FF2B5EF4-FFF2-40B4-BE49-F238E27FC236}">
                <a16:creationId xmlns:a16="http://schemas.microsoft.com/office/drawing/2014/main" id="{3F27BF10-B9F2-45EA-BB0D-85A671632343}"/>
              </a:ext>
            </a:extLst>
          </p:cNvPr>
          <p:cNvSpPr>
            <a:spLocks noGrp="1"/>
          </p:cNvSpPr>
          <p:nvPr>
            <p:ph type="title"/>
          </p:nvPr>
        </p:nvSpPr>
        <p:spPr>
          <a:xfrm>
            <a:off x="911424" y="44449"/>
            <a:ext cx="10513167" cy="999159"/>
          </a:xfrm>
        </p:spPr>
        <p:txBody>
          <a:bodyPr/>
          <a:lstStyle/>
          <a:p>
            <a:r>
              <a:rPr lang="en-US" altLang="en-US" sz="3200" dirty="0"/>
              <a:t>Process Decomposition Diagram for ATM (from last week’s </a:t>
            </a:r>
            <a:r>
              <a:rPr lang="en-US" altLang="en-US" sz="3200" dirty="0" err="1"/>
              <a:t>tute</a:t>
            </a:r>
            <a:r>
              <a:rPr lang="en-US" altLang="en-US" sz="3200" dirty="0"/>
              <a:t> case study)</a:t>
            </a:r>
            <a:br>
              <a:rPr lang="en-US" altLang="en-US" sz="3200" dirty="0"/>
            </a:br>
            <a:endParaRPr lang="en-US" altLang="en-US" sz="3200" dirty="0"/>
          </a:p>
        </p:txBody>
      </p:sp>
      <p:sp>
        <p:nvSpPr>
          <p:cNvPr id="2" name="Footer Placeholder 1">
            <a:extLst>
              <a:ext uri="{FF2B5EF4-FFF2-40B4-BE49-F238E27FC236}">
                <a16:creationId xmlns:a16="http://schemas.microsoft.com/office/drawing/2014/main" id="{4729A40B-8A52-4443-ABF1-D3FA9CD8F3ED}"/>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58396AF8-225B-40E7-B7BC-AD99D7B20B3D}"/>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17</a:t>
            </a:fld>
            <a:endParaRPr lang="en-US" altLang="en-US">
              <a:solidFill>
                <a:srgbClr val="1CADE4"/>
              </a:solidFill>
              <a:cs typeface="+mn-cs"/>
            </a:endParaRPr>
          </a:p>
        </p:txBody>
      </p:sp>
      <p:sp>
        <p:nvSpPr>
          <p:cNvPr id="8" name="Rectangle 7">
            <a:extLst>
              <a:ext uri="{FF2B5EF4-FFF2-40B4-BE49-F238E27FC236}">
                <a16:creationId xmlns:a16="http://schemas.microsoft.com/office/drawing/2014/main" id="{EFEDA8F2-37FD-1D4B-9BC5-EBBCD8D9BFAA}"/>
              </a:ext>
            </a:extLst>
          </p:cNvPr>
          <p:cNvSpPr/>
          <p:nvPr/>
        </p:nvSpPr>
        <p:spPr>
          <a:xfrm>
            <a:off x="1190500" y="1537209"/>
            <a:ext cx="1034728" cy="720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Context Diagram</a:t>
            </a:r>
            <a:r>
              <a:rPr lang="en-US" dirty="0">
                <a:solidFill>
                  <a:schemeClr val="tx1"/>
                </a:solidFill>
              </a:rPr>
              <a:t> </a:t>
            </a:r>
          </a:p>
        </p:txBody>
      </p:sp>
      <p:cxnSp>
        <p:nvCxnSpPr>
          <p:cNvPr id="10" name="Straight Arrow Connector 9">
            <a:extLst>
              <a:ext uri="{FF2B5EF4-FFF2-40B4-BE49-F238E27FC236}">
                <a16:creationId xmlns:a16="http://schemas.microsoft.com/office/drawing/2014/main" id="{FB291C36-4CB9-AC4F-8AD9-3757DD9F69B3}"/>
              </a:ext>
            </a:extLst>
          </p:cNvPr>
          <p:cNvCxnSpPr>
            <a:cxnSpLocks/>
            <a:stCxn id="8" idx="3"/>
          </p:cNvCxnSpPr>
          <p:nvPr/>
        </p:nvCxnSpPr>
        <p:spPr>
          <a:xfrm>
            <a:off x="2225228" y="1897429"/>
            <a:ext cx="33667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AC51DFFD-252E-474A-B7AC-81F6A08B1362}"/>
              </a:ext>
            </a:extLst>
          </p:cNvPr>
          <p:cNvSpPr/>
          <p:nvPr/>
        </p:nvSpPr>
        <p:spPr>
          <a:xfrm>
            <a:off x="9602380" y="1162648"/>
            <a:ext cx="1246148" cy="806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Level 1 Diagram (processes)</a:t>
            </a:r>
            <a:endParaRPr lang="en-US" dirty="0">
              <a:solidFill>
                <a:schemeClr val="tx1"/>
              </a:solidFill>
            </a:endParaRPr>
          </a:p>
        </p:txBody>
      </p:sp>
      <p:sp>
        <p:nvSpPr>
          <p:cNvPr id="11" name="Rectangle 10">
            <a:extLst>
              <a:ext uri="{FF2B5EF4-FFF2-40B4-BE49-F238E27FC236}">
                <a16:creationId xmlns:a16="http://schemas.microsoft.com/office/drawing/2014/main" id="{7D6FCF93-A871-264C-A821-997D6A6B4817}"/>
              </a:ext>
            </a:extLst>
          </p:cNvPr>
          <p:cNvSpPr/>
          <p:nvPr/>
        </p:nvSpPr>
        <p:spPr>
          <a:xfrm>
            <a:off x="10030804" y="5527832"/>
            <a:ext cx="1635448" cy="806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Level 2 Diagram (sub-processes)</a:t>
            </a:r>
            <a:endParaRPr lang="en-US" dirty="0">
              <a:solidFill>
                <a:schemeClr val="tx1"/>
              </a:solidFill>
            </a:endParaRPr>
          </a:p>
        </p:txBody>
      </p:sp>
      <p:sp>
        <p:nvSpPr>
          <p:cNvPr id="4" name="Oval 3">
            <a:extLst>
              <a:ext uri="{FF2B5EF4-FFF2-40B4-BE49-F238E27FC236}">
                <a16:creationId xmlns:a16="http://schemas.microsoft.com/office/drawing/2014/main" id="{01F5F267-3797-B94B-A79C-62C6CC0B1DD4}"/>
              </a:ext>
            </a:extLst>
          </p:cNvPr>
          <p:cNvSpPr/>
          <p:nvPr/>
        </p:nvSpPr>
        <p:spPr>
          <a:xfrm>
            <a:off x="1703512" y="2257649"/>
            <a:ext cx="8327292" cy="16034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AC3122A-282B-9D4C-AB7A-8C91E5D4D4E7}"/>
              </a:ext>
            </a:extLst>
          </p:cNvPr>
          <p:cNvCxnSpPr>
            <a:cxnSpLocks/>
            <a:stCxn id="9" idx="1"/>
          </p:cNvCxnSpPr>
          <p:nvPr/>
        </p:nvCxnSpPr>
        <p:spPr>
          <a:xfrm flipH="1">
            <a:off x="8256242" y="1566132"/>
            <a:ext cx="1346138" cy="691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5AAD2492-6AF7-5741-8483-E3D6BD3A4F63}"/>
              </a:ext>
            </a:extLst>
          </p:cNvPr>
          <p:cNvSpPr/>
          <p:nvPr/>
        </p:nvSpPr>
        <p:spPr>
          <a:xfrm>
            <a:off x="807220" y="3931669"/>
            <a:ext cx="9033196" cy="223629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579E583C-C4B2-4C43-81ED-42BFE20C5DE4}"/>
              </a:ext>
            </a:extLst>
          </p:cNvPr>
          <p:cNvCxnSpPr>
            <a:stCxn id="11" idx="1"/>
          </p:cNvCxnSpPr>
          <p:nvPr/>
        </p:nvCxnSpPr>
        <p:spPr>
          <a:xfrm flipH="1" flipV="1">
            <a:off x="8960459" y="5695352"/>
            <a:ext cx="1070345" cy="2359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1111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2B96618-8E8D-4C82-83AE-B1B2E6F5C8C4}"/>
              </a:ext>
            </a:extLst>
          </p:cNvPr>
          <p:cNvSpPr>
            <a:spLocks noGrp="1"/>
          </p:cNvSpPr>
          <p:nvPr>
            <p:ph type="title"/>
          </p:nvPr>
        </p:nvSpPr>
        <p:spPr/>
        <p:txBody>
          <a:bodyPr/>
          <a:lstStyle/>
          <a:p>
            <a:r>
              <a:rPr lang="en-US" altLang="en-US" dirty="0"/>
              <a:t>BPMN – A Process Modelling Technique</a:t>
            </a:r>
          </a:p>
        </p:txBody>
      </p:sp>
      <p:sp>
        <p:nvSpPr>
          <p:cNvPr id="5" name="Content Placeholder 2">
            <a:extLst>
              <a:ext uri="{FF2B5EF4-FFF2-40B4-BE49-F238E27FC236}">
                <a16:creationId xmlns:a16="http://schemas.microsoft.com/office/drawing/2014/main" id="{FF3333E5-E567-4968-841D-BAB563ACB512}"/>
              </a:ext>
            </a:extLst>
          </p:cNvPr>
          <p:cNvSpPr>
            <a:spLocks noGrp="1"/>
          </p:cNvSpPr>
          <p:nvPr>
            <p:ph idx="1"/>
          </p:nvPr>
        </p:nvSpPr>
        <p:spPr>
          <a:xfrm>
            <a:off x="839416" y="1412777"/>
            <a:ext cx="10657183" cy="5114925"/>
          </a:xfrm>
        </p:spPr>
        <p:txBody>
          <a:bodyPr>
            <a:noAutofit/>
          </a:bodyPr>
          <a:lstStyle/>
          <a:p>
            <a:pPr>
              <a:defRPr/>
            </a:pPr>
            <a:r>
              <a:rPr lang="en-US" sz="2400" dirty="0"/>
              <a:t>Business Process Modelling Notation (BPMN) is the standard notation used for business process modeling. </a:t>
            </a:r>
          </a:p>
          <a:p>
            <a:pPr>
              <a:defRPr/>
            </a:pPr>
            <a:r>
              <a:rPr lang="en-US" sz="2400" dirty="0"/>
              <a:t>The primary objective of developing BPMN is to provide a </a:t>
            </a:r>
            <a:r>
              <a:rPr lang="en-US" sz="2400" b="1" dirty="0"/>
              <a:t>notation that is readily understandable by all</a:t>
            </a:r>
            <a:r>
              <a:rPr lang="en-US" sz="2400" dirty="0"/>
              <a:t> business users, from the analysts that create the initial drafts of the processes, to the technical developers responsible for implementing the technology that will perform those processes, and finally, to the business people who will manage and monitor those processes. </a:t>
            </a:r>
          </a:p>
          <a:p>
            <a:pPr>
              <a:defRPr/>
            </a:pPr>
            <a:r>
              <a:rPr lang="en-US" sz="2400" dirty="0"/>
              <a:t>BPMN defines a Business Process Diagram (BPD), which is based on a flowcharting technique tailored for creating </a:t>
            </a:r>
            <a:r>
              <a:rPr lang="en-US" sz="2400" b="1" dirty="0"/>
              <a:t>graphical models of business process operations.</a:t>
            </a:r>
          </a:p>
          <a:p>
            <a:pPr>
              <a:defRPr/>
            </a:pPr>
            <a:r>
              <a:rPr lang="en-US" sz="2400" dirty="0"/>
              <a:t>A Business Process Model, is therefore,  a network of graphical objects, which are activities (i.e., work) and the flow controls that define their order of performance. </a:t>
            </a:r>
          </a:p>
        </p:txBody>
      </p:sp>
      <p:sp>
        <p:nvSpPr>
          <p:cNvPr id="2" name="Footer Placeholder 1">
            <a:extLst>
              <a:ext uri="{FF2B5EF4-FFF2-40B4-BE49-F238E27FC236}">
                <a16:creationId xmlns:a16="http://schemas.microsoft.com/office/drawing/2014/main" id="{0C7D36D2-0027-4BDE-890D-8B1D62AE00E8}"/>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3D239DFC-42CD-4FE2-8DF4-79D04008DC84}"/>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18</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a:extLst>
              <a:ext uri="{FF2B5EF4-FFF2-40B4-BE49-F238E27FC236}">
                <a16:creationId xmlns:a16="http://schemas.microsoft.com/office/drawing/2014/main" id="{6B5EB0C4-072E-4F63-A1E4-74ED50F2769F}"/>
              </a:ext>
            </a:extLst>
          </p:cNvPr>
          <p:cNvSpPr>
            <a:spLocks noGrp="1"/>
          </p:cNvSpPr>
          <p:nvPr>
            <p:ph type="title"/>
          </p:nvPr>
        </p:nvSpPr>
        <p:spPr>
          <a:xfrm>
            <a:off x="812800" y="1268760"/>
            <a:ext cx="2445280" cy="2708920"/>
          </a:xfrm>
        </p:spPr>
        <p:txBody>
          <a:bodyPr/>
          <a:lstStyle/>
          <a:p>
            <a:r>
              <a:rPr lang="en-US" altLang="en-US" b="1" dirty="0"/>
              <a:t>BPMN – </a:t>
            </a:r>
            <a:br>
              <a:rPr lang="en-US" altLang="en-US" b="1" dirty="0"/>
            </a:br>
            <a:r>
              <a:rPr lang="en-US" altLang="en-US" b="1" dirty="0"/>
              <a:t>Notations</a:t>
            </a:r>
          </a:p>
        </p:txBody>
      </p:sp>
      <p:pic>
        <p:nvPicPr>
          <p:cNvPr id="28674" name="Picture 4">
            <a:extLst>
              <a:ext uri="{FF2B5EF4-FFF2-40B4-BE49-F238E27FC236}">
                <a16:creationId xmlns:a16="http://schemas.microsoft.com/office/drawing/2014/main" id="{AF011D29-2535-4209-A366-9D1F004971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0301" y="0"/>
            <a:ext cx="5751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CEACA38-2282-4DAB-97E6-83F10E6FB95F}"/>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966B114E-1E76-43E9-BEC9-81A7E6E63B0D}"/>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19</a:t>
            </a:fld>
            <a:endParaRPr lang="en-US" altLang="en-US">
              <a:solidFill>
                <a:srgbClr val="1CADE4"/>
              </a:solidFill>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BD540331-0997-4BD8-BD17-64CA6AF38B6C}"/>
              </a:ext>
            </a:extLst>
          </p:cNvPr>
          <p:cNvSpPr>
            <a:spLocks noGrp="1" noChangeArrowheads="1"/>
          </p:cNvSpPr>
          <p:nvPr>
            <p:ph type="title"/>
          </p:nvPr>
        </p:nvSpPr>
        <p:spPr/>
        <p:txBody>
          <a:bodyPr/>
          <a:lstStyle/>
          <a:p>
            <a:r>
              <a:rPr lang="en-US" altLang="en-US" dirty="0"/>
              <a:t>Objectives</a:t>
            </a:r>
          </a:p>
        </p:txBody>
      </p:sp>
      <p:sp>
        <p:nvSpPr>
          <p:cNvPr id="6147" name="Rectangle 1027">
            <a:extLst>
              <a:ext uri="{FF2B5EF4-FFF2-40B4-BE49-F238E27FC236}">
                <a16:creationId xmlns:a16="http://schemas.microsoft.com/office/drawing/2014/main" id="{916AE946-FA9C-4656-B811-380D717BBB61}"/>
              </a:ext>
            </a:extLst>
          </p:cNvPr>
          <p:cNvSpPr>
            <a:spLocks noGrp="1" noChangeArrowheads="1"/>
          </p:cNvSpPr>
          <p:nvPr>
            <p:ph idx="1"/>
          </p:nvPr>
        </p:nvSpPr>
        <p:spPr>
          <a:xfrm>
            <a:off x="911424" y="1267670"/>
            <a:ext cx="10441160" cy="5185666"/>
          </a:xfrm>
        </p:spPr>
        <p:txBody>
          <a:bodyPr/>
          <a:lstStyle/>
          <a:p>
            <a:r>
              <a:rPr lang="en-AU" altLang="en-US" sz="2800" dirty="0"/>
              <a:t>Appreciate how modelling techniques can help to understand the working of business systems.</a:t>
            </a:r>
          </a:p>
          <a:p>
            <a:endParaRPr lang="en-AU" altLang="en-US" sz="2800" dirty="0"/>
          </a:p>
          <a:p>
            <a:r>
              <a:rPr lang="en-AU" altLang="en-US" sz="2800" dirty="0"/>
              <a:t>Discover how modelling can be used to specify system and user requirements.</a:t>
            </a:r>
          </a:p>
          <a:p>
            <a:endParaRPr lang="en-AU" altLang="en-US" sz="2800" dirty="0"/>
          </a:p>
          <a:p>
            <a:r>
              <a:rPr lang="en-AU" altLang="en-US" sz="2800" dirty="0"/>
              <a:t>Discover how Business Process Model (BPM) can be used to model, analyse and </a:t>
            </a:r>
            <a:r>
              <a:rPr lang="en-AU" altLang="en-US" sz="2800" b="1" dirty="0"/>
              <a:t>understand the business processes in an organisation.</a:t>
            </a:r>
            <a:endParaRPr lang="en-US" altLang="en-US" sz="2800" b="1" dirty="0"/>
          </a:p>
          <a:p>
            <a:pPr lvl="2"/>
            <a:endParaRPr lang="en-US" altLang="en-US" sz="2800" dirty="0"/>
          </a:p>
        </p:txBody>
      </p:sp>
      <p:sp>
        <p:nvSpPr>
          <p:cNvPr id="4" name="Footer Placeholder 1">
            <a:extLst>
              <a:ext uri="{FF2B5EF4-FFF2-40B4-BE49-F238E27FC236}">
                <a16:creationId xmlns:a16="http://schemas.microsoft.com/office/drawing/2014/main" id="{2E21AE15-85A6-4264-91F4-7A65C19E8679}"/>
              </a:ext>
            </a:extLst>
          </p:cNvPr>
          <p:cNvSpPr>
            <a:spLocks noGrp="1"/>
          </p:cNvSpPr>
          <p:nvPr>
            <p:ph type="ftr" sz="quarter" idx="10"/>
          </p:nvPr>
        </p:nvSpPr>
        <p:spPr>
          <a:xfrm>
            <a:off x="812800" y="6448426"/>
            <a:ext cx="6163733" cy="365125"/>
          </a:xfrm>
        </p:spPr>
        <p:txBody>
          <a:bodyPr/>
          <a:lstStyle/>
          <a:p>
            <a:pPr defTabSz="457200">
              <a:defRPr/>
            </a:pPr>
            <a:r>
              <a:rPr lang="en-US" dirty="0">
                <a:solidFill>
                  <a:prstClr val="black">
                    <a:tint val="75000"/>
                  </a:prstClr>
                </a:solidFill>
                <a:cs typeface="+mn-cs"/>
              </a:rPr>
              <a:t>31269 Business Requirements Modelling</a:t>
            </a:r>
          </a:p>
        </p:txBody>
      </p:sp>
      <p:sp>
        <p:nvSpPr>
          <p:cNvPr id="5" name="Slide Number Placeholder 2">
            <a:extLst>
              <a:ext uri="{FF2B5EF4-FFF2-40B4-BE49-F238E27FC236}">
                <a16:creationId xmlns:a16="http://schemas.microsoft.com/office/drawing/2014/main" id="{9B198426-04CC-43F5-A090-95BE3048A039}"/>
              </a:ext>
            </a:extLst>
          </p:cNvPr>
          <p:cNvSpPr>
            <a:spLocks noGrp="1"/>
          </p:cNvSpPr>
          <p:nvPr>
            <p:ph type="sldNum" sz="quarter" idx="11"/>
          </p:nvPr>
        </p:nvSpPr>
        <p:spPr>
          <a:xfrm>
            <a:off x="10608734" y="6448426"/>
            <a:ext cx="840317" cy="365125"/>
          </a:xfrm>
        </p:spPr>
        <p:txBody>
          <a:bodyPr/>
          <a:lstStyle/>
          <a:p>
            <a:pPr defTabSz="457200">
              <a:defRPr/>
            </a:pPr>
            <a:r>
              <a:rPr lang="en-US" altLang="en-US" dirty="0">
                <a:solidFill>
                  <a:srgbClr val="1CADE4"/>
                </a:solidFill>
                <a:latin typeface="Calibri" panose="020F0502020204030204"/>
                <a:cs typeface="+mn-cs"/>
              </a:rPr>
              <a:t>Slide </a:t>
            </a:r>
            <a:fld id="{F47BE3D9-793E-43AF-AE56-9AF17DC25390}" type="slidenum">
              <a:rPr lang="en-US" altLang="en-US">
                <a:solidFill>
                  <a:srgbClr val="1CADE4"/>
                </a:solidFill>
                <a:latin typeface="Calibri" panose="020F0502020204030204"/>
                <a:cs typeface="+mn-cs"/>
              </a:rPr>
              <a:pPr defTabSz="457200">
                <a:defRPr/>
              </a:pPr>
              <a:t>2</a:t>
            </a:fld>
            <a:endParaRPr lang="en-US" altLang="en-US" dirty="0">
              <a:solidFill>
                <a:srgbClr val="1CADE4"/>
              </a:solidFill>
              <a:latin typeface="Calibri" panose="020F0502020204030204"/>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a:extLst>
              <a:ext uri="{FF2B5EF4-FFF2-40B4-BE49-F238E27FC236}">
                <a16:creationId xmlns:a16="http://schemas.microsoft.com/office/drawing/2014/main" id="{CF5236E7-4E9E-4E91-B338-3BBA831722A8}"/>
              </a:ext>
            </a:extLst>
          </p:cNvPr>
          <p:cNvSpPr>
            <a:spLocks noGrp="1"/>
          </p:cNvSpPr>
          <p:nvPr>
            <p:ph type="title"/>
          </p:nvPr>
        </p:nvSpPr>
        <p:spPr>
          <a:xfrm>
            <a:off x="911424" y="1772816"/>
            <a:ext cx="2304256" cy="2852936"/>
          </a:xfrm>
        </p:spPr>
        <p:txBody>
          <a:bodyPr/>
          <a:lstStyle/>
          <a:p>
            <a:r>
              <a:rPr lang="en-US" altLang="en-US" b="1" dirty="0"/>
              <a:t>BPMN – </a:t>
            </a:r>
            <a:br>
              <a:rPr lang="en-US" altLang="en-US" b="1" dirty="0"/>
            </a:br>
            <a:r>
              <a:rPr lang="en-US" altLang="en-US" b="1" dirty="0"/>
              <a:t>Notations</a:t>
            </a:r>
          </a:p>
        </p:txBody>
      </p:sp>
      <p:sp>
        <p:nvSpPr>
          <p:cNvPr id="4" name="Footer Placeholder 3">
            <a:extLst>
              <a:ext uri="{FF2B5EF4-FFF2-40B4-BE49-F238E27FC236}">
                <a16:creationId xmlns:a16="http://schemas.microsoft.com/office/drawing/2014/main" id="{D641D0F1-A858-4DC3-83FD-6A95D4D240FE}"/>
              </a:ext>
            </a:extLst>
          </p:cNvPr>
          <p:cNvSpPr>
            <a:spLocks noGrp="1"/>
          </p:cNvSpPr>
          <p:nvPr>
            <p:ph type="ftr" sz="quarter" idx="10"/>
          </p:nvPr>
        </p:nvSpPr>
        <p:spPr>
          <a:xfrm>
            <a:off x="1847851" y="6453189"/>
            <a:ext cx="8424863" cy="377825"/>
          </a:xfrm>
        </p:spPr>
        <p:txBody>
          <a:bodyPr/>
          <a:lstStyle/>
          <a:p>
            <a:pPr>
              <a:defRPr/>
            </a:pPr>
            <a:r>
              <a:rPr lang="en-US"/>
              <a:t>31269 Business Requirements Modelling</a:t>
            </a:r>
            <a:endParaRPr lang="en-US" dirty="0"/>
          </a:p>
        </p:txBody>
      </p:sp>
      <p:pic>
        <p:nvPicPr>
          <p:cNvPr id="30723" name="Picture 4">
            <a:extLst>
              <a:ext uri="{FF2B5EF4-FFF2-40B4-BE49-F238E27FC236}">
                <a16:creationId xmlns:a16="http://schemas.microsoft.com/office/drawing/2014/main" id="{5EA021EB-960B-4D35-A7EC-4CFBE6326F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4263" y="209550"/>
            <a:ext cx="58928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DCB97D7-5726-4587-8DD9-2D6ED20DB09C}"/>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20</a:t>
            </a:fld>
            <a:endParaRPr lang="en-US" altLang="en-US">
              <a:solidFill>
                <a:srgbClr val="1CADE4"/>
              </a:solidFill>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6FA27B3-B6E3-474E-94F9-98D0D23C39CF}"/>
              </a:ext>
            </a:extLst>
          </p:cNvPr>
          <p:cNvSpPr>
            <a:spLocks noGrp="1"/>
          </p:cNvSpPr>
          <p:nvPr>
            <p:ph type="title"/>
          </p:nvPr>
        </p:nvSpPr>
        <p:spPr>
          <a:xfrm>
            <a:off x="911424" y="-33387"/>
            <a:ext cx="10153128" cy="1158131"/>
          </a:xfrm>
        </p:spPr>
        <p:txBody>
          <a:bodyPr>
            <a:normAutofit/>
          </a:bodyPr>
          <a:lstStyle/>
          <a:p>
            <a:r>
              <a:rPr lang="en-US" altLang="en-US" dirty="0"/>
              <a:t>Examples of a simple process in a BPMN diagram</a:t>
            </a:r>
            <a:r>
              <a:rPr lang="en-US" altLang="en-US" sz="2800" dirty="0"/>
              <a:t> </a:t>
            </a:r>
            <a:br>
              <a:rPr lang="en-US" altLang="en-US" sz="2800" dirty="0"/>
            </a:br>
            <a:r>
              <a:rPr lang="en-US" altLang="en-US" sz="2800" i="1" dirty="0"/>
              <a:t>Often known as a Level 1 BPD: the simplest level.</a:t>
            </a:r>
            <a:endParaRPr lang="en-US" altLang="en-US" dirty="0"/>
          </a:p>
        </p:txBody>
      </p:sp>
      <p:sp>
        <p:nvSpPr>
          <p:cNvPr id="9" name="TextBox 8">
            <a:extLst>
              <a:ext uri="{FF2B5EF4-FFF2-40B4-BE49-F238E27FC236}">
                <a16:creationId xmlns:a16="http://schemas.microsoft.com/office/drawing/2014/main" id="{225F93A6-CC41-4E4D-A482-BEF330CF3BCD}"/>
              </a:ext>
            </a:extLst>
          </p:cNvPr>
          <p:cNvSpPr txBox="1"/>
          <p:nvPr/>
        </p:nvSpPr>
        <p:spPr>
          <a:xfrm>
            <a:off x="1162944" y="1124744"/>
            <a:ext cx="8640960" cy="400110"/>
          </a:xfrm>
          <a:prstGeom prst="rect">
            <a:avLst/>
          </a:prstGeom>
          <a:noFill/>
        </p:spPr>
        <p:txBody>
          <a:bodyPr wrap="square" rtlCol="0">
            <a:spAutoFit/>
          </a:bodyPr>
          <a:lstStyle/>
          <a:p>
            <a:r>
              <a:rPr lang="en-AU" sz="2000" dirty="0">
                <a:latin typeface="+mj-lt"/>
              </a:rPr>
              <a:t>Simple Level 1 Business Process Diagram (BPD) for ATM Transaction Processes</a:t>
            </a:r>
          </a:p>
        </p:txBody>
      </p:sp>
      <p:pic>
        <p:nvPicPr>
          <p:cNvPr id="2" name="Picture 1">
            <a:extLst>
              <a:ext uri="{FF2B5EF4-FFF2-40B4-BE49-F238E27FC236}">
                <a16:creationId xmlns:a16="http://schemas.microsoft.com/office/drawing/2014/main" id="{F3EE0861-E3D3-4B10-A335-AF990DDD0DC4}"/>
              </a:ext>
            </a:extLst>
          </p:cNvPr>
          <p:cNvPicPr>
            <a:picLocks noChangeAspect="1"/>
          </p:cNvPicPr>
          <p:nvPr/>
        </p:nvPicPr>
        <p:blipFill>
          <a:blip r:embed="rId3"/>
          <a:stretch>
            <a:fillRect/>
          </a:stretch>
        </p:blipFill>
        <p:spPr>
          <a:xfrm>
            <a:off x="1611512" y="1449140"/>
            <a:ext cx="7743825" cy="3059981"/>
          </a:xfrm>
          <a:prstGeom prst="rect">
            <a:avLst/>
          </a:prstGeom>
        </p:spPr>
      </p:pic>
      <p:sp>
        <p:nvSpPr>
          <p:cNvPr id="7" name="TextBox 6">
            <a:extLst>
              <a:ext uri="{FF2B5EF4-FFF2-40B4-BE49-F238E27FC236}">
                <a16:creationId xmlns:a16="http://schemas.microsoft.com/office/drawing/2014/main" id="{2A831A77-0E2A-4E93-9E91-62E6C43DF1A6}"/>
              </a:ext>
            </a:extLst>
          </p:cNvPr>
          <p:cNvSpPr txBox="1"/>
          <p:nvPr/>
        </p:nvSpPr>
        <p:spPr>
          <a:xfrm>
            <a:off x="911424" y="4077072"/>
            <a:ext cx="10467776" cy="2585323"/>
          </a:xfrm>
          <a:prstGeom prst="rect">
            <a:avLst/>
          </a:prstGeom>
          <a:noFill/>
        </p:spPr>
        <p:txBody>
          <a:bodyPr wrap="square" rtlCol="0">
            <a:spAutoFit/>
          </a:bodyPr>
          <a:lstStyle/>
          <a:p>
            <a:r>
              <a:rPr lang="en-AU" sz="1800" b="1" dirty="0">
                <a:latin typeface="+mj-lt"/>
              </a:rPr>
              <a:t>Note: </a:t>
            </a:r>
            <a:r>
              <a:rPr lang="en-AU" sz="1800" dirty="0">
                <a:latin typeface="+mj-lt"/>
              </a:rPr>
              <a:t>The above diagram contains no Start and End events as it has independent business processes and each of these processes will be detailed in the following Level 2 diagrams which will have the start and end events.</a:t>
            </a:r>
          </a:p>
          <a:p>
            <a:r>
              <a:rPr lang="en-AU" sz="1800" dirty="0">
                <a:latin typeface="+mj-lt"/>
              </a:rPr>
              <a:t>Notice that there are no Sequence/Message Flow arrows between these processes as these processes are independent. In a number of Level 1 diagrams (for example in your workshop case study processes), you will see sequence flow arrows associating the various level 1 processes as those processes maybe be associated to each other (but not in the above example). </a:t>
            </a:r>
            <a:br>
              <a:rPr lang="en-AU" sz="1800" dirty="0">
                <a:latin typeface="+mj-lt"/>
              </a:rPr>
            </a:br>
            <a:r>
              <a:rPr lang="en-AU" sz="1800" dirty="0">
                <a:latin typeface="+mj-lt"/>
              </a:rPr>
              <a:t/>
            </a:r>
            <a:br>
              <a:rPr lang="en-AU" sz="1800" dirty="0">
                <a:latin typeface="+mj-lt"/>
              </a:rPr>
            </a:br>
            <a:r>
              <a:rPr lang="en-AU" sz="1800" dirty="0">
                <a:latin typeface="+mj-lt"/>
              </a:rPr>
              <a:t>So, the sequence flow arrows in Level 1 diagrams should only be shown if the processes within that diagram are associated with each other. </a:t>
            </a:r>
          </a:p>
        </p:txBody>
      </p:sp>
      <p:sp>
        <p:nvSpPr>
          <p:cNvPr id="3" name="Footer Placeholder 2">
            <a:extLst>
              <a:ext uri="{FF2B5EF4-FFF2-40B4-BE49-F238E27FC236}">
                <a16:creationId xmlns:a16="http://schemas.microsoft.com/office/drawing/2014/main" id="{26D6ABD6-8B40-412B-8A43-581F520877FC}"/>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4" name="Slide Number Placeholder 3">
            <a:extLst>
              <a:ext uri="{FF2B5EF4-FFF2-40B4-BE49-F238E27FC236}">
                <a16:creationId xmlns:a16="http://schemas.microsoft.com/office/drawing/2014/main" id="{826ECAF8-0F38-4215-8CB3-0A2D26FF9F78}"/>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21</a:t>
            </a:fld>
            <a:endParaRPr lang="en-US" altLang="en-US">
              <a:solidFill>
                <a:srgbClr val="1CADE4"/>
              </a:solidFill>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6FA27B3-B6E3-474E-94F9-98D0D23C39CF}"/>
              </a:ext>
            </a:extLst>
          </p:cNvPr>
          <p:cNvSpPr>
            <a:spLocks noGrp="1"/>
          </p:cNvSpPr>
          <p:nvPr>
            <p:ph type="title"/>
          </p:nvPr>
        </p:nvSpPr>
        <p:spPr>
          <a:xfrm>
            <a:off x="911424" y="-33387"/>
            <a:ext cx="10153128" cy="1158131"/>
          </a:xfrm>
        </p:spPr>
        <p:txBody>
          <a:bodyPr>
            <a:normAutofit/>
          </a:bodyPr>
          <a:lstStyle/>
          <a:p>
            <a:r>
              <a:rPr lang="en-US" altLang="en-US" dirty="0"/>
              <a:t>Examples of a simple process in a BPMN diagram</a:t>
            </a:r>
            <a:r>
              <a:rPr lang="en-US" altLang="en-US" sz="2800" dirty="0"/>
              <a:t> </a:t>
            </a:r>
            <a:br>
              <a:rPr lang="en-US" altLang="en-US" sz="2800" dirty="0"/>
            </a:br>
            <a:r>
              <a:rPr lang="en-US" altLang="en-US" sz="2800" i="1" dirty="0"/>
              <a:t>Often known as a Level 1 BPD: the simplest level.</a:t>
            </a:r>
            <a:endParaRPr lang="en-US" altLang="en-US" dirty="0"/>
          </a:p>
        </p:txBody>
      </p:sp>
      <p:sp>
        <p:nvSpPr>
          <p:cNvPr id="9" name="TextBox 8">
            <a:extLst>
              <a:ext uri="{FF2B5EF4-FFF2-40B4-BE49-F238E27FC236}">
                <a16:creationId xmlns:a16="http://schemas.microsoft.com/office/drawing/2014/main" id="{225F93A6-CC41-4E4D-A482-BEF330CF3BCD}"/>
              </a:ext>
            </a:extLst>
          </p:cNvPr>
          <p:cNvSpPr txBox="1"/>
          <p:nvPr/>
        </p:nvSpPr>
        <p:spPr>
          <a:xfrm>
            <a:off x="1775520" y="1124744"/>
            <a:ext cx="8640960" cy="400110"/>
          </a:xfrm>
          <a:prstGeom prst="rect">
            <a:avLst/>
          </a:prstGeom>
          <a:noFill/>
        </p:spPr>
        <p:txBody>
          <a:bodyPr wrap="square" rtlCol="0">
            <a:spAutoFit/>
          </a:bodyPr>
          <a:lstStyle/>
          <a:p>
            <a:r>
              <a:rPr lang="en-AU" sz="2000" dirty="0">
                <a:latin typeface="+mj-lt"/>
              </a:rPr>
              <a:t>Simple Level 1 Business Process Diagram (BPD) for “Buy Book Online” Processes</a:t>
            </a:r>
          </a:p>
        </p:txBody>
      </p:sp>
      <p:sp>
        <p:nvSpPr>
          <p:cNvPr id="7" name="TextBox 6">
            <a:extLst>
              <a:ext uri="{FF2B5EF4-FFF2-40B4-BE49-F238E27FC236}">
                <a16:creationId xmlns:a16="http://schemas.microsoft.com/office/drawing/2014/main" id="{2A831A77-0E2A-4E93-9E91-62E6C43DF1A6}"/>
              </a:ext>
            </a:extLst>
          </p:cNvPr>
          <p:cNvSpPr txBox="1"/>
          <p:nvPr/>
        </p:nvSpPr>
        <p:spPr>
          <a:xfrm>
            <a:off x="1127448" y="5602014"/>
            <a:ext cx="10153128" cy="923330"/>
          </a:xfrm>
          <a:prstGeom prst="rect">
            <a:avLst/>
          </a:prstGeom>
          <a:noFill/>
        </p:spPr>
        <p:txBody>
          <a:bodyPr wrap="square" rtlCol="0">
            <a:spAutoFit/>
          </a:bodyPr>
          <a:lstStyle/>
          <a:p>
            <a:r>
              <a:rPr lang="en-AU" sz="1800" b="1" dirty="0">
                <a:latin typeface="+mj-lt"/>
              </a:rPr>
              <a:t>Note: </a:t>
            </a:r>
            <a:r>
              <a:rPr lang="en-AU" sz="1800" dirty="0">
                <a:latin typeface="+mj-lt"/>
              </a:rPr>
              <a:t>The above diagram contains named Start and End events as the processes/activities in the above level 1 diagram are associated with each other. And hence the sequence flow arrows are shown connecting/associating these activities.</a:t>
            </a:r>
          </a:p>
        </p:txBody>
      </p:sp>
      <p:pic>
        <p:nvPicPr>
          <p:cNvPr id="3" name="Picture 2">
            <a:extLst>
              <a:ext uri="{FF2B5EF4-FFF2-40B4-BE49-F238E27FC236}">
                <a16:creationId xmlns:a16="http://schemas.microsoft.com/office/drawing/2014/main" id="{78D3790C-3DBD-4325-8658-A548A9E3E6BE}"/>
              </a:ext>
            </a:extLst>
          </p:cNvPr>
          <p:cNvPicPr>
            <a:picLocks noChangeAspect="1"/>
          </p:cNvPicPr>
          <p:nvPr/>
        </p:nvPicPr>
        <p:blipFill>
          <a:blip r:embed="rId3"/>
          <a:stretch>
            <a:fillRect/>
          </a:stretch>
        </p:blipFill>
        <p:spPr>
          <a:xfrm>
            <a:off x="1703512" y="1524854"/>
            <a:ext cx="8856984" cy="4136395"/>
          </a:xfrm>
          <a:prstGeom prst="rect">
            <a:avLst/>
          </a:prstGeom>
        </p:spPr>
      </p:pic>
      <p:sp>
        <p:nvSpPr>
          <p:cNvPr id="2" name="Footer Placeholder 1">
            <a:extLst>
              <a:ext uri="{FF2B5EF4-FFF2-40B4-BE49-F238E27FC236}">
                <a16:creationId xmlns:a16="http://schemas.microsoft.com/office/drawing/2014/main" id="{D78CB911-29C8-4459-93AA-A9A143636481}"/>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4" name="Slide Number Placeholder 3">
            <a:extLst>
              <a:ext uri="{FF2B5EF4-FFF2-40B4-BE49-F238E27FC236}">
                <a16:creationId xmlns:a16="http://schemas.microsoft.com/office/drawing/2014/main" id="{8BF55AE1-B8A8-4D42-A326-559A1A899A7B}"/>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22</a:t>
            </a:fld>
            <a:endParaRPr lang="en-US" altLang="en-US">
              <a:solidFill>
                <a:srgbClr val="1CADE4"/>
              </a:solidFill>
              <a:cs typeface="+mn-cs"/>
            </a:endParaRPr>
          </a:p>
        </p:txBody>
      </p:sp>
    </p:spTree>
    <p:extLst>
      <p:ext uri="{BB962C8B-B14F-4D97-AF65-F5344CB8AC3E}">
        <p14:creationId xmlns:p14="http://schemas.microsoft.com/office/powerpoint/2010/main" val="373011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33F897C1-3971-4F55-9D20-EB4D4CC0285C}"/>
              </a:ext>
            </a:extLst>
          </p:cNvPr>
          <p:cNvSpPr>
            <a:spLocks noChangeArrowheads="1"/>
          </p:cNvSpPr>
          <p:nvPr/>
        </p:nvSpPr>
        <p:spPr bwMode="auto">
          <a:xfrm>
            <a:off x="2855914" y="4581526"/>
            <a:ext cx="2808287" cy="1076325"/>
          </a:xfrm>
          <a:prstGeom prst="rect">
            <a:avLst/>
          </a:prstGeom>
          <a:solidFill>
            <a:schemeClr val="accent1"/>
          </a:solidFill>
          <a:ln w="9525" algn="ctr">
            <a:solidFill>
              <a:schemeClr val="tx1"/>
            </a:solidFill>
            <a:round/>
            <a:headEnd/>
            <a:tailEnd/>
          </a:ln>
        </p:spPr>
        <p:txBody>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endParaRPr kumimoji="0" lang="en-US" altLang="en-US" sz="2400">
              <a:latin typeface="Times New Roman" panose="02020603050405020304" pitchFamily="18" charset="0"/>
            </a:endParaRPr>
          </a:p>
        </p:txBody>
      </p:sp>
      <p:sp>
        <p:nvSpPr>
          <p:cNvPr id="33795" name="Title 1">
            <a:extLst>
              <a:ext uri="{FF2B5EF4-FFF2-40B4-BE49-F238E27FC236}">
                <a16:creationId xmlns:a16="http://schemas.microsoft.com/office/drawing/2014/main" id="{4FE76616-C7C2-472F-B546-C3D4C80C004A}"/>
              </a:ext>
            </a:extLst>
          </p:cNvPr>
          <p:cNvSpPr>
            <a:spLocks noGrp="1"/>
          </p:cNvSpPr>
          <p:nvPr>
            <p:ph type="title"/>
          </p:nvPr>
        </p:nvSpPr>
        <p:spPr>
          <a:xfrm>
            <a:off x="911424" y="44450"/>
            <a:ext cx="9756576" cy="1143000"/>
          </a:xfrm>
        </p:spPr>
        <p:txBody>
          <a:bodyPr>
            <a:normAutofit/>
          </a:bodyPr>
          <a:lstStyle/>
          <a:p>
            <a:r>
              <a:rPr lang="en-US" altLang="en-US" sz="3200" dirty="0"/>
              <a:t>An Example of Business Process Diagram with Lanes – </a:t>
            </a:r>
            <a:r>
              <a:rPr lang="en-US" altLang="en-US" sz="3000" i="1" dirty="0"/>
              <a:t>Level 2 Diagram for “Request Loan” Process</a:t>
            </a:r>
          </a:p>
        </p:txBody>
      </p:sp>
      <p:sp>
        <p:nvSpPr>
          <p:cNvPr id="5" name="Footer Placeholder 3">
            <a:extLst>
              <a:ext uri="{FF2B5EF4-FFF2-40B4-BE49-F238E27FC236}">
                <a16:creationId xmlns:a16="http://schemas.microsoft.com/office/drawing/2014/main" id="{DAAB6A95-098D-4FA0-B7C9-D628BEA7F2FA}"/>
              </a:ext>
            </a:extLst>
          </p:cNvPr>
          <p:cNvSpPr>
            <a:spLocks noGrp="1"/>
          </p:cNvSpPr>
          <p:nvPr>
            <p:ph type="ftr" sz="quarter" idx="10"/>
          </p:nvPr>
        </p:nvSpPr>
        <p:spPr>
          <a:xfrm>
            <a:off x="1725614" y="6423026"/>
            <a:ext cx="6122987" cy="365125"/>
          </a:xfrm>
        </p:spPr>
        <p:txBody>
          <a:bodyPr/>
          <a:lstStyle/>
          <a:p>
            <a:pPr>
              <a:defRPr/>
            </a:pPr>
            <a:r>
              <a:rPr lang="en-US"/>
              <a:t>31269 Business Requirements Modelling</a:t>
            </a:r>
            <a:endParaRPr lang="en-US" dirty="0"/>
          </a:p>
        </p:txBody>
      </p:sp>
      <p:pic>
        <p:nvPicPr>
          <p:cNvPr id="33796" name="Picture 2" descr="D:\Temp\BPD Example2.png">
            <a:extLst>
              <a:ext uri="{FF2B5EF4-FFF2-40B4-BE49-F238E27FC236}">
                <a16:creationId xmlns:a16="http://schemas.microsoft.com/office/drawing/2014/main" id="{333D8EA4-B5F4-4AD8-B653-4C68E697D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378" y="1556792"/>
            <a:ext cx="824706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2D955B0-1756-46A2-B851-4283DC120C0E}"/>
              </a:ext>
            </a:extLst>
          </p:cNvPr>
          <p:cNvSpPr/>
          <p:nvPr/>
        </p:nvSpPr>
        <p:spPr bwMode="auto">
          <a:xfrm>
            <a:off x="2890837" y="4936456"/>
            <a:ext cx="3103376" cy="76517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AU"/>
          </a:p>
        </p:txBody>
      </p:sp>
      <p:sp>
        <p:nvSpPr>
          <p:cNvPr id="33799" name="TextBox 7">
            <a:extLst>
              <a:ext uri="{FF2B5EF4-FFF2-40B4-BE49-F238E27FC236}">
                <a16:creationId xmlns:a16="http://schemas.microsoft.com/office/drawing/2014/main" id="{86846961-E4D1-4492-BFCE-E61A5680D860}"/>
              </a:ext>
            </a:extLst>
          </p:cNvPr>
          <p:cNvSpPr txBox="1">
            <a:spLocks noChangeArrowheads="1"/>
          </p:cNvSpPr>
          <p:nvPr/>
        </p:nvSpPr>
        <p:spPr bwMode="auto">
          <a:xfrm>
            <a:off x="2908721" y="4869160"/>
            <a:ext cx="30241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AU" altLang="en-US" sz="1700" dirty="0">
                <a:latin typeface="Times New Roman" panose="02020603050405020304" pitchFamily="18" charset="0"/>
              </a:rPr>
              <a:t>Note: Three </a:t>
            </a:r>
            <a:r>
              <a:rPr kumimoji="0" lang="en-AU" altLang="en-US" sz="1700" dirty="0" err="1">
                <a:latin typeface="Times New Roman" panose="02020603050405020304" pitchFamily="18" charset="0"/>
              </a:rPr>
              <a:t>swimlanes</a:t>
            </a:r>
            <a:r>
              <a:rPr kumimoji="0" lang="en-AU" altLang="en-US" sz="1700" dirty="0">
                <a:latin typeface="Times New Roman" panose="02020603050405020304" pitchFamily="18" charset="0"/>
              </a:rPr>
              <a:t> represented by a role/participant or an organisational area</a:t>
            </a:r>
          </a:p>
          <a:p>
            <a:pPr>
              <a:spcBef>
                <a:spcPct val="0"/>
              </a:spcBef>
              <a:buClrTx/>
              <a:buFontTx/>
              <a:buNone/>
            </a:pPr>
            <a:endParaRPr kumimoji="0" lang="en-AU" altLang="en-US" sz="2400" dirty="0">
              <a:latin typeface="Times New Roman" panose="02020603050405020304" pitchFamily="18" charset="0"/>
            </a:endParaRPr>
          </a:p>
        </p:txBody>
      </p:sp>
      <p:cxnSp>
        <p:nvCxnSpPr>
          <p:cNvPr id="33800" name="Straight Arrow Connector 9">
            <a:extLst>
              <a:ext uri="{FF2B5EF4-FFF2-40B4-BE49-F238E27FC236}">
                <a16:creationId xmlns:a16="http://schemas.microsoft.com/office/drawing/2014/main" id="{88E5EEC6-5F33-4AB7-B471-89B80EC56F66}"/>
              </a:ext>
            </a:extLst>
          </p:cNvPr>
          <p:cNvCxnSpPr>
            <a:cxnSpLocks noChangeShapeType="1"/>
          </p:cNvCxnSpPr>
          <p:nvPr/>
        </p:nvCxnSpPr>
        <p:spPr bwMode="auto">
          <a:xfrm flipH="1" flipV="1">
            <a:off x="2525901" y="3257552"/>
            <a:ext cx="364937" cy="173196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1" name="Straight Arrow Connector 11">
            <a:extLst>
              <a:ext uri="{FF2B5EF4-FFF2-40B4-BE49-F238E27FC236}">
                <a16:creationId xmlns:a16="http://schemas.microsoft.com/office/drawing/2014/main" id="{DA656078-F79E-45AF-A510-9B392621606E}"/>
              </a:ext>
            </a:extLst>
          </p:cNvPr>
          <p:cNvCxnSpPr>
            <a:cxnSpLocks noChangeShapeType="1"/>
          </p:cNvCxnSpPr>
          <p:nvPr/>
        </p:nvCxnSpPr>
        <p:spPr bwMode="auto">
          <a:xfrm flipH="1" flipV="1">
            <a:off x="2567881" y="4806951"/>
            <a:ext cx="322956" cy="23305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2" name="Straight Arrow Connector 13">
            <a:extLst>
              <a:ext uri="{FF2B5EF4-FFF2-40B4-BE49-F238E27FC236}">
                <a16:creationId xmlns:a16="http://schemas.microsoft.com/office/drawing/2014/main" id="{DC6ACC46-678B-47F5-B684-53233FEE3F04}"/>
              </a:ext>
            </a:extLst>
          </p:cNvPr>
          <p:cNvCxnSpPr>
            <a:cxnSpLocks noChangeShapeType="1"/>
          </p:cNvCxnSpPr>
          <p:nvPr/>
        </p:nvCxnSpPr>
        <p:spPr bwMode="auto">
          <a:xfrm flipH="1">
            <a:off x="2495551" y="5119690"/>
            <a:ext cx="395287" cy="29844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776254C1-E140-49FB-B7AC-C134E9A28C22}"/>
              </a:ext>
            </a:extLst>
          </p:cNvPr>
          <p:cNvSpPr txBox="1"/>
          <p:nvPr/>
        </p:nvSpPr>
        <p:spPr>
          <a:xfrm>
            <a:off x="911424" y="1052736"/>
            <a:ext cx="10369152" cy="1015663"/>
          </a:xfrm>
          <a:prstGeom prst="rect">
            <a:avLst/>
          </a:prstGeom>
          <a:solidFill>
            <a:schemeClr val="bg1"/>
          </a:solidFill>
        </p:spPr>
        <p:txBody>
          <a:bodyPr wrap="square" rtlCol="0">
            <a:spAutoFit/>
          </a:bodyPr>
          <a:lstStyle/>
          <a:p>
            <a:r>
              <a:rPr lang="en-AU" sz="2000" dirty="0">
                <a:latin typeface="+mj-lt"/>
              </a:rPr>
              <a:t>A Level 2 business process diagram (based on BPMN) breaks down a level 1 process like “Request Loan” into its sub-processes, as seen below. Level 2 means a greater level of detail than Level 1. It can include lanes, pools, gateways and data objects.</a:t>
            </a:r>
          </a:p>
        </p:txBody>
      </p:sp>
      <p:sp>
        <p:nvSpPr>
          <p:cNvPr id="3" name="TextBox 2">
            <a:extLst>
              <a:ext uri="{FF2B5EF4-FFF2-40B4-BE49-F238E27FC236}">
                <a16:creationId xmlns:a16="http://schemas.microsoft.com/office/drawing/2014/main" id="{FD28CC8C-3ED9-48F3-B1E8-7BEE46591224}"/>
              </a:ext>
            </a:extLst>
          </p:cNvPr>
          <p:cNvSpPr txBox="1"/>
          <p:nvPr/>
        </p:nvSpPr>
        <p:spPr>
          <a:xfrm>
            <a:off x="2567881" y="2146330"/>
            <a:ext cx="1511895" cy="276999"/>
          </a:xfrm>
          <a:prstGeom prst="rect">
            <a:avLst/>
          </a:prstGeom>
          <a:noFill/>
        </p:spPr>
        <p:txBody>
          <a:bodyPr wrap="square" rtlCol="0">
            <a:spAutoFit/>
          </a:bodyPr>
          <a:lstStyle/>
          <a:p>
            <a:r>
              <a:rPr lang="en-AU" sz="1200" dirty="0"/>
              <a:t>Application received</a:t>
            </a:r>
          </a:p>
        </p:txBody>
      </p:sp>
      <p:sp>
        <p:nvSpPr>
          <p:cNvPr id="13" name="TextBox 12">
            <a:extLst>
              <a:ext uri="{FF2B5EF4-FFF2-40B4-BE49-F238E27FC236}">
                <a16:creationId xmlns:a16="http://schemas.microsoft.com/office/drawing/2014/main" id="{498D9F14-E65F-42C6-9A94-7F1EC6B46092}"/>
              </a:ext>
            </a:extLst>
          </p:cNvPr>
          <p:cNvSpPr txBox="1"/>
          <p:nvPr/>
        </p:nvSpPr>
        <p:spPr>
          <a:xfrm>
            <a:off x="8976320" y="3903440"/>
            <a:ext cx="936104" cy="461665"/>
          </a:xfrm>
          <a:prstGeom prst="rect">
            <a:avLst/>
          </a:prstGeom>
          <a:noFill/>
        </p:spPr>
        <p:txBody>
          <a:bodyPr wrap="square" rtlCol="0">
            <a:spAutoFit/>
          </a:bodyPr>
          <a:lstStyle/>
          <a:p>
            <a:r>
              <a:rPr lang="en-AU" sz="1200" dirty="0"/>
              <a:t>Outcome completed</a:t>
            </a:r>
          </a:p>
        </p:txBody>
      </p:sp>
      <p:sp>
        <p:nvSpPr>
          <p:cNvPr id="4" name="Slide Number Placeholder 3">
            <a:extLst>
              <a:ext uri="{FF2B5EF4-FFF2-40B4-BE49-F238E27FC236}">
                <a16:creationId xmlns:a16="http://schemas.microsoft.com/office/drawing/2014/main" id="{CF0C609E-0A12-424D-8A66-2CF3A26C47AA}"/>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23</a:t>
            </a:fld>
            <a:endParaRPr lang="en-US" altLang="en-US">
              <a:solidFill>
                <a:srgbClr val="1CADE4"/>
              </a:solidFill>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674B9-5D96-44E5-A953-8EA71EC27F40}"/>
              </a:ext>
            </a:extLst>
          </p:cNvPr>
          <p:cNvPicPr>
            <a:picLocks noChangeAspect="1"/>
          </p:cNvPicPr>
          <p:nvPr/>
        </p:nvPicPr>
        <p:blipFill>
          <a:blip r:embed="rId3"/>
          <a:stretch>
            <a:fillRect/>
          </a:stretch>
        </p:blipFill>
        <p:spPr>
          <a:xfrm>
            <a:off x="2063552" y="1119998"/>
            <a:ext cx="8100392" cy="5477354"/>
          </a:xfrm>
          <a:prstGeom prst="rect">
            <a:avLst/>
          </a:prstGeom>
        </p:spPr>
      </p:pic>
      <p:sp>
        <p:nvSpPr>
          <p:cNvPr id="33795" name="Title 1">
            <a:extLst>
              <a:ext uri="{FF2B5EF4-FFF2-40B4-BE49-F238E27FC236}">
                <a16:creationId xmlns:a16="http://schemas.microsoft.com/office/drawing/2014/main" id="{4FE76616-C7C2-472F-B546-C3D4C80C004A}"/>
              </a:ext>
            </a:extLst>
          </p:cNvPr>
          <p:cNvSpPr>
            <a:spLocks noGrp="1"/>
          </p:cNvSpPr>
          <p:nvPr>
            <p:ph type="title"/>
          </p:nvPr>
        </p:nvSpPr>
        <p:spPr>
          <a:xfrm>
            <a:off x="911424" y="44450"/>
            <a:ext cx="9756576" cy="1143000"/>
          </a:xfrm>
        </p:spPr>
        <p:txBody>
          <a:bodyPr/>
          <a:lstStyle/>
          <a:p>
            <a:r>
              <a:rPr lang="en-US" altLang="en-US" sz="3200" dirty="0"/>
              <a:t>Another example of a Level 2 Business Process Diagram: </a:t>
            </a:r>
            <a:r>
              <a:rPr lang="en-US" altLang="en-US" sz="3200" i="1" dirty="0"/>
              <a:t>“Order food”</a:t>
            </a:r>
            <a:endParaRPr lang="en-US" altLang="en-US" sz="3000" i="1" dirty="0"/>
          </a:p>
        </p:txBody>
      </p:sp>
      <p:sp>
        <p:nvSpPr>
          <p:cNvPr id="5" name="Footer Placeholder 3">
            <a:extLst>
              <a:ext uri="{FF2B5EF4-FFF2-40B4-BE49-F238E27FC236}">
                <a16:creationId xmlns:a16="http://schemas.microsoft.com/office/drawing/2014/main" id="{DAAB6A95-098D-4FA0-B7C9-D628BEA7F2FA}"/>
              </a:ext>
            </a:extLst>
          </p:cNvPr>
          <p:cNvSpPr>
            <a:spLocks noGrp="1"/>
          </p:cNvSpPr>
          <p:nvPr>
            <p:ph type="ftr" sz="quarter" idx="10"/>
          </p:nvPr>
        </p:nvSpPr>
        <p:spPr>
          <a:xfrm>
            <a:off x="1725614" y="6423026"/>
            <a:ext cx="6122987" cy="365125"/>
          </a:xfrm>
        </p:spPr>
        <p:txBody>
          <a:bodyPr/>
          <a:lstStyle/>
          <a:p>
            <a:pPr>
              <a:defRPr/>
            </a:pPr>
            <a:r>
              <a:rPr lang="en-US"/>
              <a:t>31269 Business Requirements Modelling</a:t>
            </a:r>
            <a:endParaRPr lang="en-US" dirty="0"/>
          </a:p>
        </p:txBody>
      </p:sp>
      <p:sp>
        <p:nvSpPr>
          <p:cNvPr id="7" name="Rectangle 6">
            <a:extLst>
              <a:ext uri="{FF2B5EF4-FFF2-40B4-BE49-F238E27FC236}">
                <a16:creationId xmlns:a16="http://schemas.microsoft.com/office/drawing/2014/main" id="{92D955B0-1756-46A2-B851-4283DC120C0E}"/>
              </a:ext>
            </a:extLst>
          </p:cNvPr>
          <p:cNvSpPr/>
          <p:nvPr/>
        </p:nvSpPr>
        <p:spPr bwMode="auto">
          <a:xfrm>
            <a:off x="119337" y="3068960"/>
            <a:ext cx="1872207" cy="133420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AU" sz="1800" dirty="0"/>
              <a:t>Note: Different </a:t>
            </a:r>
          </a:p>
          <a:p>
            <a:pPr>
              <a:defRPr/>
            </a:pPr>
            <a:r>
              <a:rPr lang="en-AU" sz="1800" dirty="0"/>
              <a:t>participants are </a:t>
            </a:r>
          </a:p>
          <a:p>
            <a:pPr>
              <a:defRPr/>
            </a:pPr>
            <a:r>
              <a:rPr lang="en-AU" sz="1800" dirty="0"/>
              <a:t>in different pools.</a:t>
            </a:r>
          </a:p>
        </p:txBody>
      </p:sp>
      <p:cxnSp>
        <p:nvCxnSpPr>
          <p:cNvPr id="33800" name="Straight Arrow Connector 9">
            <a:extLst>
              <a:ext uri="{FF2B5EF4-FFF2-40B4-BE49-F238E27FC236}">
                <a16:creationId xmlns:a16="http://schemas.microsoft.com/office/drawing/2014/main" id="{88E5EEC6-5F33-4AB7-B471-89B80EC56F66}"/>
              </a:ext>
            </a:extLst>
          </p:cNvPr>
          <p:cNvCxnSpPr>
            <a:cxnSpLocks noChangeShapeType="1"/>
          </p:cNvCxnSpPr>
          <p:nvPr/>
        </p:nvCxnSpPr>
        <p:spPr bwMode="auto">
          <a:xfrm flipV="1">
            <a:off x="1991544" y="2882554"/>
            <a:ext cx="360040" cy="61845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1" name="Straight Arrow Connector 11">
            <a:extLst>
              <a:ext uri="{FF2B5EF4-FFF2-40B4-BE49-F238E27FC236}">
                <a16:creationId xmlns:a16="http://schemas.microsoft.com/office/drawing/2014/main" id="{DA656078-F79E-45AF-A510-9B392621606E}"/>
              </a:ext>
            </a:extLst>
          </p:cNvPr>
          <p:cNvCxnSpPr>
            <a:cxnSpLocks noChangeShapeType="1"/>
          </p:cNvCxnSpPr>
          <p:nvPr/>
        </p:nvCxnSpPr>
        <p:spPr bwMode="auto">
          <a:xfrm>
            <a:off x="3359696" y="5187998"/>
            <a:ext cx="144016" cy="47325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2" name="Straight Arrow Connector 13">
            <a:extLst>
              <a:ext uri="{FF2B5EF4-FFF2-40B4-BE49-F238E27FC236}">
                <a16:creationId xmlns:a16="http://schemas.microsoft.com/office/drawing/2014/main" id="{DC6ACC46-678B-47F5-B684-53233FEE3F04}"/>
              </a:ext>
            </a:extLst>
          </p:cNvPr>
          <p:cNvCxnSpPr>
            <a:cxnSpLocks noChangeShapeType="1"/>
          </p:cNvCxnSpPr>
          <p:nvPr/>
        </p:nvCxnSpPr>
        <p:spPr bwMode="auto">
          <a:xfrm>
            <a:off x="2007532" y="4122810"/>
            <a:ext cx="416060" cy="746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6895AB56-6E38-4C0B-B145-E99E736F54ED}"/>
              </a:ext>
            </a:extLst>
          </p:cNvPr>
          <p:cNvSpPr/>
          <p:nvPr/>
        </p:nvSpPr>
        <p:spPr bwMode="auto">
          <a:xfrm>
            <a:off x="3503712" y="5697562"/>
            <a:ext cx="3951908" cy="46334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AU" sz="1800" dirty="0"/>
              <a:t>Note: Start and end events are labelled.</a:t>
            </a:r>
          </a:p>
        </p:txBody>
      </p:sp>
      <p:sp>
        <p:nvSpPr>
          <p:cNvPr id="17" name="TextBox 16">
            <a:extLst>
              <a:ext uri="{FF2B5EF4-FFF2-40B4-BE49-F238E27FC236}">
                <a16:creationId xmlns:a16="http://schemas.microsoft.com/office/drawing/2014/main" id="{C481D670-F845-4259-ADE0-EFED7453CD72}"/>
              </a:ext>
            </a:extLst>
          </p:cNvPr>
          <p:cNvSpPr txBox="1"/>
          <p:nvPr/>
        </p:nvSpPr>
        <p:spPr>
          <a:xfrm>
            <a:off x="2780656" y="2495226"/>
            <a:ext cx="899964" cy="461665"/>
          </a:xfrm>
          <a:prstGeom prst="rect">
            <a:avLst/>
          </a:prstGeom>
          <a:noFill/>
        </p:spPr>
        <p:txBody>
          <a:bodyPr wrap="square" rtlCol="0">
            <a:spAutoFit/>
          </a:bodyPr>
          <a:lstStyle/>
          <a:p>
            <a:r>
              <a:rPr lang="en-AU" sz="1200" dirty="0"/>
              <a:t>Customer is hungry</a:t>
            </a:r>
          </a:p>
        </p:txBody>
      </p:sp>
      <p:sp>
        <p:nvSpPr>
          <p:cNvPr id="18" name="TextBox 17">
            <a:extLst>
              <a:ext uri="{FF2B5EF4-FFF2-40B4-BE49-F238E27FC236}">
                <a16:creationId xmlns:a16="http://schemas.microsoft.com/office/drawing/2014/main" id="{135266B2-0704-4742-9BD8-0E0A347783FD}"/>
              </a:ext>
            </a:extLst>
          </p:cNvPr>
          <p:cNvSpPr txBox="1"/>
          <p:nvPr/>
        </p:nvSpPr>
        <p:spPr>
          <a:xfrm>
            <a:off x="2803915" y="5229764"/>
            <a:ext cx="899964" cy="276999"/>
          </a:xfrm>
          <a:prstGeom prst="rect">
            <a:avLst/>
          </a:prstGeom>
          <a:noFill/>
        </p:spPr>
        <p:txBody>
          <a:bodyPr wrap="square" rtlCol="0">
            <a:spAutoFit/>
          </a:bodyPr>
          <a:lstStyle/>
          <a:p>
            <a:r>
              <a:rPr lang="en-AU" sz="1200" dirty="0"/>
              <a:t>Waiting</a:t>
            </a:r>
          </a:p>
        </p:txBody>
      </p:sp>
      <p:sp>
        <p:nvSpPr>
          <p:cNvPr id="3" name="Slide Number Placeholder 2">
            <a:extLst>
              <a:ext uri="{FF2B5EF4-FFF2-40B4-BE49-F238E27FC236}">
                <a16:creationId xmlns:a16="http://schemas.microsoft.com/office/drawing/2014/main" id="{2F7D8D4C-620C-485F-9023-9B10762E3753}"/>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24</a:t>
            </a:fld>
            <a:endParaRPr lang="en-US" altLang="en-US">
              <a:solidFill>
                <a:srgbClr val="1CADE4"/>
              </a:solidFill>
              <a:cs typeface="+mn-cs"/>
            </a:endParaRPr>
          </a:p>
        </p:txBody>
      </p:sp>
    </p:spTree>
    <p:extLst>
      <p:ext uri="{BB962C8B-B14F-4D97-AF65-F5344CB8AC3E}">
        <p14:creationId xmlns:p14="http://schemas.microsoft.com/office/powerpoint/2010/main" val="2569021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65C8F22-5FEE-48DE-A4F4-D070134B3B2A}"/>
              </a:ext>
            </a:extLst>
          </p:cNvPr>
          <p:cNvSpPr>
            <a:spLocks noGrp="1"/>
          </p:cNvSpPr>
          <p:nvPr>
            <p:ph type="title"/>
          </p:nvPr>
        </p:nvSpPr>
        <p:spPr>
          <a:xfrm>
            <a:off x="911424" y="-99392"/>
            <a:ext cx="9432726" cy="1143000"/>
          </a:xfrm>
        </p:spPr>
        <p:txBody>
          <a:bodyPr>
            <a:normAutofit fontScale="90000"/>
          </a:bodyPr>
          <a:lstStyle/>
          <a:p>
            <a:r>
              <a:rPr lang="en-US" altLang="en-US" dirty="0"/>
              <a:t>Another Example of BPD with Pools: </a:t>
            </a:r>
            <a:br>
              <a:rPr lang="en-US" altLang="en-US" dirty="0"/>
            </a:br>
            <a:r>
              <a:rPr lang="en-US" altLang="en-US" dirty="0"/>
              <a:t>Level 2 diagram for “Request Doctor’s Appointment”</a:t>
            </a:r>
          </a:p>
        </p:txBody>
      </p:sp>
      <p:pic>
        <p:nvPicPr>
          <p:cNvPr id="36867" name="Picture 4">
            <a:extLst>
              <a:ext uri="{FF2B5EF4-FFF2-40B4-BE49-F238E27FC236}">
                <a16:creationId xmlns:a16="http://schemas.microsoft.com/office/drawing/2014/main" id="{BE1B47BA-1028-4BC1-A504-11A26CDA45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2476" y="1993900"/>
            <a:ext cx="818832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68" name="Straight Connector 4">
            <a:extLst>
              <a:ext uri="{FF2B5EF4-FFF2-40B4-BE49-F238E27FC236}">
                <a16:creationId xmlns:a16="http://schemas.microsoft.com/office/drawing/2014/main" id="{F44C9DA3-D66B-4119-B415-57FBB810A232}"/>
              </a:ext>
            </a:extLst>
          </p:cNvPr>
          <p:cNvCxnSpPr>
            <a:cxnSpLocks noChangeShapeType="1"/>
          </p:cNvCxnSpPr>
          <p:nvPr/>
        </p:nvCxnSpPr>
        <p:spPr bwMode="auto">
          <a:xfrm flipV="1">
            <a:off x="2135188" y="6057901"/>
            <a:ext cx="7993062" cy="349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E182660D-C8D1-488F-A6B2-D9D060F7F463}"/>
              </a:ext>
            </a:extLst>
          </p:cNvPr>
          <p:cNvSpPr txBox="1"/>
          <p:nvPr/>
        </p:nvSpPr>
        <p:spPr>
          <a:xfrm>
            <a:off x="1631504" y="1260004"/>
            <a:ext cx="4896544" cy="400110"/>
          </a:xfrm>
          <a:prstGeom prst="rect">
            <a:avLst/>
          </a:prstGeom>
          <a:solidFill>
            <a:schemeClr val="accent2">
              <a:lumMod val="60000"/>
              <a:lumOff val="40000"/>
            </a:schemeClr>
          </a:solidFill>
          <a:ln>
            <a:solidFill>
              <a:schemeClr val="accent1">
                <a:lumMod val="20000"/>
                <a:lumOff val="80000"/>
              </a:schemeClr>
            </a:solidFill>
          </a:ln>
        </p:spPr>
        <p:txBody>
          <a:bodyPr wrap="square">
            <a:spAutoFit/>
          </a:bodyPr>
          <a:lstStyle/>
          <a:p>
            <a:pPr>
              <a:defRPr/>
            </a:pPr>
            <a:r>
              <a:rPr lang="en-AU" sz="2000" b="1" dirty="0"/>
              <a:t>Note:</a:t>
            </a:r>
            <a:r>
              <a:rPr lang="en-AU" sz="2000" dirty="0"/>
              <a:t> Message flow across different pools</a:t>
            </a:r>
            <a:endParaRPr lang="en-AU" dirty="0"/>
          </a:p>
        </p:txBody>
      </p:sp>
      <p:cxnSp>
        <p:nvCxnSpPr>
          <p:cNvPr id="36871" name="Straight Arrow Connector 13">
            <a:extLst>
              <a:ext uri="{FF2B5EF4-FFF2-40B4-BE49-F238E27FC236}">
                <a16:creationId xmlns:a16="http://schemas.microsoft.com/office/drawing/2014/main" id="{ABF23BF8-A60A-41A9-BC31-989655F3E26E}"/>
              </a:ext>
            </a:extLst>
          </p:cNvPr>
          <p:cNvCxnSpPr>
            <a:cxnSpLocks noChangeShapeType="1"/>
          </p:cNvCxnSpPr>
          <p:nvPr/>
        </p:nvCxnSpPr>
        <p:spPr bwMode="auto">
          <a:xfrm>
            <a:off x="1900920" y="1660114"/>
            <a:ext cx="1891618" cy="2561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2" name="Straight Arrow Connector 13">
            <a:extLst>
              <a:ext uri="{FF2B5EF4-FFF2-40B4-BE49-F238E27FC236}">
                <a16:creationId xmlns:a16="http://schemas.microsoft.com/office/drawing/2014/main" id="{C5127A78-143F-467A-9297-57D7A5FFF708}"/>
              </a:ext>
            </a:extLst>
          </p:cNvPr>
          <p:cNvCxnSpPr>
            <a:cxnSpLocks noChangeShapeType="1"/>
          </p:cNvCxnSpPr>
          <p:nvPr/>
        </p:nvCxnSpPr>
        <p:spPr bwMode="auto">
          <a:xfrm>
            <a:off x="4583832" y="1660114"/>
            <a:ext cx="1305794" cy="242611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D692ABC5-ED78-4784-9559-267937252E3B}"/>
              </a:ext>
            </a:extLst>
          </p:cNvPr>
          <p:cNvSpPr txBox="1"/>
          <p:nvPr/>
        </p:nvSpPr>
        <p:spPr>
          <a:xfrm>
            <a:off x="9264352" y="3068961"/>
            <a:ext cx="1107132" cy="461665"/>
          </a:xfrm>
          <a:prstGeom prst="rect">
            <a:avLst/>
          </a:prstGeom>
          <a:noFill/>
        </p:spPr>
        <p:txBody>
          <a:bodyPr wrap="square" rtlCol="0">
            <a:spAutoFit/>
          </a:bodyPr>
          <a:lstStyle/>
          <a:p>
            <a:r>
              <a:rPr lang="en-AU" sz="1200" dirty="0"/>
              <a:t>Consultation complete</a:t>
            </a:r>
          </a:p>
        </p:txBody>
      </p:sp>
      <p:sp>
        <p:nvSpPr>
          <p:cNvPr id="10" name="TextBox 9">
            <a:extLst>
              <a:ext uri="{FF2B5EF4-FFF2-40B4-BE49-F238E27FC236}">
                <a16:creationId xmlns:a16="http://schemas.microsoft.com/office/drawing/2014/main" id="{5612C6EA-81A1-4AC4-9815-BD59F51C0A18}"/>
              </a:ext>
            </a:extLst>
          </p:cNvPr>
          <p:cNvSpPr txBox="1"/>
          <p:nvPr/>
        </p:nvSpPr>
        <p:spPr>
          <a:xfrm>
            <a:off x="9225225" y="5136530"/>
            <a:ext cx="1107132" cy="461665"/>
          </a:xfrm>
          <a:prstGeom prst="rect">
            <a:avLst/>
          </a:prstGeom>
          <a:noFill/>
        </p:spPr>
        <p:txBody>
          <a:bodyPr wrap="square" rtlCol="0">
            <a:spAutoFit/>
          </a:bodyPr>
          <a:lstStyle/>
          <a:p>
            <a:r>
              <a:rPr lang="en-AU" sz="1200" dirty="0"/>
              <a:t>Consultation complete</a:t>
            </a:r>
          </a:p>
        </p:txBody>
      </p:sp>
      <p:sp>
        <p:nvSpPr>
          <p:cNvPr id="2" name="Footer Placeholder 1">
            <a:extLst>
              <a:ext uri="{FF2B5EF4-FFF2-40B4-BE49-F238E27FC236}">
                <a16:creationId xmlns:a16="http://schemas.microsoft.com/office/drawing/2014/main" id="{913F7D06-5B8C-47A6-90C7-AB68EAB8F718}"/>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0E15F5E7-1F1E-4533-A387-63C1DB47B1BA}"/>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25</a:t>
            </a:fld>
            <a:endParaRPr lang="en-US" altLang="en-US">
              <a:solidFill>
                <a:srgbClr val="1CADE4"/>
              </a:solidFill>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5C98DAB-A6F6-49C0-93B5-CD4C54A8734C}"/>
              </a:ext>
            </a:extLst>
          </p:cNvPr>
          <p:cNvSpPr>
            <a:spLocks noGrp="1"/>
          </p:cNvSpPr>
          <p:nvPr>
            <p:ph type="title"/>
          </p:nvPr>
        </p:nvSpPr>
        <p:spPr>
          <a:xfrm>
            <a:off x="911424" y="-90264"/>
            <a:ext cx="9361041" cy="1143000"/>
          </a:xfrm>
        </p:spPr>
        <p:txBody>
          <a:bodyPr>
            <a:normAutofit fontScale="90000"/>
          </a:bodyPr>
          <a:lstStyle/>
          <a:p>
            <a:r>
              <a:rPr lang="en-US" altLang="en-US" dirty="0"/>
              <a:t>Another Example of BPD with Pools: </a:t>
            </a:r>
            <a:br>
              <a:rPr lang="en-US" altLang="en-US" dirty="0"/>
            </a:br>
            <a:r>
              <a:rPr lang="en-US" altLang="en-US" dirty="0"/>
              <a:t>Level 2 diagram for “Order Pizza”</a:t>
            </a:r>
          </a:p>
        </p:txBody>
      </p:sp>
      <p:sp>
        <p:nvSpPr>
          <p:cNvPr id="37891" name="Rectangle 1">
            <a:extLst>
              <a:ext uri="{FF2B5EF4-FFF2-40B4-BE49-F238E27FC236}">
                <a16:creationId xmlns:a16="http://schemas.microsoft.com/office/drawing/2014/main" id="{BA636939-F8DD-4C67-B527-E2BCB897D4CD}"/>
              </a:ext>
            </a:extLst>
          </p:cNvPr>
          <p:cNvSpPr>
            <a:spLocks noChangeArrowheads="1"/>
          </p:cNvSpPr>
          <p:nvPr/>
        </p:nvSpPr>
        <p:spPr bwMode="auto">
          <a:xfrm>
            <a:off x="3431704" y="6443664"/>
            <a:ext cx="8640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AU" altLang="en-US" sz="1800" dirty="0">
                <a:latin typeface="Times New Roman" panose="02020603050405020304" pitchFamily="18" charset="0"/>
              </a:rPr>
              <a:t>Source: http://esspa.com.au/blog/the-bpmn-pizza-store-diagram-tutorial/</a:t>
            </a:r>
          </a:p>
        </p:txBody>
      </p:sp>
      <p:pic>
        <p:nvPicPr>
          <p:cNvPr id="37892" name="Picture 8" descr="Pizza-BPMN-Diagram-7">
            <a:extLst>
              <a:ext uri="{FF2B5EF4-FFF2-40B4-BE49-F238E27FC236}">
                <a16:creationId xmlns:a16="http://schemas.microsoft.com/office/drawing/2014/main" id="{A0D23A43-7254-4EF2-88E9-C73F89E90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1196752"/>
            <a:ext cx="7558088"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2D43332-116A-4041-B1A6-084D3B76AD6A}"/>
              </a:ext>
            </a:extLst>
          </p:cNvPr>
          <p:cNvSpPr txBox="1"/>
          <p:nvPr/>
        </p:nvSpPr>
        <p:spPr>
          <a:xfrm>
            <a:off x="9984878" y="2508572"/>
            <a:ext cx="1367706" cy="2000548"/>
          </a:xfrm>
          <a:prstGeom prst="rect">
            <a:avLst/>
          </a:prstGeom>
          <a:solidFill>
            <a:schemeClr val="accent2">
              <a:lumMod val="60000"/>
              <a:lumOff val="40000"/>
            </a:schemeClr>
          </a:solidFill>
          <a:ln>
            <a:solidFill>
              <a:schemeClr val="accent1">
                <a:lumMod val="20000"/>
                <a:lumOff val="80000"/>
              </a:schemeClr>
            </a:solidFill>
          </a:ln>
        </p:spPr>
        <p:txBody>
          <a:bodyPr wrap="square">
            <a:spAutoFit/>
          </a:bodyPr>
          <a:lstStyle/>
          <a:p>
            <a:pPr>
              <a:defRPr/>
            </a:pPr>
            <a:r>
              <a:rPr lang="en-AU" sz="2000" b="1" dirty="0"/>
              <a:t>Note:</a:t>
            </a:r>
            <a:r>
              <a:rPr lang="en-AU" sz="2000" dirty="0"/>
              <a:t> Message flow across different pools</a:t>
            </a:r>
          </a:p>
          <a:p>
            <a:pPr>
              <a:defRPr/>
            </a:pPr>
            <a:endParaRPr lang="en-AU" dirty="0"/>
          </a:p>
        </p:txBody>
      </p:sp>
      <p:cxnSp>
        <p:nvCxnSpPr>
          <p:cNvPr id="6" name="Straight Arrow Connector 13">
            <a:extLst>
              <a:ext uri="{FF2B5EF4-FFF2-40B4-BE49-F238E27FC236}">
                <a16:creationId xmlns:a16="http://schemas.microsoft.com/office/drawing/2014/main" id="{FC26FC1D-AB6B-4A26-8F1C-78925957D796}"/>
              </a:ext>
            </a:extLst>
          </p:cNvPr>
          <p:cNvCxnSpPr>
            <a:cxnSpLocks noChangeShapeType="1"/>
          </p:cNvCxnSpPr>
          <p:nvPr/>
        </p:nvCxnSpPr>
        <p:spPr bwMode="auto">
          <a:xfrm flipH="1">
            <a:off x="7680176" y="3533972"/>
            <a:ext cx="230470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3708DD4D-302C-4620-9D0A-05DF2981F53B}"/>
              </a:ext>
            </a:extLst>
          </p:cNvPr>
          <p:cNvSpPr txBox="1"/>
          <p:nvPr/>
        </p:nvSpPr>
        <p:spPr>
          <a:xfrm>
            <a:off x="2783632" y="2204865"/>
            <a:ext cx="864096" cy="430887"/>
          </a:xfrm>
          <a:prstGeom prst="rect">
            <a:avLst/>
          </a:prstGeom>
          <a:noFill/>
        </p:spPr>
        <p:txBody>
          <a:bodyPr wrap="square" rtlCol="0">
            <a:spAutoFit/>
          </a:bodyPr>
          <a:lstStyle/>
          <a:p>
            <a:r>
              <a:rPr lang="en-AU" sz="1100" dirty="0"/>
              <a:t>Hungry customer</a:t>
            </a:r>
          </a:p>
        </p:txBody>
      </p:sp>
      <p:sp>
        <p:nvSpPr>
          <p:cNvPr id="8" name="TextBox 7">
            <a:extLst>
              <a:ext uri="{FF2B5EF4-FFF2-40B4-BE49-F238E27FC236}">
                <a16:creationId xmlns:a16="http://schemas.microsoft.com/office/drawing/2014/main" id="{FF3B098A-471A-4CAF-8E0A-765F3FADA830}"/>
              </a:ext>
            </a:extLst>
          </p:cNvPr>
          <p:cNvSpPr txBox="1"/>
          <p:nvPr/>
        </p:nvSpPr>
        <p:spPr>
          <a:xfrm>
            <a:off x="9013982" y="2177279"/>
            <a:ext cx="864096" cy="430887"/>
          </a:xfrm>
          <a:prstGeom prst="rect">
            <a:avLst/>
          </a:prstGeom>
          <a:noFill/>
        </p:spPr>
        <p:txBody>
          <a:bodyPr wrap="square" rtlCol="0">
            <a:spAutoFit/>
          </a:bodyPr>
          <a:lstStyle/>
          <a:p>
            <a:r>
              <a:rPr lang="en-AU" sz="1100" dirty="0"/>
              <a:t>Hunger satisfied</a:t>
            </a:r>
          </a:p>
        </p:txBody>
      </p:sp>
      <p:sp>
        <p:nvSpPr>
          <p:cNvPr id="9" name="TextBox 8">
            <a:extLst>
              <a:ext uri="{FF2B5EF4-FFF2-40B4-BE49-F238E27FC236}">
                <a16:creationId xmlns:a16="http://schemas.microsoft.com/office/drawing/2014/main" id="{B520D078-FC35-4F77-B9FF-DCE61C88C0B1}"/>
              </a:ext>
            </a:extLst>
          </p:cNvPr>
          <p:cNvSpPr txBox="1"/>
          <p:nvPr/>
        </p:nvSpPr>
        <p:spPr>
          <a:xfrm>
            <a:off x="8256240" y="5994826"/>
            <a:ext cx="864096" cy="430887"/>
          </a:xfrm>
          <a:prstGeom prst="rect">
            <a:avLst/>
          </a:prstGeom>
          <a:noFill/>
        </p:spPr>
        <p:txBody>
          <a:bodyPr wrap="square" rtlCol="0">
            <a:spAutoFit/>
          </a:bodyPr>
          <a:lstStyle/>
          <a:p>
            <a:r>
              <a:rPr lang="en-AU" sz="1100" dirty="0"/>
              <a:t>Order complete</a:t>
            </a:r>
          </a:p>
        </p:txBody>
      </p:sp>
      <p:cxnSp>
        <p:nvCxnSpPr>
          <p:cNvPr id="13" name="Straight Arrow Connector 13">
            <a:extLst>
              <a:ext uri="{FF2B5EF4-FFF2-40B4-BE49-F238E27FC236}">
                <a16:creationId xmlns:a16="http://schemas.microsoft.com/office/drawing/2014/main" id="{F02F64EC-FAD8-404D-AC50-99D6E657CA0E}"/>
              </a:ext>
            </a:extLst>
          </p:cNvPr>
          <p:cNvCxnSpPr>
            <a:cxnSpLocks noChangeShapeType="1"/>
            <a:stCxn id="14" idx="1"/>
          </p:cNvCxnSpPr>
          <p:nvPr/>
        </p:nvCxnSpPr>
        <p:spPr bwMode="auto">
          <a:xfrm flipH="1" flipV="1">
            <a:off x="8040216" y="4869161"/>
            <a:ext cx="1088504" cy="12909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TextBox 13">
            <a:extLst>
              <a:ext uri="{FF2B5EF4-FFF2-40B4-BE49-F238E27FC236}">
                <a16:creationId xmlns:a16="http://schemas.microsoft.com/office/drawing/2014/main" id="{42AD49E6-2124-4C51-989F-C5AA66D8F19B}"/>
              </a:ext>
            </a:extLst>
          </p:cNvPr>
          <p:cNvSpPr txBox="1"/>
          <p:nvPr/>
        </p:nvSpPr>
        <p:spPr>
          <a:xfrm>
            <a:off x="9128720" y="4798200"/>
            <a:ext cx="2223864" cy="400110"/>
          </a:xfrm>
          <a:prstGeom prst="rect">
            <a:avLst/>
          </a:prstGeom>
          <a:solidFill>
            <a:schemeClr val="accent2">
              <a:lumMod val="60000"/>
              <a:lumOff val="40000"/>
            </a:schemeClr>
          </a:solidFill>
          <a:ln>
            <a:solidFill>
              <a:schemeClr val="accent1">
                <a:lumMod val="20000"/>
                <a:lumOff val="80000"/>
              </a:schemeClr>
            </a:solidFill>
          </a:ln>
        </p:spPr>
        <p:txBody>
          <a:bodyPr wrap="square">
            <a:spAutoFit/>
          </a:bodyPr>
          <a:lstStyle/>
          <a:p>
            <a:pPr>
              <a:defRPr/>
            </a:pPr>
            <a:r>
              <a:rPr lang="en-AU" sz="2000" b="1" dirty="0"/>
              <a:t>Note:</a:t>
            </a:r>
            <a:r>
              <a:rPr lang="en-AU" sz="2000" dirty="0"/>
              <a:t> Data objects. </a:t>
            </a:r>
            <a:endParaRPr lang="en-AU" dirty="0"/>
          </a:p>
        </p:txBody>
      </p:sp>
      <p:sp>
        <p:nvSpPr>
          <p:cNvPr id="3" name="Footer Placeholder 2">
            <a:extLst>
              <a:ext uri="{FF2B5EF4-FFF2-40B4-BE49-F238E27FC236}">
                <a16:creationId xmlns:a16="http://schemas.microsoft.com/office/drawing/2014/main" id="{B9574879-8BFA-487F-88E0-718499A88541}"/>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4" name="Slide Number Placeholder 3">
            <a:extLst>
              <a:ext uri="{FF2B5EF4-FFF2-40B4-BE49-F238E27FC236}">
                <a16:creationId xmlns:a16="http://schemas.microsoft.com/office/drawing/2014/main" id="{78796AB2-A741-41BC-B1AF-A3A465DDCEC2}"/>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26</a:t>
            </a:fld>
            <a:endParaRPr lang="en-US" altLang="en-US">
              <a:solidFill>
                <a:srgbClr val="1CADE4"/>
              </a:solidFill>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a:extLst>
              <a:ext uri="{FF2B5EF4-FFF2-40B4-BE49-F238E27FC236}">
                <a16:creationId xmlns:a16="http://schemas.microsoft.com/office/drawing/2014/main" id="{EF7AECAB-161D-40C7-8657-7BC1BB2E92E2}"/>
              </a:ext>
            </a:extLst>
          </p:cNvPr>
          <p:cNvSpPr>
            <a:spLocks noGrp="1"/>
          </p:cNvSpPr>
          <p:nvPr>
            <p:ph type="title"/>
          </p:nvPr>
        </p:nvSpPr>
        <p:spPr>
          <a:xfrm>
            <a:off x="911424" y="0"/>
            <a:ext cx="9756576" cy="1052736"/>
          </a:xfrm>
        </p:spPr>
        <p:txBody>
          <a:bodyPr/>
          <a:lstStyle/>
          <a:p>
            <a:r>
              <a:rPr lang="en-US" altLang="en-US" sz="3200" dirty="0"/>
              <a:t>An Example of BPD with Lanes – </a:t>
            </a:r>
            <a:r>
              <a:rPr lang="en-US" altLang="en-US" sz="3000" dirty="0"/>
              <a:t/>
            </a:r>
            <a:br>
              <a:rPr lang="en-US" altLang="en-US" sz="3000" dirty="0"/>
            </a:br>
            <a:r>
              <a:rPr lang="en-US" altLang="en-US" sz="3000" dirty="0"/>
              <a:t>Level 2 Diagram for Withdraw Money Process</a:t>
            </a:r>
          </a:p>
        </p:txBody>
      </p:sp>
      <p:sp>
        <p:nvSpPr>
          <p:cNvPr id="5" name="Content Placeholder 2">
            <a:extLst>
              <a:ext uri="{FF2B5EF4-FFF2-40B4-BE49-F238E27FC236}">
                <a16:creationId xmlns:a16="http://schemas.microsoft.com/office/drawing/2014/main" id="{8E5B6A15-C596-47E8-8260-9A19F7FBD5B4}"/>
              </a:ext>
            </a:extLst>
          </p:cNvPr>
          <p:cNvSpPr>
            <a:spLocks noGrp="1"/>
          </p:cNvSpPr>
          <p:nvPr>
            <p:ph idx="1"/>
          </p:nvPr>
        </p:nvSpPr>
        <p:spPr>
          <a:xfrm>
            <a:off x="911424" y="1340768"/>
            <a:ext cx="10467775" cy="5114925"/>
          </a:xfrm>
        </p:spPr>
        <p:txBody>
          <a:bodyPr>
            <a:noAutofit/>
          </a:bodyPr>
          <a:lstStyle/>
          <a:p>
            <a:pPr>
              <a:defRPr/>
            </a:pPr>
            <a:r>
              <a:rPr lang="en-AU" sz="3000" b="1" dirty="0"/>
              <a:t>Homework:</a:t>
            </a:r>
            <a:r>
              <a:rPr lang="en-AU" sz="2400" dirty="0"/>
              <a:t> </a:t>
            </a:r>
          </a:p>
          <a:p>
            <a:pPr>
              <a:defRPr/>
            </a:pPr>
            <a:r>
              <a:rPr lang="en-AU" sz="3000" dirty="0"/>
              <a:t>Draw a Level 2 Diagram for “Withdraw money” Level 1 process using correct BPMN notations.</a:t>
            </a:r>
          </a:p>
          <a:p>
            <a:pPr>
              <a:defRPr/>
            </a:pPr>
            <a:r>
              <a:rPr lang="en-AU" sz="3000" dirty="0"/>
              <a:t>Identify sub-processes and tasks/activities within “withdraw money” process that complete the process of withdrawing the money from start to finish. </a:t>
            </a:r>
          </a:p>
          <a:p>
            <a:pPr>
              <a:defRPr/>
            </a:pPr>
            <a:r>
              <a:rPr lang="en-AU" sz="3000" dirty="0"/>
              <a:t>Make sure these activities/tasks are ordered in a correct sequence and flow logically from start to end.</a:t>
            </a:r>
          </a:p>
          <a:p>
            <a:pPr>
              <a:defRPr/>
            </a:pPr>
            <a:endParaRPr lang="en-US" sz="3000" dirty="0"/>
          </a:p>
          <a:p>
            <a:pPr marL="0" indent="0">
              <a:buNone/>
              <a:defRPr/>
            </a:pPr>
            <a:endParaRPr lang="en-US" sz="2200" dirty="0"/>
          </a:p>
        </p:txBody>
      </p:sp>
      <p:sp>
        <p:nvSpPr>
          <p:cNvPr id="2" name="Footer Placeholder 1">
            <a:extLst>
              <a:ext uri="{FF2B5EF4-FFF2-40B4-BE49-F238E27FC236}">
                <a16:creationId xmlns:a16="http://schemas.microsoft.com/office/drawing/2014/main" id="{3AABBC7B-D061-42EE-BAD8-42D994A746CB}"/>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3C232594-BD18-47BE-8B18-EC499241E688}"/>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27</a:t>
            </a:fld>
            <a:endParaRPr lang="en-US" altLang="en-US">
              <a:solidFill>
                <a:srgbClr val="1CADE4"/>
              </a:solidFill>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544ED6E-C97E-42E2-A7C1-07A927B21181}"/>
              </a:ext>
            </a:extLst>
          </p:cNvPr>
          <p:cNvSpPr>
            <a:spLocks noGrp="1"/>
          </p:cNvSpPr>
          <p:nvPr>
            <p:ph type="title"/>
          </p:nvPr>
        </p:nvSpPr>
        <p:spPr/>
        <p:txBody>
          <a:bodyPr/>
          <a:lstStyle/>
          <a:p>
            <a:r>
              <a:rPr lang="en-AU" altLang="en-US" dirty="0"/>
              <a:t>Objectives of BPM (Why draw a BPD?)</a:t>
            </a:r>
          </a:p>
        </p:txBody>
      </p:sp>
      <p:sp>
        <p:nvSpPr>
          <p:cNvPr id="38915" name="Content Placeholder 2">
            <a:extLst>
              <a:ext uri="{FF2B5EF4-FFF2-40B4-BE49-F238E27FC236}">
                <a16:creationId xmlns:a16="http://schemas.microsoft.com/office/drawing/2014/main" id="{FA51F054-C148-440E-9872-1ED79EBB97C8}"/>
              </a:ext>
            </a:extLst>
          </p:cNvPr>
          <p:cNvSpPr>
            <a:spLocks noGrp="1"/>
          </p:cNvSpPr>
          <p:nvPr>
            <p:ph idx="1"/>
          </p:nvPr>
        </p:nvSpPr>
        <p:spPr>
          <a:xfrm>
            <a:off x="983432" y="1196752"/>
            <a:ext cx="10395767" cy="5472608"/>
          </a:xfrm>
        </p:spPr>
        <p:txBody>
          <a:bodyPr>
            <a:normAutofit/>
          </a:bodyPr>
          <a:lstStyle/>
          <a:p>
            <a:r>
              <a:rPr lang="en-AU" altLang="en-US" sz="3000" dirty="0"/>
              <a:t>Understand the current business processes</a:t>
            </a:r>
          </a:p>
          <a:p>
            <a:r>
              <a:rPr lang="en-AU" altLang="en-US" sz="3000" dirty="0"/>
              <a:t>Understand how the work is done in an organisation</a:t>
            </a:r>
          </a:p>
          <a:p>
            <a:r>
              <a:rPr lang="en-AU" altLang="en-US" sz="3000" dirty="0"/>
              <a:t>Clarify responsibilities</a:t>
            </a:r>
          </a:p>
          <a:p>
            <a:r>
              <a:rPr lang="en-AU" altLang="en-US" sz="3000" dirty="0"/>
              <a:t>Identify process inefficiencies (problems with current processes)</a:t>
            </a:r>
          </a:p>
          <a:p>
            <a:r>
              <a:rPr lang="en-AU" altLang="en-US" sz="3000" dirty="0"/>
              <a:t>Support continuous process improvement</a:t>
            </a:r>
          </a:p>
          <a:p>
            <a:r>
              <a:rPr lang="en-AU" altLang="en-US" sz="3000" dirty="0"/>
              <a:t>Support process management</a:t>
            </a:r>
          </a:p>
          <a:p>
            <a:r>
              <a:rPr lang="en-AU" altLang="en-US" sz="3000" dirty="0"/>
              <a:t>Support process development</a:t>
            </a:r>
          </a:p>
          <a:p>
            <a:r>
              <a:rPr lang="en-AU" altLang="en-US" sz="3000" dirty="0"/>
              <a:t>Support process execution</a:t>
            </a:r>
          </a:p>
        </p:txBody>
      </p:sp>
      <p:sp>
        <p:nvSpPr>
          <p:cNvPr id="2" name="Footer Placeholder 1">
            <a:extLst>
              <a:ext uri="{FF2B5EF4-FFF2-40B4-BE49-F238E27FC236}">
                <a16:creationId xmlns:a16="http://schemas.microsoft.com/office/drawing/2014/main" id="{7125636B-AB95-4DB8-B834-6F809D687153}"/>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D1B801AF-B194-48D3-8CD4-0077FA006E9B}"/>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28</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2671D93-8F44-4C08-B1AA-240EB077C38F}"/>
              </a:ext>
            </a:extLst>
          </p:cNvPr>
          <p:cNvSpPr>
            <a:spLocks noGrp="1"/>
          </p:cNvSpPr>
          <p:nvPr>
            <p:ph type="title"/>
          </p:nvPr>
        </p:nvSpPr>
        <p:spPr>
          <a:xfrm>
            <a:off x="910603" y="296863"/>
            <a:ext cx="8713788" cy="1116012"/>
          </a:xfrm>
        </p:spPr>
        <p:txBody>
          <a:bodyPr/>
          <a:lstStyle/>
          <a:p>
            <a:r>
              <a:rPr lang="en-US" altLang="en-US" dirty="0"/>
              <a:t>Outcome (Results/benefits) of a BPM </a:t>
            </a:r>
          </a:p>
        </p:txBody>
      </p:sp>
      <p:sp>
        <p:nvSpPr>
          <p:cNvPr id="39939" name="Content Placeholder 2">
            <a:extLst>
              <a:ext uri="{FF2B5EF4-FFF2-40B4-BE49-F238E27FC236}">
                <a16:creationId xmlns:a16="http://schemas.microsoft.com/office/drawing/2014/main" id="{C4F81480-F55D-4716-BB48-3F68C6C6C8DB}"/>
              </a:ext>
            </a:extLst>
          </p:cNvPr>
          <p:cNvSpPr>
            <a:spLocks noGrp="1"/>
          </p:cNvSpPr>
          <p:nvPr>
            <p:ph idx="1"/>
          </p:nvPr>
        </p:nvSpPr>
        <p:spPr>
          <a:xfrm>
            <a:off x="839416" y="1340768"/>
            <a:ext cx="10513168" cy="4895850"/>
          </a:xfrm>
        </p:spPr>
        <p:txBody>
          <a:bodyPr>
            <a:normAutofit/>
          </a:bodyPr>
          <a:lstStyle/>
          <a:p>
            <a:r>
              <a:rPr lang="en-US" altLang="en-US" sz="3000" dirty="0"/>
              <a:t>Improved processes (hence better performance of a business and increased competitiveness): future “To Be" processes</a:t>
            </a:r>
          </a:p>
          <a:p>
            <a:r>
              <a:rPr lang="en-US" altLang="en-US" sz="3000" dirty="0"/>
              <a:t>New processes (future To Be processes)</a:t>
            </a:r>
          </a:p>
          <a:p>
            <a:r>
              <a:rPr lang="en-US" altLang="en-US" sz="3000" dirty="0"/>
              <a:t>Value for customer</a:t>
            </a:r>
          </a:p>
          <a:p>
            <a:r>
              <a:rPr lang="en-US" altLang="en-US" sz="3000" dirty="0"/>
              <a:t>Reduced cost</a:t>
            </a:r>
          </a:p>
          <a:p>
            <a:r>
              <a:rPr lang="en-US" altLang="en-US" sz="3000" dirty="0"/>
              <a:t>Increased profit and competitiveness</a:t>
            </a:r>
          </a:p>
          <a:p>
            <a:r>
              <a:rPr lang="en-US" altLang="en-US" sz="3000" dirty="0"/>
              <a:t>Better staff morale</a:t>
            </a:r>
          </a:p>
          <a:p>
            <a:r>
              <a:rPr lang="en-US" altLang="en-US" sz="3000" dirty="0"/>
              <a:t>Customer retention</a:t>
            </a:r>
          </a:p>
        </p:txBody>
      </p:sp>
      <p:sp>
        <p:nvSpPr>
          <p:cNvPr id="2" name="Footer Placeholder 1">
            <a:extLst>
              <a:ext uri="{FF2B5EF4-FFF2-40B4-BE49-F238E27FC236}">
                <a16:creationId xmlns:a16="http://schemas.microsoft.com/office/drawing/2014/main" id="{63A35DCF-B2DA-480C-AB83-55B04A5624ED}"/>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B179FF9B-A46A-4543-BC21-3E16DB3B3E11}"/>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29</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B9CB65D-F566-4DA0-BE22-B7A4D4DBB5FE}"/>
              </a:ext>
            </a:extLst>
          </p:cNvPr>
          <p:cNvSpPr>
            <a:spLocks noGrp="1" noChangeArrowheads="1"/>
          </p:cNvSpPr>
          <p:nvPr>
            <p:ph type="title"/>
          </p:nvPr>
        </p:nvSpPr>
        <p:spPr/>
        <p:txBody>
          <a:bodyPr/>
          <a:lstStyle/>
          <a:p>
            <a:r>
              <a:rPr lang="en-US" altLang="en-US" dirty="0"/>
              <a:t>Topics</a:t>
            </a:r>
          </a:p>
        </p:txBody>
      </p:sp>
      <p:sp>
        <p:nvSpPr>
          <p:cNvPr id="8195" name="Rectangle 1027">
            <a:extLst>
              <a:ext uri="{FF2B5EF4-FFF2-40B4-BE49-F238E27FC236}">
                <a16:creationId xmlns:a16="http://schemas.microsoft.com/office/drawing/2014/main" id="{2F76A13D-8EB0-43DA-8C18-B09C5D47C2D8}"/>
              </a:ext>
            </a:extLst>
          </p:cNvPr>
          <p:cNvSpPr>
            <a:spLocks noGrp="1" noChangeArrowheads="1"/>
          </p:cNvSpPr>
          <p:nvPr>
            <p:ph idx="1"/>
          </p:nvPr>
        </p:nvSpPr>
        <p:spPr/>
        <p:txBody>
          <a:bodyPr/>
          <a:lstStyle/>
          <a:p>
            <a:pPr>
              <a:lnSpc>
                <a:spcPct val="150000"/>
              </a:lnSpc>
            </a:pPr>
            <a:r>
              <a:rPr lang="en-US" altLang="en-US" sz="2800" dirty="0"/>
              <a:t>Requirements Analysis</a:t>
            </a:r>
            <a:r>
              <a:rPr lang="en-US" altLang="en-US" dirty="0"/>
              <a:t> </a:t>
            </a:r>
            <a:r>
              <a:rPr lang="en-US" altLang="en-US" sz="2800" dirty="0"/>
              <a:t>&amp; Modelling</a:t>
            </a:r>
          </a:p>
          <a:p>
            <a:pPr lvl="1">
              <a:lnSpc>
                <a:spcPct val="150000"/>
              </a:lnSpc>
            </a:pPr>
            <a:r>
              <a:rPr lang="en-US" altLang="en-US" sz="2800" dirty="0"/>
              <a:t>Business Process Modelling using BPMN</a:t>
            </a:r>
          </a:p>
          <a:p>
            <a:endParaRPr lang="en-US" altLang="en-US" dirty="0"/>
          </a:p>
          <a:p>
            <a:pPr lvl="2"/>
            <a:endParaRPr lang="en-US" altLang="en-US" dirty="0"/>
          </a:p>
        </p:txBody>
      </p:sp>
      <p:sp>
        <p:nvSpPr>
          <p:cNvPr id="2" name="Footer Placeholder 1">
            <a:extLst>
              <a:ext uri="{FF2B5EF4-FFF2-40B4-BE49-F238E27FC236}">
                <a16:creationId xmlns:a16="http://schemas.microsoft.com/office/drawing/2014/main" id="{4F5D6C7D-EACE-4731-8F1B-31B43D44F73A}"/>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2379E6AB-BC83-4EB5-8F49-FA1B380360B6}"/>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3</a:t>
            </a:fld>
            <a:endParaRPr lang="en-US" altLang="en-US">
              <a:solidFill>
                <a:srgbClr val="1CADE4"/>
              </a:solidFill>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870AE95-ED58-4E39-BDA4-4021BA2F9ED0}"/>
              </a:ext>
            </a:extLst>
          </p:cNvPr>
          <p:cNvSpPr>
            <a:spLocks noGrp="1"/>
          </p:cNvSpPr>
          <p:nvPr>
            <p:ph type="title"/>
          </p:nvPr>
        </p:nvSpPr>
        <p:spPr/>
        <p:txBody>
          <a:bodyPr/>
          <a:lstStyle/>
          <a:p>
            <a:r>
              <a:rPr lang="en-US" altLang="en-US" dirty="0"/>
              <a:t>Resources and Reading</a:t>
            </a:r>
          </a:p>
        </p:txBody>
      </p:sp>
      <p:sp>
        <p:nvSpPr>
          <p:cNvPr id="40963" name="Rectangle 5">
            <a:extLst>
              <a:ext uri="{FF2B5EF4-FFF2-40B4-BE49-F238E27FC236}">
                <a16:creationId xmlns:a16="http://schemas.microsoft.com/office/drawing/2014/main" id="{0D875CF1-311E-4C3E-95F5-0F5912DB738C}"/>
              </a:ext>
            </a:extLst>
          </p:cNvPr>
          <p:cNvSpPr>
            <a:spLocks noChangeArrowheads="1"/>
          </p:cNvSpPr>
          <p:nvPr/>
        </p:nvSpPr>
        <p:spPr bwMode="auto">
          <a:xfrm>
            <a:off x="911424" y="1268760"/>
            <a:ext cx="951788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endParaRPr kumimoji="0" lang="en-US" altLang="en-US" sz="2400" dirty="0">
              <a:latin typeface="Times New Roman" panose="02020603050405020304" pitchFamily="18" charset="0"/>
              <a:hlinkClick r:id="rId2"/>
            </a:endParaRPr>
          </a:p>
          <a:p>
            <a:pPr>
              <a:spcBef>
                <a:spcPct val="0"/>
              </a:spcBef>
              <a:buClrTx/>
              <a:buFontTx/>
              <a:buNone/>
            </a:pPr>
            <a:r>
              <a:rPr kumimoji="0" lang="en-US" altLang="en-US" sz="2400" u="sng" dirty="0">
                <a:latin typeface="Times New Roman" panose="02020603050405020304" pitchFamily="18" charset="0"/>
                <a:hlinkClick r:id="rId2"/>
              </a:rPr>
              <a:t>http://www.bizagi.com/docs/BPMN_Quick_Reference_Guide_ENG.pdf</a:t>
            </a:r>
            <a:endParaRPr kumimoji="0" lang="en-US" altLang="en-US" sz="2400" u="sng" dirty="0">
              <a:latin typeface="Times New Roman" panose="02020603050405020304" pitchFamily="18" charset="0"/>
            </a:endParaRPr>
          </a:p>
          <a:p>
            <a:pPr>
              <a:spcBef>
                <a:spcPct val="0"/>
              </a:spcBef>
              <a:buClrTx/>
              <a:buFontTx/>
              <a:buNone/>
            </a:pPr>
            <a:endParaRPr kumimoji="0" lang="en-US" altLang="en-US" sz="2400" dirty="0">
              <a:latin typeface="Times New Roman" panose="02020603050405020304" pitchFamily="18" charset="0"/>
              <a:hlinkClick r:id="rId3"/>
            </a:endParaRPr>
          </a:p>
          <a:p>
            <a:pPr>
              <a:spcBef>
                <a:spcPct val="0"/>
              </a:spcBef>
              <a:buClrTx/>
              <a:buFontTx/>
              <a:buNone/>
            </a:pPr>
            <a:r>
              <a:rPr kumimoji="0" lang="en-US" altLang="en-US" sz="2400" u="sng" dirty="0">
                <a:latin typeface="Times New Roman" panose="02020603050405020304" pitchFamily="18" charset="0"/>
                <a:hlinkClick r:id="rId3"/>
              </a:rPr>
              <a:t>http://www.bizagi.com/docs/Introduction%20to%20BPMN.pdf</a:t>
            </a:r>
          </a:p>
          <a:p>
            <a:pPr>
              <a:spcBef>
                <a:spcPct val="0"/>
              </a:spcBef>
              <a:buClrTx/>
              <a:buFontTx/>
              <a:buNone/>
            </a:pPr>
            <a:endParaRPr kumimoji="0" lang="en-US" altLang="en-US" sz="2400" u="sng" dirty="0">
              <a:latin typeface="Times New Roman" panose="02020603050405020304" pitchFamily="18" charset="0"/>
              <a:hlinkClick r:id="rId3"/>
            </a:endParaRPr>
          </a:p>
          <a:p>
            <a:pPr>
              <a:spcBef>
                <a:spcPct val="0"/>
              </a:spcBef>
              <a:buClrTx/>
              <a:buNone/>
            </a:pPr>
            <a:r>
              <a:rPr lang="en-AU" altLang="en-US" sz="2400" dirty="0"/>
              <a:t>BABOK Guide </a:t>
            </a:r>
            <a:endParaRPr lang="en-US" sz="2400" u="sng" dirty="0">
              <a:hlinkClick r:id="rId4">
                <a:extLst>
                  <a:ext uri="{A12FA001-AC4F-418D-AE19-62706E023703}">
                    <ahyp:hlinkClr xmlns:ahyp="http://schemas.microsoft.com/office/drawing/2018/hyperlinkcolor" xmlns="" val="tx"/>
                  </a:ext>
                </a:extLst>
              </a:hlinkClick>
            </a:endParaRPr>
          </a:p>
          <a:p>
            <a:pPr>
              <a:spcBef>
                <a:spcPct val="0"/>
              </a:spcBef>
              <a:buClrTx/>
              <a:buFontTx/>
              <a:buNone/>
            </a:pPr>
            <a:endParaRPr kumimoji="0" lang="en-US" altLang="en-US" sz="2400" u="sng" dirty="0">
              <a:latin typeface="Times New Roman" panose="02020603050405020304" pitchFamily="18" charset="0"/>
              <a:hlinkClick r:id="rId3"/>
            </a:endParaRPr>
          </a:p>
        </p:txBody>
      </p:sp>
      <p:sp>
        <p:nvSpPr>
          <p:cNvPr id="2" name="Footer Placeholder 1">
            <a:extLst>
              <a:ext uri="{FF2B5EF4-FFF2-40B4-BE49-F238E27FC236}">
                <a16:creationId xmlns:a16="http://schemas.microsoft.com/office/drawing/2014/main" id="{39EAE046-0579-4124-B919-6010C76BD566}"/>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8B5BD4D5-99A2-44FB-8EC5-B74E359DD047}"/>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30</a:t>
            </a:fld>
            <a:endParaRPr lang="en-US" altLang="en-US">
              <a:solidFill>
                <a:srgbClr val="1CADE4"/>
              </a:solidFill>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2671D93-8F44-4C08-B1AA-240EB077C38F}"/>
              </a:ext>
            </a:extLst>
          </p:cNvPr>
          <p:cNvSpPr>
            <a:spLocks noGrp="1"/>
          </p:cNvSpPr>
          <p:nvPr>
            <p:ph type="title"/>
          </p:nvPr>
        </p:nvSpPr>
        <p:spPr>
          <a:xfrm>
            <a:off x="911424" y="296863"/>
            <a:ext cx="9865096" cy="755873"/>
          </a:xfrm>
        </p:spPr>
        <p:txBody>
          <a:bodyPr/>
          <a:lstStyle/>
          <a:p>
            <a:r>
              <a:rPr lang="en-US" altLang="en-US" dirty="0" smtClean="0"/>
              <a:t>Assessment 3 </a:t>
            </a:r>
            <a:r>
              <a:rPr lang="en-US" altLang="en-US" dirty="0"/>
              <a:t>– released </a:t>
            </a:r>
            <a:r>
              <a:rPr lang="en-US" altLang="en-US" dirty="0" smtClean="0"/>
              <a:t>in week 3</a:t>
            </a:r>
            <a:endParaRPr lang="en-US" altLang="en-US" dirty="0"/>
          </a:p>
        </p:txBody>
      </p:sp>
      <p:sp>
        <p:nvSpPr>
          <p:cNvPr id="39939" name="Content Placeholder 2">
            <a:extLst>
              <a:ext uri="{FF2B5EF4-FFF2-40B4-BE49-F238E27FC236}">
                <a16:creationId xmlns:a16="http://schemas.microsoft.com/office/drawing/2014/main" id="{C4F81480-F55D-4716-BB48-3F68C6C6C8DB}"/>
              </a:ext>
            </a:extLst>
          </p:cNvPr>
          <p:cNvSpPr>
            <a:spLocks noGrp="1"/>
          </p:cNvSpPr>
          <p:nvPr>
            <p:ph idx="1"/>
          </p:nvPr>
        </p:nvSpPr>
        <p:spPr>
          <a:xfrm>
            <a:off x="983432" y="1268760"/>
            <a:ext cx="10395768" cy="5184576"/>
          </a:xfrm>
        </p:spPr>
        <p:txBody>
          <a:bodyPr/>
          <a:lstStyle/>
          <a:p>
            <a:r>
              <a:rPr lang="en-US" altLang="en-US" sz="2800" dirty="0"/>
              <a:t>Requirements Analysis Report – </a:t>
            </a:r>
            <a:r>
              <a:rPr lang="en-US" altLang="en-US" sz="2800" b="1" dirty="0"/>
              <a:t>20 Marks</a:t>
            </a:r>
          </a:p>
          <a:p>
            <a:r>
              <a:rPr lang="en-US" altLang="en-US" sz="2800" dirty="0"/>
              <a:t>Case Study: Customer Onboarding for “</a:t>
            </a:r>
            <a:r>
              <a:rPr lang="en-US" altLang="en-US" sz="2800" dirty="0" err="1"/>
              <a:t>Streamable</a:t>
            </a:r>
            <a:r>
              <a:rPr lang="en-US" altLang="en-US" sz="2800" dirty="0"/>
              <a:t>”</a:t>
            </a:r>
          </a:p>
          <a:p>
            <a:r>
              <a:rPr lang="en-AU" sz="2800" dirty="0"/>
              <a:t>The marking scheme is as follows: </a:t>
            </a:r>
            <a:r>
              <a:rPr lang="en-AU" sz="2800" b="1" dirty="0"/>
              <a:t>	</a:t>
            </a:r>
            <a:r>
              <a:rPr lang="en-AU" b="1" dirty="0"/>
              <a:t>	</a:t>
            </a:r>
            <a:endParaRPr lang="en-AU" dirty="0"/>
          </a:p>
          <a:p>
            <a:pPr lvl="2"/>
            <a:r>
              <a:rPr lang="en-AU" dirty="0"/>
              <a:t>Business Process Model</a:t>
            </a:r>
          </a:p>
          <a:p>
            <a:pPr lvl="2"/>
            <a:r>
              <a:rPr lang="en-AU" dirty="0"/>
              <a:t>Data Model </a:t>
            </a:r>
          </a:p>
          <a:p>
            <a:pPr lvl="2"/>
            <a:r>
              <a:rPr lang="en-AU" dirty="0"/>
              <a:t>Data Dictionary </a:t>
            </a:r>
          </a:p>
          <a:p>
            <a:pPr lvl="2"/>
            <a:r>
              <a:rPr lang="en-AU" dirty="0"/>
              <a:t>Overall Quality of Report Presentation </a:t>
            </a:r>
          </a:p>
          <a:p>
            <a:pPr lvl="2"/>
            <a:r>
              <a:rPr lang="en-AU" dirty="0"/>
              <a:t>Contribution to Team Work</a:t>
            </a:r>
            <a:endParaRPr lang="en-US" altLang="en-US" sz="3000" dirty="0"/>
          </a:p>
        </p:txBody>
      </p:sp>
      <p:sp>
        <p:nvSpPr>
          <p:cNvPr id="2" name="Footer Placeholder 1">
            <a:extLst>
              <a:ext uri="{FF2B5EF4-FFF2-40B4-BE49-F238E27FC236}">
                <a16:creationId xmlns:a16="http://schemas.microsoft.com/office/drawing/2014/main" id="{C81376C4-79DD-4102-8CEB-966CC13A3678}"/>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95CC9C7F-670D-4F85-8A27-87012D97B5F1}"/>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31</a:t>
            </a:fld>
            <a:endParaRPr lang="en-US" altLang="en-US">
              <a:solidFill>
                <a:srgbClr val="1CADE4"/>
              </a:solidFill>
              <a:cs typeface="+mn-cs"/>
            </a:endParaRPr>
          </a:p>
        </p:txBody>
      </p:sp>
    </p:spTree>
    <p:extLst>
      <p:ext uri="{BB962C8B-B14F-4D97-AF65-F5344CB8AC3E}">
        <p14:creationId xmlns:p14="http://schemas.microsoft.com/office/powerpoint/2010/main" val="340898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BE0BC09-557D-4D8A-863C-E2B5267C5A48}"/>
              </a:ext>
            </a:extLst>
          </p:cNvPr>
          <p:cNvSpPr>
            <a:spLocks noGrp="1" noChangeArrowheads="1"/>
          </p:cNvSpPr>
          <p:nvPr>
            <p:ph type="title"/>
          </p:nvPr>
        </p:nvSpPr>
        <p:spPr/>
        <p:txBody>
          <a:bodyPr/>
          <a:lstStyle/>
          <a:p>
            <a:r>
              <a:rPr lang="en-AU" altLang="en-US"/>
              <a:t>Conclusion</a:t>
            </a:r>
          </a:p>
        </p:txBody>
      </p:sp>
      <p:sp>
        <p:nvSpPr>
          <p:cNvPr id="33795" name="Rectangle 3">
            <a:extLst>
              <a:ext uri="{FF2B5EF4-FFF2-40B4-BE49-F238E27FC236}">
                <a16:creationId xmlns:a16="http://schemas.microsoft.com/office/drawing/2014/main" id="{C8FF79B4-9EDC-4F8C-8E89-F4CE791DE0C4}"/>
              </a:ext>
            </a:extLst>
          </p:cNvPr>
          <p:cNvSpPr>
            <a:spLocks noGrp="1" noChangeArrowheads="1"/>
          </p:cNvSpPr>
          <p:nvPr>
            <p:ph idx="1"/>
          </p:nvPr>
        </p:nvSpPr>
        <p:spPr>
          <a:xfrm>
            <a:off x="911425" y="1124744"/>
            <a:ext cx="10537626" cy="5400600"/>
          </a:xfrm>
        </p:spPr>
        <p:txBody>
          <a:bodyPr/>
          <a:lstStyle/>
          <a:p>
            <a:r>
              <a:rPr lang="en-AU" altLang="en-US" sz="2400" b="1" dirty="0">
                <a:latin typeface="+mj-lt"/>
              </a:rPr>
              <a:t>THIS WEEK</a:t>
            </a:r>
            <a:endParaRPr lang="en-AU" altLang="en-US" sz="2400" dirty="0">
              <a:latin typeface="+mj-lt"/>
            </a:endParaRPr>
          </a:p>
          <a:p>
            <a:pPr lvl="1"/>
            <a:r>
              <a:rPr lang="en-AU" altLang="en-US" sz="2400" dirty="0" smtClean="0">
                <a:latin typeface="+mj-lt"/>
              </a:rPr>
              <a:t>Lecture Topic</a:t>
            </a:r>
            <a:r>
              <a:rPr lang="en-AU" altLang="en-US" sz="2400" dirty="0">
                <a:latin typeface="+mj-lt"/>
              </a:rPr>
              <a:t>: “Process Modelling”</a:t>
            </a:r>
          </a:p>
          <a:p>
            <a:pPr lvl="1"/>
            <a:r>
              <a:rPr lang="en-AU" altLang="en-US" sz="2400" b="1" dirty="0">
                <a:latin typeface="+mj-lt"/>
              </a:rPr>
              <a:t>Quiz 4 – Process Modelling (3.5 marks)</a:t>
            </a:r>
          </a:p>
          <a:p>
            <a:pPr lvl="1"/>
            <a:r>
              <a:rPr lang="en-AU" sz="2400" b="1" dirty="0">
                <a:latin typeface="+mj-lt"/>
              </a:rPr>
              <a:t>Pre-Work for </a:t>
            </a:r>
            <a:r>
              <a:rPr lang="en-AU" sz="2400" b="1" dirty="0" smtClean="0">
                <a:latin typeface="+mj-lt"/>
              </a:rPr>
              <a:t>Workshop/tutorial </a:t>
            </a:r>
            <a:r>
              <a:rPr lang="en-AU" sz="2400" b="1" dirty="0">
                <a:latin typeface="+mj-lt"/>
              </a:rPr>
              <a:t>this week</a:t>
            </a:r>
          </a:p>
          <a:p>
            <a:pPr lvl="2"/>
            <a:r>
              <a:rPr lang="en-AU" b="0" i="0" u="none" strike="noStrike" baseline="0" dirty="0">
                <a:latin typeface="ArialMT"/>
              </a:rPr>
              <a:t>Read the </a:t>
            </a:r>
            <a:r>
              <a:rPr lang="en-AU" b="0" i="0" u="none" strike="noStrike" baseline="0" dirty="0" smtClean="0">
                <a:latin typeface="ArialMT"/>
              </a:rPr>
              <a:t>workshop/tutorial </a:t>
            </a:r>
            <a:r>
              <a:rPr lang="en-AU" b="0" i="0" u="none" strike="noStrike" baseline="0" dirty="0">
                <a:latin typeface="ArialMT"/>
              </a:rPr>
              <a:t>document and its tasks for this week. </a:t>
            </a:r>
          </a:p>
          <a:p>
            <a:pPr lvl="2"/>
            <a:r>
              <a:rPr lang="en-AU" b="0" i="0" u="none" strike="noStrike" baseline="0" dirty="0">
                <a:latin typeface="ArialMT"/>
              </a:rPr>
              <a:t>Read the </a:t>
            </a:r>
            <a:r>
              <a:rPr lang="en-AU" b="0" i="0" u="none" strike="noStrike" baseline="0" dirty="0" smtClean="0">
                <a:latin typeface="ArialMT"/>
              </a:rPr>
              <a:t>Workshop/tutorial </a:t>
            </a:r>
            <a:r>
              <a:rPr lang="en-AU" b="0" i="0" u="none" strike="noStrike" baseline="0" dirty="0">
                <a:latin typeface="ArialMT"/>
              </a:rPr>
              <a:t>Case Study thoroughly and make notes.</a:t>
            </a:r>
          </a:p>
          <a:p>
            <a:pPr lvl="2"/>
            <a:r>
              <a:rPr lang="en-AU" b="0" i="0" u="none" strike="noStrike" baseline="0" dirty="0">
                <a:latin typeface="ArialMT"/>
              </a:rPr>
              <a:t>Read </a:t>
            </a:r>
            <a:r>
              <a:rPr lang="en-AU" b="0" i="0" u="none" strike="noStrike" baseline="0" dirty="0" smtClean="0">
                <a:latin typeface="ArialMT"/>
              </a:rPr>
              <a:t>Assessment 3 </a:t>
            </a:r>
            <a:r>
              <a:rPr lang="en-AU" b="0" i="0" u="none" strike="noStrike" baseline="0" dirty="0">
                <a:latin typeface="ArialMT"/>
              </a:rPr>
              <a:t>Case Study thoroughly and make your own notes before the start of your workshop class.</a:t>
            </a:r>
          </a:p>
          <a:p>
            <a:pPr lvl="2"/>
            <a:r>
              <a:rPr lang="en-AU" b="0" i="0" u="none" strike="noStrike" baseline="0" dirty="0">
                <a:latin typeface="ArialMT"/>
              </a:rPr>
              <a:t>Download </a:t>
            </a:r>
            <a:r>
              <a:rPr lang="en-AU" b="0" i="0" u="none" strike="noStrike" baseline="0" dirty="0" err="1">
                <a:latin typeface="ArialMT"/>
              </a:rPr>
              <a:t>BizAgi</a:t>
            </a:r>
            <a:r>
              <a:rPr lang="en-AU" b="0" i="0" u="none" strike="noStrike" baseline="0" dirty="0">
                <a:latin typeface="ArialMT"/>
              </a:rPr>
              <a:t> Modeler (or </a:t>
            </a:r>
            <a:r>
              <a:rPr lang="en-AU" b="0" i="0" u="none" strike="noStrike" baseline="0" dirty="0" err="1">
                <a:latin typeface="ArialMT"/>
              </a:rPr>
              <a:t>Lucidchart</a:t>
            </a:r>
            <a:r>
              <a:rPr lang="en-AU" b="0" i="0" u="none" strike="noStrike" baseline="0" dirty="0">
                <a:latin typeface="ArialMT"/>
              </a:rPr>
              <a:t>) from Canvas link so as to draw process models.</a:t>
            </a:r>
            <a:endParaRPr lang="en-AU" altLang="en-US" dirty="0">
              <a:latin typeface="+mj-lt"/>
            </a:endParaRPr>
          </a:p>
        </p:txBody>
      </p:sp>
      <p:sp>
        <p:nvSpPr>
          <p:cNvPr id="3" name="Footer Placeholder 2">
            <a:extLst>
              <a:ext uri="{FF2B5EF4-FFF2-40B4-BE49-F238E27FC236}">
                <a16:creationId xmlns:a16="http://schemas.microsoft.com/office/drawing/2014/main" id="{9572BD0D-1E1D-4669-9ECD-2F56395949D7}"/>
              </a:ext>
            </a:extLst>
          </p:cNvPr>
          <p:cNvSpPr>
            <a:spLocks noGrp="1"/>
          </p:cNvSpPr>
          <p:nvPr>
            <p:ph type="ftr" sz="quarter" idx="10"/>
          </p:nvPr>
        </p:nvSpPr>
        <p:spPr/>
        <p:txBody>
          <a:bodyPr/>
          <a:lstStyle/>
          <a:p>
            <a:r>
              <a:rPr lang="en-US" dirty="0"/>
              <a:t>31269 Business Requirements Modelling</a:t>
            </a:r>
          </a:p>
        </p:txBody>
      </p:sp>
      <p:sp>
        <p:nvSpPr>
          <p:cNvPr id="33798" name="Slide Number Placeholder 3">
            <a:extLst>
              <a:ext uri="{FF2B5EF4-FFF2-40B4-BE49-F238E27FC236}">
                <a16:creationId xmlns:a16="http://schemas.microsoft.com/office/drawing/2014/main" id="{8F297012-E690-4F46-B28F-6F838FC56C2C}"/>
              </a:ext>
            </a:extLst>
          </p:cNvPr>
          <p:cNvSpPr>
            <a:spLocks noGrp="1" noChangeArrowheads="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0C6595E-8935-4D3C-B9E3-F748C79789CB}" type="slidenum">
              <a:rPr lang="en-US" altLang="en-US" smtClean="0"/>
              <a:pPr/>
              <a:t>32</a:t>
            </a:fld>
            <a:endParaRPr lang="en-US" altLang="en-US"/>
          </a:p>
        </p:txBody>
      </p:sp>
    </p:spTree>
    <p:extLst>
      <p:ext uri="{BB962C8B-B14F-4D97-AF65-F5344CB8AC3E}">
        <p14:creationId xmlns:p14="http://schemas.microsoft.com/office/powerpoint/2010/main" val="403865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BE0BC09-557D-4D8A-863C-E2B5267C5A48}"/>
              </a:ext>
            </a:extLst>
          </p:cNvPr>
          <p:cNvSpPr>
            <a:spLocks noGrp="1" noChangeArrowheads="1"/>
          </p:cNvSpPr>
          <p:nvPr>
            <p:ph type="title"/>
          </p:nvPr>
        </p:nvSpPr>
        <p:spPr/>
        <p:txBody>
          <a:bodyPr/>
          <a:lstStyle/>
          <a:p>
            <a:r>
              <a:rPr lang="en-AU" altLang="en-US"/>
              <a:t>Conclusion</a:t>
            </a:r>
          </a:p>
        </p:txBody>
      </p:sp>
      <p:sp>
        <p:nvSpPr>
          <p:cNvPr id="33795" name="Rectangle 3">
            <a:extLst>
              <a:ext uri="{FF2B5EF4-FFF2-40B4-BE49-F238E27FC236}">
                <a16:creationId xmlns:a16="http://schemas.microsoft.com/office/drawing/2014/main" id="{C8FF79B4-9EDC-4F8C-8E89-F4CE791DE0C4}"/>
              </a:ext>
            </a:extLst>
          </p:cNvPr>
          <p:cNvSpPr>
            <a:spLocks noGrp="1" noChangeArrowheads="1"/>
          </p:cNvSpPr>
          <p:nvPr>
            <p:ph idx="1"/>
          </p:nvPr>
        </p:nvSpPr>
        <p:spPr>
          <a:xfrm>
            <a:off x="911425" y="1124744"/>
            <a:ext cx="10537626" cy="5400600"/>
          </a:xfrm>
        </p:spPr>
        <p:txBody>
          <a:bodyPr/>
          <a:lstStyle/>
          <a:p>
            <a:r>
              <a:rPr lang="en-AU" altLang="en-US" sz="2400" b="1" dirty="0">
                <a:latin typeface="+mj-lt"/>
              </a:rPr>
              <a:t>NEXT WEEK </a:t>
            </a:r>
          </a:p>
          <a:p>
            <a:pPr lvl="1"/>
            <a:r>
              <a:rPr lang="en-AU" altLang="en-US" sz="2400" dirty="0" smtClean="0">
                <a:latin typeface="+mj-lt"/>
              </a:rPr>
              <a:t>Lecture </a:t>
            </a:r>
            <a:r>
              <a:rPr lang="en-AU" altLang="en-US" sz="2400" dirty="0">
                <a:latin typeface="+mj-lt"/>
              </a:rPr>
              <a:t>Topic: “Data Modelling”</a:t>
            </a:r>
          </a:p>
          <a:p>
            <a:pPr lvl="1"/>
            <a:r>
              <a:rPr lang="en-AU" altLang="en-US" sz="2400" b="1" dirty="0">
                <a:latin typeface="+mj-lt"/>
              </a:rPr>
              <a:t>Quiz 5</a:t>
            </a:r>
            <a:r>
              <a:rPr lang="en-AU" altLang="en-US" sz="2400" b="1" dirty="0" smtClean="0">
                <a:latin typeface="+mj-lt"/>
              </a:rPr>
              <a:t> </a:t>
            </a:r>
            <a:r>
              <a:rPr lang="en-AU" altLang="en-US" sz="2400" b="1" dirty="0">
                <a:latin typeface="+mj-lt"/>
              </a:rPr>
              <a:t>– Data Modelling (3.5 marks)</a:t>
            </a:r>
          </a:p>
          <a:p>
            <a:pPr lvl="1"/>
            <a:r>
              <a:rPr lang="en-AU" sz="2400" b="1" dirty="0">
                <a:latin typeface="+mj-lt"/>
              </a:rPr>
              <a:t>Pre-Work for Workshop next week</a:t>
            </a:r>
          </a:p>
          <a:p>
            <a:pPr lvl="2"/>
            <a:r>
              <a:rPr lang="en-AU" b="0" i="0" u="none" strike="noStrike" baseline="0" dirty="0">
                <a:latin typeface="ArialMT"/>
              </a:rPr>
              <a:t>Read the </a:t>
            </a:r>
            <a:r>
              <a:rPr lang="en-AU" b="0" i="0" u="none" strike="noStrike" baseline="0" dirty="0" smtClean="0">
                <a:latin typeface="ArialMT"/>
              </a:rPr>
              <a:t>workshop/tutorial </a:t>
            </a:r>
            <a:r>
              <a:rPr lang="en-AU" b="0" i="0" u="none" strike="noStrike" baseline="0" dirty="0">
                <a:latin typeface="ArialMT"/>
              </a:rPr>
              <a:t>document and its tasks for this week.</a:t>
            </a:r>
          </a:p>
          <a:p>
            <a:pPr lvl="2"/>
            <a:r>
              <a:rPr lang="en-AU" b="0" i="0" u="none" strike="noStrike" baseline="0" dirty="0">
                <a:latin typeface="ArialMT"/>
              </a:rPr>
              <a:t>Update your business process models for the </a:t>
            </a:r>
            <a:r>
              <a:rPr lang="en-AU" b="0" i="0" u="none" strike="noStrike" baseline="0" dirty="0" smtClean="0">
                <a:latin typeface="ArialMT"/>
              </a:rPr>
              <a:t>assessment 3 </a:t>
            </a:r>
            <a:r>
              <a:rPr lang="en-AU" b="0" i="0" u="none" strike="noStrike" baseline="0" dirty="0">
                <a:latin typeface="ArialMT"/>
              </a:rPr>
              <a:t>case study based on the feedback received from your tutor.</a:t>
            </a:r>
          </a:p>
          <a:p>
            <a:pPr lvl="2"/>
            <a:r>
              <a:rPr lang="en-AU" b="0" i="0" u="none" strike="noStrike" baseline="0" dirty="0">
                <a:latin typeface="ArialMT"/>
              </a:rPr>
              <a:t>Watch the reference videos available on Canvas</a:t>
            </a:r>
          </a:p>
        </p:txBody>
      </p:sp>
      <p:sp>
        <p:nvSpPr>
          <p:cNvPr id="3" name="Footer Placeholder 2">
            <a:extLst>
              <a:ext uri="{FF2B5EF4-FFF2-40B4-BE49-F238E27FC236}">
                <a16:creationId xmlns:a16="http://schemas.microsoft.com/office/drawing/2014/main" id="{9572BD0D-1E1D-4669-9ECD-2F56395949D7}"/>
              </a:ext>
            </a:extLst>
          </p:cNvPr>
          <p:cNvSpPr>
            <a:spLocks noGrp="1"/>
          </p:cNvSpPr>
          <p:nvPr>
            <p:ph type="ftr" sz="quarter" idx="10"/>
          </p:nvPr>
        </p:nvSpPr>
        <p:spPr/>
        <p:txBody>
          <a:bodyPr/>
          <a:lstStyle/>
          <a:p>
            <a:r>
              <a:rPr lang="en-US" dirty="0"/>
              <a:t>31269 Business Requirements Modelling</a:t>
            </a:r>
          </a:p>
        </p:txBody>
      </p:sp>
      <p:sp>
        <p:nvSpPr>
          <p:cNvPr id="33798" name="Slide Number Placeholder 3">
            <a:extLst>
              <a:ext uri="{FF2B5EF4-FFF2-40B4-BE49-F238E27FC236}">
                <a16:creationId xmlns:a16="http://schemas.microsoft.com/office/drawing/2014/main" id="{8F297012-E690-4F46-B28F-6F838FC56C2C}"/>
              </a:ext>
            </a:extLst>
          </p:cNvPr>
          <p:cNvSpPr>
            <a:spLocks noGrp="1" noChangeArrowheads="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0C6595E-8935-4D3C-B9E3-F748C79789CB}" type="slidenum">
              <a:rPr lang="en-US" altLang="en-US" smtClean="0"/>
              <a:pPr/>
              <a:t>33</a:t>
            </a:fld>
            <a:endParaRPr lang="en-US" altLang="en-US"/>
          </a:p>
        </p:txBody>
      </p:sp>
    </p:spTree>
    <p:extLst>
      <p:ext uri="{BB962C8B-B14F-4D97-AF65-F5344CB8AC3E}">
        <p14:creationId xmlns:p14="http://schemas.microsoft.com/office/powerpoint/2010/main" val="341418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C664743-ADAC-4ECB-A098-19C3FA7D271D}"/>
              </a:ext>
            </a:extLst>
          </p:cNvPr>
          <p:cNvSpPr>
            <a:spLocks noGrp="1" noChangeArrowheads="1"/>
          </p:cNvSpPr>
          <p:nvPr>
            <p:ph type="title"/>
          </p:nvPr>
        </p:nvSpPr>
        <p:spPr>
          <a:xfrm>
            <a:off x="911424" y="282352"/>
            <a:ext cx="8320088" cy="914400"/>
          </a:xfrm>
        </p:spPr>
        <p:txBody>
          <a:bodyPr/>
          <a:lstStyle/>
          <a:p>
            <a:pPr eaLnBrk="1" hangingPunct="1"/>
            <a:r>
              <a:rPr lang="en-AU" altLang="en-US" dirty="0"/>
              <a:t>Requirements Process</a:t>
            </a:r>
          </a:p>
        </p:txBody>
      </p:sp>
      <p:sp>
        <p:nvSpPr>
          <p:cNvPr id="10243" name="Rectangle 3">
            <a:extLst>
              <a:ext uri="{FF2B5EF4-FFF2-40B4-BE49-F238E27FC236}">
                <a16:creationId xmlns:a16="http://schemas.microsoft.com/office/drawing/2014/main" id="{CBC5CF8E-C553-4BC6-8D91-6EB5D667D353}"/>
              </a:ext>
            </a:extLst>
          </p:cNvPr>
          <p:cNvSpPr>
            <a:spLocks noChangeArrowheads="1"/>
          </p:cNvSpPr>
          <p:nvPr/>
        </p:nvSpPr>
        <p:spPr bwMode="auto">
          <a:xfrm>
            <a:off x="2438400" y="2667000"/>
            <a:ext cx="3048000" cy="5334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AU" altLang="en-US" sz="2400" b="1" dirty="0">
                <a:latin typeface="Times New Roman" panose="02020603050405020304" pitchFamily="18" charset="0"/>
              </a:rPr>
              <a:t>Planning &amp; Elicitation</a:t>
            </a:r>
            <a:endParaRPr kumimoji="0" lang="en-AU" altLang="en-US" sz="1600" dirty="0">
              <a:latin typeface="Times New Roman" panose="02020603050405020304" pitchFamily="18" charset="0"/>
            </a:endParaRPr>
          </a:p>
        </p:txBody>
      </p:sp>
      <p:sp>
        <p:nvSpPr>
          <p:cNvPr id="10244" name="Rectangle 4">
            <a:extLst>
              <a:ext uri="{FF2B5EF4-FFF2-40B4-BE49-F238E27FC236}">
                <a16:creationId xmlns:a16="http://schemas.microsoft.com/office/drawing/2014/main" id="{4DBEB9D5-0AD5-4EEE-9540-E35496D0832B}"/>
              </a:ext>
            </a:extLst>
          </p:cNvPr>
          <p:cNvSpPr>
            <a:spLocks noChangeArrowheads="1"/>
          </p:cNvSpPr>
          <p:nvPr/>
        </p:nvSpPr>
        <p:spPr bwMode="auto">
          <a:xfrm>
            <a:off x="2855914" y="3505200"/>
            <a:ext cx="3011487" cy="533400"/>
          </a:xfrm>
          <a:prstGeom prst="rect">
            <a:avLst/>
          </a:prstGeom>
          <a:solidFill>
            <a:srgbClr val="FFFF00"/>
          </a:solidFill>
          <a:ln w="12700">
            <a:solidFill>
              <a:schemeClr val="tx1"/>
            </a:solidFill>
            <a:miter lim="800000"/>
            <a:headEnd/>
            <a:tailEnd/>
          </a:ln>
        </p:spPr>
        <p:txBody>
          <a:bodyPr wrap="none" anchor="ct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AU" altLang="en-US" sz="2400" b="1">
                <a:solidFill>
                  <a:srgbClr val="FF0000"/>
                </a:solidFill>
                <a:latin typeface="Times New Roman" panose="02020603050405020304" pitchFamily="18" charset="0"/>
              </a:rPr>
              <a:t>Modelling</a:t>
            </a:r>
            <a:r>
              <a:rPr kumimoji="0" lang="en-AU" altLang="en-US" sz="2400" b="1">
                <a:latin typeface="Times New Roman" panose="02020603050405020304" pitchFamily="18" charset="0"/>
              </a:rPr>
              <a:t> </a:t>
            </a:r>
            <a:r>
              <a:rPr kumimoji="0" lang="en-AU" altLang="en-US" sz="2400" b="1">
                <a:solidFill>
                  <a:srgbClr val="FF0000"/>
                </a:solidFill>
                <a:latin typeface="Times New Roman" panose="02020603050405020304" pitchFamily="18" charset="0"/>
              </a:rPr>
              <a:t>&amp; Analysis</a:t>
            </a:r>
            <a:endParaRPr kumimoji="0" lang="en-AU" altLang="en-US" sz="1600">
              <a:solidFill>
                <a:srgbClr val="FF0000"/>
              </a:solidFill>
              <a:latin typeface="Times New Roman" panose="02020603050405020304" pitchFamily="18" charset="0"/>
            </a:endParaRPr>
          </a:p>
        </p:txBody>
      </p:sp>
      <p:sp>
        <p:nvSpPr>
          <p:cNvPr id="10245" name="Rectangle 5">
            <a:extLst>
              <a:ext uri="{FF2B5EF4-FFF2-40B4-BE49-F238E27FC236}">
                <a16:creationId xmlns:a16="http://schemas.microsoft.com/office/drawing/2014/main" id="{9636A0C2-D017-4E01-81F1-02277D124763}"/>
              </a:ext>
            </a:extLst>
          </p:cNvPr>
          <p:cNvSpPr>
            <a:spLocks noChangeArrowheads="1"/>
          </p:cNvSpPr>
          <p:nvPr/>
        </p:nvSpPr>
        <p:spPr bwMode="auto">
          <a:xfrm>
            <a:off x="4724400" y="4343400"/>
            <a:ext cx="4191000" cy="6096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AU" altLang="en-US" sz="2400" b="1" dirty="0">
                <a:latin typeface="Times New Roman" panose="02020603050405020304" pitchFamily="18" charset="0"/>
              </a:rPr>
              <a:t>Specification &amp; Documentation</a:t>
            </a:r>
            <a:endParaRPr kumimoji="0" lang="en-AU" altLang="en-US" sz="2000" dirty="0">
              <a:latin typeface="Times New Roman" panose="02020603050405020304" pitchFamily="18" charset="0"/>
            </a:endParaRPr>
          </a:p>
        </p:txBody>
      </p:sp>
      <p:sp>
        <p:nvSpPr>
          <p:cNvPr id="10246" name="Rectangle 6">
            <a:extLst>
              <a:ext uri="{FF2B5EF4-FFF2-40B4-BE49-F238E27FC236}">
                <a16:creationId xmlns:a16="http://schemas.microsoft.com/office/drawing/2014/main" id="{F83AFA28-26F6-4BD9-A285-68322A92DC0C}"/>
              </a:ext>
            </a:extLst>
          </p:cNvPr>
          <p:cNvSpPr>
            <a:spLocks noChangeArrowheads="1"/>
          </p:cNvSpPr>
          <p:nvPr/>
        </p:nvSpPr>
        <p:spPr bwMode="auto">
          <a:xfrm>
            <a:off x="6096001" y="5257800"/>
            <a:ext cx="3313113" cy="4572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AU" altLang="en-US" sz="2400" b="1">
                <a:latin typeface="Times New Roman" panose="02020603050405020304" pitchFamily="18" charset="0"/>
              </a:rPr>
              <a:t>Validation &amp; Inspection</a:t>
            </a:r>
            <a:endParaRPr kumimoji="0" lang="en-AU" altLang="en-US" sz="1600">
              <a:latin typeface="Times New Roman" panose="02020603050405020304" pitchFamily="18" charset="0"/>
            </a:endParaRPr>
          </a:p>
        </p:txBody>
      </p:sp>
      <p:sp>
        <p:nvSpPr>
          <p:cNvPr id="10247" name="Rectangle 7">
            <a:extLst>
              <a:ext uri="{FF2B5EF4-FFF2-40B4-BE49-F238E27FC236}">
                <a16:creationId xmlns:a16="http://schemas.microsoft.com/office/drawing/2014/main" id="{4A656A28-3822-49A4-84A2-5DE8ABD1FCB3}"/>
              </a:ext>
            </a:extLst>
          </p:cNvPr>
          <p:cNvSpPr>
            <a:spLocks noChangeArrowheads="1"/>
          </p:cNvSpPr>
          <p:nvPr/>
        </p:nvSpPr>
        <p:spPr bwMode="auto">
          <a:xfrm>
            <a:off x="1774826" y="1676400"/>
            <a:ext cx="8353425" cy="6096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AU" altLang="en-US" sz="2400" b="1" dirty="0">
                <a:latin typeface="Times New Roman" panose="02020603050405020304" pitchFamily="18" charset="0"/>
              </a:rPr>
              <a:t>Negotiation, Prioritising &amp; Management</a:t>
            </a:r>
          </a:p>
        </p:txBody>
      </p:sp>
      <p:sp>
        <p:nvSpPr>
          <p:cNvPr id="10248" name="Freeform 8">
            <a:extLst>
              <a:ext uri="{FF2B5EF4-FFF2-40B4-BE49-F238E27FC236}">
                <a16:creationId xmlns:a16="http://schemas.microsoft.com/office/drawing/2014/main" id="{91C3F013-F3BF-405C-8169-3DDC50FDB686}"/>
              </a:ext>
            </a:extLst>
          </p:cNvPr>
          <p:cNvSpPr>
            <a:spLocks/>
          </p:cNvSpPr>
          <p:nvPr/>
        </p:nvSpPr>
        <p:spPr bwMode="auto">
          <a:xfrm>
            <a:off x="2438401" y="3200400"/>
            <a:ext cx="417513" cy="660400"/>
          </a:xfrm>
          <a:custGeom>
            <a:avLst/>
            <a:gdLst>
              <a:gd name="T0" fmla="*/ 2147483646 w 680"/>
              <a:gd name="T1" fmla="*/ 0 h 344"/>
              <a:gd name="T2" fmla="*/ 2147483646 w 680"/>
              <a:gd name="T3" fmla="*/ 2147483646 h 344"/>
              <a:gd name="T4" fmla="*/ 2147483646 w 680"/>
              <a:gd name="T5" fmla="*/ 2147483646 h 344"/>
              <a:gd name="T6" fmla="*/ 0 60000 65536"/>
              <a:gd name="T7" fmla="*/ 0 60000 65536"/>
              <a:gd name="T8" fmla="*/ 0 60000 65536"/>
              <a:gd name="T9" fmla="*/ 0 w 680"/>
              <a:gd name="T10" fmla="*/ 0 h 344"/>
              <a:gd name="T11" fmla="*/ 680 w 680"/>
              <a:gd name="T12" fmla="*/ 344 h 344"/>
            </a:gdLst>
            <a:ahLst/>
            <a:cxnLst>
              <a:cxn ang="T6">
                <a:pos x="T0" y="T1"/>
              </a:cxn>
              <a:cxn ang="T7">
                <a:pos x="T2" y="T3"/>
              </a:cxn>
              <a:cxn ang="T8">
                <a:pos x="T4" y="T5"/>
              </a:cxn>
            </a:cxnLst>
            <a:rect l="T9" t="T10" r="T11" b="T12"/>
            <a:pathLst>
              <a:path w="680" h="344">
                <a:moveTo>
                  <a:pt x="344" y="0"/>
                </a:moveTo>
                <a:cubicBezTo>
                  <a:pt x="172" y="116"/>
                  <a:pt x="0" y="232"/>
                  <a:pt x="56" y="288"/>
                </a:cubicBezTo>
                <a:cubicBezTo>
                  <a:pt x="112" y="344"/>
                  <a:pt x="576" y="328"/>
                  <a:pt x="680" y="336"/>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10249" name="Freeform 9">
            <a:extLst>
              <a:ext uri="{FF2B5EF4-FFF2-40B4-BE49-F238E27FC236}">
                <a16:creationId xmlns:a16="http://schemas.microsoft.com/office/drawing/2014/main" id="{D89E4733-AF8B-4548-9C55-7B836EE6D6EF}"/>
              </a:ext>
            </a:extLst>
          </p:cNvPr>
          <p:cNvSpPr>
            <a:spLocks/>
          </p:cNvSpPr>
          <p:nvPr/>
        </p:nvSpPr>
        <p:spPr bwMode="auto">
          <a:xfrm>
            <a:off x="3657600" y="4038600"/>
            <a:ext cx="1066800" cy="762000"/>
          </a:xfrm>
          <a:custGeom>
            <a:avLst/>
            <a:gdLst>
              <a:gd name="T0" fmla="*/ 2147483646 w 904"/>
              <a:gd name="T1" fmla="*/ 0 h 448"/>
              <a:gd name="T2" fmla="*/ 2147483646 w 904"/>
              <a:gd name="T3" fmla="*/ 2147483646 h 448"/>
              <a:gd name="T4" fmla="*/ 2147483646 w 904"/>
              <a:gd name="T5" fmla="*/ 2147483646 h 448"/>
              <a:gd name="T6" fmla="*/ 0 60000 65536"/>
              <a:gd name="T7" fmla="*/ 0 60000 65536"/>
              <a:gd name="T8" fmla="*/ 0 60000 65536"/>
              <a:gd name="T9" fmla="*/ 0 w 904"/>
              <a:gd name="T10" fmla="*/ 0 h 448"/>
              <a:gd name="T11" fmla="*/ 904 w 904"/>
              <a:gd name="T12" fmla="*/ 448 h 448"/>
            </a:gdLst>
            <a:ahLst/>
            <a:cxnLst>
              <a:cxn ang="T6">
                <a:pos x="T0" y="T1"/>
              </a:cxn>
              <a:cxn ang="T7">
                <a:pos x="T2" y="T3"/>
              </a:cxn>
              <a:cxn ang="T8">
                <a:pos x="T4" y="T5"/>
              </a:cxn>
            </a:cxnLst>
            <a:rect l="T9" t="T10" r="T11" b="T12"/>
            <a:pathLst>
              <a:path w="904" h="448">
                <a:moveTo>
                  <a:pt x="664" y="0"/>
                </a:moveTo>
                <a:cubicBezTo>
                  <a:pt x="332" y="160"/>
                  <a:pt x="0" y="320"/>
                  <a:pt x="40" y="384"/>
                </a:cubicBezTo>
                <a:cubicBezTo>
                  <a:pt x="80" y="448"/>
                  <a:pt x="492" y="416"/>
                  <a:pt x="904" y="384"/>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10250" name="Freeform 10">
            <a:extLst>
              <a:ext uri="{FF2B5EF4-FFF2-40B4-BE49-F238E27FC236}">
                <a16:creationId xmlns:a16="http://schemas.microsoft.com/office/drawing/2014/main" id="{52137498-0B00-4E11-94D0-BE273C63661E}"/>
              </a:ext>
            </a:extLst>
          </p:cNvPr>
          <p:cNvSpPr>
            <a:spLocks/>
          </p:cNvSpPr>
          <p:nvPr/>
        </p:nvSpPr>
        <p:spPr bwMode="auto">
          <a:xfrm>
            <a:off x="5159376" y="4953000"/>
            <a:ext cx="936625" cy="609600"/>
          </a:xfrm>
          <a:custGeom>
            <a:avLst/>
            <a:gdLst>
              <a:gd name="T0" fmla="*/ 2147483646 w 832"/>
              <a:gd name="T1" fmla="*/ 0 h 384"/>
              <a:gd name="T2" fmla="*/ 2147483646 w 832"/>
              <a:gd name="T3" fmla="*/ 2147483646 h 384"/>
              <a:gd name="T4" fmla="*/ 2147483646 w 832"/>
              <a:gd name="T5" fmla="*/ 2147483646 h 384"/>
              <a:gd name="T6" fmla="*/ 0 60000 65536"/>
              <a:gd name="T7" fmla="*/ 0 60000 65536"/>
              <a:gd name="T8" fmla="*/ 0 60000 65536"/>
              <a:gd name="T9" fmla="*/ 0 w 832"/>
              <a:gd name="T10" fmla="*/ 0 h 384"/>
              <a:gd name="T11" fmla="*/ 832 w 832"/>
              <a:gd name="T12" fmla="*/ 384 h 384"/>
            </a:gdLst>
            <a:ahLst/>
            <a:cxnLst>
              <a:cxn ang="T6">
                <a:pos x="T0" y="T1"/>
              </a:cxn>
              <a:cxn ang="T7">
                <a:pos x="T2" y="T3"/>
              </a:cxn>
              <a:cxn ang="T8">
                <a:pos x="T4" y="T5"/>
              </a:cxn>
            </a:cxnLst>
            <a:rect l="T9" t="T10" r="T11" b="T12"/>
            <a:pathLst>
              <a:path w="832" h="384">
                <a:moveTo>
                  <a:pt x="448" y="0"/>
                </a:moveTo>
                <a:cubicBezTo>
                  <a:pt x="224" y="112"/>
                  <a:pt x="0" y="224"/>
                  <a:pt x="64" y="288"/>
                </a:cubicBezTo>
                <a:cubicBezTo>
                  <a:pt x="128" y="352"/>
                  <a:pt x="480" y="368"/>
                  <a:pt x="832" y="384"/>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10251" name="Line 11">
            <a:extLst>
              <a:ext uri="{FF2B5EF4-FFF2-40B4-BE49-F238E27FC236}">
                <a16:creationId xmlns:a16="http://schemas.microsoft.com/office/drawing/2014/main" id="{329D08BC-42BB-4AF2-8824-160402CBE561}"/>
              </a:ext>
            </a:extLst>
          </p:cNvPr>
          <p:cNvSpPr>
            <a:spLocks noChangeShapeType="1"/>
          </p:cNvSpPr>
          <p:nvPr/>
        </p:nvSpPr>
        <p:spPr bwMode="auto">
          <a:xfrm>
            <a:off x="3429000" y="228600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10252" name="Line 12">
            <a:extLst>
              <a:ext uri="{FF2B5EF4-FFF2-40B4-BE49-F238E27FC236}">
                <a16:creationId xmlns:a16="http://schemas.microsoft.com/office/drawing/2014/main" id="{47D57980-61D9-42D8-8E9D-29FC3EDBDDFE}"/>
              </a:ext>
            </a:extLst>
          </p:cNvPr>
          <p:cNvSpPr>
            <a:spLocks noChangeShapeType="1"/>
          </p:cNvSpPr>
          <p:nvPr/>
        </p:nvSpPr>
        <p:spPr bwMode="auto">
          <a:xfrm>
            <a:off x="5562600" y="2286000"/>
            <a:ext cx="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10253" name="Line 13">
            <a:extLst>
              <a:ext uri="{FF2B5EF4-FFF2-40B4-BE49-F238E27FC236}">
                <a16:creationId xmlns:a16="http://schemas.microsoft.com/office/drawing/2014/main" id="{3DC7817F-44B5-4050-9B44-3373F20D33D5}"/>
              </a:ext>
            </a:extLst>
          </p:cNvPr>
          <p:cNvSpPr>
            <a:spLocks noChangeShapeType="1"/>
          </p:cNvSpPr>
          <p:nvPr/>
        </p:nvSpPr>
        <p:spPr bwMode="auto">
          <a:xfrm>
            <a:off x="6781800" y="2286000"/>
            <a:ext cx="0" cy="2057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10254" name="Line 14">
            <a:extLst>
              <a:ext uri="{FF2B5EF4-FFF2-40B4-BE49-F238E27FC236}">
                <a16:creationId xmlns:a16="http://schemas.microsoft.com/office/drawing/2014/main" id="{D1743CB0-C386-4DE2-8C9A-19FC49551B1D}"/>
              </a:ext>
            </a:extLst>
          </p:cNvPr>
          <p:cNvSpPr>
            <a:spLocks noChangeShapeType="1"/>
          </p:cNvSpPr>
          <p:nvPr/>
        </p:nvSpPr>
        <p:spPr bwMode="auto">
          <a:xfrm>
            <a:off x="9067800" y="2286000"/>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10255" name="Line 15">
            <a:extLst>
              <a:ext uri="{FF2B5EF4-FFF2-40B4-BE49-F238E27FC236}">
                <a16:creationId xmlns:a16="http://schemas.microsoft.com/office/drawing/2014/main" id="{98170711-F421-4F65-86DC-8172D9599FB1}"/>
              </a:ext>
            </a:extLst>
          </p:cNvPr>
          <p:cNvSpPr>
            <a:spLocks noChangeShapeType="1"/>
          </p:cNvSpPr>
          <p:nvPr/>
        </p:nvSpPr>
        <p:spPr bwMode="auto">
          <a:xfrm>
            <a:off x="7010400" y="5715000"/>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0256" name="Line 16">
            <a:extLst>
              <a:ext uri="{FF2B5EF4-FFF2-40B4-BE49-F238E27FC236}">
                <a16:creationId xmlns:a16="http://schemas.microsoft.com/office/drawing/2014/main" id="{971C5BA3-E8A7-4D06-8443-2FB784E0F4F7}"/>
              </a:ext>
            </a:extLst>
          </p:cNvPr>
          <p:cNvSpPr>
            <a:spLocks noChangeShapeType="1"/>
          </p:cNvSpPr>
          <p:nvPr/>
        </p:nvSpPr>
        <p:spPr bwMode="auto">
          <a:xfrm flipH="1">
            <a:off x="2057400" y="5943600"/>
            <a:ext cx="495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0257" name="Line 17">
            <a:extLst>
              <a:ext uri="{FF2B5EF4-FFF2-40B4-BE49-F238E27FC236}">
                <a16:creationId xmlns:a16="http://schemas.microsoft.com/office/drawing/2014/main" id="{20350B7B-3CF2-44CE-B40C-808B82A44D7C}"/>
              </a:ext>
            </a:extLst>
          </p:cNvPr>
          <p:cNvSpPr>
            <a:spLocks noChangeShapeType="1"/>
          </p:cNvSpPr>
          <p:nvPr/>
        </p:nvSpPr>
        <p:spPr bwMode="auto">
          <a:xfrm flipV="1">
            <a:off x="2057400" y="2971800"/>
            <a:ext cx="0" cy="2971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0258" name="Line 18">
            <a:extLst>
              <a:ext uri="{FF2B5EF4-FFF2-40B4-BE49-F238E27FC236}">
                <a16:creationId xmlns:a16="http://schemas.microsoft.com/office/drawing/2014/main" id="{0D5D69A1-3D2B-43A6-90AC-5D6D4FEEC12B}"/>
              </a:ext>
            </a:extLst>
          </p:cNvPr>
          <p:cNvSpPr>
            <a:spLocks noChangeShapeType="1"/>
          </p:cNvSpPr>
          <p:nvPr/>
        </p:nvSpPr>
        <p:spPr bwMode="auto">
          <a:xfrm>
            <a:off x="2057400" y="2971800"/>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10259" name="Line 19">
            <a:extLst>
              <a:ext uri="{FF2B5EF4-FFF2-40B4-BE49-F238E27FC236}">
                <a16:creationId xmlns:a16="http://schemas.microsoft.com/office/drawing/2014/main" id="{97199A2D-551D-4058-882A-8C2FEF4F6AD4}"/>
              </a:ext>
            </a:extLst>
          </p:cNvPr>
          <p:cNvSpPr>
            <a:spLocks noChangeShapeType="1"/>
          </p:cNvSpPr>
          <p:nvPr/>
        </p:nvSpPr>
        <p:spPr bwMode="auto">
          <a:xfrm flipV="1">
            <a:off x="4943475" y="4941888"/>
            <a:ext cx="0" cy="100806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60" name="Line 20">
            <a:extLst>
              <a:ext uri="{FF2B5EF4-FFF2-40B4-BE49-F238E27FC236}">
                <a16:creationId xmlns:a16="http://schemas.microsoft.com/office/drawing/2014/main" id="{CF2B380B-A1B5-4A88-AE2C-43CBB180DD20}"/>
              </a:ext>
            </a:extLst>
          </p:cNvPr>
          <p:cNvSpPr>
            <a:spLocks noChangeShapeType="1"/>
          </p:cNvSpPr>
          <p:nvPr/>
        </p:nvSpPr>
        <p:spPr bwMode="auto">
          <a:xfrm flipV="1">
            <a:off x="3216275" y="4005264"/>
            <a:ext cx="0" cy="1944687"/>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2" name="Footer Placeholder 1">
            <a:extLst>
              <a:ext uri="{FF2B5EF4-FFF2-40B4-BE49-F238E27FC236}">
                <a16:creationId xmlns:a16="http://schemas.microsoft.com/office/drawing/2014/main" id="{EDEF91CA-896B-4D21-BADD-4E253860DF4C}"/>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88C15EAD-3BBD-425F-B5A9-30B1E6A18103}"/>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4</a:t>
            </a:fld>
            <a:endParaRPr lang="en-US" altLang="en-US">
              <a:solidFill>
                <a:srgbClr val="1CADE4"/>
              </a:solidFill>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211BFF8F-A8D5-41E5-85B7-CC53B02A492D}"/>
              </a:ext>
            </a:extLst>
          </p:cNvPr>
          <p:cNvSpPr>
            <a:spLocks noGrp="1" noChangeArrowheads="1"/>
          </p:cNvSpPr>
          <p:nvPr>
            <p:ph type="title"/>
          </p:nvPr>
        </p:nvSpPr>
        <p:spPr/>
        <p:txBody>
          <a:bodyPr/>
          <a:lstStyle/>
          <a:p>
            <a:r>
              <a:rPr lang="en-US" altLang="en-US" dirty="0"/>
              <a:t>Requirements Analysis </a:t>
            </a:r>
          </a:p>
        </p:txBody>
      </p:sp>
      <p:sp>
        <p:nvSpPr>
          <p:cNvPr id="12291" name="Rectangle 1027">
            <a:extLst>
              <a:ext uri="{FF2B5EF4-FFF2-40B4-BE49-F238E27FC236}">
                <a16:creationId xmlns:a16="http://schemas.microsoft.com/office/drawing/2014/main" id="{4CD4BF7B-4848-4AE1-A361-08FE63B2BB11}"/>
              </a:ext>
            </a:extLst>
          </p:cNvPr>
          <p:cNvSpPr>
            <a:spLocks noGrp="1" noChangeArrowheads="1"/>
          </p:cNvSpPr>
          <p:nvPr>
            <p:ph idx="1"/>
          </p:nvPr>
        </p:nvSpPr>
        <p:spPr>
          <a:xfrm>
            <a:off x="839416" y="1556792"/>
            <a:ext cx="10513167" cy="4144963"/>
          </a:xfrm>
        </p:spPr>
        <p:txBody>
          <a:bodyPr/>
          <a:lstStyle/>
          <a:p>
            <a:r>
              <a:rPr lang="en-US" altLang="en-US" sz="2800" dirty="0"/>
              <a:t>Last week - </a:t>
            </a:r>
            <a:r>
              <a:rPr lang="en-US" altLang="en-US" sz="2800" u="sng" dirty="0"/>
              <a:t>How</a:t>
            </a:r>
            <a:r>
              <a:rPr lang="en-US" altLang="en-US" sz="2800" dirty="0"/>
              <a:t> are the requirements collected?</a:t>
            </a:r>
          </a:p>
          <a:p>
            <a:pPr lvl="1"/>
            <a:r>
              <a:rPr lang="en-US" altLang="en-US" sz="2400" dirty="0"/>
              <a:t>Interviews, workshops,  prototypes, surveys, observation, document review, etc.</a:t>
            </a:r>
          </a:p>
          <a:p>
            <a:endParaRPr lang="en-US" altLang="en-US" dirty="0"/>
          </a:p>
          <a:p>
            <a:r>
              <a:rPr lang="en-US" altLang="en-US" sz="2800" dirty="0"/>
              <a:t>This week - </a:t>
            </a:r>
            <a:r>
              <a:rPr lang="en-US" altLang="en-US" sz="2800" u="sng" dirty="0"/>
              <a:t>How</a:t>
            </a:r>
            <a:r>
              <a:rPr lang="en-US" altLang="en-US" sz="2800" dirty="0"/>
              <a:t> do we </a:t>
            </a:r>
            <a:r>
              <a:rPr lang="en-US" altLang="en-US" sz="2800" dirty="0" err="1"/>
              <a:t>analyse</a:t>
            </a:r>
            <a:r>
              <a:rPr lang="en-US" altLang="en-US" sz="2800" dirty="0"/>
              <a:t> and model these requirements collected so far?</a:t>
            </a:r>
          </a:p>
          <a:p>
            <a:pPr lvl="1"/>
            <a:r>
              <a:rPr lang="en-US" altLang="en-US" sz="2400" dirty="0"/>
              <a:t>Business Process Modelling  </a:t>
            </a:r>
          </a:p>
          <a:p>
            <a:endParaRPr lang="en-US" altLang="en-US" dirty="0"/>
          </a:p>
          <a:p>
            <a:pPr lvl="2"/>
            <a:endParaRPr lang="en-US" altLang="en-US" dirty="0"/>
          </a:p>
        </p:txBody>
      </p:sp>
      <p:sp>
        <p:nvSpPr>
          <p:cNvPr id="2" name="Footer Placeholder 1">
            <a:extLst>
              <a:ext uri="{FF2B5EF4-FFF2-40B4-BE49-F238E27FC236}">
                <a16:creationId xmlns:a16="http://schemas.microsoft.com/office/drawing/2014/main" id="{E7CC4299-D360-4857-AAC9-64F60FCC7783}"/>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48882B28-CEB2-47EA-A862-389D9A00BA1E}"/>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5</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93E22AC-A2AB-4B55-BF37-652EF471A77D}"/>
              </a:ext>
            </a:extLst>
          </p:cNvPr>
          <p:cNvSpPr>
            <a:spLocks noGrp="1"/>
          </p:cNvSpPr>
          <p:nvPr>
            <p:ph type="title"/>
          </p:nvPr>
        </p:nvSpPr>
        <p:spPr/>
        <p:txBody>
          <a:bodyPr/>
          <a:lstStyle/>
          <a:p>
            <a:r>
              <a:rPr lang="en-US" altLang="en-US" dirty="0"/>
              <a:t>Business Processes</a:t>
            </a:r>
          </a:p>
        </p:txBody>
      </p:sp>
      <p:sp>
        <p:nvSpPr>
          <p:cNvPr id="14339" name="Content Placeholder 2">
            <a:extLst>
              <a:ext uri="{FF2B5EF4-FFF2-40B4-BE49-F238E27FC236}">
                <a16:creationId xmlns:a16="http://schemas.microsoft.com/office/drawing/2014/main" id="{1725B7DB-4992-4845-9A85-A07E0EF2D60F}"/>
              </a:ext>
            </a:extLst>
          </p:cNvPr>
          <p:cNvSpPr>
            <a:spLocks noGrp="1"/>
          </p:cNvSpPr>
          <p:nvPr>
            <p:ph idx="1"/>
          </p:nvPr>
        </p:nvSpPr>
        <p:spPr>
          <a:xfrm>
            <a:off x="911424" y="1574801"/>
            <a:ext cx="10441160" cy="3942431"/>
          </a:xfrm>
        </p:spPr>
        <p:txBody>
          <a:bodyPr/>
          <a:lstStyle/>
          <a:p>
            <a:r>
              <a:rPr lang="en-AU" altLang="en-US" sz="2800" dirty="0"/>
              <a:t>Experts from IT and business engineering disciplines argue that successful systems deployment starts with the </a:t>
            </a:r>
            <a:r>
              <a:rPr lang="en-AU" altLang="en-US" sz="2800" b="1" dirty="0"/>
              <a:t>understanding of the business processes of an organisation.</a:t>
            </a:r>
          </a:p>
          <a:p>
            <a:endParaRPr lang="en-US" altLang="en-US" sz="2800" dirty="0"/>
          </a:p>
          <a:p>
            <a:r>
              <a:rPr lang="en-US" altLang="en-US" sz="2800" dirty="0"/>
              <a:t>A business process has a strong emphasis on </a:t>
            </a:r>
            <a:r>
              <a:rPr lang="en-US" altLang="en-US" sz="2800" b="1" dirty="0"/>
              <a:t>how the work is done within an organization</a:t>
            </a:r>
            <a:r>
              <a:rPr lang="en-US" altLang="en-US" sz="2800" dirty="0"/>
              <a:t>. </a:t>
            </a:r>
            <a:endParaRPr lang="en-AU" altLang="en-US" sz="2800" dirty="0"/>
          </a:p>
        </p:txBody>
      </p:sp>
      <p:sp>
        <p:nvSpPr>
          <p:cNvPr id="2" name="Footer Placeholder 1">
            <a:extLst>
              <a:ext uri="{FF2B5EF4-FFF2-40B4-BE49-F238E27FC236}">
                <a16:creationId xmlns:a16="http://schemas.microsoft.com/office/drawing/2014/main" id="{AF0A6C28-7586-41EF-8369-1CAE082F0F69}"/>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C4DB2D43-D47B-4432-9DBB-951467FE8C0E}"/>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6</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60F0F23-1DDB-484A-A4EB-B3C1199E1B06}"/>
              </a:ext>
            </a:extLst>
          </p:cNvPr>
          <p:cNvSpPr>
            <a:spLocks noGrp="1"/>
          </p:cNvSpPr>
          <p:nvPr>
            <p:ph type="title"/>
          </p:nvPr>
        </p:nvSpPr>
        <p:spPr/>
        <p:txBody>
          <a:bodyPr/>
          <a:lstStyle/>
          <a:p>
            <a:r>
              <a:rPr lang="en-US" altLang="en-US" dirty="0"/>
              <a:t>Business Processes</a:t>
            </a:r>
          </a:p>
        </p:txBody>
      </p:sp>
      <p:sp>
        <p:nvSpPr>
          <p:cNvPr id="15363" name="Content Placeholder 2">
            <a:extLst>
              <a:ext uri="{FF2B5EF4-FFF2-40B4-BE49-F238E27FC236}">
                <a16:creationId xmlns:a16="http://schemas.microsoft.com/office/drawing/2014/main" id="{B74D41C3-E98A-4927-A35F-0069EE0DF4A2}"/>
              </a:ext>
            </a:extLst>
          </p:cNvPr>
          <p:cNvSpPr>
            <a:spLocks noGrp="1"/>
          </p:cNvSpPr>
          <p:nvPr>
            <p:ph idx="1"/>
          </p:nvPr>
        </p:nvSpPr>
        <p:spPr>
          <a:xfrm>
            <a:off x="911424" y="1052736"/>
            <a:ext cx="10441160" cy="5604826"/>
          </a:xfrm>
        </p:spPr>
        <p:txBody>
          <a:bodyPr>
            <a:normAutofit/>
          </a:bodyPr>
          <a:lstStyle/>
          <a:p>
            <a:pPr>
              <a:spcBef>
                <a:spcPts val="400"/>
              </a:spcBef>
              <a:spcAft>
                <a:spcPts val="400"/>
              </a:spcAft>
            </a:pPr>
            <a:r>
              <a:rPr lang="en-AU" altLang="en-US" sz="2800" dirty="0"/>
              <a:t>A business process is the combination of a </a:t>
            </a:r>
            <a:r>
              <a:rPr lang="en-AU" altLang="en-US" sz="2800" b="1" dirty="0"/>
              <a:t>set of activities within an enterprise with a structure </a:t>
            </a:r>
            <a:r>
              <a:rPr lang="en-AU" altLang="en-US" sz="2800" dirty="0"/>
              <a:t>describing their logical order and dependence, whose objective is to produce a desired result. </a:t>
            </a:r>
          </a:p>
          <a:p>
            <a:pPr>
              <a:spcBef>
                <a:spcPts val="400"/>
              </a:spcBef>
              <a:spcAft>
                <a:spcPts val="400"/>
              </a:spcAft>
            </a:pPr>
            <a:r>
              <a:rPr lang="en-US" altLang="en-US" sz="2800" dirty="0"/>
              <a:t>A business process is a collection of activities designed to produce a specific output for a particular customer. </a:t>
            </a:r>
          </a:p>
          <a:p>
            <a:pPr>
              <a:spcBef>
                <a:spcPts val="400"/>
              </a:spcBef>
              <a:spcAft>
                <a:spcPts val="400"/>
              </a:spcAft>
            </a:pPr>
            <a:r>
              <a:rPr lang="en-US" altLang="en-US" sz="2800" dirty="0"/>
              <a:t>A business process is thus </a:t>
            </a:r>
            <a:r>
              <a:rPr lang="en-US" altLang="en-US" sz="2800" b="1" dirty="0"/>
              <a:t>a specific ordering of work activities</a:t>
            </a:r>
            <a:r>
              <a:rPr lang="en-US" altLang="en-US" sz="2800" dirty="0"/>
              <a:t> across time and place, with a beginning, an end, and clearly defined inputs and outputs. </a:t>
            </a:r>
          </a:p>
          <a:p>
            <a:pPr>
              <a:spcBef>
                <a:spcPts val="400"/>
              </a:spcBef>
              <a:spcAft>
                <a:spcPts val="400"/>
              </a:spcAft>
            </a:pPr>
            <a:r>
              <a:rPr lang="en-US" altLang="en-US" sz="2800" dirty="0"/>
              <a:t>Examples of business processes:</a:t>
            </a:r>
          </a:p>
          <a:p>
            <a:pPr lvl="1">
              <a:spcBef>
                <a:spcPts val="0"/>
              </a:spcBef>
              <a:spcAft>
                <a:spcPts val="0"/>
              </a:spcAft>
            </a:pPr>
            <a:r>
              <a:rPr lang="en-US" altLang="en-US" sz="2000" dirty="0"/>
              <a:t>Buy goods online</a:t>
            </a:r>
          </a:p>
          <a:p>
            <a:pPr lvl="1">
              <a:spcBef>
                <a:spcPts val="0"/>
              </a:spcBef>
              <a:spcAft>
                <a:spcPts val="0"/>
              </a:spcAft>
            </a:pPr>
            <a:r>
              <a:rPr lang="en-US" altLang="en-US" sz="2000" dirty="0"/>
              <a:t>Place an order</a:t>
            </a:r>
          </a:p>
          <a:p>
            <a:pPr lvl="1">
              <a:spcBef>
                <a:spcPts val="0"/>
              </a:spcBef>
              <a:spcAft>
                <a:spcPts val="0"/>
              </a:spcAft>
            </a:pPr>
            <a:r>
              <a:rPr lang="en-US" altLang="en-US" sz="2000" dirty="0"/>
              <a:t>Withdraw money from an ATM</a:t>
            </a:r>
          </a:p>
          <a:p>
            <a:pPr lvl="1">
              <a:spcBef>
                <a:spcPts val="0"/>
              </a:spcBef>
              <a:spcAft>
                <a:spcPts val="0"/>
              </a:spcAft>
            </a:pPr>
            <a:r>
              <a:rPr lang="en-US" altLang="en-US" sz="2000" dirty="0"/>
              <a:t>Apply for home loan, </a:t>
            </a:r>
            <a:r>
              <a:rPr lang="en-US" altLang="en-US" sz="2000" dirty="0" err="1"/>
              <a:t>etc</a:t>
            </a:r>
            <a:endParaRPr lang="en-US" altLang="en-US" sz="2000" dirty="0"/>
          </a:p>
          <a:p>
            <a:endParaRPr lang="en-AU" altLang="en-US" sz="2800" dirty="0"/>
          </a:p>
        </p:txBody>
      </p:sp>
      <p:sp>
        <p:nvSpPr>
          <p:cNvPr id="2" name="Footer Placeholder 1">
            <a:extLst>
              <a:ext uri="{FF2B5EF4-FFF2-40B4-BE49-F238E27FC236}">
                <a16:creationId xmlns:a16="http://schemas.microsoft.com/office/drawing/2014/main" id="{C36FBCA1-4758-4736-86D8-C4918FD0B775}"/>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8602AFA4-4A27-4260-98C4-3D2B88683C33}"/>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7</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9FD490D-8622-491B-BE0A-4B7531CB9419}"/>
              </a:ext>
            </a:extLst>
          </p:cNvPr>
          <p:cNvSpPr>
            <a:spLocks noGrp="1"/>
          </p:cNvSpPr>
          <p:nvPr>
            <p:ph type="title"/>
          </p:nvPr>
        </p:nvSpPr>
        <p:spPr>
          <a:xfrm>
            <a:off x="911424" y="326654"/>
            <a:ext cx="8604448" cy="726083"/>
          </a:xfrm>
        </p:spPr>
        <p:txBody>
          <a:bodyPr>
            <a:normAutofit/>
          </a:bodyPr>
          <a:lstStyle/>
          <a:p>
            <a:r>
              <a:rPr lang="en-AU" altLang="en-US" dirty="0">
                <a:latin typeface="+mn-lt"/>
              </a:rPr>
              <a:t>Introduction to Business Process Modelling</a:t>
            </a:r>
          </a:p>
        </p:txBody>
      </p:sp>
      <p:sp>
        <p:nvSpPr>
          <p:cNvPr id="3" name="Content Placeholder 2">
            <a:extLst>
              <a:ext uri="{FF2B5EF4-FFF2-40B4-BE49-F238E27FC236}">
                <a16:creationId xmlns:a16="http://schemas.microsoft.com/office/drawing/2014/main" id="{2C536076-8106-495F-841B-E29A22CD15C7}"/>
              </a:ext>
            </a:extLst>
          </p:cNvPr>
          <p:cNvSpPr>
            <a:spLocks noGrp="1"/>
          </p:cNvSpPr>
          <p:nvPr>
            <p:ph idx="1"/>
          </p:nvPr>
        </p:nvSpPr>
        <p:spPr>
          <a:xfrm>
            <a:off x="839416" y="1196752"/>
            <a:ext cx="10585176" cy="5400600"/>
          </a:xfrm>
        </p:spPr>
        <p:txBody>
          <a:bodyPr>
            <a:normAutofit fontScale="55000" lnSpcReduction="20000"/>
          </a:bodyPr>
          <a:lstStyle/>
          <a:p>
            <a:pPr>
              <a:spcBef>
                <a:spcPts val="600"/>
              </a:spcBef>
              <a:defRPr/>
            </a:pPr>
            <a:r>
              <a:rPr lang="en-US" sz="5100" b="1" dirty="0"/>
              <a:t>Business process modelling</a:t>
            </a:r>
            <a:r>
              <a:rPr lang="en-US" sz="5100" dirty="0"/>
              <a:t> (BPM) in systems engineering is the activity of representing processes of an enterprise, so that the </a:t>
            </a:r>
            <a:r>
              <a:rPr lang="en-US" sz="5100" b="1" dirty="0"/>
              <a:t>current process may be analyzed or improved.</a:t>
            </a:r>
            <a:r>
              <a:rPr lang="en-US" sz="4500" dirty="0"/>
              <a:t/>
            </a:r>
            <a:br>
              <a:rPr lang="en-US" sz="4500" dirty="0"/>
            </a:br>
            <a:r>
              <a:rPr lang="en-US" sz="2500" dirty="0"/>
              <a:t>Source: </a:t>
            </a:r>
            <a:r>
              <a:rPr lang="en-US" sz="2500" dirty="0">
                <a:hlinkClick r:id="rId3"/>
              </a:rPr>
              <a:t>http://en.wikipedia.org/wiki/Business_process_modeling</a:t>
            </a:r>
            <a:r>
              <a:rPr lang="en-US" sz="2500" dirty="0"/>
              <a:t/>
            </a:r>
            <a:br>
              <a:rPr lang="en-US" sz="2500" dirty="0"/>
            </a:br>
            <a:endParaRPr lang="en-AU" sz="2500" dirty="0"/>
          </a:p>
          <a:p>
            <a:pPr>
              <a:spcBef>
                <a:spcPts val="600"/>
              </a:spcBef>
              <a:defRPr/>
            </a:pPr>
            <a:r>
              <a:rPr lang="en-AU" sz="5100" dirty="0"/>
              <a:t>Conceptual modelling of business processes is performed to facilitate the development of software that supports the business processes</a:t>
            </a:r>
            <a:br>
              <a:rPr lang="en-AU" sz="5100" dirty="0"/>
            </a:br>
            <a:r>
              <a:rPr lang="en-AU" sz="5100" dirty="0"/>
              <a:t> </a:t>
            </a:r>
          </a:p>
          <a:p>
            <a:pPr>
              <a:spcBef>
                <a:spcPts val="600"/>
              </a:spcBef>
              <a:defRPr/>
            </a:pPr>
            <a:r>
              <a:rPr lang="en-US" altLang="en-US" sz="5100" dirty="0"/>
              <a:t>BPM is used to map out an organization’s current (or “as-is”) processes to create a baseline for process improvements and to design future (or “to-be”) processes with those improvements incorporated.</a:t>
            </a:r>
            <a:r>
              <a:rPr lang="en-AU" sz="5100" dirty="0"/>
              <a:t/>
            </a:r>
            <a:br>
              <a:rPr lang="en-AU" sz="5100" dirty="0"/>
            </a:br>
            <a:endParaRPr lang="en-AU" sz="5100" dirty="0"/>
          </a:p>
          <a:p>
            <a:pPr>
              <a:spcBef>
                <a:spcPts val="600"/>
              </a:spcBef>
              <a:defRPr/>
            </a:pPr>
            <a:r>
              <a:rPr lang="en-AU" sz="5100" dirty="0"/>
              <a:t>Modelling of a business process typically shows events, actions and links or connection points, in a logical order from end to end.</a:t>
            </a:r>
          </a:p>
        </p:txBody>
      </p:sp>
      <p:sp>
        <p:nvSpPr>
          <p:cNvPr id="2" name="Footer Placeholder 1">
            <a:extLst>
              <a:ext uri="{FF2B5EF4-FFF2-40B4-BE49-F238E27FC236}">
                <a16:creationId xmlns:a16="http://schemas.microsoft.com/office/drawing/2014/main" id="{C5E6EA36-CDC7-4A30-8664-29BF9793F7EF}"/>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4" name="Slide Number Placeholder 3">
            <a:extLst>
              <a:ext uri="{FF2B5EF4-FFF2-40B4-BE49-F238E27FC236}">
                <a16:creationId xmlns:a16="http://schemas.microsoft.com/office/drawing/2014/main" id="{667FF56C-4575-427C-AE06-147331E125F3}"/>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8</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6CFAEB3-A0A2-4249-9D34-DC498FFBEB8E}"/>
              </a:ext>
            </a:extLst>
          </p:cNvPr>
          <p:cNvSpPr>
            <a:spLocks noGrp="1"/>
          </p:cNvSpPr>
          <p:nvPr>
            <p:ph type="title"/>
          </p:nvPr>
        </p:nvSpPr>
        <p:spPr>
          <a:xfrm>
            <a:off x="812800" y="260648"/>
            <a:ext cx="10755808" cy="726083"/>
          </a:xfrm>
        </p:spPr>
        <p:txBody>
          <a:bodyPr/>
          <a:lstStyle/>
          <a:p>
            <a:r>
              <a:rPr lang="en-US" altLang="en-US" dirty="0"/>
              <a:t>Process/System Decomposition</a:t>
            </a:r>
          </a:p>
        </p:txBody>
      </p:sp>
      <p:sp>
        <p:nvSpPr>
          <p:cNvPr id="17411" name="Content Placeholder 2">
            <a:extLst>
              <a:ext uri="{FF2B5EF4-FFF2-40B4-BE49-F238E27FC236}">
                <a16:creationId xmlns:a16="http://schemas.microsoft.com/office/drawing/2014/main" id="{385EB5FB-D424-4579-8169-0E7F8A2B51B6}"/>
              </a:ext>
            </a:extLst>
          </p:cNvPr>
          <p:cNvSpPr>
            <a:spLocks noGrp="1"/>
          </p:cNvSpPr>
          <p:nvPr>
            <p:ph idx="1"/>
          </p:nvPr>
        </p:nvSpPr>
        <p:spPr>
          <a:xfrm>
            <a:off x="911424" y="1124744"/>
            <a:ext cx="10467776" cy="5616624"/>
          </a:xfrm>
        </p:spPr>
        <p:txBody>
          <a:bodyPr>
            <a:normAutofit/>
          </a:bodyPr>
          <a:lstStyle/>
          <a:p>
            <a:pPr>
              <a:spcBef>
                <a:spcPct val="50000"/>
              </a:spcBef>
            </a:pPr>
            <a:r>
              <a:rPr lang="en-AU" altLang="en-US" sz="2800" dirty="0"/>
              <a:t>A large or complex</a:t>
            </a:r>
            <a:r>
              <a:rPr lang="en-AU" altLang="en-US" sz="2800" dirty="0">
                <a:cs typeface="Times New Roman" panose="02020603050405020304" pitchFamily="18" charset="0"/>
              </a:rPr>
              <a:t> process (or system) is more easily understood when broken down using process decomposition. </a:t>
            </a:r>
          </a:p>
          <a:p>
            <a:pPr>
              <a:spcBef>
                <a:spcPct val="50000"/>
              </a:spcBef>
            </a:pPr>
            <a:r>
              <a:rPr lang="en-US" altLang="en-US" sz="2800" dirty="0"/>
              <a:t>Decomposition is the process of starting at a high level and dividing entities into smaller and smaller related parts.</a:t>
            </a:r>
            <a:endParaRPr lang="en-AU" altLang="en-US" sz="2800" dirty="0"/>
          </a:p>
          <a:p>
            <a:pPr>
              <a:spcBef>
                <a:spcPct val="50000"/>
              </a:spcBef>
            </a:pPr>
            <a:r>
              <a:rPr lang="en-AU" altLang="en-US" sz="2800" dirty="0"/>
              <a:t>The main purpose of process decomposition is to </a:t>
            </a:r>
            <a:r>
              <a:rPr lang="en-AU" altLang="en-US" sz="2800" b="1" dirty="0"/>
              <a:t>break up a large or complex business process (or system) </a:t>
            </a:r>
            <a:r>
              <a:rPr lang="en-AU" altLang="en-US" sz="2800" b="1" dirty="0">
                <a:cs typeface="Times New Roman" panose="02020603050405020304" pitchFamily="18" charset="0"/>
              </a:rPr>
              <a:t>into smaller and more manageable chunks/components (sub-processes and tasks).  </a:t>
            </a:r>
            <a:br>
              <a:rPr lang="en-AU" altLang="en-US" sz="2800" b="1" dirty="0">
                <a:cs typeface="Times New Roman" panose="02020603050405020304" pitchFamily="18" charset="0"/>
              </a:rPr>
            </a:br>
            <a:r>
              <a:rPr lang="en-AU" altLang="en-US" sz="2800" dirty="0">
                <a:cs typeface="Times New Roman" panose="02020603050405020304" pitchFamily="18" charset="0"/>
              </a:rPr>
              <a:t>It therefore facilitates understanding of the business process and hence is a useful tool in conducting analysis and design.</a:t>
            </a:r>
          </a:p>
          <a:p>
            <a:endParaRPr lang="en-AU" altLang="en-US" sz="2400" dirty="0">
              <a:cs typeface="Times New Roman" panose="02020603050405020304" pitchFamily="18" charset="0"/>
            </a:endParaRPr>
          </a:p>
        </p:txBody>
      </p:sp>
      <p:sp>
        <p:nvSpPr>
          <p:cNvPr id="2" name="Footer Placeholder 1">
            <a:extLst>
              <a:ext uri="{FF2B5EF4-FFF2-40B4-BE49-F238E27FC236}">
                <a16:creationId xmlns:a16="http://schemas.microsoft.com/office/drawing/2014/main" id="{EA0241C2-4B2E-4EA7-A905-2716FFFC176C}"/>
              </a:ext>
            </a:extLst>
          </p:cNvPr>
          <p:cNvSpPr>
            <a:spLocks noGrp="1"/>
          </p:cNvSpPr>
          <p:nvPr>
            <p:ph type="ftr" sz="quarter" idx="10"/>
          </p:nvPr>
        </p:nvSpPr>
        <p:spPr/>
        <p:txBody>
          <a:bodyPr/>
          <a:lstStyle/>
          <a:p>
            <a:pPr defTabSz="457200">
              <a:defRPr/>
            </a:pPr>
            <a:r>
              <a:rPr lang="en-US">
                <a:solidFill>
                  <a:prstClr val="black">
                    <a:tint val="75000"/>
                  </a:prstClr>
                </a:solidFill>
                <a:cs typeface="+mn-cs"/>
              </a:rPr>
              <a:t>31269 Business Requirements Modelling</a:t>
            </a:r>
          </a:p>
        </p:txBody>
      </p:sp>
      <p:sp>
        <p:nvSpPr>
          <p:cNvPr id="3" name="Slide Number Placeholder 2">
            <a:extLst>
              <a:ext uri="{FF2B5EF4-FFF2-40B4-BE49-F238E27FC236}">
                <a16:creationId xmlns:a16="http://schemas.microsoft.com/office/drawing/2014/main" id="{0E397A0C-B95A-4744-A6DA-04FEF7DAD902}"/>
              </a:ext>
            </a:extLst>
          </p:cNvPr>
          <p:cNvSpPr>
            <a:spLocks noGrp="1"/>
          </p:cNvSpPr>
          <p:nvPr>
            <p:ph type="sldNum" sz="quarter" idx="11"/>
          </p:nvPr>
        </p:nvSpPr>
        <p:spPr/>
        <p:txBody>
          <a:bodyPr/>
          <a:lstStyle/>
          <a:p>
            <a:pPr defTabSz="457200">
              <a:defRPr/>
            </a:pPr>
            <a:r>
              <a:rPr lang="en-US" altLang="en-US">
                <a:solidFill>
                  <a:srgbClr val="1CADE4"/>
                </a:solidFill>
                <a:cs typeface="+mn-cs"/>
              </a:rPr>
              <a:t>Slide </a:t>
            </a:r>
            <a:fld id="{F47BE3D9-793E-43AF-AE56-9AF17DC25390}" type="slidenum">
              <a:rPr lang="en-US" altLang="en-US" smtClean="0">
                <a:solidFill>
                  <a:srgbClr val="1CADE4"/>
                </a:solidFill>
                <a:cs typeface="+mn-cs"/>
              </a:rPr>
              <a:pPr defTabSz="457200">
                <a:defRPr/>
              </a:pPr>
              <a:t>9</a:t>
            </a:fld>
            <a:endParaRPr lang="en-US" altLang="en-US">
              <a:solidFill>
                <a:srgbClr val="1CADE4"/>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32176</TotalTime>
  <Words>1889</Words>
  <Application>Microsoft Office PowerPoint</Application>
  <PresentationFormat>Widescreen</PresentationFormat>
  <Paragraphs>272</Paragraphs>
  <Slides>33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MS PGothic</vt:lpstr>
      <vt:lpstr>Arial</vt:lpstr>
      <vt:lpstr>ArialMT</vt:lpstr>
      <vt:lpstr>Calibri</vt:lpstr>
      <vt:lpstr>Monotype Sorts</vt:lpstr>
      <vt:lpstr>Tahoma</vt:lpstr>
      <vt:lpstr>Times New Roman</vt:lpstr>
      <vt:lpstr>Wingdings 3</vt:lpstr>
      <vt:lpstr>Facet</vt:lpstr>
      <vt:lpstr>31269: Business Requirements Modelling</vt:lpstr>
      <vt:lpstr>Objectives</vt:lpstr>
      <vt:lpstr>Topics</vt:lpstr>
      <vt:lpstr>Requirements Process</vt:lpstr>
      <vt:lpstr>Requirements Analysis </vt:lpstr>
      <vt:lpstr>Business Processes</vt:lpstr>
      <vt:lpstr>Business Processes</vt:lpstr>
      <vt:lpstr>Introduction to Business Process Modelling</vt:lpstr>
      <vt:lpstr>Process/System Decomposition</vt:lpstr>
      <vt:lpstr>Process/System Decomposition into different levels</vt:lpstr>
      <vt:lpstr>Context Diagram</vt:lpstr>
      <vt:lpstr>Context Diagram: Example Fast food restaurant ordering system</vt:lpstr>
      <vt:lpstr>Why have a Context Diagram?</vt:lpstr>
      <vt:lpstr>Context Diagram: Another Example –  Supply chain management system</vt:lpstr>
      <vt:lpstr>Level 1 and 2 Diagrams</vt:lpstr>
      <vt:lpstr>ATM Process Model (from last week’s tute case study)</vt:lpstr>
      <vt:lpstr>Process Decomposition Diagram for ATM (from last week’s tute case study) </vt:lpstr>
      <vt:lpstr>BPMN – A Process Modelling Technique</vt:lpstr>
      <vt:lpstr>BPMN –  Notations</vt:lpstr>
      <vt:lpstr>BPMN –  Notations</vt:lpstr>
      <vt:lpstr>Examples of a simple process in a BPMN diagram  Often known as a Level 1 BPD: the simplest level.</vt:lpstr>
      <vt:lpstr>Examples of a simple process in a BPMN diagram  Often known as a Level 1 BPD: the simplest level.</vt:lpstr>
      <vt:lpstr>An Example of Business Process Diagram with Lanes – Level 2 Diagram for “Request Loan” Process</vt:lpstr>
      <vt:lpstr>Another example of a Level 2 Business Process Diagram: “Order food”</vt:lpstr>
      <vt:lpstr>Another Example of BPD with Pools:  Level 2 diagram for “Request Doctor’s Appointment”</vt:lpstr>
      <vt:lpstr>Another Example of BPD with Pools:  Level 2 diagram for “Order Pizza”</vt:lpstr>
      <vt:lpstr>An Example of BPD with Lanes –  Level 2 Diagram for Withdraw Money Process</vt:lpstr>
      <vt:lpstr>Objectives of BPM (Why draw a BPD?)</vt:lpstr>
      <vt:lpstr>Outcome (Results/benefits) of a BPM </vt:lpstr>
      <vt:lpstr>Resources and Reading</vt:lpstr>
      <vt:lpstr>Assessment 3 – released in week 3</vt:lpstr>
      <vt:lpstr>Conclusion</vt:lpstr>
      <vt:lpstr>Conclusion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Modelling</dc:title>
  <dc:subject>BRM</dc:subject>
  <dc:creator>Suresh Paryani</dc:creator>
  <cp:lastModifiedBy>Dr. Mahira Mohamed Mowjoon</cp:lastModifiedBy>
  <cp:revision>494</cp:revision>
  <dcterms:created xsi:type="dcterms:W3CDTF">2003-03-11T17:13:32Z</dcterms:created>
  <dcterms:modified xsi:type="dcterms:W3CDTF">2022-03-07T14:33:06Z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2021-07-14T00:46:44Z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58a41e26-62a2-44c0-b94b-51da45d02de8</vt:lpwstr>
  </property>
  <property fmtid="{D5CDD505-2E9C-101B-9397-08002B2CF9AE}" pid="8" name="MSIP_Label_ba4f0713-8a76-46fc-9033-3e1b6c45971d_ContentBits">
    <vt:lpwstr>0</vt:lpwstr>
  </property>
</Properties>
</file>