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960" r:id="rId2"/>
    <p:sldId id="1221" r:id="rId3"/>
    <p:sldId id="1096" r:id="rId4"/>
    <p:sldId id="1203" r:id="rId5"/>
    <p:sldId id="1222" r:id="rId6"/>
    <p:sldId id="1223" r:id="rId7"/>
    <p:sldId id="1224" r:id="rId8"/>
    <p:sldId id="1239" r:id="rId9"/>
    <p:sldId id="1100" r:id="rId10"/>
    <p:sldId id="1101" r:id="rId11"/>
    <p:sldId id="1102" r:id="rId12"/>
    <p:sldId id="1104" r:id="rId13"/>
    <p:sldId id="1106" r:id="rId14"/>
    <p:sldId id="1107" r:id="rId15"/>
    <p:sldId id="1110" r:id="rId16"/>
    <p:sldId id="1225" r:id="rId17"/>
    <p:sldId id="1112" r:id="rId18"/>
    <p:sldId id="1198" r:id="rId19"/>
    <p:sldId id="1124" r:id="rId20"/>
    <p:sldId id="1125" r:id="rId21"/>
    <p:sldId id="1113" r:id="rId22"/>
    <p:sldId id="1199" r:id="rId23"/>
    <p:sldId id="1098" r:id="rId24"/>
    <p:sldId id="1226" r:id="rId25"/>
    <p:sldId id="1227" r:id="rId26"/>
    <p:sldId id="1236" r:id="rId27"/>
    <p:sldId id="1238" r:id="rId28"/>
    <p:sldId id="1114" r:id="rId29"/>
    <p:sldId id="1115" r:id="rId30"/>
    <p:sldId id="1117" r:id="rId31"/>
    <p:sldId id="1119" r:id="rId32"/>
    <p:sldId id="1228" r:id="rId33"/>
    <p:sldId id="1229" r:id="rId34"/>
    <p:sldId id="1123" r:id="rId35"/>
    <p:sldId id="1121" r:id="rId36"/>
    <p:sldId id="1230" r:id="rId37"/>
    <p:sldId id="1231" r:id="rId38"/>
    <p:sldId id="1133" r:id="rId39"/>
    <p:sldId id="1134" r:id="rId40"/>
    <p:sldId id="1193" r:id="rId41"/>
    <p:sldId id="1194" r:id="rId42"/>
    <p:sldId id="1132" r:id="rId43"/>
    <p:sldId id="1233" r:id="rId44"/>
    <p:sldId id="1142" r:id="rId45"/>
    <p:sldId id="1234" r:id="rId46"/>
    <p:sldId id="1235" r:id="rId47"/>
    <p:sldId id="123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CE0"/>
    <a:srgbClr val="0000A3"/>
    <a:srgbClr val="3C6CDF"/>
    <a:srgbClr val="ED356A"/>
    <a:srgbClr val="E40000"/>
    <a:srgbClr val="FFB3D3"/>
    <a:srgbClr val="FA376E"/>
    <a:srgbClr val="9CDFF9"/>
    <a:srgbClr val="0000A8"/>
    <a:srgbClr val="B8C2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4B8685-CF21-FE4F-8073-7E14DAB23191}" v="16" dt="2023-03-25T23:30:53.9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90"/>
    <p:restoredTop sz="92313"/>
  </p:normalViewPr>
  <p:slideViewPr>
    <p:cSldViewPr snapToGrid="0" snapToObjects="1">
      <p:cViewPr varScale="1">
        <p:scale>
          <a:sx n="118" d="100"/>
          <a:sy n="118" d="100"/>
        </p:scale>
        <p:origin x="440" y="192"/>
      </p:cViewPr>
      <p:guideLst/>
    </p:cSldViewPr>
  </p:slideViewPr>
  <p:outlineViewPr>
    <p:cViewPr>
      <p:scale>
        <a:sx n="33" d="100"/>
        <a:sy n="33" d="100"/>
      </p:scale>
      <p:origin x="0" y="-257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 Ping Liu" userId="60ce823c-5cb7-4d3e-be0b-034740f7a9f3" providerId="ADAL" clId="{774B8685-CF21-FE4F-8073-7E14DAB23191}"/>
    <pc:docChg chg="undo custSel addSld delSld modSld">
      <pc:chgData name="Ren Ping Liu" userId="60ce823c-5cb7-4d3e-be0b-034740f7a9f3" providerId="ADAL" clId="{774B8685-CF21-FE4F-8073-7E14DAB23191}" dt="2023-03-25T23:30:53.934" v="348" actId="20577"/>
      <pc:docMkLst>
        <pc:docMk/>
      </pc:docMkLst>
      <pc:sldChg chg="modSp mod">
        <pc:chgData name="Ren Ping Liu" userId="60ce823c-5cb7-4d3e-be0b-034740f7a9f3" providerId="ADAL" clId="{774B8685-CF21-FE4F-8073-7E14DAB23191}" dt="2023-03-25T01:01:03.985" v="165" actId="20577"/>
        <pc:sldMkLst>
          <pc:docMk/>
          <pc:sldMk cId="2314825519" sldId="960"/>
        </pc:sldMkLst>
        <pc:spChg chg="mod">
          <ac:chgData name="Ren Ping Liu" userId="60ce823c-5cb7-4d3e-be0b-034740f7a9f3" providerId="ADAL" clId="{774B8685-CF21-FE4F-8073-7E14DAB23191}" dt="2023-03-25T01:01:03.985" v="165" actId="20577"/>
          <ac:spMkLst>
            <pc:docMk/>
            <pc:sldMk cId="2314825519" sldId="960"/>
            <ac:spMk id="9" creationId="{0B0E64EC-9AA8-8F47-829D-22A8BC171B5D}"/>
          </ac:spMkLst>
        </pc:spChg>
      </pc:sldChg>
      <pc:sldChg chg="modSp mod">
        <pc:chgData name="Ren Ping Liu" userId="60ce823c-5cb7-4d3e-be0b-034740f7a9f3" providerId="ADAL" clId="{774B8685-CF21-FE4F-8073-7E14DAB23191}" dt="2023-03-24T19:35:42.489" v="105" actId="1076"/>
        <pc:sldMkLst>
          <pc:docMk/>
          <pc:sldMk cId="3889836024" sldId="1101"/>
        </pc:sldMkLst>
        <pc:spChg chg="mod">
          <ac:chgData name="Ren Ping Liu" userId="60ce823c-5cb7-4d3e-be0b-034740f7a9f3" providerId="ADAL" clId="{774B8685-CF21-FE4F-8073-7E14DAB23191}" dt="2023-03-24T19:35:42.489" v="105" actId="1076"/>
          <ac:spMkLst>
            <pc:docMk/>
            <pc:sldMk cId="3889836024" sldId="1101"/>
            <ac:spMk id="4" creationId="{D43A5755-B6AB-B1FC-8745-E3E6ECA99C1A}"/>
          </ac:spMkLst>
        </pc:spChg>
      </pc:sldChg>
      <pc:sldChg chg="addSp modSp mod modAnim">
        <pc:chgData name="Ren Ping Liu" userId="60ce823c-5cb7-4d3e-be0b-034740f7a9f3" providerId="ADAL" clId="{774B8685-CF21-FE4F-8073-7E14DAB23191}" dt="2023-03-25T00:39:27.360" v="124"/>
        <pc:sldMkLst>
          <pc:docMk/>
          <pc:sldMk cId="450562008" sldId="1115"/>
        </pc:sldMkLst>
        <pc:picChg chg="add mod">
          <ac:chgData name="Ren Ping Liu" userId="60ce823c-5cb7-4d3e-be0b-034740f7a9f3" providerId="ADAL" clId="{774B8685-CF21-FE4F-8073-7E14DAB23191}" dt="2023-03-25T00:39:22.418" v="123" actId="14100"/>
          <ac:picMkLst>
            <pc:docMk/>
            <pc:sldMk cId="450562008" sldId="1115"/>
            <ac:picMk id="3" creationId="{6D773F01-0C39-C0D8-A04C-D98FAD496653}"/>
          </ac:picMkLst>
        </pc:picChg>
      </pc:sldChg>
      <pc:sldChg chg="modSp mod">
        <pc:chgData name="Ren Ping Liu" userId="60ce823c-5cb7-4d3e-be0b-034740f7a9f3" providerId="ADAL" clId="{774B8685-CF21-FE4F-8073-7E14DAB23191}" dt="2023-03-25T00:59:48.603" v="144" actId="6549"/>
        <pc:sldMkLst>
          <pc:docMk/>
          <pc:sldMk cId="2721094595" sldId="1134"/>
        </pc:sldMkLst>
        <pc:spChg chg="mod">
          <ac:chgData name="Ren Ping Liu" userId="60ce823c-5cb7-4d3e-be0b-034740f7a9f3" providerId="ADAL" clId="{774B8685-CF21-FE4F-8073-7E14DAB23191}" dt="2023-03-25T00:59:48.603" v="144" actId="6549"/>
          <ac:spMkLst>
            <pc:docMk/>
            <pc:sldMk cId="2721094595" sldId="1134"/>
            <ac:spMk id="76" creationId="{2C9AD9FD-A93B-FF4D-B019-6827A14601C2}"/>
          </ac:spMkLst>
        </pc:spChg>
      </pc:sldChg>
      <pc:sldChg chg="modSp mod">
        <pc:chgData name="Ren Ping Liu" userId="60ce823c-5cb7-4d3e-be0b-034740f7a9f3" providerId="ADAL" clId="{774B8685-CF21-FE4F-8073-7E14DAB23191}" dt="2023-03-25T00:31:12.661" v="110" actId="108"/>
        <pc:sldMkLst>
          <pc:docMk/>
          <pc:sldMk cId="2937972062" sldId="1225"/>
        </pc:sldMkLst>
        <pc:spChg chg="mod">
          <ac:chgData name="Ren Ping Liu" userId="60ce823c-5cb7-4d3e-be0b-034740f7a9f3" providerId="ADAL" clId="{774B8685-CF21-FE4F-8073-7E14DAB23191}" dt="2023-03-25T00:31:12.661" v="110" actId="108"/>
          <ac:spMkLst>
            <pc:docMk/>
            <pc:sldMk cId="2937972062" sldId="1225"/>
            <ac:spMk id="9" creationId="{55AB9D8D-7F05-094B-8DA6-3095A7A7A096}"/>
          </ac:spMkLst>
        </pc:spChg>
      </pc:sldChg>
      <pc:sldChg chg="modSp mod">
        <pc:chgData name="Ren Ping Liu" userId="60ce823c-5cb7-4d3e-be0b-034740f7a9f3" providerId="ADAL" clId="{774B8685-CF21-FE4F-8073-7E14DAB23191}" dt="2023-03-25T23:29:34.888" v="340" actId="20577"/>
        <pc:sldMkLst>
          <pc:docMk/>
          <pc:sldMk cId="3490245389" sldId="1234"/>
        </pc:sldMkLst>
        <pc:spChg chg="mod">
          <ac:chgData name="Ren Ping Liu" userId="60ce823c-5cb7-4d3e-be0b-034740f7a9f3" providerId="ADAL" clId="{774B8685-CF21-FE4F-8073-7E14DAB23191}" dt="2023-03-25T23:29:34.888" v="340" actId="20577"/>
          <ac:spMkLst>
            <pc:docMk/>
            <pc:sldMk cId="3490245389" sldId="1234"/>
            <ac:spMk id="2" creationId="{C6F5C434-3198-9A4C-91CE-0B6018D96A83}"/>
          </ac:spMkLst>
        </pc:spChg>
        <pc:spChg chg="mod">
          <ac:chgData name="Ren Ping Liu" userId="60ce823c-5cb7-4d3e-be0b-034740f7a9f3" providerId="ADAL" clId="{774B8685-CF21-FE4F-8073-7E14DAB23191}" dt="2023-03-25T23:19:00.511" v="245" actId="20577"/>
          <ac:spMkLst>
            <pc:docMk/>
            <pc:sldMk cId="3490245389" sldId="1234"/>
            <ac:spMk id="3" creationId="{96445CC6-602F-E144-9843-1F0EE688124F}"/>
          </ac:spMkLst>
        </pc:spChg>
      </pc:sldChg>
      <pc:sldChg chg="addSp delSp modSp mod modAnim">
        <pc:chgData name="Ren Ping Liu" userId="60ce823c-5cb7-4d3e-be0b-034740f7a9f3" providerId="ADAL" clId="{774B8685-CF21-FE4F-8073-7E14DAB23191}" dt="2023-03-25T23:30:53.934" v="348" actId="20577"/>
        <pc:sldMkLst>
          <pc:docMk/>
          <pc:sldMk cId="3385056614" sldId="1235"/>
        </pc:sldMkLst>
        <pc:spChg chg="mod">
          <ac:chgData name="Ren Ping Liu" userId="60ce823c-5cb7-4d3e-be0b-034740f7a9f3" providerId="ADAL" clId="{774B8685-CF21-FE4F-8073-7E14DAB23191}" dt="2023-03-25T23:30:53.934" v="348" actId="20577"/>
          <ac:spMkLst>
            <pc:docMk/>
            <pc:sldMk cId="3385056614" sldId="1235"/>
            <ac:spMk id="2" creationId="{A272FB4F-6950-D040-8D1C-E778FC58C181}"/>
          </ac:spMkLst>
        </pc:spChg>
        <pc:picChg chg="add mod">
          <ac:chgData name="Ren Ping Liu" userId="60ce823c-5cb7-4d3e-be0b-034740f7a9f3" providerId="ADAL" clId="{774B8685-CF21-FE4F-8073-7E14DAB23191}" dt="2023-03-20T23:59:29.592" v="5" actId="1076"/>
          <ac:picMkLst>
            <pc:docMk/>
            <pc:sldMk cId="3385056614" sldId="1235"/>
            <ac:picMk id="5" creationId="{66599922-94D9-9832-700B-9F9D4F1E32B0}"/>
          </ac:picMkLst>
        </pc:picChg>
        <pc:picChg chg="del">
          <ac:chgData name="Ren Ping Liu" userId="60ce823c-5cb7-4d3e-be0b-034740f7a9f3" providerId="ADAL" clId="{774B8685-CF21-FE4F-8073-7E14DAB23191}" dt="2023-03-20T23:59:06.720" v="4" actId="478"/>
          <ac:picMkLst>
            <pc:docMk/>
            <pc:sldMk cId="3385056614" sldId="1235"/>
            <ac:picMk id="7" creationId="{D3D7A932-4369-B5C9-0B51-F3B30AB67C9A}"/>
          </ac:picMkLst>
        </pc:picChg>
      </pc:sldChg>
      <pc:sldChg chg="add">
        <pc:chgData name="Ren Ping Liu" userId="60ce823c-5cb7-4d3e-be0b-034740f7a9f3" providerId="ADAL" clId="{774B8685-CF21-FE4F-8073-7E14DAB23191}" dt="2023-03-25T00:30:52.730" v="109"/>
        <pc:sldMkLst>
          <pc:docMk/>
          <pc:sldMk cId="1669110712" sldId="1236"/>
        </pc:sldMkLst>
      </pc:sldChg>
      <pc:sldChg chg="del">
        <pc:chgData name="Ren Ping Liu" userId="60ce823c-5cb7-4d3e-be0b-034740f7a9f3" providerId="ADAL" clId="{774B8685-CF21-FE4F-8073-7E14DAB23191}" dt="2023-03-25T00:30:45.376" v="108" actId="2696"/>
        <pc:sldMkLst>
          <pc:docMk/>
          <pc:sldMk cId="2694687469" sldId="1236"/>
        </pc:sldMkLst>
      </pc:sldChg>
      <pc:sldChg chg="modSp add mod">
        <pc:chgData name="Ren Ping Liu" userId="60ce823c-5cb7-4d3e-be0b-034740f7a9f3" providerId="ADAL" clId="{774B8685-CF21-FE4F-8073-7E14DAB23191}" dt="2023-03-25T00:30:30.484" v="107" actId="108"/>
        <pc:sldMkLst>
          <pc:docMk/>
          <pc:sldMk cId="3405999141" sldId="1238"/>
        </pc:sldMkLst>
        <pc:spChg chg="mod">
          <ac:chgData name="Ren Ping Liu" userId="60ce823c-5cb7-4d3e-be0b-034740f7a9f3" providerId="ADAL" clId="{774B8685-CF21-FE4F-8073-7E14DAB23191}" dt="2023-03-25T00:30:30.484" v="107" actId="108"/>
          <ac:spMkLst>
            <pc:docMk/>
            <pc:sldMk cId="3405999141" sldId="1238"/>
            <ac:spMk id="9" creationId="{55AB9D8D-7F05-094B-8DA6-3095A7A7A096}"/>
          </ac:spMkLst>
        </pc:spChg>
      </pc:sldChg>
      <pc:sldChg chg="modSp add mod">
        <pc:chgData name="Ren Ping Liu" userId="60ce823c-5cb7-4d3e-be0b-034740f7a9f3" providerId="ADAL" clId="{774B8685-CF21-FE4F-8073-7E14DAB23191}" dt="2023-03-25T00:33:06.539" v="116" actId="207"/>
        <pc:sldMkLst>
          <pc:docMk/>
          <pc:sldMk cId="3718317235" sldId="1239"/>
        </pc:sldMkLst>
        <pc:spChg chg="mod">
          <ac:chgData name="Ren Ping Liu" userId="60ce823c-5cb7-4d3e-be0b-034740f7a9f3" providerId="ADAL" clId="{774B8685-CF21-FE4F-8073-7E14DAB23191}" dt="2023-03-25T00:33:06.539" v="116" actId="207"/>
          <ac:spMkLst>
            <pc:docMk/>
            <pc:sldMk cId="3718317235" sldId="1239"/>
            <ac:spMk id="9" creationId="{55AB9D8D-7F05-094B-8DA6-3095A7A7A09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3024D-5FCD-D142-BBE1-7B391F60AD88}" type="datetimeFigureOut">
              <a:rPr lang="en-US" smtClean="0"/>
              <a:t>3/26/23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1EEAC-CFEF-9647-876F-EABC6B8338D7}" type="slidenum">
              <a:rPr lang="en-US" smtClean="0"/>
              <a:t>‹#›</a:t>
            </a:fld>
            <a:endParaRPr lang="en-US"/>
          </a:p>
        </p:txBody>
      </p:sp>
    </p:spTree>
    <p:extLst>
      <p:ext uri="{BB962C8B-B14F-4D97-AF65-F5344CB8AC3E}">
        <p14:creationId xmlns:p14="http://schemas.microsoft.com/office/powerpoint/2010/main" val="167556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 History</a:t>
            </a:r>
          </a:p>
          <a:p>
            <a:endParaRPr lang="en-US" dirty="0"/>
          </a:p>
          <a:p>
            <a:r>
              <a:rPr lang="en-US" dirty="0"/>
              <a:t>8.0  (April 2020)</a:t>
            </a:r>
          </a:p>
          <a:p>
            <a:pPr marL="171450" indent="-171450">
              <a:buFont typeface="Arial" panose="020B0604020202020204" pitchFamily="34" charset="0"/>
              <a:buChar char="•"/>
            </a:pPr>
            <a:r>
              <a:rPr lang="en-US" dirty="0"/>
              <a:t>All slides reformatted for 16:9 aspect ratio</a:t>
            </a:r>
          </a:p>
          <a:p>
            <a:pPr marL="171450" indent="-171450">
              <a:buFont typeface="Arial" panose="020B0604020202020204" pitchFamily="34" charset="0"/>
              <a:buChar char="•"/>
            </a:pPr>
            <a:r>
              <a:rPr lang="en-US" dirty="0"/>
              <a:t>All slides updated to 8</a:t>
            </a:r>
            <a:r>
              <a:rPr lang="en-US" baseline="30000" dirty="0"/>
              <a:t>th</a:t>
            </a:r>
            <a:r>
              <a:rPr lang="en-US" dirty="0"/>
              <a:t> edition material</a:t>
            </a:r>
          </a:p>
          <a:p>
            <a:pPr marL="171450" indent="-171450">
              <a:buFont typeface="Arial" panose="020B0604020202020204" pitchFamily="34" charset="0"/>
              <a:buChar char="•"/>
            </a:pPr>
            <a:r>
              <a:rPr lang="en-US" dirty="0"/>
              <a:t>Use of Calibri font, rather that Gill Sans MT</a:t>
            </a:r>
          </a:p>
          <a:p>
            <a:pPr marL="171450" indent="-171450">
              <a:buFont typeface="Arial" panose="020B0604020202020204" pitchFamily="34" charset="0"/>
              <a:buChar char="•"/>
            </a:pPr>
            <a:r>
              <a:rPr lang="en-US" dirty="0"/>
              <a:t>Add LOTS more animation throughout</a:t>
            </a:r>
          </a:p>
          <a:p>
            <a:pPr marL="171450" indent="-171450">
              <a:buFont typeface="Arial" panose="020B0604020202020204" pitchFamily="34" charset="0"/>
              <a:buChar char="•"/>
            </a:pPr>
            <a:r>
              <a:rPr lang="en-US" dirty="0"/>
              <a:t>added new  8</a:t>
            </a:r>
            <a:r>
              <a:rPr lang="en-US" baseline="30000" dirty="0"/>
              <a:t>th</a:t>
            </a:r>
            <a:r>
              <a:rPr lang="en-US" dirty="0"/>
              <a:t> edition material on QUIC, CUBIC, delay-based congestion control</a:t>
            </a:r>
          </a:p>
          <a:p>
            <a:pPr marL="171450" indent="-171450">
              <a:buFont typeface="Arial" panose="020B0604020202020204" pitchFamily="34" charset="0"/>
              <a:buChar char="•"/>
            </a:pPr>
            <a:r>
              <a:rPr lang="en-US" dirty="0"/>
              <a:t>lighter header font</a:t>
            </a:r>
          </a:p>
        </p:txBody>
      </p:sp>
      <p:sp>
        <p:nvSpPr>
          <p:cNvPr id="4" name="Slide Number Placeholder 3"/>
          <p:cNvSpPr>
            <a:spLocks noGrp="1"/>
          </p:cNvSpPr>
          <p:nvPr>
            <p:ph type="sldNum" sz="quarter" idx="5"/>
          </p:nvPr>
        </p:nvSpPr>
        <p:spPr/>
        <p:txBody>
          <a:bodyPr/>
          <a:lstStyle/>
          <a:p>
            <a:fld id="{3D91EEAC-CFEF-9647-876F-EABC6B8338D7}" type="slidenum">
              <a:rPr lang="en-US" smtClean="0"/>
              <a:t>1</a:t>
            </a:fld>
            <a:endParaRPr lang="en-US"/>
          </a:p>
        </p:txBody>
      </p:sp>
    </p:spTree>
    <p:extLst>
      <p:ext uri="{BB962C8B-B14F-4D97-AF65-F5344CB8AC3E}">
        <p14:creationId xmlns:p14="http://schemas.microsoft.com/office/powerpoint/2010/main" val="2792661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cement our understanding of TCP reliability, let’s look a a few retransmission scenarios</a:t>
            </a:r>
          </a:p>
          <a:p>
            <a:endParaRPr lang="en-US" dirty="0"/>
          </a:p>
          <a:p>
            <a:r>
              <a:rPr lang="en-US" dirty="0"/>
              <a:t>In the first case a TCP segments is </a:t>
            </a:r>
            <a:r>
              <a:rPr lang="en-US" dirty="0" err="1"/>
              <a:t>transmited</a:t>
            </a:r>
            <a:r>
              <a:rPr lang="en-US" dirty="0"/>
              <a:t> and the ACK is lost, and the TCP timeout mechanism results in another copy of being transmitted and then re-</a:t>
            </a:r>
            <a:r>
              <a:rPr lang="en-US" dirty="0" err="1"/>
              <a:t>ACKed</a:t>
            </a:r>
            <a:r>
              <a:rPr lang="en-US" dirty="0"/>
              <a:t> a the sender</a:t>
            </a:r>
          </a:p>
          <a:p>
            <a:endParaRPr lang="en-US" dirty="0"/>
          </a:p>
          <a:p>
            <a:r>
              <a:rPr lang="en-US" dirty="0"/>
              <a:t>In the second example two segments are sent and acknowledged, but there is a premature timeout e for the first segment, which is retransmitted.  </a:t>
            </a:r>
            <a:r>
              <a:rPr lang="en-US" dirty="0" err="1"/>
              <a:t>Notet</a:t>
            </a:r>
            <a:r>
              <a:rPr lang="en-US" dirty="0"/>
              <a:t> that when this retransmitted segment is received, the receiver has already received the first two segments, and so resends a cumulative ACK for both segments received so far, rather than an ACK for just this fist segment.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7058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in this last example, two segments are again transmitted, the first ACK is lost but the second ACK, a cumulative ACK arrives at the sender, which then can transmit a third segment, knowing that the first two have arrived, even though the ACK for the first segment was lost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343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wrap up our study of TCP reliability by discussing an optimization to the original TCP known as TCP fast retransmit,</a:t>
            </a:r>
          </a:p>
          <a:p>
            <a:endParaRPr lang="en-US" dirty="0"/>
          </a:p>
          <a:p>
            <a:r>
              <a:rPr lang="en-US" dirty="0"/>
              <a:t>Take a look at this example on the right where 5 segments are transmitted and the second segment is lost.  In this case the TCP receiver sends an ACK 100 acknowledging the first received segment.</a:t>
            </a:r>
          </a:p>
          <a:p>
            <a:r>
              <a:rPr lang="en-US" dirty="0"/>
              <a:t>When the third segment arrives at the receiver, the TCP receiver sends another ACK 100 since the second segment has not arrived. And similarly for the 4</a:t>
            </a:r>
            <a:r>
              <a:rPr lang="en-US" baseline="30000" dirty="0"/>
              <a:t>th</a:t>
            </a:r>
            <a:r>
              <a:rPr lang="en-US" dirty="0"/>
              <a:t> and 5</a:t>
            </a:r>
            <a:r>
              <a:rPr lang="en-US" baseline="30000" dirty="0"/>
              <a:t>th</a:t>
            </a:r>
            <a:r>
              <a:rPr lang="en-US" dirty="0"/>
              <a:t> segments to arrive.</a:t>
            </a:r>
          </a:p>
          <a:p>
            <a:endParaRPr lang="en-US" dirty="0"/>
          </a:p>
          <a:p>
            <a:r>
              <a:rPr lang="en-US" dirty="0"/>
              <a:t>Now what does the sender see?  The sender receives the first ACK 100 it has been hoping for, but then three additional duplicate ACK100s arrive.  The sender knows that somethings’ wrong – it knows the first segment arrived at the receiver  but three later arriving segments at the receiver – the ones that generated the three duplicate ACKs – we received correctly but were not in order.  That is, that there was a missing segment at the receiver when each of the three duplicate ACK were generated.</a:t>
            </a:r>
          </a:p>
          <a:p>
            <a:endParaRPr lang="en-US" dirty="0"/>
          </a:p>
          <a:p>
            <a:r>
              <a:rPr lang="en-US" dirty="0"/>
              <a:t>With fast retransmit, the arrival of three duplicate ACK causes the sender to retransmit its oldest </a:t>
            </a:r>
            <a:r>
              <a:rPr lang="en-US" dirty="0" err="1"/>
              <a:t>unACKed</a:t>
            </a:r>
            <a:r>
              <a:rPr lang="en-US" dirty="0"/>
              <a:t> segment, without waiting for a timeout event.  This allows TCP to recover more quickly from what is very likely a loss event</a:t>
            </a:r>
          </a:p>
          <a:p>
            <a:endParaRPr lang="en-US" dirty="0"/>
          </a:p>
          <a:p>
            <a:r>
              <a:rPr lang="en-US" dirty="0"/>
              <a:t>specifically that the second segment has been lost, since three higher -numbered segments were received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102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16</a:t>
            </a:fld>
            <a:endParaRPr lang="en-US"/>
          </a:p>
        </p:txBody>
      </p:sp>
    </p:spTree>
    <p:extLst>
      <p:ext uri="{BB962C8B-B14F-4D97-AF65-F5344CB8AC3E}">
        <p14:creationId xmlns:p14="http://schemas.microsoft.com/office/powerpoint/2010/main" val="1193032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(Presuming an intro)</a:t>
            </a:r>
          </a:p>
          <a:p>
            <a:endParaRPr lang="en-US" dirty="0"/>
          </a:p>
          <a:p>
            <a:r>
              <a:rPr lang="en-US" dirty="0"/>
              <a:t>Before diving into the details of TCP flow control, let’s first get the general context and motivate the need for flow control.</a:t>
            </a:r>
          </a:p>
          <a:p>
            <a:endParaRPr lang="en-US" dirty="0"/>
          </a:p>
          <a:p>
            <a:r>
              <a:rPr lang="en-US" dirty="0"/>
              <a:t>This diagram show a typical transport-layer implementation</a:t>
            </a:r>
          </a:p>
          <a:p>
            <a:endParaRPr lang="en-US" dirty="0"/>
          </a:p>
          <a:p>
            <a:pPr marL="171450" indent="-171450">
              <a:buFont typeface="Arial" panose="020B0604020202020204" pitchFamily="34" charset="0"/>
              <a:buChar char="•"/>
            </a:pPr>
            <a:r>
              <a:rPr lang="en-US" dirty="0"/>
              <a:t>A segment is brought up the protocol stack to the transport layer, and the segment’s payload is removed from the segment and written INTO  socket buffers.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How does data get taken OUT of socket buffers?  By applications performing socket reads, as we learned in Chapter 2.</a:t>
            </a:r>
          </a:p>
          <a:p>
            <a:endParaRPr lang="en-US" dirty="0"/>
          </a:p>
          <a:p>
            <a:r>
              <a:rPr lang="en-US" dirty="0"/>
              <a:t>And so the question is “</a:t>
            </a:r>
            <a:r>
              <a:rPr kumimoji="0" lang="en-US" sz="1200" b="0" i="0" u="none" strike="noStrike" kern="1200" cap="none" spc="0" normalizeH="0" baseline="0" noProof="0" dirty="0">
                <a:ln>
                  <a:noFill/>
                </a:ln>
                <a:solidFill>
                  <a:prstClr val="black"/>
                </a:solidFill>
                <a:effectLst/>
                <a:uLnTx/>
                <a:uFillTx/>
                <a:latin typeface="+mn-lt"/>
                <a:ea typeface="+mn-ea"/>
                <a:cs typeface="+mn-cs"/>
              </a:rPr>
              <a:t>What happens if network layer delivers data faster than an application-layer process removes data from socket buffers?”</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Let’s watch a video of what happens when things arrive  way too fast to fast to be processed.</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&lt;video&gt;.   (I love that video).   Another human analogy showing the need for flow control is the saying – to use some English slang -  “no one can drink from a firehose”</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Flow control is a mechanism to the calamity of a receiver being over-run by a sender that is sending too fast – it allows the RECEIVER to </a:t>
            </a:r>
            <a:r>
              <a:rPr kumimoji="0" lang="en-US" sz="1200" b="0" i="0" u="none" strike="noStrike" kern="1200" cap="none" spc="0" normalizeH="0" baseline="0" noProof="0" dirty="0" err="1">
                <a:ln>
                  <a:noFill/>
                </a:ln>
                <a:solidFill>
                  <a:prstClr val="black"/>
                </a:solidFill>
                <a:effectLst/>
                <a:uLnTx/>
                <a:uFillTx/>
                <a:latin typeface="+mn-lt"/>
                <a:ea typeface="+mn-ea"/>
                <a:cs typeface="+mn-cs"/>
              </a:rPr>
              <a:t>explictly</a:t>
            </a:r>
            <a:r>
              <a:rPr kumimoji="0" lang="en-US" sz="1200" b="0" i="0" u="none" strike="noStrike" kern="1200" cap="none" spc="0" normalizeH="0" baseline="0" noProof="0" dirty="0">
                <a:ln>
                  <a:noFill/>
                </a:ln>
                <a:solidFill>
                  <a:prstClr val="black"/>
                </a:solidFill>
                <a:effectLst/>
                <a:uLnTx/>
                <a:uFillTx/>
                <a:latin typeface="+mn-lt"/>
                <a:ea typeface="+mn-ea"/>
                <a:cs typeface="+mn-cs"/>
              </a:rPr>
              <a:t> control the SENDER </a:t>
            </a:r>
            <a:r>
              <a:rPr kumimoji="0" lang="en-US" altLang="en-US"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so sender won’</a:t>
            </a:r>
            <a:r>
              <a:rPr kumimoji="0" lang="en-US" altLang="ja-JP"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t overflow receiver’s buffer by transmitting too much, too fast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377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(Presuming an intro)</a:t>
            </a:r>
          </a:p>
          <a:p>
            <a:endParaRPr lang="en-US" dirty="0"/>
          </a:p>
          <a:p>
            <a:r>
              <a:rPr lang="en-US" dirty="0"/>
              <a:t>Before diving into the details of TCP flow control, let’s first get the general context and motivate the need for flow control.</a:t>
            </a:r>
          </a:p>
          <a:p>
            <a:endParaRPr lang="en-US" dirty="0"/>
          </a:p>
          <a:p>
            <a:r>
              <a:rPr lang="en-US" dirty="0"/>
              <a:t>This diagram show a typical transport-layer implementation</a:t>
            </a:r>
          </a:p>
          <a:p>
            <a:endParaRPr lang="en-US" dirty="0"/>
          </a:p>
          <a:p>
            <a:pPr marL="171450" indent="-171450">
              <a:buFont typeface="Arial" panose="020B0604020202020204" pitchFamily="34" charset="0"/>
              <a:buChar char="•"/>
            </a:pPr>
            <a:r>
              <a:rPr lang="en-US" dirty="0"/>
              <a:t>A segment is brought up the protocol stack to the transport layer, and the segment’s payload is removed from the segment and written INTO  socket buffers.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How does data get taken OUT of socket buffers?  By applications performing socket reads, as we learned in Chapter 2.</a:t>
            </a:r>
          </a:p>
          <a:p>
            <a:endParaRPr lang="en-US" dirty="0"/>
          </a:p>
          <a:p>
            <a:r>
              <a:rPr lang="en-US" dirty="0"/>
              <a:t>And so the question is “</a:t>
            </a:r>
            <a:r>
              <a:rPr kumimoji="0" lang="en-US" sz="1200" b="0" i="0" u="none" strike="noStrike" kern="1200" cap="none" spc="0" normalizeH="0" baseline="0" noProof="0" dirty="0">
                <a:ln>
                  <a:noFill/>
                </a:ln>
                <a:solidFill>
                  <a:prstClr val="black"/>
                </a:solidFill>
                <a:effectLst/>
                <a:uLnTx/>
                <a:uFillTx/>
                <a:latin typeface="+mn-lt"/>
                <a:ea typeface="+mn-ea"/>
                <a:cs typeface="+mn-cs"/>
              </a:rPr>
              <a:t>What happens if network layer delivers data faster than an application-layer process removes data from socket buffers?”</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Let’s watch a video of what happens when things arrive  way too fast to fast to be processed.</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&lt;video&gt;.   (I love that video).   Another human analogy showing the need for flow control is the saying – to use some English slang -  “no one can drink from a firehose”</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Flow control is a mechanism to the calamity of a receiver being over-run by a sender that is sending too fast – it allows the RECEIVER to </a:t>
            </a:r>
            <a:r>
              <a:rPr kumimoji="0" lang="en-US" sz="1200" b="0" i="0" u="none" strike="noStrike" kern="1200" cap="none" spc="0" normalizeH="0" baseline="0" noProof="0" dirty="0" err="1">
                <a:ln>
                  <a:noFill/>
                </a:ln>
                <a:solidFill>
                  <a:prstClr val="black"/>
                </a:solidFill>
                <a:effectLst/>
                <a:uLnTx/>
                <a:uFillTx/>
                <a:latin typeface="+mn-lt"/>
                <a:ea typeface="+mn-ea"/>
                <a:cs typeface="+mn-cs"/>
              </a:rPr>
              <a:t>explictly</a:t>
            </a:r>
            <a:r>
              <a:rPr kumimoji="0" lang="en-US" sz="1200" b="0" i="0" u="none" strike="noStrike" kern="1200" cap="none" spc="0" normalizeH="0" baseline="0" noProof="0" dirty="0">
                <a:ln>
                  <a:noFill/>
                </a:ln>
                <a:solidFill>
                  <a:prstClr val="black"/>
                </a:solidFill>
                <a:effectLst/>
                <a:uLnTx/>
                <a:uFillTx/>
                <a:latin typeface="+mn-lt"/>
                <a:ea typeface="+mn-ea"/>
                <a:cs typeface="+mn-cs"/>
              </a:rPr>
              <a:t> control the SENDER </a:t>
            </a:r>
            <a:r>
              <a:rPr kumimoji="0" lang="en-US" altLang="en-US"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so sender won’</a:t>
            </a:r>
            <a:r>
              <a:rPr kumimoji="0" lang="en-US" altLang="ja-JP"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t overflow receiver’s buffer by transmitting too much, too fast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8057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(Presuming an intro)</a:t>
            </a:r>
          </a:p>
          <a:p>
            <a:endParaRPr lang="en-US" dirty="0"/>
          </a:p>
          <a:p>
            <a:r>
              <a:rPr lang="en-US" dirty="0"/>
              <a:t>Before diving into the details of TCP flow control, let’s first get the general context and motivate the need for flow control.</a:t>
            </a:r>
          </a:p>
          <a:p>
            <a:endParaRPr lang="en-US" dirty="0"/>
          </a:p>
          <a:p>
            <a:r>
              <a:rPr lang="en-US" dirty="0"/>
              <a:t>This diagram show a typical transport-layer implementation</a:t>
            </a:r>
          </a:p>
          <a:p>
            <a:endParaRPr lang="en-US" dirty="0"/>
          </a:p>
          <a:p>
            <a:pPr marL="171450" indent="-171450">
              <a:buFont typeface="Arial" panose="020B0604020202020204" pitchFamily="34" charset="0"/>
              <a:buChar char="•"/>
            </a:pPr>
            <a:r>
              <a:rPr lang="en-US" dirty="0"/>
              <a:t>A segment is brought up the protocol stack to the transport layer, and the segment’s payload is removed from the segment and written INTO  socket buffers.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How does data get taken OUT of socket buffers?  By applications performing socket reads, as we learned in Chapter 2.</a:t>
            </a:r>
          </a:p>
          <a:p>
            <a:endParaRPr lang="en-US" dirty="0"/>
          </a:p>
          <a:p>
            <a:r>
              <a:rPr lang="en-US" dirty="0"/>
              <a:t>And so the question is “</a:t>
            </a:r>
            <a:r>
              <a:rPr kumimoji="0" lang="en-US" sz="1200" b="0" i="0" u="none" strike="noStrike" kern="1200" cap="none" spc="0" normalizeH="0" baseline="0" noProof="0" dirty="0">
                <a:ln>
                  <a:noFill/>
                </a:ln>
                <a:solidFill>
                  <a:prstClr val="black"/>
                </a:solidFill>
                <a:effectLst/>
                <a:uLnTx/>
                <a:uFillTx/>
                <a:latin typeface="+mn-lt"/>
                <a:ea typeface="+mn-ea"/>
                <a:cs typeface="+mn-cs"/>
              </a:rPr>
              <a:t>What happens if network layer delivers data faster than an application-layer process removes data from socket buffers?”</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Let’s watch a video of what happens when things arrive  way too fast to fast to be processed.</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&lt;video&gt;.   (I love that video).   Another human analogy showing the need for flow control is the saying – to use some English slang -  “no one can drink from a firehose”</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Flow control is a mechanism to the calamity of a receiver being over-run by a sender that is sending too fast – it allows the RECEIVER to </a:t>
            </a:r>
            <a:r>
              <a:rPr kumimoji="0" lang="en-US" sz="1200" b="0" i="0" u="none" strike="noStrike" kern="1200" cap="none" spc="0" normalizeH="0" baseline="0" noProof="0" dirty="0" err="1">
                <a:ln>
                  <a:noFill/>
                </a:ln>
                <a:solidFill>
                  <a:prstClr val="black"/>
                </a:solidFill>
                <a:effectLst/>
                <a:uLnTx/>
                <a:uFillTx/>
                <a:latin typeface="+mn-lt"/>
                <a:ea typeface="+mn-ea"/>
                <a:cs typeface="+mn-cs"/>
              </a:rPr>
              <a:t>explictly</a:t>
            </a:r>
            <a:r>
              <a:rPr kumimoji="0" lang="en-US" sz="1200" b="0" i="0" u="none" strike="noStrike" kern="1200" cap="none" spc="0" normalizeH="0" baseline="0" noProof="0" dirty="0">
                <a:ln>
                  <a:noFill/>
                </a:ln>
                <a:solidFill>
                  <a:prstClr val="black"/>
                </a:solidFill>
                <a:effectLst/>
                <a:uLnTx/>
                <a:uFillTx/>
                <a:latin typeface="+mn-lt"/>
                <a:ea typeface="+mn-ea"/>
                <a:cs typeface="+mn-cs"/>
              </a:rPr>
              <a:t> control the SENDER </a:t>
            </a:r>
            <a:r>
              <a:rPr kumimoji="0" lang="en-US" altLang="en-US"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so sender won’</a:t>
            </a:r>
            <a:r>
              <a:rPr kumimoji="0" lang="en-US" altLang="ja-JP"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t overflow receiver’s buffer by transmitting too much, too fast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8328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(Presuming an intro)</a:t>
            </a:r>
          </a:p>
          <a:p>
            <a:endParaRPr lang="en-US" dirty="0"/>
          </a:p>
          <a:p>
            <a:r>
              <a:rPr lang="en-US" dirty="0"/>
              <a:t>Before diving into the details of TCP flow control, let’s first get the general context and motivate the need for flow control.</a:t>
            </a:r>
          </a:p>
          <a:p>
            <a:endParaRPr lang="en-US" dirty="0"/>
          </a:p>
          <a:p>
            <a:r>
              <a:rPr lang="en-US" dirty="0"/>
              <a:t>This diagram show a typical transport-layer implementation</a:t>
            </a:r>
          </a:p>
          <a:p>
            <a:endParaRPr lang="en-US" dirty="0"/>
          </a:p>
          <a:p>
            <a:pPr marL="171450" indent="-171450">
              <a:buFont typeface="Arial" panose="020B0604020202020204" pitchFamily="34" charset="0"/>
              <a:buChar char="•"/>
            </a:pPr>
            <a:r>
              <a:rPr lang="en-US" dirty="0"/>
              <a:t>A segment is brought up the protocol stack to the transport layer, and the segment’s payload is removed from the segment and written INTO  socket buffers.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How does data get taken OUT of socket buffers?  By applications performing socket reads, as we learned in Chapter 2.</a:t>
            </a:r>
          </a:p>
          <a:p>
            <a:endParaRPr lang="en-US" dirty="0"/>
          </a:p>
          <a:p>
            <a:r>
              <a:rPr lang="en-US" dirty="0"/>
              <a:t>And so the question is “</a:t>
            </a:r>
            <a:r>
              <a:rPr kumimoji="0" lang="en-US" sz="1200" b="0" i="0" u="none" strike="noStrike" kern="1200" cap="none" spc="0" normalizeH="0" baseline="0" noProof="0" dirty="0">
                <a:ln>
                  <a:noFill/>
                </a:ln>
                <a:solidFill>
                  <a:prstClr val="black"/>
                </a:solidFill>
                <a:effectLst/>
                <a:uLnTx/>
                <a:uFillTx/>
                <a:latin typeface="+mn-lt"/>
                <a:ea typeface="+mn-ea"/>
                <a:cs typeface="+mn-cs"/>
              </a:rPr>
              <a:t>What happens if network layer delivers data faster than an application-layer process removes data from socket buffers?”</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Let’s watch a video of what happens when things arrive  way too fast to fast to be processed.</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&lt;video&gt;.   (I love that video).   Another human analogy showing the need for flow control is the saying – to use some English slang -  “no one can drink from a firehose”</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Flow control is a mechanism to the calamity of a receiver being over-run by a sender that is sending too fast – it allows the RECEIVER to </a:t>
            </a:r>
            <a:r>
              <a:rPr kumimoji="0" lang="en-US" sz="1200" b="0" i="0" u="none" strike="noStrike" kern="1200" cap="none" spc="0" normalizeH="0" baseline="0" noProof="0" dirty="0" err="1">
                <a:ln>
                  <a:noFill/>
                </a:ln>
                <a:solidFill>
                  <a:prstClr val="black"/>
                </a:solidFill>
                <a:effectLst/>
                <a:uLnTx/>
                <a:uFillTx/>
                <a:latin typeface="+mn-lt"/>
                <a:ea typeface="+mn-ea"/>
                <a:cs typeface="+mn-cs"/>
              </a:rPr>
              <a:t>explictly</a:t>
            </a:r>
            <a:r>
              <a:rPr kumimoji="0" lang="en-US" sz="1200" b="0" i="0" u="none" strike="noStrike" kern="1200" cap="none" spc="0" normalizeH="0" baseline="0" noProof="0" dirty="0">
                <a:ln>
                  <a:noFill/>
                </a:ln>
                <a:solidFill>
                  <a:prstClr val="black"/>
                </a:solidFill>
                <a:effectLst/>
                <a:uLnTx/>
                <a:uFillTx/>
                <a:latin typeface="+mn-lt"/>
                <a:ea typeface="+mn-ea"/>
                <a:cs typeface="+mn-cs"/>
              </a:rPr>
              <a:t> control the SENDER </a:t>
            </a:r>
            <a:r>
              <a:rPr kumimoji="0" lang="en-US" altLang="en-US"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so sender won’</a:t>
            </a:r>
            <a:r>
              <a:rPr kumimoji="0" lang="en-US" altLang="ja-JP"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t overflow receiver’s buffer by transmitting too much, too fast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0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how TCP implement flow control.  The basic idea is simple – the receiver informs the sender how much free buffer space there is, and the sender is limited to send no more than this amount of data.  That the value o RWND in the diagram to the right.</a:t>
            </a:r>
          </a:p>
          <a:p>
            <a:endParaRPr lang="en-US" dirty="0"/>
          </a:p>
          <a:p>
            <a:r>
              <a:rPr lang="en-US" dirty="0"/>
              <a:t>This information is carried from the receiver to the sender in the “receiver advertised window” (do a PIP of header) in the TCP header, and the value will change as the amount of free buffer space fluctuates over time.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3564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how TCP implement flow control.  The basic idea is simple – the receiver informs the sender how much free buffer space there is, and the sender is limited to send no more than this amount of data.  That the value o RWND in the diagram to the right.</a:t>
            </a:r>
          </a:p>
          <a:p>
            <a:endParaRPr lang="en-US" dirty="0"/>
          </a:p>
          <a:p>
            <a:r>
              <a:rPr lang="en-US" dirty="0"/>
              <a:t>This information is carried from the receiver to the sender in the “receiver advertised window” (do a PIP of header) in the TCP header, and the value will change as the amount of free buffer space fluctuates over time.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7341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2</a:t>
            </a:fld>
            <a:endParaRPr lang="en-US"/>
          </a:p>
        </p:txBody>
      </p:sp>
    </p:spTree>
    <p:extLst>
      <p:ext uri="{BB962C8B-B14F-4D97-AF65-F5344CB8AC3E}">
        <p14:creationId xmlns:p14="http://schemas.microsoft.com/office/powerpoint/2010/main" val="70735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351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27</a:t>
            </a:fld>
            <a:endParaRPr lang="en-US"/>
          </a:p>
        </p:txBody>
      </p:sp>
    </p:spTree>
    <p:extLst>
      <p:ext uri="{BB962C8B-B14F-4D97-AF65-F5344CB8AC3E}">
        <p14:creationId xmlns:p14="http://schemas.microsoft.com/office/powerpoint/2010/main" val="443227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other TCP topic we’ll want to consider here is that of “connection  management”</a:t>
            </a:r>
          </a:p>
          <a:p>
            <a:endParaRPr lang="en-US" dirty="0"/>
          </a:p>
          <a:p>
            <a:pPr marL="0" indent="0">
              <a:buFont typeface="Arial" panose="020B0604020202020204" pitchFamily="34" charset="0"/>
              <a:buNone/>
            </a:pPr>
            <a:r>
              <a:rPr lang="en-US" dirty="0"/>
              <a:t>The TCP sender and </a:t>
            </a:r>
            <a:r>
              <a:rPr lang="en-US" dirty="0" err="1"/>
              <a:t>reciver</a:t>
            </a:r>
            <a:r>
              <a:rPr lang="en-US" dirty="0"/>
              <a:t> have a number of pieces of shared state that they must establish before actually communication</a:t>
            </a:r>
          </a:p>
          <a:p>
            <a:pPr marL="171450" indent="-171450">
              <a:buFont typeface="Arial" panose="020B0604020202020204" pitchFamily="34" charset="0"/>
              <a:buChar char="•"/>
            </a:pPr>
            <a:r>
              <a:rPr lang="en-US" dirty="0"/>
              <a:t>FIRST </a:t>
            </a:r>
            <a:r>
              <a:rPr lang="en-US" dirty="0" err="1"/>
              <a:t>theym</a:t>
            </a:r>
            <a:r>
              <a:rPr lang="en-US" dirty="0"/>
              <a:t> </a:t>
            </a:r>
            <a:r>
              <a:rPr lang="en-US" dirty="0" err="1"/>
              <a:t>ust</a:t>
            </a:r>
            <a:r>
              <a:rPr lang="en-US" dirty="0"/>
              <a:t> both agree that they WANT to communicate with each other</a:t>
            </a:r>
          </a:p>
          <a:p>
            <a:pPr marL="171450" indent="-171450">
              <a:buFont typeface="Arial" panose="020B0604020202020204" pitchFamily="34" charset="0"/>
              <a:buChar char="•"/>
            </a:pPr>
            <a:r>
              <a:rPr lang="en-US" dirty="0"/>
              <a:t>Secondly there are connection parameters – the initial sequence number and the initial receiver-advertised </a:t>
            </a:r>
            <a:r>
              <a:rPr lang="en-US" dirty="0" err="1"/>
              <a:t>bufferspace</a:t>
            </a:r>
            <a:r>
              <a:rPr lang="en-US" dirty="0"/>
              <a:t> that they’ll want to agree on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This is done via a so-called handshake protocol – the client reaching our to the server, and the server answering back.</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And before diving into the TCP handshake protocol, let’s first consider the problem of handshaking, of establishing shared state.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570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Here’s an example of a two way handshake.  Alice reaches out to Bob and say’s “let’s talk” and Bob says OK, and they start their conversation</a:t>
            </a:r>
          </a:p>
          <a:p>
            <a:endParaRPr lang="en-US" dirty="0"/>
          </a:p>
          <a:p>
            <a:r>
              <a:rPr lang="en-US" dirty="0"/>
              <a:t>For a network protocol, the equivalent protocol would be a client sending a “request connection” message saying ”let’s talk, the initial sequence number is x”</a:t>
            </a:r>
          </a:p>
          <a:p>
            <a:r>
              <a:rPr lang="en-US" dirty="0"/>
              <a:t>And the server would respond with a message ”I accept your connect x”</a:t>
            </a:r>
          </a:p>
          <a:p>
            <a:endParaRPr lang="en-US" dirty="0"/>
          </a:p>
          <a:p>
            <a:r>
              <a:rPr lang="en-US" dirty="0"/>
              <a:t>And the question we want to ask ourselves is &lt;talk through&gt;</a:t>
            </a:r>
          </a:p>
          <a:p>
            <a:endParaRPr lang="en-US" dirty="0"/>
          </a:p>
          <a:p>
            <a:r>
              <a:rPr lang="en-US" dirty="0"/>
              <a:t>Will this work?  Let’s look at a few scenarios…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249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TCP’s three way handshake, that operates as follows</a:t>
            </a:r>
          </a:p>
          <a:p>
            <a:r>
              <a:rPr lang="en-US" dirty="0"/>
              <a:t> </a:t>
            </a:r>
          </a:p>
          <a:p>
            <a:r>
              <a:rPr lang="en-US" dirty="0"/>
              <a:t>Let’s say the client and server both create a TCP socket as we learned about in Chapter 2 and enter the LISTEN state</a:t>
            </a:r>
          </a:p>
          <a:p>
            <a:endParaRPr lang="en-US" dirty="0"/>
          </a:p>
          <a:p>
            <a:r>
              <a:rPr lang="en-US" dirty="0"/>
              <a:t>The client then connects to the server sending a SYN message with a sequence number x (SYN Message is an TCP Segment with SYN but set in the header – you might want to go back and review the TCP segment format!)</a:t>
            </a:r>
          </a:p>
          <a:p>
            <a:endParaRPr lang="en-US" dirty="0"/>
          </a:p>
          <a:p>
            <a:r>
              <a:rPr lang="en-US" dirty="0"/>
              <a:t>The server is waiting for a connection, and receives the SYN message enters the SYN received state (NOT the established state and sends a SYN ACK message back.</a:t>
            </a:r>
          </a:p>
          <a:p>
            <a:endParaRPr lang="en-US" dirty="0"/>
          </a:p>
          <a:p>
            <a:r>
              <a:rPr lang="en-US" dirty="0"/>
              <a:t>Finally the client sends an ACK message to the server, and when the server receiver this enters the </a:t>
            </a:r>
            <a:r>
              <a:rPr lang="en-US" dirty="0" err="1"/>
              <a:t>ESTABLished</a:t>
            </a:r>
            <a:r>
              <a:rPr lang="en-US" dirty="0"/>
              <a:t> state.  This is when the application process would see the return from the wait on the  socket accept() call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564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good things must come to an end, and that’s true for a TCP connection as well.</a:t>
            </a:r>
          </a:p>
          <a:p>
            <a:endParaRPr lang="en-US" dirty="0"/>
          </a:p>
          <a:p>
            <a:r>
              <a:rPr lang="en-US" dirty="0"/>
              <a:t>And of course there’s a protocol for one side to gracefully close of a TCP connection using a FIN message, to which the other side sends a FINACK message and waits around a bit to respond to any retransmitted FIN messages before timing out.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1858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33</a:t>
            </a:fld>
            <a:endParaRPr lang="en-US"/>
          </a:p>
        </p:txBody>
      </p:sp>
    </p:spTree>
    <p:extLst>
      <p:ext uri="{BB962C8B-B14F-4D97-AF65-F5344CB8AC3E}">
        <p14:creationId xmlns:p14="http://schemas.microsoft.com/office/powerpoint/2010/main" val="2360623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1359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071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37</a:t>
            </a:fld>
            <a:endParaRPr lang="en-US"/>
          </a:p>
        </p:txBody>
      </p:sp>
    </p:spTree>
    <p:extLst>
      <p:ext uri="{BB962C8B-B14F-4D97-AF65-F5344CB8AC3E}">
        <p14:creationId xmlns:p14="http://schemas.microsoft.com/office/powerpoint/2010/main" val="1623939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 MSS is 1460 bytes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5840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1848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6956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37696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4290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77316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8796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44</a:t>
            </a:fld>
            <a:endParaRPr lang="en-US"/>
          </a:p>
        </p:txBody>
      </p:sp>
    </p:spTree>
    <p:extLst>
      <p:ext uri="{BB962C8B-B14F-4D97-AF65-F5344CB8AC3E}">
        <p14:creationId xmlns:p14="http://schemas.microsoft.com/office/powerpoint/2010/main" val="3370746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394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8</a:t>
            </a:fld>
            <a:endParaRPr lang="en-US"/>
          </a:p>
        </p:txBody>
      </p:sp>
    </p:spTree>
    <p:extLst>
      <p:ext uri="{BB962C8B-B14F-4D97-AF65-F5344CB8AC3E}">
        <p14:creationId xmlns:p14="http://schemas.microsoft.com/office/powerpoint/2010/main" val="2932954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3626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is how TCP re-computes the estimated RTT each time a new </a:t>
            </a:r>
            <a:r>
              <a:rPr lang="en-US" dirty="0" err="1"/>
              <a:t>SampleRTT</a:t>
            </a:r>
            <a:r>
              <a:rPr lang="en-US" dirty="0"/>
              <a:t> is taken.</a:t>
            </a:r>
          </a:p>
          <a:p>
            <a:r>
              <a:rPr lang="en-US" dirty="0"/>
              <a:t>The process is knows as an </a:t>
            </a:r>
            <a:r>
              <a:rPr lang="en-US" dirty="0" err="1"/>
              <a:t>exponeitally</a:t>
            </a:r>
            <a:r>
              <a:rPr lang="en-US" dirty="0"/>
              <a:t> weighted moving average, shown by the equation here.</a:t>
            </a:r>
          </a:p>
          <a:p>
            <a:r>
              <a:rPr lang="en-US" dirty="0"/>
              <a:t>&lt;say it&gt;</a:t>
            </a:r>
          </a:p>
          <a:p>
            <a:r>
              <a:rPr lang="en-US" dirty="0"/>
              <a:t>Where alpha reflects the influence of the most recent measurements on the estimated RTT; a typical value of alpha used in </a:t>
            </a:r>
            <a:r>
              <a:rPr lang="en-US" dirty="0" err="1"/>
              <a:t>implementaitons</a:t>
            </a:r>
            <a:r>
              <a:rPr lang="en-US" dirty="0"/>
              <a:t> is .125</a:t>
            </a:r>
          </a:p>
          <a:p>
            <a:endParaRPr lang="en-US" dirty="0"/>
          </a:p>
          <a:p>
            <a:r>
              <a:rPr lang="en-US" dirty="0"/>
              <a:t>The graph at the bottom show measured RTTs </a:t>
            </a:r>
            <a:r>
              <a:rPr lang="en-US" dirty="0" err="1"/>
              <a:t>beween</a:t>
            </a:r>
            <a:r>
              <a:rPr lang="en-US" dirty="0"/>
              <a:t> a host in the Massachusetts and a host in France, as well as the estimated, “smoothed”  RTT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4356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this value of the estimated RTT, TCP computes the timeout interval to be the estimated RTT plus a “safety margin”</a:t>
            </a:r>
          </a:p>
          <a:p>
            <a:r>
              <a:rPr lang="en-US" dirty="0"/>
              <a:t> </a:t>
            </a:r>
          </a:p>
          <a:p>
            <a:r>
              <a:rPr lang="en-US" dirty="0"/>
              <a:t>And the intuition is that if we are seeing a large variation in SAMPLERTT – the RTT estimates are fluctuating a lot - then we’ll want a larger </a:t>
            </a:r>
            <a:r>
              <a:rPr lang="en-US" dirty="0" err="1"/>
              <a:t>savety</a:t>
            </a:r>
            <a:r>
              <a:rPr lang="en-US" dirty="0"/>
              <a:t> margin</a:t>
            </a:r>
          </a:p>
          <a:p>
            <a:endParaRPr lang="en-US" dirty="0"/>
          </a:p>
          <a:p>
            <a:r>
              <a:rPr lang="en-US" dirty="0"/>
              <a:t>So TCP computes the Timeout interval to be the Estimated RTT plus 4 times a measure of deviation in the RTT.</a:t>
            </a:r>
          </a:p>
          <a:p>
            <a:endParaRPr lang="en-US" dirty="0"/>
          </a:p>
          <a:p>
            <a:r>
              <a:rPr lang="en-US" dirty="0"/>
              <a:t>The deviation in the RTT is computed as the </a:t>
            </a:r>
            <a:r>
              <a:rPr lang="en-US" dirty="0" err="1"/>
              <a:t>eWMA</a:t>
            </a:r>
            <a:r>
              <a:rPr lang="en-US" dirty="0"/>
              <a:t> of the difference between the most recently measured </a:t>
            </a:r>
            <a:r>
              <a:rPr lang="en-US" dirty="0" err="1"/>
              <a:t>SampleRTT</a:t>
            </a:r>
            <a:r>
              <a:rPr lang="en-US" dirty="0"/>
              <a:t> from the Estimated RTT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07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Given these details of TCP sequence numbers, acks, and timers, we can now describe the big picture view of how the TCP sender and receiver operate</a:t>
            </a:r>
          </a:p>
          <a:p>
            <a:endParaRPr lang="en-US" dirty="0"/>
          </a:p>
          <a:p>
            <a:r>
              <a:rPr lang="en-US" dirty="0"/>
              <a:t>You can check out FSMs in book; let’s just give an English text description here and let’s start with the sender.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937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C686-8429-2E40-81FA-5EC9C4AB3C5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CC2C238-9334-5D47-BE46-7DBB933E4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5">
            <a:extLst>
              <a:ext uri="{FF2B5EF4-FFF2-40B4-BE49-F238E27FC236}">
                <a16:creationId xmlns:a16="http://schemas.microsoft.com/office/drawing/2014/main" id="{F7F1199A-45E4-9E4D-95C0-396A8A9C6FF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3393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846C-3DC3-2A4C-84E1-3E3C50231FF2}"/>
              </a:ext>
            </a:extLst>
          </p:cNvPr>
          <p:cNvSpPr>
            <a:spLocks noGrp="1"/>
          </p:cNvSpPr>
          <p:nvPr>
            <p:ph idx="1"/>
          </p:nvPr>
        </p:nvSpPr>
        <p:spPr>
          <a:xfrm>
            <a:off x="838200" y="172402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F32235DD-B99A-7744-92BB-36CB49B43BEC}"/>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10" name="Slide Number Placeholder 5">
            <a:extLst>
              <a:ext uri="{FF2B5EF4-FFF2-40B4-BE49-F238E27FC236}">
                <a16:creationId xmlns:a16="http://schemas.microsoft.com/office/drawing/2014/main" id="{41717D89-2D64-4E49-A8B8-D7B93266073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1878446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8D4C-6954-CC4D-A491-4B78BF548F31}"/>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ABE2032-3F11-1945-8A1D-25EC80CF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CF1CB-5DBA-8B49-A839-F079E4BF4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E873D4E-4EDA-1349-AB14-5DC995BFCD39}"/>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127395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102D-EC4F-B64D-BB0A-3CBBCEE21B6B}"/>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80DCD8E0-36D6-2D43-9C3A-92DC921E1D78}"/>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37621316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D5FD2-E0BC-9B4A-8B69-BFD8F956C77B}"/>
              </a:ext>
            </a:extLst>
          </p:cNvPr>
          <p:cNvSpPr>
            <a:spLocks noGrp="1"/>
          </p:cNvSpPr>
          <p:nvPr>
            <p:ph type="title"/>
          </p:nvPr>
        </p:nvSpPr>
        <p:spPr>
          <a:xfrm>
            <a:off x="838200" y="451821"/>
            <a:ext cx="10515600" cy="8946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987CFD-1EF3-634C-B854-216A26AC2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87C6EBB-9D5E-E84A-9BCA-EA7E05FD1C0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Introduction: 1-</a:t>
            </a:r>
            <a:fld id="{C4204591-24BD-A542-B9D5-F8D8A88D2FEE}" type="slidenum">
              <a:rPr lang="en-US" smtClean="0"/>
              <a:pPr/>
              <a:t>‹#›</a:t>
            </a:fld>
            <a:endParaRPr lang="en-US" dirty="0"/>
          </a:p>
        </p:txBody>
      </p:sp>
    </p:spTree>
    <p:extLst>
      <p:ext uri="{BB962C8B-B14F-4D97-AF65-F5344CB8AC3E}">
        <p14:creationId xmlns:p14="http://schemas.microsoft.com/office/powerpoint/2010/main" val="2775165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ftr="0" dt="0"/>
  <p:txStyles>
    <p:titleStyle>
      <a:lvl1pPr algn="l" defTabSz="914400" rtl="0" eaLnBrk="1" latinLnBrk="0" hangingPunct="1">
        <a:lnSpc>
          <a:spcPct val="90000"/>
        </a:lnSpc>
        <a:spcBef>
          <a:spcPct val="0"/>
        </a:spcBef>
        <a:buNone/>
        <a:defRPr sz="4000" b="1" kern="1200">
          <a:solidFill>
            <a:srgbClr val="0000A3"/>
          </a:solidFill>
          <a:latin typeface="+mn-lt"/>
          <a:ea typeface="+mj-ea"/>
          <a:cs typeface="+mj-cs"/>
        </a:defRPr>
      </a:lvl1pPr>
    </p:titleStyle>
    <p:body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8.tiff"/><Relationship Id="rId4" Type="http://schemas.openxmlformats.org/officeDocument/2006/relationships/image" Target="../media/image17.tiff"/></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8.tiff"/><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tif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tiff"/></Relationships>
</file>

<file path=ppt/slides/_rels/slide21.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7.tiff"/><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3.emf"/></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9C77C5-A377-3E44-9802-7A06ED6AD0D8}"/>
              </a:ext>
            </a:extLst>
          </p:cNvPr>
          <p:cNvSpPr>
            <a:spLocks noChangeArrowheads="1"/>
          </p:cNvSpPr>
          <p:nvPr/>
        </p:nvSpPr>
        <p:spPr bwMode="auto">
          <a:xfrm>
            <a:off x="7981312" y="4289908"/>
            <a:ext cx="3981504"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2800" i="1" dirty="0">
                <a:solidFill>
                  <a:srgbClr val="0000A3"/>
                </a:solidFill>
                <a:latin typeface="+mn-lt"/>
              </a:rPr>
              <a:t>Computer Networking: A Top-Down Approach </a:t>
            </a:r>
            <a:br>
              <a:rPr lang="en-US" altLang="en-US" sz="2800" dirty="0">
                <a:solidFill>
                  <a:srgbClr val="008000"/>
                </a:solidFill>
                <a:latin typeface="+mn-lt"/>
              </a:rPr>
            </a:br>
            <a:r>
              <a:rPr lang="en-US" altLang="en-US" sz="1800" dirty="0">
                <a:latin typeface="+mj-lt"/>
              </a:rPr>
              <a:t>8</a:t>
            </a:r>
            <a:r>
              <a:rPr lang="en-US" altLang="en-US" sz="1800" baseline="30000" dirty="0">
                <a:latin typeface="+mj-lt"/>
              </a:rPr>
              <a:t>th</a:t>
            </a:r>
            <a:r>
              <a:rPr lang="en-US" altLang="en-US" sz="1800" dirty="0">
                <a:latin typeface="+mj-lt"/>
              </a:rPr>
              <a:t> Edition, Global Edition  </a:t>
            </a:r>
            <a:br>
              <a:rPr lang="en-US" altLang="en-US" sz="1800" dirty="0">
                <a:latin typeface="+mj-lt"/>
              </a:rPr>
            </a:br>
            <a:r>
              <a:rPr lang="en-US" altLang="en-US" sz="1800" dirty="0">
                <a:latin typeface="+mj-lt"/>
              </a:rPr>
              <a:t>Jim Kurose, Keith Ross</a:t>
            </a:r>
            <a:br>
              <a:rPr lang="en-US" altLang="en-US" sz="1800" dirty="0">
                <a:latin typeface="+mj-lt"/>
              </a:rPr>
            </a:br>
            <a:r>
              <a:rPr lang="en-US" altLang="en-US" sz="1800" dirty="0">
                <a:latin typeface="+mj-lt"/>
              </a:rPr>
              <a:t>Copyright © 2022 Pearson Education Ltd</a:t>
            </a:r>
            <a:endParaRPr lang="en-US" altLang="en-US" sz="2000" dirty="0">
              <a:latin typeface="+mj-lt"/>
            </a:endParaRPr>
          </a:p>
        </p:txBody>
      </p:sp>
      <p:sp>
        <p:nvSpPr>
          <p:cNvPr id="6" name="Rectangle 3">
            <a:extLst>
              <a:ext uri="{FF2B5EF4-FFF2-40B4-BE49-F238E27FC236}">
                <a16:creationId xmlns:a16="http://schemas.microsoft.com/office/drawing/2014/main" id="{9A9F684E-5DD1-6543-95D2-8EB5E7619BE2}"/>
              </a:ext>
            </a:extLst>
          </p:cNvPr>
          <p:cNvSpPr>
            <a:spLocks noChangeArrowheads="1"/>
          </p:cNvSpPr>
          <p:nvPr/>
        </p:nvSpPr>
        <p:spPr bwMode="auto">
          <a:xfrm>
            <a:off x="1325035" y="561975"/>
            <a:ext cx="5052616"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5400" b="1" dirty="0">
                <a:solidFill>
                  <a:srgbClr val="000099"/>
                </a:solidFill>
                <a:latin typeface="+mj-lt"/>
              </a:rPr>
              <a:t>Chapter 3</a:t>
            </a:r>
            <a:br>
              <a:rPr lang="en-US" altLang="en-US" sz="6000" b="1" dirty="0">
                <a:solidFill>
                  <a:srgbClr val="000099"/>
                </a:solidFill>
                <a:latin typeface="+mj-lt"/>
              </a:rPr>
            </a:br>
            <a:r>
              <a:rPr lang="en-US" altLang="en-US" sz="5400" b="1" dirty="0">
                <a:solidFill>
                  <a:srgbClr val="000099"/>
                </a:solidFill>
                <a:latin typeface="+mj-lt"/>
              </a:rPr>
              <a:t>Transport Layer</a:t>
            </a:r>
          </a:p>
        </p:txBody>
      </p:sp>
      <p:sp>
        <p:nvSpPr>
          <p:cNvPr id="7" name="Text Box 6">
            <a:extLst>
              <a:ext uri="{FF2B5EF4-FFF2-40B4-BE49-F238E27FC236}">
                <a16:creationId xmlns:a16="http://schemas.microsoft.com/office/drawing/2014/main" id="{8A719B73-7005-5F48-AB23-FCC253DE1BCB}"/>
              </a:ext>
            </a:extLst>
          </p:cNvPr>
          <p:cNvSpPr txBox="1">
            <a:spLocks noChangeArrowheads="1"/>
          </p:cNvSpPr>
          <p:nvPr/>
        </p:nvSpPr>
        <p:spPr bwMode="auto">
          <a:xfrm>
            <a:off x="1350014" y="2647662"/>
            <a:ext cx="5378450" cy="162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latin typeface="+mn-lt"/>
              </a:rPr>
              <a:t>A note on the use of these PowerPoint slides:</a:t>
            </a:r>
          </a:p>
          <a:p>
            <a:r>
              <a:rPr lang="en-US" altLang="en-US" sz="1400" dirty="0">
                <a:latin typeface="+mn-lt"/>
              </a:rPr>
              <a:t>We’</a:t>
            </a:r>
            <a:r>
              <a:rPr lang="en-US" altLang="ja-JP" sz="1400" dirty="0">
                <a:latin typeface="+mn-lt"/>
              </a:rPr>
              <a:t>re making these slides freely available to all (faculty, students, readers). They’re in PowerPoint form so you see the animations; and can add, modify, and delete slides  (including this one) and slide content to suit your needs. They obviously represent a </a:t>
            </a:r>
            <a:r>
              <a:rPr lang="en-US" altLang="ja-JP" sz="1400" i="1" dirty="0">
                <a:latin typeface="+mn-lt"/>
              </a:rPr>
              <a:t>lot</a:t>
            </a:r>
            <a:r>
              <a:rPr lang="en-US" altLang="ja-JP" sz="1400" dirty="0">
                <a:latin typeface="+mn-lt"/>
              </a:rPr>
              <a:t> of work on our part. In return for use, we only ask the following:</a:t>
            </a:r>
          </a:p>
          <a:p>
            <a:pPr>
              <a:lnSpc>
                <a:spcPct val="85000"/>
              </a:lnSpc>
            </a:pPr>
            <a:endParaRPr lang="en-US" altLang="en-US" sz="1400" dirty="0"/>
          </a:p>
        </p:txBody>
      </p:sp>
      <p:sp>
        <p:nvSpPr>
          <p:cNvPr id="8" name="Text Box 7">
            <a:extLst>
              <a:ext uri="{FF2B5EF4-FFF2-40B4-BE49-F238E27FC236}">
                <a16:creationId xmlns:a16="http://schemas.microsoft.com/office/drawing/2014/main" id="{BD221538-7929-D34F-8387-EA57F966E19A}"/>
              </a:ext>
            </a:extLst>
          </p:cNvPr>
          <p:cNvSpPr txBox="1">
            <a:spLocks noChangeArrowheads="1"/>
          </p:cNvSpPr>
          <p:nvPr/>
        </p:nvSpPr>
        <p:spPr bwMode="auto">
          <a:xfrm>
            <a:off x="1325035" y="3894603"/>
            <a:ext cx="5378450" cy="263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endParaRPr lang="en-US" altLang="en-US" sz="1400" dirty="0">
              <a:latin typeface="Gill Sans MT" panose="020B0502020104020203" pitchFamily="34" charset="77"/>
            </a:endParaRPr>
          </a:p>
          <a:p>
            <a:pPr marL="290513" indent="-168275">
              <a:buClr>
                <a:srgbClr val="0000A8"/>
              </a:buClr>
              <a:buSzPct val="75000"/>
              <a:buFont typeface="Wingdings" pitchFamily="2" charset="2"/>
              <a:buChar char="§"/>
            </a:pPr>
            <a:r>
              <a:rPr lang="en-US" altLang="en-US" sz="1400" dirty="0">
                <a:latin typeface="+mn-lt"/>
                <a:cs typeface="Calibri" panose="020F0502020204030204" pitchFamily="34" charset="0"/>
              </a:rPr>
              <a:t>If you use these slides (e.g., in a class) that you mention their source (after all, we’</a:t>
            </a:r>
            <a:r>
              <a:rPr lang="en-US" altLang="ja-JP" sz="1400" dirty="0">
                <a:latin typeface="+mn-lt"/>
                <a:cs typeface="Calibri" panose="020F0502020204030204" pitchFamily="34" charset="0"/>
              </a:rPr>
              <a:t>d like people to use our book!)</a:t>
            </a:r>
          </a:p>
          <a:p>
            <a:pPr marL="290513" indent="-168275">
              <a:buClr>
                <a:srgbClr val="0000A8"/>
              </a:buClr>
              <a:buSzPct val="75000"/>
              <a:buFont typeface="Wingdings" pitchFamily="2" charset="2"/>
              <a:buChar char="§"/>
            </a:pPr>
            <a:r>
              <a:rPr lang="en-US" altLang="en-US" sz="1400" dirty="0">
                <a:latin typeface="+mn-lt"/>
                <a:cs typeface="Calibri" panose="020F0502020204030204" pitchFamily="34" charset="0"/>
              </a:rPr>
              <a:t>If you post any slides on a www site, that you note that they are adapted from (or perhaps identical to) our slides, and note our copyright of this material.</a:t>
            </a:r>
          </a:p>
          <a:p>
            <a:pPr>
              <a:lnSpc>
                <a:spcPct val="85000"/>
              </a:lnSpc>
              <a:buClr>
                <a:schemeClr val="accent2"/>
              </a:buClr>
              <a:buFont typeface="Wingdings" pitchFamily="2" charset="2"/>
              <a:buNone/>
            </a:pPr>
            <a:endParaRPr lang="en-US" altLang="en-US" sz="1400" dirty="0">
              <a:latin typeface="+mn-lt"/>
            </a:endParaRPr>
          </a:p>
          <a:p>
            <a:pPr marL="15875" indent="0">
              <a:lnSpc>
                <a:spcPct val="85000"/>
              </a:lnSpc>
              <a:buClr>
                <a:schemeClr val="accent2"/>
              </a:buClr>
              <a:buFont typeface="Wingdings" pitchFamily="2" charset="2"/>
              <a:buNone/>
            </a:pPr>
            <a:r>
              <a:rPr lang="en-US" altLang="en-US" sz="1400" dirty="0">
                <a:latin typeface="+mn-lt"/>
              </a:rPr>
              <a:t>For a revision history, see the slide note for this page. </a:t>
            </a:r>
          </a:p>
          <a:p>
            <a:pPr marL="15875" indent="0">
              <a:lnSpc>
                <a:spcPct val="85000"/>
              </a:lnSpc>
              <a:buClr>
                <a:schemeClr val="accent2"/>
              </a:buClr>
              <a:buFont typeface="Wingdings" pitchFamily="2" charset="2"/>
              <a:buNone/>
            </a:pPr>
            <a:endParaRPr lang="en-US" altLang="en-US" sz="1400" dirty="0">
              <a:latin typeface="+mn-lt"/>
            </a:endParaRPr>
          </a:p>
          <a:p>
            <a:pPr marL="15875" indent="0">
              <a:lnSpc>
                <a:spcPct val="85000"/>
              </a:lnSpc>
              <a:buClr>
                <a:schemeClr val="accent2"/>
              </a:buClr>
              <a:buFont typeface="Wingdings" pitchFamily="2" charset="2"/>
              <a:buNone/>
            </a:pPr>
            <a:r>
              <a:rPr lang="en-US" altLang="en-US" sz="1400" dirty="0">
                <a:latin typeface="+mn-lt"/>
              </a:rPr>
              <a:t>Thanks and enjoy!  JFK/KWR</a:t>
            </a:r>
          </a:p>
          <a:p>
            <a:pPr>
              <a:lnSpc>
                <a:spcPct val="85000"/>
              </a:lnSpc>
            </a:pPr>
            <a:endParaRPr lang="en-US" altLang="en-US" sz="1400" dirty="0">
              <a:latin typeface="+mn-lt"/>
            </a:endParaRPr>
          </a:p>
          <a:p>
            <a:pPr>
              <a:lnSpc>
                <a:spcPct val="85000"/>
              </a:lnSpc>
            </a:pPr>
            <a:r>
              <a:rPr lang="en-US" altLang="en-US" sz="1400" dirty="0">
                <a:latin typeface="+mn-lt"/>
              </a:rPr>
              <a:t>     All material copyright 1996-2020</a:t>
            </a:r>
          </a:p>
          <a:p>
            <a:pPr>
              <a:lnSpc>
                <a:spcPct val="85000"/>
              </a:lnSpc>
            </a:pPr>
            <a:r>
              <a:rPr lang="en-US" altLang="en-US" sz="1400" dirty="0">
                <a:latin typeface="+mn-lt"/>
              </a:rPr>
              <a:t>     J.F Kurose and K.W. Ross, All Rights Reserved</a:t>
            </a:r>
            <a:endParaRPr lang="en-US" altLang="en-US" sz="1200" dirty="0">
              <a:latin typeface="+mn-lt"/>
            </a:endParaRPr>
          </a:p>
        </p:txBody>
      </p:sp>
      <p:sp>
        <p:nvSpPr>
          <p:cNvPr id="2" name="Slide Number Placeholder 1">
            <a:extLst>
              <a:ext uri="{FF2B5EF4-FFF2-40B4-BE49-F238E27FC236}">
                <a16:creationId xmlns:a16="http://schemas.microsoft.com/office/drawing/2014/main" id="{B46B45F3-5B52-354C-801C-007B1F52150F}"/>
              </a:ext>
            </a:extLst>
          </p:cNvPr>
          <p:cNvSpPr>
            <a:spLocks noGrp="1"/>
          </p:cNvSpPr>
          <p:nvPr>
            <p:ph type="sldNum" sz="quarter" idx="4"/>
          </p:nvPr>
        </p:nvSpPr>
        <p:spPr/>
        <p:txBody>
          <a:bodyPr/>
          <a:lstStyle/>
          <a:p>
            <a:r>
              <a:rPr lang="en-US"/>
              <a:t>Transport Layer: 3-</a:t>
            </a:r>
            <a:fld id="{C4204591-24BD-A542-B9D5-F8D8A88D2FEE}" type="slidenum">
              <a:rPr lang="en-US" smtClean="0"/>
              <a:pPr/>
              <a:t>1</a:t>
            </a:fld>
            <a:endParaRPr lang="en-US" dirty="0"/>
          </a:p>
        </p:txBody>
      </p:sp>
      <p:pic>
        <p:nvPicPr>
          <p:cNvPr id="11" name="Picture 2">
            <a:extLst>
              <a:ext uri="{FF2B5EF4-FFF2-40B4-BE49-F238E27FC236}">
                <a16:creationId xmlns:a16="http://schemas.microsoft.com/office/drawing/2014/main" id="{E088F1EF-E2A2-4F9B-BE5E-ED51660F116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23990" y="529890"/>
            <a:ext cx="3442368" cy="4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B0E64EC-9AA8-8F47-829D-22A8BC171B5D}"/>
              </a:ext>
            </a:extLst>
          </p:cNvPr>
          <p:cNvSpPr txBox="1"/>
          <p:nvPr/>
        </p:nvSpPr>
        <p:spPr>
          <a:xfrm>
            <a:off x="1350014" y="2175558"/>
            <a:ext cx="5282343" cy="369332"/>
          </a:xfrm>
          <a:prstGeom prst="rect">
            <a:avLst/>
          </a:prstGeom>
          <a:noFill/>
        </p:spPr>
        <p:txBody>
          <a:bodyPr wrap="none" rtlCol="0">
            <a:spAutoFit/>
          </a:bodyPr>
          <a:lstStyle/>
          <a:p>
            <a:r>
              <a:rPr lang="en-AU" dirty="0"/>
              <a:t>Adapted by </a:t>
            </a:r>
            <a:r>
              <a:rPr lang="en-AU" dirty="0" err="1"/>
              <a:t>renping.liu@uts.edu.au</a:t>
            </a:r>
            <a:r>
              <a:rPr lang="en-AU" dirty="0"/>
              <a:t> on 26 March 2023</a:t>
            </a:r>
          </a:p>
        </p:txBody>
      </p:sp>
    </p:spTree>
    <p:extLst>
      <p:ext uri="{BB962C8B-B14F-4D97-AF65-F5344CB8AC3E}">
        <p14:creationId xmlns:p14="http://schemas.microsoft.com/office/powerpoint/2010/main" val="231482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3F844AE2-7CBB-B241-ABD8-7F7D48828D4B}"/>
              </a:ext>
            </a:extLst>
          </p:cNvPr>
          <p:cNvSpPr/>
          <p:nvPr/>
        </p:nvSpPr>
        <p:spPr>
          <a:xfrm>
            <a:off x="876300" y="1261543"/>
            <a:ext cx="8974869" cy="4616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round trip time, timeout</a:t>
            </a:r>
            <a:endParaRPr lang="en-US" sz="4400" b="0" dirty="0"/>
          </a:p>
        </p:txBody>
      </p:sp>
      <p:sp>
        <p:nvSpPr>
          <p:cNvPr id="28" name="Text Box 3">
            <a:extLst>
              <a:ext uri="{FF2B5EF4-FFF2-40B4-BE49-F238E27FC236}">
                <a16:creationId xmlns:a16="http://schemas.microsoft.com/office/drawing/2014/main" id="{6466E19A-B1DF-1A42-B002-F49CA04A4C03}"/>
              </a:ext>
            </a:extLst>
          </p:cNvPr>
          <p:cNvSpPr txBox="1">
            <a:spLocks noChangeArrowheads="1"/>
          </p:cNvSpPr>
          <p:nvPr/>
        </p:nvSpPr>
        <p:spPr bwMode="auto">
          <a:xfrm>
            <a:off x="876300" y="1246817"/>
            <a:ext cx="9052479" cy="4616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EstimatedRTT</a:t>
            </a:r>
            <a:r>
              <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rPr>
              <a:t> = (1- </a:t>
            </a:r>
            <a:r>
              <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sym typeface="Symbol" charset="0"/>
              </a:rPr>
              <a:t></a:t>
            </a:r>
            <a:r>
              <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rPr>
              <a:t>)*</a:t>
            </a:r>
            <a:r>
              <a:rPr kumimoji="0" lang="en-US" sz="24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EstimatedRTT</a:t>
            </a:r>
            <a:r>
              <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rPr>
              <a:t> + </a:t>
            </a:r>
            <a:r>
              <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sym typeface="Symbol" charset="0"/>
              </a:rPr>
              <a:t></a:t>
            </a:r>
            <a:r>
              <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rPr>
              <a:t>*</a:t>
            </a:r>
            <a:r>
              <a:rPr kumimoji="0" lang="en-US" sz="24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SampleRTT</a:t>
            </a:r>
            <a:endPar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endParaRPr>
          </a:p>
        </p:txBody>
      </p:sp>
      <p:sp>
        <p:nvSpPr>
          <p:cNvPr id="31" name="Rectangle 4">
            <a:extLst>
              <a:ext uri="{FF2B5EF4-FFF2-40B4-BE49-F238E27FC236}">
                <a16:creationId xmlns:a16="http://schemas.microsoft.com/office/drawing/2014/main" id="{4A4474B4-4EC5-0C4B-8B43-3433BA1CD706}"/>
              </a:ext>
            </a:extLst>
          </p:cNvPr>
          <p:cNvSpPr>
            <a:spLocks noChangeArrowheads="1"/>
          </p:cNvSpPr>
          <p:nvPr/>
        </p:nvSpPr>
        <p:spPr bwMode="auto">
          <a:xfrm>
            <a:off x="951602" y="1857328"/>
            <a:ext cx="7067550" cy="14244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92100" marR="0" lvl="0" indent="-2921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sng" strike="noStrike" kern="1200" cap="none" spc="0" normalizeH="0" baseline="0" noProof="0" dirty="0">
                <a:ln>
                  <a:noFill/>
                </a:ln>
                <a:solidFill>
                  <a:srgbClr val="000000"/>
                </a:solidFill>
                <a:effectLst/>
                <a:uLnTx/>
                <a:uFillTx/>
                <a:latin typeface="Calibri" panose="020F0502020204030204"/>
                <a:ea typeface="ＭＳ Ｐゴシック" charset="0"/>
                <a:cs typeface="+mn-cs"/>
              </a:rPr>
              <a:t>e</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xponential </a:t>
            </a:r>
            <a:r>
              <a:rPr kumimoji="0" lang="en-US" sz="2400" b="0" i="0" u="sng" strike="noStrike" kern="1200" cap="none" spc="0" normalizeH="0" baseline="0" noProof="0" dirty="0">
                <a:ln>
                  <a:noFill/>
                </a:ln>
                <a:solidFill>
                  <a:srgbClr val="000000"/>
                </a:solidFill>
                <a:effectLst/>
                <a:uLnTx/>
                <a:uFillTx/>
                <a:latin typeface="Calibri" panose="020F0502020204030204"/>
                <a:ea typeface="ＭＳ Ｐゴシック" charset="0"/>
                <a:cs typeface="+mn-cs"/>
              </a:rPr>
              <a:t>w</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eighted </a:t>
            </a:r>
            <a:r>
              <a:rPr kumimoji="0" lang="en-US" sz="2400" b="0" i="0" u="sng" strike="noStrike" kern="1200" cap="none" spc="0" normalizeH="0" baseline="0" noProof="0" dirty="0">
                <a:ln>
                  <a:noFill/>
                </a:ln>
                <a:solidFill>
                  <a:srgbClr val="000000"/>
                </a:solidFill>
                <a:effectLst/>
                <a:uLnTx/>
                <a:uFillTx/>
                <a:latin typeface="Calibri" panose="020F0502020204030204"/>
                <a:ea typeface="ＭＳ Ｐゴシック" charset="0"/>
                <a:cs typeface="+mn-cs"/>
              </a:rPr>
              <a:t>m</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oving </a:t>
            </a:r>
            <a:r>
              <a:rPr kumimoji="0" lang="en-US" sz="2400" b="0" i="0" u="sng" strike="noStrike" kern="1200" cap="none" spc="0" normalizeH="0" baseline="0" noProof="0" dirty="0">
                <a:ln>
                  <a:noFill/>
                </a:ln>
                <a:solidFill>
                  <a:srgbClr val="000000"/>
                </a:solidFill>
                <a:effectLst/>
                <a:uLnTx/>
                <a:uFillTx/>
                <a:latin typeface="Calibri" panose="020F0502020204030204"/>
                <a:ea typeface="ＭＳ Ｐゴシック" charset="0"/>
                <a:cs typeface="+mn-cs"/>
              </a:rPr>
              <a:t>a</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verage (EWMA)</a:t>
            </a:r>
          </a:p>
          <a:p>
            <a:pPr marL="292100" marR="0" lvl="0" indent="-2921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influence of past sample decreases exponentially fast</a:t>
            </a:r>
          </a:p>
          <a:p>
            <a:pPr marL="292100" marR="0" lvl="0" indent="-2921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typical value: </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sym typeface="Symbol" charset="0"/>
              </a:rPr>
              <a:t> </a:t>
            </a:r>
            <a:r>
              <a:rPr kumimoji="0" lang="en-US" sz="2400" b="1"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sym typeface="Symbol" charset="0"/>
              </a:rPr>
              <a:t>=</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0.125</a:t>
            </a:r>
          </a:p>
        </p:txBody>
      </p:sp>
      <p:sp>
        <p:nvSpPr>
          <p:cNvPr id="20" name="Slide Number Placeholder 2">
            <a:extLst>
              <a:ext uri="{FF2B5EF4-FFF2-40B4-BE49-F238E27FC236}">
                <a16:creationId xmlns:a16="http://schemas.microsoft.com/office/drawing/2014/main" id="{80D2031C-D174-0C4C-B2D2-3D6ED6240314}"/>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10</a:t>
            </a:fld>
            <a:endParaRPr lang="en-US" dirty="0"/>
          </a:p>
        </p:txBody>
      </p:sp>
      <p:sp>
        <p:nvSpPr>
          <p:cNvPr id="3" name="TextBox 2">
            <a:extLst>
              <a:ext uri="{FF2B5EF4-FFF2-40B4-BE49-F238E27FC236}">
                <a16:creationId xmlns:a16="http://schemas.microsoft.com/office/drawing/2014/main" id="{E9EF0083-AB7B-E6EA-51AA-6506ADF7C70F}"/>
              </a:ext>
            </a:extLst>
          </p:cNvPr>
          <p:cNvSpPr txBox="1"/>
          <p:nvPr/>
        </p:nvSpPr>
        <p:spPr>
          <a:xfrm>
            <a:off x="3030738" y="1509455"/>
            <a:ext cx="7106433" cy="369332"/>
          </a:xfrm>
          <a:prstGeom prst="rect">
            <a:avLst/>
          </a:prstGeom>
          <a:noFill/>
        </p:spPr>
        <p:txBody>
          <a:bodyPr wrap="none" rtlCol="0">
            <a:spAutoFit/>
          </a:bodyPr>
          <a:lstStyle/>
          <a:p>
            <a:r>
              <a:rPr lang="en-US" i="1" dirty="0">
                <a:solidFill>
                  <a:srgbClr val="C00000"/>
                </a:solidFill>
              </a:rPr>
              <a:t>(</a:t>
            </a:r>
            <a:r>
              <a:rPr lang="en-US" i="1" dirty="0" err="1">
                <a:solidFill>
                  <a:srgbClr val="C00000"/>
                </a:solidFill>
              </a:rPr>
              <a:t>i</a:t>
            </a:r>
            <a:r>
              <a:rPr lang="en-US" i="1" dirty="0">
                <a:solidFill>
                  <a:srgbClr val="C00000"/>
                </a:solidFill>
              </a:rPr>
              <a:t>)				       (i-1)			     (</a:t>
            </a:r>
            <a:r>
              <a:rPr lang="en-US" i="1" dirty="0" err="1">
                <a:solidFill>
                  <a:srgbClr val="C00000"/>
                </a:solidFill>
              </a:rPr>
              <a:t>i</a:t>
            </a:r>
            <a:r>
              <a:rPr lang="en-US" i="1" dirty="0">
                <a:solidFill>
                  <a:srgbClr val="C00000"/>
                </a:solidFill>
              </a:rPr>
              <a:t>)</a:t>
            </a:r>
          </a:p>
        </p:txBody>
      </p:sp>
      <p:grpSp>
        <p:nvGrpSpPr>
          <p:cNvPr id="6" name="Group 5">
            <a:extLst>
              <a:ext uri="{FF2B5EF4-FFF2-40B4-BE49-F238E27FC236}">
                <a16:creationId xmlns:a16="http://schemas.microsoft.com/office/drawing/2014/main" id="{55BA1E1D-9F49-A4AD-CF3F-DBE84D4F63D2}"/>
              </a:ext>
            </a:extLst>
          </p:cNvPr>
          <p:cNvGrpSpPr/>
          <p:nvPr/>
        </p:nvGrpSpPr>
        <p:grpSpPr>
          <a:xfrm>
            <a:off x="4673229" y="2443136"/>
            <a:ext cx="6454775" cy="4292600"/>
            <a:chOff x="4673229" y="2443136"/>
            <a:chExt cx="6454775" cy="4292600"/>
          </a:xfrm>
        </p:grpSpPr>
        <p:grpSp>
          <p:nvGrpSpPr>
            <p:cNvPr id="5" name="Group 4">
              <a:extLst>
                <a:ext uri="{FF2B5EF4-FFF2-40B4-BE49-F238E27FC236}">
                  <a16:creationId xmlns:a16="http://schemas.microsoft.com/office/drawing/2014/main" id="{F081A723-2F83-4149-BCD6-BF02F3F3BE24}"/>
                </a:ext>
              </a:extLst>
            </p:cNvPr>
            <p:cNvGrpSpPr/>
            <p:nvPr/>
          </p:nvGrpSpPr>
          <p:grpSpPr>
            <a:xfrm>
              <a:off x="4673229" y="2443136"/>
              <a:ext cx="6448425" cy="4292600"/>
              <a:chOff x="1531938" y="2565401"/>
              <a:chExt cx="6448425" cy="4292600"/>
            </a:xfrm>
          </p:grpSpPr>
          <p:grpSp>
            <p:nvGrpSpPr>
              <p:cNvPr id="25" name="Group 14">
                <a:extLst>
                  <a:ext uri="{FF2B5EF4-FFF2-40B4-BE49-F238E27FC236}">
                    <a16:creationId xmlns:a16="http://schemas.microsoft.com/office/drawing/2014/main" id="{B47CB747-71BF-F246-8D51-35EDB4E56B20}"/>
                  </a:ext>
                </a:extLst>
              </p:cNvPr>
              <p:cNvGrpSpPr>
                <a:grpSpLocks/>
              </p:cNvGrpSpPr>
              <p:nvPr/>
            </p:nvGrpSpPr>
            <p:grpSpPr bwMode="auto">
              <a:xfrm>
                <a:off x="1708150" y="2565401"/>
                <a:ext cx="6272213" cy="4292600"/>
                <a:chOff x="782" y="1865"/>
                <a:chExt cx="3951" cy="2704"/>
              </a:xfrm>
            </p:grpSpPr>
            <p:pic>
              <p:nvPicPr>
                <p:cNvPr id="26" name="Picture 12">
                  <a:extLst>
                    <a:ext uri="{FF2B5EF4-FFF2-40B4-BE49-F238E27FC236}">
                      <a16:creationId xmlns:a16="http://schemas.microsoft.com/office/drawing/2014/main" id="{1B79C964-96AD-AA4A-B4CF-C6377C29E53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2" y="1865"/>
                  <a:ext cx="3951" cy="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13">
                  <a:extLst>
                    <a:ext uri="{FF2B5EF4-FFF2-40B4-BE49-F238E27FC236}">
                      <a16:creationId xmlns:a16="http://schemas.microsoft.com/office/drawing/2014/main" id="{92FABEFD-E51C-0A49-A008-5D94B930D232}"/>
                    </a:ext>
                  </a:extLst>
                </p:cNvPr>
                <p:cNvSpPr>
                  <a:spLocks noChangeArrowheads="1"/>
                </p:cNvSpPr>
                <p:nvPr/>
              </p:nvSpPr>
              <p:spPr bwMode="auto">
                <a:xfrm>
                  <a:off x="2070" y="1926"/>
                  <a:ext cx="1404" cy="168"/>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2" name="Text Box 18">
                <a:extLst>
                  <a:ext uri="{FF2B5EF4-FFF2-40B4-BE49-F238E27FC236}">
                    <a16:creationId xmlns:a16="http://schemas.microsoft.com/office/drawing/2014/main" id="{F9CA757D-88CC-BF41-8C8F-6A16BC6C043B}"/>
                  </a:ext>
                </a:extLst>
              </p:cNvPr>
              <p:cNvSpPr txBox="1">
                <a:spLocks noChangeArrowheads="1"/>
              </p:cNvSpPr>
              <p:nvPr/>
            </p:nvSpPr>
            <p:spPr bwMode="auto">
              <a:xfrm rot="10800000">
                <a:off x="1531938" y="3535363"/>
                <a:ext cx="428625" cy="17478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RTT (milliseconds)</a:t>
                </a:r>
              </a:p>
            </p:txBody>
          </p:sp>
          <p:sp>
            <p:nvSpPr>
              <p:cNvPr id="33" name="Text Box 19">
                <a:extLst>
                  <a:ext uri="{FF2B5EF4-FFF2-40B4-BE49-F238E27FC236}">
                    <a16:creationId xmlns:a16="http://schemas.microsoft.com/office/drawing/2014/main" id="{5783915F-0896-D04A-9D0B-BE930F53923F}"/>
                  </a:ext>
                </a:extLst>
              </p:cNvPr>
              <p:cNvSpPr txBox="1">
                <a:spLocks noChangeArrowheads="1"/>
              </p:cNvSpPr>
              <p:nvPr/>
            </p:nvSpPr>
            <p:spPr bwMode="auto">
              <a:xfrm>
                <a:off x="2265363" y="3168650"/>
                <a:ext cx="3867150" cy="3048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RTT:</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gaia.cs.umass.edu</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to</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fantasia.eurecom.fr</a:t>
                </a:r>
              </a:p>
            </p:txBody>
          </p:sp>
          <p:sp>
            <p:nvSpPr>
              <p:cNvPr id="34" name="Text Box 20">
                <a:extLst>
                  <a:ext uri="{FF2B5EF4-FFF2-40B4-BE49-F238E27FC236}">
                    <a16:creationId xmlns:a16="http://schemas.microsoft.com/office/drawing/2014/main" id="{FDF3CC5E-05FF-9348-AFEA-B37BF0709D00}"/>
                  </a:ext>
                </a:extLst>
              </p:cNvPr>
              <p:cNvSpPr txBox="1">
                <a:spLocks noChangeArrowheads="1"/>
              </p:cNvSpPr>
              <p:nvPr/>
            </p:nvSpPr>
            <p:spPr bwMode="auto">
              <a:xfrm>
                <a:off x="6221413" y="5230813"/>
                <a:ext cx="11811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err="1">
                    <a:ln>
                      <a:noFill/>
                    </a:ln>
                    <a:solidFill>
                      <a:srgbClr val="000000"/>
                    </a:solidFill>
                    <a:effectLst/>
                    <a:uLnTx/>
                    <a:uFillTx/>
                    <a:latin typeface="Tahoma" charset="0"/>
                    <a:ea typeface="ＭＳ Ｐゴシック" charset="0"/>
                    <a:cs typeface="+mn-cs"/>
                  </a:rPr>
                  <a:t>sampleRTT</a:t>
                </a: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5" name="Text Box 21">
                <a:extLst>
                  <a:ext uri="{FF2B5EF4-FFF2-40B4-BE49-F238E27FC236}">
                    <a16:creationId xmlns:a16="http://schemas.microsoft.com/office/drawing/2014/main" id="{F17B9932-059C-5C46-AFDC-5141617F4B50}"/>
                  </a:ext>
                </a:extLst>
              </p:cNvPr>
              <p:cNvSpPr txBox="1">
                <a:spLocks noChangeArrowheads="1"/>
              </p:cNvSpPr>
              <p:nvPr/>
            </p:nvSpPr>
            <p:spPr bwMode="auto">
              <a:xfrm>
                <a:off x="6215063" y="5548313"/>
                <a:ext cx="1431925"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EstimatedRTT</a:t>
                </a:r>
              </a:p>
            </p:txBody>
          </p:sp>
          <p:sp>
            <p:nvSpPr>
              <p:cNvPr id="36" name="AutoShape 22">
                <a:extLst>
                  <a:ext uri="{FF2B5EF4-FFF2-40B4-BE49-F238E27FC236}">
                    <a16:creationId xmlns:a16="http://schemas.microsoft.com/office/drawing/2014/main" id="{5C984DD6-69E3-6841-B32A-69B38C890B14}"/>
                  </a:ext>
                </a:extLst>
              </p:cNvPr>
              <p:cNvSpPr>
                <a:spLocks noChangeArrowheads="1"/>
              </p:cNvSpPr>
              <p:nvPr/>
            </p:nvSpPr>
            <p:spPr bwMode="auto">
              <a:xfrm>
                <a:off x="6005513" y="5343525"/>
                <a:ext cx="147637" cy="142875"/>
              </a:xfrm>
              <a:prstGeom prst="diamond">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7" name="AutoShape 23">
                <a:extLst>
                  <a:ext uri="{FF2B5EF4-FFF2-40B4-BE49-F238E27FC236}">
                    <a16:creationId xmlns:a16="http://schemas.microsoft.com/office/drawing/2014/main" id="{949FCF6B-A257-E540-8887-09B596633DCF}"/>
                  </a:ext>
                </a:extLst>
              </p:cNvPr>
              <p:cNvSpPr>
                <a:spLocks noChangeArrowheads="1"/>
              </p:cNvSpPr>
              <p:nvPr/>
            </p:nvSpPr>
            <p:spPr bwMode="auto">
              <a:xfrm rot="2776382">
                <a:off x="6011069" y="5633244"/>
                <a:ext cx="147637" cy="142875"/>
              </a:xfrm>
              <a:prstGeom prst="diamond">
                <a:avLst/>
              </a:prstGeom>
              <a:solidFill>
                <a:srgbClr val="FF66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8" name="Rectangle 24">
                <a:extLst>
                  <a:ext uri="{FF2B5EF4-FFF2-40B4-BE49-F238E27FC236}">
                    <a16:creationId xmlns:a16="http://schemas.microsoft.com/office/drawing/2014/main" id="{1C4D877B-9F3D-6342-9DFB-B8DAC5F2E1C6}"/>
                  </a:ext>
                </a:extLst>
              </p:cNvPr>
              <p:cNvSpPr>
                <a:spLocks noChangeArrowheads="1"/>
              </p:cNvSpPr>
              <p:nvPr/>
            </p:nvSpPr>
            <p:spPr bwMode="auto">
              <a:xfrm>
                <a:off x="4108450" y="6389688"/>
                <a:ext cx="1863725" cy="46831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9" name="Group 15">
                <a:extLst>
                  <a:ext uri="{FF2B5EF4-FFF2-40B4-BE49-F238E27FC236}">
                    <a16:creationId xmlns:a16="http://schemas.microsoft.com/office/drawing/2014/main" id="{46A7C35C-F55E-D448-9F19-A868DE731AA0}"/>
                  </a:ext>
                </a:extLst>
              </p:cNvPr>
              <p:cNvGrpSpPr>
                <a:grpSpLocks/>
              </p:cNvGrpSpPr>
              <p:nvPr/>
            </p:nvGrpSpPr>
            <p:grpSpPr bwMode="auto">
              <a:xfrm>
                <a:off x="4041775" y="6386513"/>
                <a:ext cx="1512888" cy="336550"/>
                <a:chOff x="2343" y="3645"/>
                <a:chExt cx="953" cy="212"/>
              </a:xfrm>
            </p:grpSpPr>
            <p:sp>
              <p:nvSpPr>
                <p:cNvPr id="40" name="Rectangle 16">
                  <a:extLst>
                    <a:ext uri="{FF2B5EF4-FFF2-40B4-BE49-F238E27FC236}">
                      <a16:creationId xmlns:a16="http://schemas.microsoft.com/office/drawing/2014/main" id="{76A5B688-5F66-A646-903E-26608C06EFAA}"/>
                    </a:ext>
                  </a:extLst>
                </p:cNvPr>
                <p:cNvSpPr>
                  <a:spLocks noChangeArrowheads="1"/>
                </p:cNvSpPr>
                <p:nvPr/>
              </p:nvSpPr>
              <p:spPr bwMode="auto">
                <a:xfrm>
                  <a:off x="2592" y="3695"/>
                  <a:ext cx="527" cy="98"/>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 name="Text Box 17">
                  <a:extLst>
                    <a:ext uri="{FF2B5EF4-FFF2-40B4-BE49-F238E27FC236}">
                      <a16:creationId xmlns:a16="http://schemas.microsoft.com/office/drawing/2014/main" id="{9530FDC0-AF61-1C41-8AC4-6B29BC1A8D3C}"/>
                    </a:ext>
                  </a:extLst>
                </p:cNvPr>
                <p:cNvSpPr txBox="1">
                  <a:spLocks noChangeArrowheads="1"/>
                </p:cNvSpPr>
                <p:nvPr/>
              </p:nvSpPr>
              <p:spPr bwMode="auto">
                <a:xfrm>
                  <a:off x="2343" y="3645"/>
                  <a:ext cx="953" cy="212"/>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time (seconds)</a:t>
                  </a:r>
                </a:p>
              </p:txBody>
            </p:sp>
          </p:grpSp>
        </p:grpSp>
        <p:sp>
          <p:nvSpPr>
            <p:cNvPr id="4" name="Text Box 20">
              <a:extLst>
                <a:ext uri="{FF2B5EF4-FFF2-40B4-BE49-F238E27FC236}">
                  <a16:creationId xmlns:a16="http://schemas.microsoft.com/office/drawing/2014/main" id="{D43A5755-B6AB-B1FC-8745-E3E6ECA99C1A}"/>
                </a:ext>
              </a:extLst>
            </p:cNvPr>
            <p:cNvSpPr txBox="1">
              <a:spLocks noChangeArrowheads="1"/>
            </p:cNvSpPr>
            <p:nvPr/>
          </p:nvSpPr>
          <p:spPr bwMode="auto">
            <a:xfrm>
              <a:off x="9862914" y="4931914"/>
              <a:ext cx="126509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err="1">
                  <a:solidFill>
                    <a:srgbClr val="C00000"/>
                  </a:solidFill>
                </a:rPr>
                <a:t>SampleRTT</a:t>
              </a:r>
              <a:r>
                <a:rPr lang="en-US" sz="1400" kern="0" dirty="0">
                  <a:solidFill>
                    <a:srgbClr val="C00000"/>
                  </a:solidFill>
                </a:rPr>
                <a:t>(</a:t>
              </a:r>
              <a:r>
                <a:rPr lang="en-US" sz="1400" kern="0" dirty="0" err="1">
                  <a:solidFill>
                    <a:srgbClr val="C00000"/>
                  </a:solidFill>
                </a:rPr>
                <a:t>i</a:t>
              </a:r>
              <a:r>
                <a:rPr lang="en-US" sz="1400" kern="0" dirty="0">
                  <a:solidFill>
                    <a:srgbClr val="C00000"/>
                  </a:solidFill>
                </a:rPr>
                <a:t>)</a:t>
              </a:r>
              <a:endParaRPr kumimoji="0" lang="en-US" sz="1400" b="0" i="0" u="none" strike="noStrike" kern="0" cap="none" spc="0" normalizeH="0" baseline="0" noProof="0" dirty="0">
                <a:ln>
                  <a:noFill/>
                </a:ln>
                <a:solidFill>
                  <a:srgbClr val="C00000"/>
                </a:solidFill>
                <a:effectLst/>
                <a:uLnTx/>
                <a:uFillTx/>
                <a:latin typeface="Tahoma" charset="0"/>
                <a:ea typeface="ＭＳ Ｐゴシック" charset="0"/>
                <a:cs typeface="+mn-cs"/>
              </a:endParaRPr>
            </a:p>
          </p:txBody>
        </p:sp>
      </p:grpSp>
      <p:grpSp>
        <p:nvGrpSpPr>
          <p:cNvPr id="14" name="Group 13">
            <a:extLst>
              <a:ext uri="{FF2B5EF4-FFF2-40B4-BE49-F238E27FC236}">
                <a16:creationId xmlns:a16="http://schemas.microsoft.com/office/drawing/2014/main" id="{9901C9EF-B0B3-8676-9733-D272A048719D}"/>
              </a:ext>
            </a:extLst>
          </p:cNvPr>
          <p:cNvGrpSpPr/>
          <p:nvPr/>
        </p:nvGrpSpPr>
        <p:grpSpPr>
          <a:xfrm>
            <a:off x="10691221" y="3769578"/>
            <a:ext cx="1465465" cy="780120"/>
            <a:chOff x="10691221" y="3769578"/>
            <a:chExt cx="1465465" cy="780120"/>
          </a:xfrm>
        </p:grpSpPr>
        <p:sp>
          <p:nvSpPr>
            <p:cNvPr id="7" name="Text Box 20">
              <a:extLst>
                <a:ext uri="{FF2B5EF4-FFF2-40B4-BE49-F238E27FC236}">
                  <a16:creationId xmlns:a16="http://schemas.microsoft.com/office/drawing/2014/main" id="{741A16DB-930B-B973-2E5C-C8C8622FA3CA}"/>
                </a:ext>
              </a:extLst>
            </p:cNvPr>
            <p:cNvSpPr txBox="1">
              <a:spLocks noChangeArrowheads="1"/>
            </p:cNvSpPr>
            <p:nvPr/>
          </p:nvSpPr>
          <p:spPr bwMode="auto">
            <a:xfrm>
              <a:off x="10691221" y="3769578"/>
              <a:ext cx="146546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kern="0" dirty="0" err="1">
                  <a:solidFill>
                    <a:srgbClr val="C00000"/>
                  </a:solidFill>
                </a:rPr>
                <a:t>EstimatedRTT</a:t>
              </a:r>
              <a:r>
                <a:rPr lang="en-US" sz="1400" kern="0" dirty="0">
                  <a:solidFill>
                    <a:srgbClr val="C00000"/>
                  </a:solidFill>
                </a:rPr>
                <a:t>(</a:t>
              </a:r>
              <a:r>
                <a:rPr lang="en-US" sz="1400" kern="0" dirty="0" err="1">
                  <a:solidFill>
                    <a:srgbClr val="C00000"/>
                  </a:solidFill>
                </a:rPr>
                <a:t>i</a:t>
              </a:r>
              <a:r>
                <a:rPr lang="en-US" sz="1400" kern="0" dirty="0">
                  <a:solidFill>
                    <a:srgbClr val="C00000"/>
                  </a:solidFill>
                </a:rPr>
                <a:t>)</a:t>
              </a:r>
              <a:endParaRPr kumimoji="0" lang="en-US" sz="1400" b="0" i="0" u="none" strike="noStrike" kern="0" cap="none" spc="0" normalizeH="0" baseline="0" noProof="0" dirty="0">
                <a:ln>
                  <a:noFill/>
                </a:ln>
                <a:solidFill>
                  <a:srgbClr val="C00000"/>
                </a:solidFill>
                <a:effectLst/>
                <a:uLnTx/>
                <a:uFillTx/>
                <a:latin typeface="Tahoma" charset="0"/>
                <a:ea typeface="ＭＳ Ｐゴシック" charset="0"/>
                <a:cs typeface="+mn-cs"/>
              </a:endParaRPr>
            </a:p>
          </p:txBody>
        </p:sp>
        <p:cxnSp>
          <p:nvCxnSpPr>
            <p:cNvPr id="11" name="Straight Arrow Connector 10">
              <a:extLst>
                <a:ext uri="{FF2B5EF4-FFF2-40B4-BE49-F238E27FC236}">
                  <a16:creationId xmlns:a16="http://schemas.microsoft.com/office/drawing/2014/main" id="{FAC40B1F-310D-9024-6B64-88698CE97FF8}"/>
                </a:ext>
              </a:extLst>
            </p:cNvPr>
            <p:cNvCxnSpPr>
              <a:cxnSpLocks/>
              <a:stCxn id="7" idx="2"/>
            </p:cNvCxnSpPr>
            <p:nvPr/>
          </p:nvCxnSpPr>
          <p:spPr>
            <a:xfrm flipH="1">
              <a:off x="10961649" y="4077355"/>
              <a:ext cx="462305" cy="472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983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round trip time, timeout</a:t>
            </a:r>
            <a:endParaRPr lang="en-US" sz="4400" b="0" dirty="0"/>
          </a:p>
        </p:txBody>
      </p:sp>
      <p:sp>
        <p:nvSpPr>
          <p:cNvPr id="59" name="Rectangle 5">
            <a:extLst>
              <a:ext uri="{FF2B5EF4-FFF2-40B4-BE49-F238E27FC236}">
                <a16:creationId xmlns:a16="http://schemas.microsoft.com/office/drawing/2014/main" id="{818E497C-5ADD-8648-BF4A-762A1B89120F}"/>
              </a:ext>
            </a:extLst>
          </p:cNvPr>
          <p:cNvSpPr txBox="1">
            <a:spLocks noChangeArrowheads="1"/>
          </p:cNvSpPr>
          <p:nvPr/>
        </p:nvSpPr>
        <p:spPr>
          <a:xfrm>
            <a:off x="635138" y="1537841"/>
            <a:ext cx="11327678" cy="112916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timeout interval:</a:t>
            </a:r>
            <a:r>
              <a:rPr kumimoji="0" lang="en-US" altLang="en-US" sz="2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2800" b="1" i="0" u="none" strike="noStrike" kern="1200" cap="none" spc="0" normalizeH="0" baseline="0" noProof="0" dirty="0" err="1">
                <a:ln>
                  <a:noFill/>
                </a:ln>
                <a:solidFill>
                  <a:prstClr val="black"/>
                </a:solidFill>
                <a:effectLst/>
                <a:uLnTx/>
                <a:uFillTx/>
                <a:latin typeface="Courier" pitchFamily="2" charset="0"/>
                <a:ea typeface="ＭＳ Ｐゴシック" panose="020B0600070205080204" pitchFamily="34" charset="-128"/>
                <a:cs typeface="+mn-cs"/>
              </a:rPr>
              <a:t>EstimatedRTT</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plus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safety margin”</a:t>
            </a:r>
          </a:p>
          <a:p>
            <a:pPr marL="695325" marR="0" lvl="1" indent="-231775" algn="l" defTabSz="914400" rtl="0" eaLnBrk="1" fontAlgn="auto" latinLnBrk="0" hangingPunct="1">
              <a:lnSpc>
                <a:spcPct val="90000"/>
              </a:lnSpc>
              <a:spcBef>
                <a:spcPts val="10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large variation in  </a:t>
            </a:r>
            <a:r>
              <a:rPr kumimoji="0" lang="en-US" altLang="en-US" sz="2800" b="1" i="0" u="none" strike="noStrike" kern="1200" cap="none" spc="0" normalizeH="0" baseline="0" noProof="0" dirty="0" err="1">
                <a:ln>
                  <a:noFill/>
                </a:ln>
                <a:solidFill>
                  <a:prstClr val="black"/>
                </a:solidFill>
                <a:effectLst/>
                <a:uLnTx/>
                <a:uFillTx/>
                <a:latin typeface="Courier" pitchFamily="2" charset="0"/>
                <a:ea typeface="ＭＳ Ｐゴシック" panose="020B0600070205080204" pitchFamily="34" charset="-128"/>
                <a:cs typeface="+mn-cs"/>
              </a:rPr>
              <a:t>EstimatedRTT</a:t>
            </a:r>
            <a:r>
              <a:rPr kumimoji="0" lang="en-US" altLang="en-US" sz="2800" b="1" i="0" u="none" strike="noStrike" kern="1200" cap="none" spc="0" normalizeH="0" baseline="0" noProof="0" dirty="0">
                <a:ln>
                  <a:noFill/>
                </a:ln>
                <a:solidFill>
                  <a:prstClr val="black"/>
                </a:solidFill>
                <a:effectLst/>
                <a:uLnTx/>
                <a:uFillTx/>
                <a:latin typeface="Courier" pitchFamily="2" charset="0"/>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want a larger safety margin</a:t>
            </a:r>
          </a:p>
        </p:txBody>
      </p:sp>
      <p:grpSp>
        <p:nvGrpSpPr>
          <p:cNvPr id="5" name="Group 4">
            <a:extLst>
              <a:ext uri="{FF2B5EF4-FFF2-40B4-BE49-F238E27FC236}">
                <a16:creationId xmlns:a16="http://schemas.microsoft.com/office/drawing/2014/main" id="{98DFD149-D3B6-7049-8FD3-A4E0D481C064}"/>
              </a:ext>
            </a:extLst>
          </p:cNvPr>
          <p:cNvGrpSpPr/>
          <p:nvPr/>
        </p:nvGrpSpPr>
        <p:grpSpPr>
          <a:xfrm>
            <a:off x="1061454" y="2679700"/>
            <a:ext cx="9532485" cy="1193800"/>
            <a:chOff x="858254" y="2667000"/>
            <a:chExt cx="9532485" cy="1193800"/>
          </a:xfrm>
        </p:grpSpPr>
        <p:sp>
          <p:nvSpPr>
            <p:cNvPr id="70" name="Rectangle 69">
              <a:extLst>
                <a:ext uri="{FF2B5EF4-FFF2-40B4-BE49-F238E27FC236}">
                  <a16:creationId xmlns:a16="http://schemas.microsoft.com/office/drawing/2014/main" id="{6D78BD41-D638-4D4B-B561-317912C0037E}"/>
                </a:ext>
              </a:extLst>
            </p:cNvPr>
            <p:cNvSpPr/>
            <p:nvPr/>
          </p:nvSpPr>
          <p:spPr>
            <a:xfrm>
              <a:off x="858254" y="2667000"/>
              <a:ext cx="9532485" cy="4616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13">
              <a:extLst>
                <a:ext uri="{FF2B5EF4-FFF2-40B4-BE49-F238E27FC236}">
                  <a16:creationId xmlns:a16="http://schemas.microsoft.com/office/drawing/2014/main" id="{13338CC9-61FA-4847-87D5-4B4830DB87F4}"/>
                </a:ext>
              </a:extLst>
            </p:cNvPr>
            <p:cNvSpPr>
              <a:spLocks noChangeArrowheads="1"/>
            </p:cNvSpPr>
            <p:nvPr/>
          </p:nvSpPr>
          <p:spPr bwMode="auto">
            <a:xfrm>
              <a:off x="859979" y="2701243"/>
              <a:ext cx="7918450" cy="692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ourier New" charset="0"/>
                  <a:ea typeface="ＭＳ Ｐゴシック" charset="0"/>
                  <a:cs typeface="+mn-cs"/>
                </a:rPr>
                <a:t>TimeoutInterval</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rPr>
                <a:t> = </a:t>
              </a:r>
              <a:r>
                <a:rPr kumimoji="0" lang="en-US" sz="2400" b="1" i="0" u="none" strike="noStrike" kern="1200" cap="none" spc="0" normalizeH="0" baseline="0" noProof="0" dirty="0" err="1">
                  <a:ln>
                    <a:noFill/>
                  </a:ln>
                  <a:solidFill>
                    <a:prstClr val="black"/>
                  </a:solidFill>
                  <a:effectLst/>
                  <a:uLnTx/>
                  <a:uFillTx/>
                  <a:latin typeface="Courier New" charset="0"/>
                  <a:ea typeface="ＭＳ Ｐゴシック" charset="0"/>
                  <a:cs typeface="+mn-cs"/>
                </a:rPr>
                <a:t>EstimatedRTT</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rPr>
                <a:t> + 4*</a:t>
              </a:r>
              <a:r>
                <a:rPr kumimoji="0" lang="en-US" sz="2400" b="1" i="0" u="none" strike="noStrike" kern="1200" cap="none" spc="0" normalizeH="0" baseline="0" noProof="0" dirty="0" err="1">
                  <a:ln>
                    <a:noFill/>
                  </a:ln>
                  <a:solidFill>
                    <a:prstClr val="black"/>
                  </a:solidFill>
                  <a:effectLst/>
                  <a:uLnTx/>
                  <a:uFillTx/>
                  <a:latin typeface="Courier New" charset="0"/>
                  <a:ea typeface="ＭＳ Ｐゴシック" charset="0"/>
                  <a:cs typeface="+mn-cs"/>
                </a:rPr>
                <a:t>DevRTT</a:t>
              </a:r>
              <a:endPar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endParaRPr>
            </a:p>
          </p:txBody>
        </p:sp>
        <p:sp>
          <p:nvSpPr>
            <p:cNvPr id="63" name="Text Box 14">
              <a:extLst>
                <a:ext uri="{FF2B5EF4-FFF2-40B4-BE49-F238E27FC236}">
                  <a16:creationId xmlns:a16="http://schemas.microsoft.com/office/drawing/2014/main" id="{29ECD817-A810-F04B-85CA-8D6E49B8D6DC}"/>
                </a:ext>
              </a:extLst>
            </p:cNvPr>
            <p:cNvSpPr txBox="1">
              <a:spLocks noChangeArrowheads="1"/>
            </p:cNvSpPr>
            <p:nvPr/>
          </p:nvSpPr>
          <p:spPr bwMode="auto">
            <a:xfrm>
              <a:off x="4304854" y="3442606"/>
              <a:ext cx="18113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99"/>
                  </a:solidFill>
                  <a:effectLst/>
                  <a:uLnTx/>
                  <a:uFillTx/>
                  <a:latin typeface="Tahoma" charset="0"/>
                  <a:ea typeface="ＭＳ Ｐゴシック" charset="0"/>
                  <a:cs typeface="+mn-cs"/>
                </a:rPr>
                <a:t>estimated RTT</a:t>
              </a:r>
            </a:p>
          </p:txBody>
        </p:sp>
        <p:sp>
          <p:nvSpPr>
            <p:cNvPr id="64" name="Text Box 16">
              <a:extLst>
                <a:ext uri="{FF2B5EF4-FFF2-40B4-BE49-F238E27FC236}">
                  <a16:creationId xmlns:a16="http://schemas.microsoft.com/office/drawing/2014/main" id="{B6E79AC7-559E-CA4D-B400-169E15D6448A}"/>
                </a:ext>
              </a:extLst>
            </p:cNvPr>
            <p:cNvSpPr txBox="1">
              <a:spLocks noChangeArrowheads="1"/>
            </p:cNvSpPr>
            <p:nvPr/>
          </p:nvSpPr>
          <p:spPr bwMode="auto">
            <a:xfrm>
              <a:off x="6736904" y="3461656"/>
              <a:ext cx="19177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a:ln>
                    <a:noFill/>
                  </a:ln>
                  <a:solidFill>
                    <a:srgbClr val="000099"/>
                  </a:solidFill>
                  <a:effectLst/>
                  <a:uLnTx/>
                  <a:uFillTx/>
                  <a:latin typeface="Tahoma" panose="020B0604030504040204" pitchFamily="34" charset="0"/>
                  <a:ea typeface="ＭＳ Ｐゴシック" panose="020B0600070205080204" pitchFamily="34" charset="-128"/>
                  <a:cs typeface="+mn-cs"/>
                </a:rPr>
                <a:t>“</a:t>
              </a:r>
              <a:r>
                <a:rPr kumimoji="0" lang="en-US" altLang="ja-JP" sz="2000" b="0" i="0" u="none" strike="noStrike" kern="1200" cap="none" spc="0" normalizeH="0" baseline="0" noProof="0" dirty="0">
                  <a:ln>
                    <a:noFill/>
                  </a:ln>
                  <a:solidFill>
                    <a:srgbClr val="000099"/>
                  </a:solidFill>
                  <a:effectLst/>
                  <a:uLnTx/>
                  <a:uFillTx/>
                  <a:latin typeface="Tahoma" panose="020B0604030504040204" pitchFamily="34" charset="0"/>
                  <a:ea typeface="ＭＳ Ｐゴシック" panose="020B0600070205080204" pitchFamily="34" charset="-128"/>
                  <a:cs typeface="+mn-cs"/>
                </a:rPr>
                <a:t>safety margin</a:t>
              </a:r>
              <a:r>
                <a:rPr kumimoji="0" lang="ja-JP" altLang="en-US" sz="2000" b="0" i="0" u="none" strike="noStrike" kern="1200" cap="none" spc="0" normalizeH="0" baseline="0" noProof="0">
                  <a:ln>
                    <a:noFill/>
                  </a:ln>
                  <a:solidFill>
                    <a:srgbClr val="000099"/>
                  </a:solidFill>
                  <a:effectLst/>
                  <a:uLnTx/>
                  <a:uFillTx/>
                  <a:latin typeface="Tahoma" panose="020B0604030504040204" pitchFamily="34" charset="0"/>
                  <a:ea typeface="ＭＳ Ｐゴシック" panose="020B0600070205080204" pitchFamily="34" charset="-128"/>
                  <a:cs typeface="+mn-cs"/>
                </a:rPr>
                <a:t>”</a:t>
              </a:r>
              <a:endParaRPr kumimoji="0" lang="en-US" altLang="en-US" sz="2000" b="0" i="0" u="none" strike="noStrike" kern="1200" cap="none" spc="0" normalizeH="0" baseline="0" noProof="0" dirty="0">
                <a:ln>
                  <a:noFill/>
                </a:ln>
                <a:solidFill>
                  <a:srgbClr val="000099"/>
                </a:solidFill>
                <a:effectLst/>
                <a:uLnTx/>
                <a:uFillTx/>
                <a:latin typeface="Tahoma" panose="020B0604030504040204" pitchFamily="34" charset="0"/>
                <a:ea typeface="ＭＳ Ｐゴシック" panose="020B0600070205080204" pitchFamily="34" charset="-128"/>
                <a:cs typeface="+mn-cs"/>
              </a:endParaRPr>
            </a:p>
          </p:txBody>
        </p:sp>
        <p:sp>
          <p:nvSpPr>
            <p:cNvPr id="65" name="Line 17">
              <a:extLst>
                <a:ext uri="{FF2B5EF4-FFF2-40B4-BE49-F238E27FC236}">
                  <a16:creationId xmlns:a16="http://schemas.microsoft.com/office/drawing/2014/main" id="{FF049043-4FEA-C546-ADC2-E314E7D23CA5}"/>
                </a:ext>
              </a:extLst>
            </p:cNvPr>
            <p:cNvSpPr>
              <a:spLocks noChangeShapeType="1"/>
            </p:cNvSpPr>
            <p:nvPr/>
          </p:nvSpPr>
          <p:spPr bwMode="auto">
            <a:xfrm flipV="1">
              <a:off x="5101779" y="3082243"/>
              <a:ext cx="0" cy="446088"/>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66" name="Line 19">
              <a:extLst>
                <a:ext uri="{FF2B5EF4-FFF2-40B4-BE49-F238E27FC236}">
                  <a16:creationId xmlns:a16="http://schemas.microsoft.com/office/drawing/2014/main" id="{F55903EC-FD0A-654A-913F-52F13FFBE690}"/>
                </a:ext>
              </a:extLst>
            </p:cNvPr>
            <p:cNvSpPr>
              <a:spLocks noChangeShapeType="1"/>
            </p:cNvSpPr>
            <p:nvPr/>
          </p:nvSpPr>
          <p:spPr bwMode="auto">
            <a:xfrm flipV="1">
              <a:off x="7673529" y="3088593"/>
              <a:ext cx="0" cy="446088"/>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pic>
          <p:nvPicPr>
            <p:cNvPr id="67" name="Picture 20" descr="alarm_clock_ringing">
              <a:extLst>
                <a:ext uri="{FF2B5EF4-FFF2-40B4-BE49-F238E27FC236}">
                  <a16:creationId xmlns:a16="http://schemas.microsoft.com/office/drawing/2014/main" id="{DF906935-706B-2B43-B876-CAD3FE51C76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95043" y="3238052"/>
              <a:ext cx="646558" cy="622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 name="TextBox 1">
            <a:extLst>
              <a:ext uri="{FF2B5EF4-FFF2-40B4-BE49-F238E27FC236}">
                <a16:creationId xmlns:a16="http://schemas.microsoft.com/office/drawing/2014/main" id="{04CEDEED-587A-DF46-A338-0F70AC9A28A9}"/>
              </a:ext>
            </a:extLst>
          </p:cNvPr>
          <p:cNvSpPr txBox="1">
            <a:spLocks noChangeArrowheads="1"/>
          </p:cNvSpPr>
          <p:nvPr/>
        </p:nvSpPr>
        <p:spPr bwMode="auto">
          <a:xfrm>
            <a:off x="876300" y="6343507"/>
            <a:ext cx="100186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Check out the online interactive exercises for more examples: h</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ttp://</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gaia.cs.umass.edu</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kurose_ross</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/interactive/</a:t>
            </a:r>
          </a:p>
        </p:txBody>
      </p:sp>
      <p:grpSp>
        <p:nvGrpSpPr>
          <p:cNvPr id="4" name="Group 3">
            <a:extLst>
              <a:ext uri="{FF2B5EF4-FFF2-40B4-BE49-F238E27FC236}">
                <a16:creationId xmlns:a16="http://schemas.microsoft.com/office/drawing/2014/main" id="{32E77073-7604-A04F-8597-12BF5941CCE7}"/>
              </a:ext>
            </a:extLst>
          </p:cNvPr>
          <p:cNvGrpSpPr/>
          <p:nvPr/>
        </p:nvGrpSpPr>
        <p:grpSpPr>
          <a:xfrm>
            <a:off x="1304479" y="4827690"/>
            <a:ext cx="10446405" cy="940044"/>
            <a:chOff x="1837879" y="3151290"/>
            <a:chExt cx="10446405" cy="940044"/>
          </a:xfrm>
        </p:grpSpPr>
        <p:sp>
          <p:nvSpPr>
            <p:cNvPr id="69" name="Rectangle 68">
              <a:extLst>
                <a:ext uri="{FF2B5EF4-FFF2-40B4-BE49-F238E27FC236}">
                  <a16:creationId xmlns:a16="http://schemas.microsoft.com/office/drawing/2014/main" id="{6D88E7C6-ABA1-FA45-A2D5-10F964EB5DB8}"/>
                </a:ext>
              </a:extLst>
            </p:cNvPr>
            <p:cNvSpPr/>
            <p:nvPr/>
          </p:nvSpPr>
          <p:spPr>
            <a:xfrm>
              <a:off x="1837879" y="3151290"/>
              <a:ext cx="9532486" cy="52228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Text Box 7">
              <a:extLst>
                <a:ext uri="{FF2B5EF4-FFF2-40B4-BE49-F238E27FC236}">
                  <a16:creationId xmlns:a16="http://schemas.microsoft.com/office/drawing/2014/main" id="{2F6AE672-95B4-DF44-B435-567781B49E2D}"/>
                </a:ext>
              </a:extLst>
            </p:cNvPr>
            <p:cNvSpPr txBox="1">
              <a:spLocks noChangeArrowheads="1"/>
            </p:cNvSpPr>
            <p:nvPr/>
          </p:nvSpPr>
          <p:spPr bwMode="auto">
            <a:xfrm>
              <a:off x="1837879" y="3151831"/>
              <a:ext cx="10018644" cy="4616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ourier" pitchFamily="2" charset="0"/>
                  <a:ea typeface="ＭＳ Ｐゴシック" charset="0"/>
                  <a:cs typeface="+mn-cs"/>
                </a:rPr>
                <a:t>DevRTT</a:t>
              </a:r>
              <a:r>
                <a:rPr kumimoji="0" lang="en-US" sz="2400" b="1" i="0" u="none" strike="noStrike" kern="1200" cap="none" spc="0" normalizeH="0" baseline="0" noProof="0" dirty="0">
                  <a:ln>
                    <a:noFill/>
                  </a:ln>
                  <a:solidFill>
                    <a:prstClr val="black"/>
                  </a:solidFill>
                  <a:effectLst/>
                  <a:uLnTx/>
                  <a:uFillTx/>
                  <a:latin typeface="Courier" pitchFamily="2" charset="0"/>
                  <a:ea typeface="ＭＳ Ｐゴシック" charset="0"/>
                  <a:cs typeface="+mn-cs"/>
                </a:rPr>
                <a:t> = </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rPr>
                <a:t>(1-</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sym typeface="Symbol" charset="0"/>
                </a:rPr>
                <a:t></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rPr>
                <a:t>)*</a:t>
              </a:r>
              <a:r>
                <a:rPr kumimoji="0" lang="en-US" sz="2400" b="1" i="0" u="none" strike="noStrike" kern="1200" cap="none" spc="0" normalizeH="0" baseline="0" noProof="0" dirty="0" err="1">
                  <a:ln>
                    <a:noFill/>
                  </a:ln>
                  <a:solidFill>
                    <a:prstClr val="black"/>
                  </a:solidFill>
                  <a:effectLst/>
                  <a:uLnTx/>
                  <a:uFillTx/>
                  <a:latin typeface="Courier New" charset="0"/>
                  <a:ea typeface="ＭＳ Ｐゴシック" charset="0"/>
                  <a:cs typeface="+mn-cs"/>
                </a:rPr>
                <a:t>DevRTT</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rPr>
                <a:t> + </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sym typeface="Symbol" charset="0"/>
                </a:rPr>
                <a:t></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rPr>
                <a:t>*|</a:t>
              </a:r>
              <a:r>
                <a:rPr kumimoji="0" lang="en-US" sz="2400" b="1" i="0" u="none" strike="noStrike" kern="1200" cap="none" spc="0" normalizeH="0" baseline="0" noProof="0" dirty="0" err="1">
                  <a:ln>
                    <a:noFill/>
                  </a:ln>
                  <a:solidFill>
                    <a:prstClr val="black"/>
                  </a:solidFill>
                  <a:effectLst/>
                  <a:uLnTx/>
                  <a:uFillTx/>
                  <a:latin typeface="Courier New" charset="0"/>
                  <a:ea typeface="ＭＳ Ｐゴシック" charset="0"/>
                  <a:cs typeface="+mn-cs"/>
                </a:rPr>
                <a:t>SampleRTT-EstimatedRTT</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rPr>
                <a:t>|</a:t>
              </a:r>
            </a:p>
          </p:txBody>
        </p:sp>
        <p:sp>
          <p:nvSpPr>
            <p:cNvPr id="61" name="Text Box 12">
              <a:extLst>
                <a:ext uri="{FF2B5EF4-FFF2-40B4-BE49-F238E27FC236}">
                  <a16:creationId xmlns:a16="http://schemas.microsoft.com/office/drawing/2014/main" id="{D33A459F-5B30-B942-A281-437341BBF16B}"/>
                </a:ext>
              </a:extLst>
            </p:cNvPr>
            <p:cNvSpPr txBox="1">
              <a:spLocks noChangeArrowheads="1"/>
            </p:cNvSpPr>
            <p:nvPr/>
          </p:nvSpPr>
          <p:spPr bwMode="auto">
            <a:xfrm>
              <a:off x="8898147" y="3694459"/>
              <a:ext cx="3386137"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(typically, </a:t>
              </a:r>
              <a:r>
                <a:rPr kumimoji="0" lang="en-US" sz="2000" b="0" i="0" u="none" strike="noStrike" kern="1200" cap="none" spc="0" normalizeH="0" baseline="0" noProof="0" dirty="0">
                  <a:ln>
                    <a:noFill/>
                  </a:ln>
                  <a:solidFill>
                    <a:prstClr val="black"/>
                  </a:solidFill>
                  <a:effectLst/>
                  <a:uLnTx/>
                  <a:uFillTx/>
                  <a:latin typeface="Courier New" charset="0"/>
                  <a:ea typeface="ＭＳ Ｐゴシック" charset="0"/>
                  <a:cs typeface="+mn-cs"/>
                  <a:sym typeface="Symbol" charset="0"/>
                </a:rPr>
                <a:t></a:t>
              </a:r>
              <a:r>
                <a:rPr kumimoji="0" lang="en-US" sz="2000" b="1" i="0" u="none" strike="noStrike" kern="1200" cap="none" spc="0" normalizeH="0" baseline="0" noProof="0" dirty="0">
                  <a:ln>
                    <a:noFill/>
                  </a:ln>
                  <a:solidFill>
                    <a:prstClr val="black"/>
                  </a:solidFill>
                  <a:effectLst/>
                  <a:uLnTx/>
                  <a:uFillTx/>
                  <a:latin typeface="Courier New" charset="0"/>
                  <a:ea typeface="ＭＳ Ｐゴシック" charset="0"/>
                  <a:cs typeface="+mn-cs"/>
                  <a:sym typeface="Symbol" charset="0"/>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sym typeface="Symbol" charset="0"/>
                </a:rPr>
                <a:t>= 0.25)</a:t>
              </a:r>
            </a:p>
          </p:txBody>
        </p:sp>
      </p:grpSp>
      <p:sp>
        <p:nvSpPr>
          <p:cNvPr id="16" name="Rectangle 5">
            <a:extLst>
              <a:ext uri="{FF2B5EF4-FFF2-40B4-BE49-F238E27FC236}">
                <a16:creationId xmlns:a16="http://schemas.microsoft.com/office/drawing/2014/main" id="{4DBD9BE8-0206-984D-9734-DB015980BF63}"/>
              </a:ext>
            </a:extLst>
          </p:cNvPr>
          <p:cNvSpPr txBox="1">
            <a:spLocks noChangeArrowheads="1"/>
          </p:cNvSpPr>
          <p:nvPr/>
        </p:nvSpPr>
        <p:spPr>
          <a:xfrm>
            <a:off x="660538" y="4192141"/>
            <a:ext cx="11327678" cy="54496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DevRTT</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EWMA of </a:t>
            </a:r>
            <a:r>
              <a:rPr kumimoji="0" lang="en-US" altLang="en-US" sz="2800" b="1" i="0" u="none" strike="noStrike" kern="1200" cap="none" spc="0" normalizeH="0" baseline="0" noProof="0" dirty="0" err="1">
                <a:ln>
                  <a:noFill/>
                </a:ln>
                <a:solidFill>
                  <a:prstClr val="black"/>
                </a:solidFill>
                <a:effectLst/>
                <a:uLnTx/>
                <a:uFillTx/>
                <a:latin typeface="Courier" pitchFamily="2" charset="0"/>
                <a:ea typeface="ＭＳ Ｐゴシック" panose="020B0600070205080204" pitchFamily="34" charset="-128"/>
                <a:cs typeface="+mn-cs"/>
              </a:rPr>
              <a:t>SampleRTT</a:t>
            </a:r>
            <a:r>
              <a:rPr kumimoji="0" lang="en-US" altLang="en-US" sz="2800" b="1" i="0" u="none" strike="noStrike" kern="1200" cap="none" spc="0" normalizeH="0" baseline="0" noProof="0" dirty="0">
                <a:ln>
                  <a:noFill/>
                </a:ln>
                <a:solidFill>
                  <a:prstClr val="black"/>
                </a:solidFill>
                <a:effectLst/>
                <a:uLnTx/>
                <a:uFillTx/>
                <a:latin typeface="Courier" pitchFamily="2" charset="0"/>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deviation from </a:t>
            </a:r>
            <a:r>
              <a:rPr kumimoji="0" lang="en-US" altLang="en-US" sz="2800" b="1" i="0" u="none" strike="noStrike" kern="1200" cap="none" spc="0" normalizeH="0" baseline="0" noProof="0" dirty="0" err="1">
                <a:ln>
                  <a:noFill/>
                </a:ln>
                <a:solidFill>
                  <a:prstClr val="black"/>
                </a:solidFill>
                <a:effectLst/>
                <a:uLnTx/>
                <a:uFillTx/>
                <a:latin typeface="Courier" pitchFamily="2" charset="0"/>
                <a:ea typeface="ＭＳ Ｐゴシック" panose="020B0600070205080204" pitchFamily="34" charset="-128"/>
                <a:cs typeface="+mn-cs"/>
              </a:rPr>
              <a:t>EstimatedRTT</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p>
        </p:txBody>
      </p:sp>
      <p:sp>
        <p:nvSpPr>
          <p:cNvPr id="18" name="Slide Number Placeholder 2">
            <a:extLst>
              <a:ext uri="{FF2B5EF4-FFF2-40B4-BE49-F238E27FC236}">
                <a16:creationId xmlns:a16="http://schemas.microsoft.com/office/drawing/2014/main" id="{0FC6F86E-C16B-C949-B055-1DD32A860108}"/>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11</a:t>
            </a:fld>
            <a:endParaRPr lang="en-US" dirty="0"/>
          </a:p>
        </p:txBody>
      </p:sp>
    </p:spTree>
    <p:extLst>
      <p:ext uri="{BB962C8B-B14F-4D97-AF65-F5344CB8AC3E}">
        <p14:creationId xmlns:p14="http://schemas.microsoft.com/office/powerpoint/2010/main" val="139230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Sender </a:t>
            </a:r>
            <a:r>
              <a:rPr lang="en-US" sz="3600" dirty="0"/>
              <a:t>(simplified)</a:t>
            </a:r>
            <a:endParaRPr lang="en-US" sz="4400" b="0" dirty="0"/>
          </a:p>
        </p:txBody>
      </p:sp>
      <p:sp>
        <p:nvSpPr>
          <p:cNvPr id="6" name="Rectangle 3">
            <a:extLst>
              <a:ext uri="{FF2B5EF4-FFF2-40B4-BE49-F238E27FC236}">
                <a16:creationId xmlns:a16="http://schemas.microsoft.com/office/drawing/2014/main" id="{93E50F9F-34A2-434D-9CCF-7D058EEE958D}"/>
              </a:ext>
            </a:extLst>
          </p:cNvPr>
          <p:cNvSpPr txBox="1">
            <a:spLocks noChangeArrowheads="1"/>
          </p:cNvSpPr>
          <p:nvPr/>
        </p:nvSpPr>
        <p:spPr>
          <a:xfrm>
            <a:off x="798690" y="1384386"/>
            <a:ext cx="4953000"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mn-ea"/>
                <a:cs typeface="+mn-cs"/>
              </a:rPr>
              <a:t>event: data received from application</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create segment with seq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seq # is byte-stream number of first data byte in  segment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start timer if not already running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expiration interval: </a:t>
            </a:r>
            <a:r>
              <a:rPr kumimoji="0" lang="en-US" sz="2400" b="1" i="0" u="none" strike="noStrike" kern="1200" cap="none" spc="0" normalizeH="0" baseline="0" noProof="0" dirty="0" err="1">
                <a:ln>
                  <a:noFill/>
                </a:ln>
                <a:solidFill>
                  <a:prstClr val="black"/>
                </a:solidFill>
                <a:effectLst/>
                <a:uLnTx/>
                <a:uFillTx/>
                <a:latin typeface="Courier New" charset="0"/>
                <a:ea typeface="+mn-ea"/>
                <a:cs typeface="+mn-cs"/>
              </a:rPr>
              <a:t>TimeOutInterval</a:t>
            </a:r>
            <a:r>
              <a:rPr kumimoji="0" lang="en-US" sz="2400" b="0" i="0" u="none" strike="noStrike" kern="1200" cap="none" spc="0" normalizeH="0" baseline="0" noProof="0" dirty="0">
                <a:ln>
                  <a:noFill/>
                </a:ln>
                <a:solidFill>
                  <a:prstClr val="black"/>
                </a:solidFill>
                <a:effectLst/>
                <a:uLnTx/>
                <a:uFillTx/>
                <a:latin typeface="Courier New" charset="0"/>
                <a:ea typeface="+mn-ea"/>
                <a:cs typeface="+mn-cs"/>
              </a:rPr>
              <a:t> </a:t>
            </a:r>
          </a:p>
          <a:p>
            <a:pPr lvl="0">
              <a:buFont typeface="Wingdings" charset="2"/>
              <a:buChar char="§"/>
              <a:defRPr/>
            </a:pPr>
            <a:r>
              <a:rPr lang="en-US" dirty="0">
                <a:solidFill>
                  <a:prstClr val="black"/>
                </a:solidFill>
              </a:rPr>
              <a:t>transmit the segment</a:t>
            </a:r>
          </a:p>
          <a:p>
            <a:pPr marL="120650" indent="0">
              <a:spcBef>
                <a:spcPts val="500"/>
              </a:spcBef>
              <a:buClr>
                <a:srgbClr val="0000A8"/>
              </a:buClr>
              <a:buNone/>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4">
            <a:extLst>
              <a:ext uri="{FF2B5EF4-FFF2-40B4-BE49-F238E27FC236}">
                <a16:creationId xmlns:a16="http://schemas.microsoft.com/office/drawing/2014/main" id="{DA35D0F5-641B-DD43-98AE-2CF2FD980706}"/>
              </a:ext>
            </a:extLst>
          </p:cNvPr>
          <p:cNvSpPr txBox="1">
            <a:spLocks noChangeArrowheads="1"/>
          </p:cNvSpPr>
          <p:nvPr/>
        </p:nvSpPr>
        <p:spPr>
          <a:xfrm>
            <a:off x="6495345" y="4578160"/>
            <a:ext cx="3810000" cy="1943100"/>
          </a:xfrm>
          <a:prstGeom prst="rect">
            <a:avLst/>
          </a:prstGeom>
        </p:spPr>
        <p:txBody>
          <a:bodyPr vert="horz" lIns="91440" tIns="45720" rIns="91440" bIns="45720" rtlCol="0">
            <a:normAutofit fontScale="92500" lnSpcReduction="2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000" b="0" i="1" u="none" strike="noStrike" kern="1200" cap="none" spc="0" normalizeH="0" baseline="0" noProof="0" dirty="0">
                <a:ln>
                  <a:noFill/>
                </a:ln>
                <a:solidFill>
                  <a:srgbClr val="CC0000"/>
                </a:solidFill>
                <a:effectLst/>
                <a:uLnTx/>
                <a:uFillTx/>
                <a:latin typeface="Calibri" panose="020F0502020204030204"/>
                <a:ea typeface="+mn-ea"/>
                <a:cs typeface="+mn-cs"/>
              </a:rPr>
              <a:t>event: timeout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retransmit segment that caused timeout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restart timer</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8" name="Rectangle 4">
            <a:extLst>
              <a:ext uri="{FF2B5EF4-FFF2-40B4-BE49-F238E27FC236}">
                <a16:creationId xmlns:a16="http://schemas.microsoft.com/office/drawing/2014/main" id="{7626FEA2-2ED1-6640-83D4-E13C73302CE0}"/>
              </a:ext>
            </a:extLst>
          </p:cNvPr>
          <p:cNvSpPr txBox="1">
            <a:spLocks noChangeArrowheads="1"/>
          </p:cNvSpPr>
          <p:nvPr/>
        </p:nvSpPr>
        <p:spPr>
          <a:xfrm>
            <a:off x="6440312" y="1384386"/>
            <a:ext cx="4920453" cy="319377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mn-ea"/>
                <a:cs typeface="+mn-cs"/>
              </a:rPr>
              <a:t>event: ACK received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if ACK acknowledges previously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unACKed</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segments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update what is known to be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ACKed</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start timer if there are  still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unACKed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segments</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Slide Number Placeholder 2">
            <a:extLst>
              <a:ext uri="{FF2B5EF4-FFF2-40B4-BE49-F238E27FC236}">
                <a16:creationId xmlns:a16="http://schemas.microsoft.com/office/drawing/2014/main" id="{F7A5BD9A-E49F-7E4D-A1AC-729448A7B15E}"/>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12</a:t>
            </a:fld>
            <a:endParaRPr lang="en-US" dirty="0"/>
          </a:p>
        </p:txBody>
      </p:sp>
    </p:spTree>
    <p:extLst>
      <p:ext uri="{BB962C8B-B14F-4D97-AF65-F5344CB8AC3E}">
        <p14:creationId xmlns:p14="http://schemas.microsoft.com/office/powerpoint/2010/main" val="422074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retransmission - Timeout</a:t>
            </a:r>
            <a:endParaRPr lang="en-US" sz="4400" b="0" dirty="0"/>
          </a:p>
        </p:txBody>
      </p:sp>
      <p:sp>
        <p:nvSpPr>
          <p:cNvPr id="169" name="Text Box 105">
            <a:extLst>
              <a:ext uri="{FF2B5EF4-FFF2-40B4-BE49-F238E27FC236}">
                <a16:creationId xmlns:a16="http://schemas.microsoft.com/office/drawing/2014/main" id="{BFF25F7B-7978-5140-B991-E71AA865A711}"/>
              </a:ext>
            </a:extLst>
          </p:cNvPr>
          <p:cNvSpPr txBox="1">
            <a:spLocks noChangeArrowheads="1"/>
          </p:cNvSpPr>
          <p:nvPr/>
        </p:nvSpPr>
        <p:spPr bwMode="auto">
          <a:xfrm>
            <a:off x="2215836" y="6272804"/>
            <a:ext cx="1922463"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lost ACK scenario</a:t>
            </a:r>
            <a:endParaRPr kumimoji="0" lang="en-US" sz="10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3" name="Text Box 107">
            <a:extLst>
              <a:ext uri="{FF2B5EF4-FFF2-40B4-BE49-F238E27FC236}">
                <a16:creationId xmlns:a16="http://schemas.microsoft.com/office/drawing/2014/main" id="{F3A3ACB5-362A-6544-B734-58B0D301B082}"/>
              </a:ext>
            </a:extLst>
          </p:cNvPr>
          <p:cNvSpPr txBox="1">
            <a:spLocks noChangeArrowheads="1"/>
          </p:cNvSpPr>
          <p:nvPr/>
        </p:nvSpPr>
        <p:spPr bwMode="auto">
          <a:xfrm>
            <a:off x="3949386" y="1583329"/>
            <a:ext cx="773113"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B</a:t>
            </a:r>
          </a:p>
        </p:txBody>
      </p:sp>
      <p:sp>
        <p:nvSpPr>
          <p:cNvPr id="174" name="Text Box 111">
            <a:extLst>
              <a:ext uri="{FF2B5EF4-FFF2-40B4-BE49-F238E27FC236}">
                <a16:creationId xmlns:a16="http://schemas.microsoft.com/office/drawing/2014/main" id="{C335325B-B5CF-6043-990C-413A908C3855}"/>
              </a:ext>
            </a:extLst>
          </p:cNvPr>
          <p:cNvSpPr txBox="1">
            <a:spLocks noChangeArrowheads="1"/>
          </p:cNvSpPr>
          <p:nvPr/>
        </p:nvSpPr>
        <p:spPr bwMode="auto">
          <a:xfrm>
            <a:off x="1615761" y="1600792"/>
            <a:ext cx="776288"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A</a:t>
            </a:r>
          </a:p>
        </p:txBody>
      </p:sp>
      <p:grpSp>
        <p:nvGrpSpPr>
          <p:cNvPr id="4" name="Group 3">
            <a:extLst>
              <a:ext uri="{FF2B5EF4-FFF2-40B4-BE49-F238E27FC236}">
                <a16:creationId xmlns:a16="http://schemas.microsoft.com/office/drawing/2014/main" id="{47AB30F9-BD3F-264E-8DF5-3B4B9CA352A7}"/>
              </a:ext>
            </a:extLst>
          </p:cNvPr>
          <p:cNvGrpSpPr/>
          <p:nvPr/>
        </p:nvGrpSpPr>
        <p:grpSpPr>
          <a:xfrm>
            <a:off x="2011049" y="2742204"/>
            <a:ext cx="2346325" cy="571500"/>
            <a:chOff x="2032069" y="2342822"/>
            <a:chExt cx="2346325" cy="571500"/>
          </a:xfrm>
        </p:grpSpPr>
        <p:sp>
          <p:nvSpPr>
            <p:cNvPr id="171" name="Line 100">
              <a:extLst>
                <a:ext uri="{FF2B5EF4-FFF2-40B4-BE49-F238E27FC236}">
                  <a16:creationId xmlns:a16="http://schemas.microsoft.com/office/drawing/2014/main" id="{9BCB851E-085B-9D4B-8A34-064757F2C932}"/>
                </a:ext>
              </a:extLst>
            </p:cNvPr>
            <p:cNvSpPr>
              <a:spLocks noChangeShapeType="1"/>
            </p:cNvSpPr>
            <p:nvPr/>
          </p:nvSpPr>
          <p:spPr bwMode="auto">
            <a:xfrm>
              <a:off x="2032069" y="2342822"/>
              <a:ext cx="2346325" cy="57150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5" name="Rectangle 112">
              <a:extLst>
                <a:ext uri="{FF2B5EF4-FFF2-40B4-BE49-F238E27FC236}">
                  <a16:creationId xmlns:a16="http://schemas.microsoft.com/office/drawing/2014/main" id="{B9ED3E7B-3C38-A24B-9528-FA547DDE0CDC}"/>
                </a:ext>
              </a:extLst>
            </p:cNvPr>
            <p:cNvSpPr>
              <a:spLocks noChangeArrowheads="1"/>
            </p:cNvSpPr>
            <p:nvPr/>
          </p:nvSpPr>
          <p:spPr bwMode="auto">
            <a:xfrm>
              <a:off x="2735331" y="2423785"/>
              <a:ext cx="869950" cy="4016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6" name="Text Box 113">
              <a:extLst>
                <a:ext uri="{FF2B5EF4-FFF2-40B4-BE49-F238E27FC236}">
                  <a16:creationId xmlns:a16="http://schemas.microsoft.com/office/drawing/2014/main" id="{08010453-6652-E348-AC57-7E9E8D356969}"/>
                </a:ext>
              </a:extLst>
            </p:cNvPr>
            <p:cNvSpPr txBox="1">
              <a:spLocks noChangeArrowheads="1"/>
            </p:cNvSpPr>
            <p:nvPr/>
          </p:nvSpPr>
          <p:spPr bwMode="auto">
            <a:xfrm>
              <a:off x="2176531" y="2476172"/>
              <a:ext cx="208597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 bytes of data</a:t>
              </a:r>
            </a:p>
          </p:txBody>
        </p:sp>
      </p:grpSp>
      <p:sp>
        <p:nvSpPr>
          <p:cNvPr id="179" name="Line 118">
            <a:extLst>
              <a:ext uri="{FF2B5EF4-FFF2-40B4-BE49-F238E27FC236}">
                <a16:creationId xmlns:a16="http://schemas.microsoft.com/office/drawing/2014/main" id="{5429E427-16E3-344A-A034-DAE0253AB97D}"/>
              </a:ext>
            </a:extLst>
          </p:cNvPr>
          <p:cNvSpPr>
            <a:spLocks noChangeShapeType="1"/>
          </p:cNvSpPr>
          <p:nvPr/>
        </p:nvSpPr>
        <p:spPr bwMode="auto">
          <a:xfrm>
            <a:off x="1990411" y="2500904"/>
            <a:ext cx="0" cy="3525838"/>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0" name="Line 119">
            <a:extLst>
              <a:ext uri="{FF2B5EF4-FFF2-40B4-BE49-F238E27FC236}">
                <a16:creationId xmlns:a16="http://schemas.microsoft.com/office/drawing/2014/main" id="{B685EEAE-4766-CE43-A2A6-32288A3FE5E9}"/>
              </a:ext>
            </a:extLst>
          </p:cNvPr>
          <p:cNvSpPr>
            <a:spLocks noChangeShapeType="1"/>
          </p:cNvSpPr>
          <p:nvPr/>
        </p:nvSpPr>
        <p:spPr bwMode="auto">
          <a:xfrm>
            <a:off x="4417699" y="2496142"/>
            <a:ext cx="0" cy="3538537"/>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8" name="Group 7">
            <a:extLst>
              <a:ext uri="{FF2B5EF4-FFF2-40B4-BE49-F238E27FC236}">
                <a16:creationId xmlns:a16="http://schemas.microsoft.com/office/drawing/2014/main" id="{F2169BDB-26D4-794C-AF29-1EBFE13D6C8F}"/>
              </a:ext>
            </a:extLst>
          </p:cNvPr>
          <p:cNvGrpSpPr/>
          <p:nvPr/>
        </p:nvGrpSpPr>
        <p:grpSpPr>
          <a:xfrm>
            <a:off x="1998349" y="4504329"/>
            <a:ext cx="2351087" cy="512763"/>
            <a:chOff x="2019369" y="4104947"/>
            <a:chExt cx="2351087" cy="512763"/>
          </a:xfrm>
        </p:grpSpPr>
        <p:sp>
          <p:nvSpPr>
            <p:cNvPr id="170" name="Line 99">
              <a:extLst>
                <a:ext uri="{FF2B5EF4-FFF2-40B4-BE49-F238E27FC236}">
                  <a16:creationId xmlns:a16="http://schemas.microsoft.com/office/drawing/2014/main" id="{79B38498-1004-6944-956A-ECE43F5BF0A1}"/>
                </a:ext>
              </a:extLst>
            </p:cNvPr>
            <p:cNvSpPr>
              <a:spLocks noChangeShapeType="1"/>
            </p:cNvSpPr>
            <p:nvPr/>
          </p:nvSpPr>
          <p:spPr bwMode="auto">
            <a:xfrm>
              <a:off x="2019369" y="4111297"/>
              <a:ext cx="2351087" cy="506413"/>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1" name="Rectangle 122">
              <a:extLst>
                <a:ext uri="{FF2B5EF4-FFF2-40B4-BE49-F238E27FC236}">
                  <a16:creationId xmlns:a16="http://schemas.microsoft.com/office/drawing/2014/main" id="{60DDB655-86B1-2D4B-9108-1CEBCFF76AC9}"/>
                </a:ext>
              </a:extLst>
            </p:cNvPr>
            <p:cNvSpPr>
              <a:spLocks noChangeArrowheads="1"/>
            </p:cNvSpPr>
            <p:nvPr/>
          </p:nvSpPr>
          <p:spPr bwMode="auto">
            <a:xfrm>
              <a:off x="2628969" y="4104947"/>
              <a:ext cx="989012" cy="430213"/>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2" name="Text Box 123">
              <a:extLst>
                <a:ext uri="{FF2B5EF4-FFF2-40B4-BE49-F238E27FC236}">
                  <a16:creationId xmlns:a16="http://schemas.microsoft.com/office/drawing/2014/main" id="{FB31845A-BC05-2942-A23F-7101518E3BF6}"/>
                </a:ext>
              </a:extLst>
            </p:cNvPr>
            <p:cNvSpPr txBox="1">
              <a:spLocks noChangeArrowheads="1"/>
            </p:cNvSpPr>
            <p:nvPr/>
          </p:nvSpPr>
          <p:spPr bwMode="auto">
            <a:xfrm>
              <a:off x="2165419" y="4185910"/>
              <a:ext cx="208597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Seq=92, 8 bytes of data</a:t>
              </a:r>
            </a:p>
          </p:txBody>
        </p:sp>
      </p:grpSp>
      <p:grpSp>
        <p:nvGrpSpPr>
          <p:cNvPr id="6" name="Group 5">
            <a:extLst>
              <a:ext uri="{FF2B5EF4-FFF2-40B4-BE49-F238E27FC236}">
                <a16:creationId xmlns:a16="http://schemas.microsoft.com/office/drawing/2014/main" id="{BDFBEB0F-AD33-9841-96A8-08332FBAA960}"/>
              </a:ext>
            </a:extLst>
          </p:cNvPr>
          <p:cNvGrpSpPr/>
          <p:nvPr/>
        </p:nvGrpSpPr>
        <p:grpSpPr>
          <a:xfrm>
            <a:off x="2836549" y="3404192"/>
            <a:ext cx="1484312" cy="628650"/>
            <a:chOff x="2857569" y="3004810"/>
            <a:chExt cx="1484312" cy="628650"/>
          </a:xfrm>
        </p:grpSpPr>
        <p:sp>
          <p:nvSpPr>
            <p:cNvPr id="172" name="Line 104">
              <a:extLst>
                <a:ext uri="{FF2B5EF4-FFF2-40B4-BE49-F238E27FC236}">
                  <a16:creationId xmlns:a16="http://schemas.microsoft.com/office/drawing/2014/main" id="{CDD77362-C693-4645-AF99-2BBCF441D31A}"/>
                </a:ext>
              </a:extLst>
            </p:cNvPr>
            <p:cNvSpPr>
              <a:spLocks noChangeShapeType="1"/>
            </p:cNvSpPr>
            <p:nvPr/>
          </p:nvSpPr>
          <p:spPr bwMode="auto">
            <a:xfrm flipH="1">
              <a:off x="3068706" y="3004810"/>
              <a:ext cx="1273175" cy="42703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7" name="Rectangle 114">
              <a:extLst>
                <a:ext uri="{FF2B5EF4-FFF2-40B4-BE49-F238E27FC236}">
                  <a16:creationId xmlns:a16="http://schemas.microsoft.com/office/drawing/2014/main" id="{8B525616-75BA-9C49-973A-BD0F57E70412}"/>
                </a:ext>
              </a:extLst>
            </p:cNvPr>
            <p:cNvSpPr>
              <a:spLocks noChangeArrowheads="1"/>
            </p:cNvSpPr>
            <p:nvPr/>
          </p:nvSpPr>
          <p:spPr bwMode="auto">
            <a:xfrm>
              <a:off x="3303656" y="3090535"/>
              <a:ext cx="747713"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8" name="Text Box 115">
              <a:extLst>
                <a:ext uri="{FF2B5EF4-FFF2-40B4-BE49-F238E27FC236}">
                  <a16:creationId xmlns:a16="http://schemas.microsoft.com/office/drawing/2014/main" id="{F3EC555B-6627-3C46-9C43-7AB97835B780}"/>
                </a:ext>
              </a:extLst>
            </p:cNvPr>
            <p:cNvSpPr txBox="1">
              <a:spLocks noChangeArrowheads="1"/>
            </p:cNvSpPr>
            <p:nvPr/>
          </p:nvSpPr>
          <p:spPr bwMode="auto">
            <a:xfrm>
              <a:off x="3224281" y="3046085"/>
              <a:ext cx="94932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183" name="Text Box 124">
              <a:extLst>
                <a:ext uri="{FF2B5EF4-FFF2-40B4-BE49-F238E27FC236}">
                  <a16:creationId xmlns:a16="http://schemas.microsoft.com/office/drawing/2014/main" id="{41BA4870-FF33-4142-991E-EDDE2B5293A4}"/>
                </a:ext>
              </a:extLst>
            </p:cNvPr>
            <p:cNvSpPr txBox="1">
              <a:spLocks noChangeArrowheads="1"/>
            </p:cNvSpPr>
            <p:nvPr/>
          </p:nvSpPr>
          <p:spPr bwMode="auto">
            <a:xfrm>
              <a:off x="2857569" y="3236585"/>
              <a:ext cx="35877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a:ln>
                    <a:noFill/>
                  </a:ln>
                  <a:solidFill>
                    <a:srgbClr val="FF0000"/>
                  </a:solidFill>
                  <a:effectLst/>
                  <a:uLnTx/>
                  <a:uFillTx/>
                  <a:latin typeface="Tahoma" charset="0"/>
                  <a:ea typeface="ＭＳ Ｐゴシック" charset="0"/>
                  <a:cs typeface="+mn-cs"/>
                </a:rPr>
                <a:t>X</a:t>
              </a:r>
            </a:p>
          </p:txBody>
        </p:sp>
      </p:grpSp>
      <p:grpSp>
        <p:nvGrpSpPr>
          <p:cNvPr id="9" name="Group 8">
            <a:extLst>
              <a:ext uri="{FF2B5EF4-FFF2-40B4-BE49-F238E27FC236}">
                <a16:creationId xmlns:a16="http://schemas.microsoft.com/office/drawing/2014/main" id="{CA465D82-8FEB-3440-B371-2468D04E80CF}"/>
              </a:ext>
            </a:extLst>
          </p:cNvPr>
          <p:cNvGrpSpPr/>
          <p:nvPr/>
        </p:nvGrpSpPr>
        <p:grpSpPr>
          <a:xfrm>
            <a:off x="1987236" y="5102817"/>
            <a:ext cx="2338388" cy="782637"/>
            <a:chOff x="2008256" y="4703435"/>
            <a:chExt cx="2338388" cy="782637"/>
          </a:xfrm>
        </p:grpSpPr>
        <p:sp>
          <p:nvSpPr>
            <p:cNvPr id="185" name="Line 127">
              <a:extLst>
                <a:ext uri="{FF2B5EF4-FFF2-40B4-BE49-F238E27FC236}">
                  <a16:creationId xmlns:a16="http://schemas.microsoft.com/office/drawing/2014/main" id="{6B2D3167-D859-5D44-BBF6-C9AD75BFE46D}"/>
                </a:ext>
              </a:extLst>
            </p:cNvPr>
            <p:cNvSpPr>
              <a:spLocks noChangeShapeType="1"/>
            </p:cNvSpPr>
            <p:nvPr/>
          </p:nvSpPr>
          <p:spPr bwMode="auto">
            <a:xfrm flipH="1">
              <a:off x="2008256" y="4703435"/>
              <a:ext cx="2338388" cy="78263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6" name="Rectangle 128">
              <a:extLst>
                <a:ext uri="{FF2B5EF4-FFF2-40B4-BE49-F238E27FC236}">
                  <a16:creationId xmlns:a16="http://schemas.microsoft.com/office/drawing/2014/main" id="{37A3DBF6-24FE-EF4F-8D6C-4ABC3854148F}"/>
                </a:ext>
              </a:extLst>
            </p:cNvPr>
            <p:cNvSpPr>
              <a:spLocks noChangeArrowheads="1"/>
            </p:cNvSpPr>
            <p:nvPr/>
          </p:nvSpPr>
          <p:spPr bwMode="auto">
            <a:xfrm>
              <a:off x="2841694" y="4960610"/>
              <a:ext cx="747712"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7" name="Text Box 129">
              <a:extLst>
                <a:ext uri="{FF2B5EF4-FFF2-40B4-BE49-F238E27FC236}">
                  <a16:creationId xmlns:a16="http://schemas.microsoft.com/office/drawing/2014/main" id="{06DE42B2-117E-D241-8A87-B070A56CDFEA}"/>
                </a:ext>
              </a:extLst>
            </p:cNvPr>
            <p:cNvSpPr txBox="1">
              <a:spLocks noChangeArrowheads="1"/>
            </p:cNvSpPr>
            <p:nvPr/>
          </p:nvSpPr>
          <p:spPr bwMode="auto">
            <a:xfrm>
              <a:off x="2762319" y="4916160"/>
              <a:ext cx="94932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ACK=100</a:t>
              </a:r>
              <a:endParaRPr kumimoji="0" lang="en-US" sz="10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grpSp>
      <p:grpSp>
        <p:nvGrpSpPr>
          <p:cNvPr id="7" name="Group 6">
            <a:extLst>
              <a:ext uri="{FF2B5EF4-FFF2-40B4-BE49-F238E27FC236}">
                <a16:creationId xmlns:a16="http://schemas.microsoft.com/office/drawing/2014/main" id="{9218D318-345A-1343-9E16-E2157D9EC9CA}"/>
              </a:ext>
            </a:extLst>
          </p:cNvPr>
          <p:cNvGrpSpPr/>
          <p:nvPr/>
        </p:nvGrpSpPr>
        <p:grpSpPr>
          <a:xfrm>
            <a:off x="1617349" y="2746967"/>
            <a:ext cx="396875" cy="1751012"/>
            <a:chOff x="1638369" y="2347585"/>
            <a:chExt cx="396875" cy="1751012"/>
          </a:xfrm>
        </p:grpSpPr>
        <p:sp>
          <p:nvSpPr>
            <p:cNvPr id="184" name="Text Box 126">
              <a:extLst>
                <a:ext uri="{FF2B5EF4-FFF2-40B4-BE49-F238E27FC236}">
                  <a16:creationId xmlns:a16="http://schemas.microsoft.com/office/drawing/2014/main" id="{708F4626-9140-0E43-9D62-AA0567E12965}"/>
                </a:ext>
              </a:extLst>
            </p:cNvPr>
            <p:cNvSpPr txBox="1">
              <a:spLocks noChangeArrowheads="1"/>
            </p:cNvSpPr>
            <p:nvPr/>
          </p:nvSpPr>
          <p:spPr bwMode="auto">
            <a:xfrm rot="10800000">
              <a:off x="1638369" y="2890510"/>
              <a:ext cx="396875" cy="688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timeout</a:t>
              </a:r>
            </a:p>
          </p:txBody>
        </p:sp>
        <p:grpSp>
          <p:nvGrpSpPr>
            <p:cNvPr id="188" name="Group 134">
              <a:extLst>
                <a:ext uri="{FF2B5EF4-FFF2-40B4-BE49-F238E27FC236}">
                  <a16:creationId xmlns:a16="http://schemas.microsoft.com/office/drawing/2014/main" id="{A9BA4A8C-06E2-9D49-BA1F-308DB5A5179B}"/>
                </a:ext>
              </a:extLst>
            </p:cNvPr>
            <p:cNvGrpSpPr>
              <a:grpSpLocks/>
            </p:cNvGrpSpPr>
            <p:nvPr/>
          </p:nvGrpSpPr>
          <p:grpSpPr bwMode="auto">
            <a:xfrm>
              <a:off x="1779656" y="2347585"/>
              <a:ext cx="104775" cy="508000"/>
              <a:chOff x="3099" y="1749"/>
              <a:chExt cx="66" cy="320"/>
            </a:xfrm>
          </p:grpSpPr>
          <p:sp>
            <p:nvSpPr>
              <p:cNvPr id="189" name="Line 132">
                <a:extLst>
                  <a:ext uri="{FF2B5EF4-FFF2-40B4-BE49-F238E27FC236}">
                    <a16:creationId xmlns:a16="http://schemas.microsoft.com/office/drawing/2014/main" id="{9EFE05E8-2CD9-1641-9F8B-2FBC570F2364}"/>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0" name="Line 133">
                <a:extLst>
                  <a:ext uri="{FF2B5EF4-FFF2-40B4-BE49-F238E27FC236}">
                    <a16:creationId xmlns:a16="http://schemas.microsoft.com/office/drawing/2014/main" id="{65E827A8-0207-644E-85CB-90C7657D1F32}"/>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91" name="Group 135">
              <a:extLst>
                <a:ext uri="{FF2B5EF4-FFF2-40B4-BE49-F238E27FC236}">
                  <a16:creationId xmlns:a16="http://schemas.microsoft.com/office/drawing/2014/main" id="{0EF52FA7-3D6C-FA40-A158-75B80E576A89}"/>
                </a:ext>
              </a:extLst>
            </p:cNvPr>
            <p:cNvGrpSpPr>
              <a:grpSpLocks/>
            </p:cNvGrpSpPr>
            <p:nvPr/>
          </p:nvGrpSpPr>
          <p:grpSpPr bwMode="auto">
            <a:xfrm rot="10800000">
              <a:off x="1774894" y="3590597"/>
              <a:ext cx="104775" cy="508000"/>
              <a:chOff x="3099" y="1749"/>
              <a:chExt cx="66" cy="320"/>
            </a:xfrm>
          </p:grpSpPr>
          <p:sp>
            <p:nvSpPr>
              <p:cNvPr id="192" name="Line 136">
                <a:extLst>
                  <a:ext uri="{FF2B5EF4-FFF2-40B4-BE49-F238E27FC236}">
                    <a16:creationId xmlns:a16="http://schemas.microsoft.com/office/drawing/2014/main" id="{5229B570-0DC5-A34A-9912-9DC1EC3AF608}"/>
                  </a:ext>
                </a:extLst>
              </p:cNvPr>
              <p:cNvSpPr>
                <a:spLocks noChangeShapeType="1"/>
              </p:cNvSpPr>
              <p:nvPr/>
            </p:nvSpPr>
            <p:spPr bwMode="auto">
              <a:xfrm flipV="1">
                <a:off x="3136" y="1756"/>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3" name="Line 137">
                <a:extLst>
                  <a:ext uri="{FF2B5EF4-FFF2-40B4-BE49-F238E27FC236}">
                    <a16:creationId xmlns:a16="http://schemas.microsoft.com/office/drawing/2014/main" id="{F842F667-D30F-4D4B-9510-3CA19042994E}"/>
                  </a:ext>
                </a:extLst>
              </p:cNvPr>
              <p:cNvSpPr>
                <a:spLocks noChangeShapeType="1"/>
              </p:cNvSpPr>
              <p:nvPr/>
            </p:nvSpPr>
            <p:spPr bwMode="auto">
              <a:xfrm>
                <a:off x="3106" y="1759"/>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sp>
        <p:nvSpPr>
          <p:cNvPr id="194" name="Text Box 172">
            <a:extLst>
              <a:ext uri="{FF2B5EF4-FFF2-40B4-BE49-F238E27FC236}">
                <a16:creationId xmlns:a16="http://schemas.microsoft.com/office/drawing/2014/main" id="{5B3CEA4D-B0D0-D04E-ADE8-909B1EDA7441}"/>
              </a:ext>
            </a:extLst>
          </p:cNvPr>
          <p:cNvSpPr txBox="1">
            <a:spLocks noChangeArrowheads="1"/>
          </p:cNvSpPr>
          <p:nvPr/>
        </p:nvSpPr>
        <p:spPr bwMode="auto">
          <a:xfrm>
            <a:off x="7738096" y="6272804"/>
            <a:ext cx="2073275"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premature timeout</a:t>
            </a:r>
            <a:endParaRPr kumimoji="0" lang="en-US" sz="10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8" name="Text Box 177">
            <a:extLst>
              <a:ext uri="{FF2B5EF4-FFF2-40B4-BE49-F238E27FC236}">
                <a16:creationId xmlns:a16="http://schemas.microsoft.com/office/drawing/2014/main" id="{970D57D0-6509-F14E-A7FF-FFA09672DA95}"/>
              </a:ext>
            </a:extLst>
          </p:cNvPr>
          <p:cNvSpPr txBox="1">
            <a:spLocks noChangeArrowheads="1"/>
          </p:cNvSpPr>
          <p:nvPr/>
        </p:nvSpPr>
        <p:spPr bwMode="auto">
          <a:xfrm>
            <a:off x="9546258" y="1583329"/>
            <a:ext cx="773113"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B</a:t>
            </a:r>
          </a:p>
        </p:txBody>
      </p:sp>
      <p:sp>
        <p:nvSpPr>
          <p:cNvPr id="199" name="Text Box 181">
            <a:extLst>
              <a:ext uri="{FF2B5EF4-FFF2-40B4-BE49-F238E27FC236}">
                <a16:creationId xmlns:a16="http://schemas.microsoft.com/office/drawing/2014/main" id="{5C9181D9-76B4-1547-B4C6-C03AC2F11CD9}"/>
              </a:ext>
            </a:extLst>
          </p:cNvPr>
          <p:cNvSpPr txBox="1">
            <a:spLocks noChangeArrowheads="1"/>
          </p:cNvSpPr>
          <p:nvPr/>
        </p:nvSpPr>
        <p:spPr bwMode="auto">
          <a:xfrm>
            <a:off x="7212633" y="1600792"/>
            <a:ext cx="776288"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A</a:t>
            </a:r>
          </a:p>
        </p:txBody>
      </p:sp>
      <p:sp>
        <p:nvSpPr>
          <p:cNvPr id="205" name="Line 186">
            <a:extLst>
              <a:ext uri="{FF2B5EF4-FFF2-40B4-BE49-F238E27FC236}">
                <a16:creationId xmlns:a16="http://schemas.microsoft.com/office/drawing/2014/main" id="{DCFF6781-2E36-E241-A5F5-C0B04BC7CABB}"/>
              </a:ext>
            </a:extLst>
          </p:cNvPr>
          <p:cNvSpPr>
            <a:spLocks noChangeShapeType="1"/>
          </p:cNvSpPr>
          <p:nvPr/>
        </p:nvSpPr>
        <p:spPr bwMode="auto">
          <a:xfrm>
            <a:off x="7587283" y="2500904"/>
            <a:ext cx="0" cy="3525838"/>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6" name="Line 187">
            <a:extLst>
              <a:ext uri="{FF2B5EF4-FFF2-40B4-BE49-F238E27FC236}">
                <a16:creationId xmlns:a16="http://schemas.microsoft.com/office/drawing/2014/main" id="{9C6DC5B3-2960-3047-BC8D-684B3D849A13}"/>
              </a:ext>
            </a:extLst>
          </p:cNvPr>
          <p:cNvSpPr>
            <a:spLocks noChangeShapeType="1"/>
          </p:cNvSpPr>
          <p:nvPr/>
        </p:nvSpPr>
        <p:spPr bwMode="auto">
          <a:xfrm>
            <a:off x="9992346" y="2496142"/>
            <a:ext cx="0" cy="3538537"/>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7" name="Rectangle 188">
            <a:extLst>
              <a:ext uri="{FF2B5EF4-FFF2-40B4-BE49-F238E27FC236}">
                <a16:creationId xmlns:a16="http://schemas.microsoft.com/office/drawing/2014/main" id="{C15D63E4-15E1-BA4A-9606-42B07BDE7490}"/>
              </a:ext>
            </a:extLst>
          </p:cNvPr>
          <p:cNvSpPr>
            <a:spLocks noChangeArrowheads="1"/>
          </p:cNvSpPr>
          <p:nvPr/>
        </p:nvSpPr>
        <p:spPr bwMode="auto">
          <a:xfrm>
            <a:off x="8600108" y="4628154"/>
            <a:ext cx="1057275" cy="50800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3" name="Group 12">
            <a:extLst>
              <a:ext uri="{FF2B5EF4-FFF2-40B4-BE49-F238E27FC236}">
                <a16:creationId xmlns:a16="http://schemas.microsoft.com/office/drawing/2014/main" id="{B716CABB-9429-2844-BE7D-347FDDC00473}"/>
              </a:ext>
            </a:extLst>
          </p:cNvPr>
          <p:cNvGrpSpPr/>
          <p:nvPr/>
        </p:nvGrpSpPr>
        <p:grpSpPr>
          <a:xfrm>
            <a:off x="7574583" y="4510679"/>
            <a:ext cx="2441575" cy="668338"/>
            <a:chOff x="7595603" y="4111297"/>
            <a:chExt cx="2441575" cy="668338"/>
          </a:xfrm>
        </p:grpSpPr>
        <p:sp>
          <p:nvSpPr>
            <p:cNvPr id="195" name="Line 173">
              <a:extLst>
                <a:ext uri="{FF2B5EF4-FFF2-40B4-BE49-F238E27FC236}">
                  <a16:creationId xmlns:a16="http://schemas.microsoft.com/office/drawing/2014/main" id="{3966F5D7-3131-A64E-88FC-C5DD67C3305E}"/>
                </a:ext>
              </a:extLst>
            </p:cNvPr>
            <p:cNvSpPr>
              <a:spLocks noChangeShapeType="1"/>
            </p:cNvSpPr>
            <p:nvPr/>
          </p:nvSpPr>
          <p:spPr bwMode="auto">
            <a:xfrm>
              <a:off x="7595603" y="4111297"/>
              <a:ext cx="2441575" cy="665163"/>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8" name="Text Box 189">
              <a:extLst>
                <a:ext uri="{FF2B5EF4-FFF2-40B4-BE49-F238E27FC236}">
                  <a16:creationId xmlns:a16="http://schemas.microsoft.com/office/drawing/2014/main" id="{3EE494A8-6A2C-9F45-AA30-D5C659A717EE}"/>
                </a:ext>
              </a:extLst>
            </p:cNvPr>
            <p:cNvSpPr txBox="1">
              <a:spLocks noChangeArrowheads="1"/>
            </p:cNvSpPr>
            <p:nvPr/>
          </p:nvSpPr>
          <p:spPr bwMode="auto">
            <a:xfrm>
              <a:off x="8541753" y="4262110"/>
              <a:ext cx="1212850" cy="517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bytes of data</a:t>
              </a:r>
            </a:p>
          </p:txBody>
        </p:sp>
      </p:grpSp>
      <p:sp>
        <p:nvSpPr>
          <p:cNvPr id="211" name="Rectangle 193">
            <a:extLst>
              <a:ext uri="{FF2B5EF4-FFF2-40B4-BE49-F238E27FC236}">
                <a16:creationId xmlns:a16="http://schemas.microsoft.com/office/drawing/2014/main" id="{1BAF70E7-D466-2441-88C5-22FFEB1CAF5E}"/>
              </a:ext>
            </a:extLst>
          </p:cNvPr>
          <p:cNvSpPr>
            <a:spLocks noChangeArrowheads="1"/>
          </p:cNvSpPr>
          <p:nvPr/>
        </p:nvSpPr>
        <p:spPr bwMode="auto">
          <a:xfrm>
            <a:off x="8439771" y="5471117"/>
            <a:ext cx="747712"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5" name="Group 14">
            <a:extLst>
              <a:ext uri="{FF2B5EF4-FFF2-40B4-BE49-F238E27FC236}">
                <a16:creationId xmlns:a16="http://schemas.microsoft.com/office/drawing/2014/main" id="{9E6A0178-9B0F-8A48-942B-60D872AAAD83}"/>
              </a:ext>
            </a:extLst>
          </p:cNvPr>
          <p:cNvGrpSpPr/>
          <p:nvPr/>
        </p:nvGrpSpPr>
        <p:grpSpPr>
          <a:xfrm>
            <a:off x="7606333" y="5213942"/>
            <a:ext cx="2338388" cy="782637"/>
            <a:chOff x="7627353" y="4814560"/>
            <a:chExt cx="2338388" cy="782637"/>
          </a:xfrm>
        </p:grpSpPr>
        <p:sp>
          <p:nvSpPr>
            <p:cNvPr id="210" name="Line 192">
              <a:extLst>
                <a:ext uri="{FF2B5EF4-FFF2-40B4-BE49-F238E27FC236}">
                  <a16:creationId xmlns:a16="http://schemas.microsoft.com/office/drawing/2014/main" id="{3827C940-37F6-2042-821B-DC7FC5969C64}"/>
                </a:ext>
              </a:extLst>
            </p:cNvPr>
            <p:cNvSpPr>
              <a:spLocks noChangeShapeType="1"/>
            </p:cNvSpPr>
            <p:nvPr/>
          </p:nvSpPr>
          <p:spPr bwMode="auto">
            <a:xfrm flipH="1">
              <a:off x="7627353" y="4814560"/>
              <a:ext cx="2338388" cy="78263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2" name="Text Box 194">
              <a:extLst>
                <a:ext uri="{FF2B5EF4-FFF2-40B4-BE49-F238E27FC236}">
                  <a16:creationId xmlns:a16="http://schemas.microsoft.com/office/drawing/2014/main" id="{7D3D6198-BDB0-DC4C-B2A5-2DBD9359B868}"/>
                </a:ext>
              </a:extLst>
            </p:cNvPr>
            <p:cNvSpPr txBox="1">
              <a:spLocks noChangeArrowheads="1"/>
            </p:cNvSpPr>
            <p:nvPr/>
          </p:nvSpPr>
          <p:spPr bwMode="auto">
            <a:xfrm>
              <a:off x="8381416" y="5027285"/>
              <a:ext cx="94932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ACK=120</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p:grpSp>
        <p:nvGrpSpPr>
          <p:cNvPr id="10" name="Group 9">
            <a:extLst>
              <a:ext uri="{FF2B5EF4-FFF2-40B4-BE49-F238E27FC236}">
                <a16:creationId xmlns:a16="http://schemas.microsoft.com/office/drawing/2014/main" id="{31CBCB81-D9E2-8D44-8B58-3A8203D0290F}"/>
              </a:ext>
            </a:extLst>
          </p:cNvPr>
          <p:cNvGrpSpPr/>
          <p:nvPr/>
        </p:nvGrpSpPr>
        <p:grpSpPr>
          <a:xfrm>
            <a:off x="7214221" y="2746967"/>
            <a:ext cx="396875" cy="1751012"/>
            <a:chOff x="7235241" y="2347585"/>
            <a:chExt cx="396875" cy="1751012"/>
          </a:xfrm>
        </p:grpSpPr>
        <p:sp>
          <p:nvSpPr>
            <p:cNvPr id="209" name="Text Box 191">
              <a:extLst>
                <a:ext uri="{FF2B5EF4-FFF2-40B4-BE49-F238E27FC236}">
                  <a16:creationId xmlns:a16="http://schemas.microsoft.com/office/drawing/2014/main" id="{D65DE059-0ADE-BA43-86FA-261D968382D9}"/>
                </a:ext>
              </a:extLst>
            </p:cNvPr>
            <p:cNvSpPr txBox="1">
              <a:spLocks noChangeArrowheads="1"/>
            </p:cNvSpPr>
            <p:nvPr/>
          </p:nvSpPr>
          <p:spPr bwMode="auto">
            <a:xfrm rot="10800000">
              <a:off x="7235241" y="2890510"/>
              <a:ext cx="396875" cy="688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timeout</a:t>
              </a:r>
            </a:p>
          </p:txBody>
        </p:sp>
        <p:grpSp>
          <p:nvGrpSpPr>
            <p:cNvPr id="213" name="Group 195">
              <a:extLst>
                <a:ext uri="{FF2B5EF4-FFF2-40B4-BE49-F238E27FC236}">
                  <a16:creationId xmlns:a16="http://schemas.microsoft.com/office/drawing/2014/main" id="{FD63DE3D-F3EB-7747-87C5-F31E049B82E4}"/>
                </a:ext>
              </a:extLst>
            </p:cNvPr>
            <p:cNvGrpSpPr>
              <a:grpSpLocks/>
            </p:cNvGrpSpPr>
            <p:nvPr/>
          </p:nvGrpSpPr>
          <p:grpSpPr bwMode="auto">
            <a:xfrm>
              <a:off x="7376528" y="2347585"/>
              <a:ext cx="104775" cy="508000"/>
              <a:chOff x="3099" y="1749"/>
              <a:chExt cx="66" cy="320"/>
            </a:xfrm>
          </p:grpSpPr>
          <p:sp>
            <p:nvSpPr>
              <p:cNvPr id="214" name="Line 196">
                <a:extLst>
                  <a:ext uri="{FF2B5EF4-FFF2-40B4-BE49-F238E27FC236}">
                    <a16:creationId xmlns:a16="http://schemas.microsoft.com/office/drawing/2014/main" id="{F7116EE1-F7FA-8E4C-BC16-6BA1240EF8FC}"/>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5" name="Line 197">
                <a:extLst>
                  <a:ext uri="{FF2B5EF4-FFF2-40B4-BE49-F238E27FC236}">
                    <a16:creationId xmlns:a16="http://schemas.microsoft.com/office/drawing/2014/main" id="{057CB57E-4B2F-8C47-97F5-D0924F70DC97}"/>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16" name="Group 198">
              <a:extLst>
                <a:ext uri="{FF2B5EF4-FFF2-40B4-BE49-F238E27FC236}">
                  <a16:creationId xmlns:a16="http://schemas.microsoft.com/office/drawing/2014/main" id="{2E37771D-0A96-C34C-9C6B-504E80416ADC}"/>
                </a:ext>
              </a:extLst>
            </p:cNvPr>
            <p:cNvGrpSpPr>
              <a:grpSpLocks/>
            </p:cNvGrpSpPr>
            <p:nvPr/>
          </p:nvGrpSpPr>
          <p:grpSpPr bwMode="auto">
            <a:xfrm rot="10800000">
              <a:off x="7371766" y="3590597"/>
              <a:ext cx="104775" cy="508000"/>
              <a:chOff x="3099" y="1749"/>
              <a:chExt cx="66" cy="320"/>
            </a:xfrm>
          </p:grpSpPr>
          <p:sp>
            <p:nvSpPr>
              <p:cNvPr id="217" name="Line 199">
                <a:extLst>
                  <a:ext uri="{FF2B5EF4-FFF2-40B4-BE49-F238E27FC236}">
                    <a16:creationId xmlns:a16="http://schemas.microsoft.com/office/drawing/2014/main" id="{8E20D991-E195-FF4D-88F7-684DF42E9E14}"/>
                  </a:ext>
                </a:extLst>
              </p:cNvPr>
              <p:cNvSpPr>
                <a:spLocks noChangeShapeType="1"/>
              </p:cNvSpPr>
              <p:nvPr/>
            </p:nvSpPr>
            <p:spPr bwMode="auto">
              <a:xfrm flipV="1">
                <a:off x="3137" y="1756"/>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8" name="Line 200">
                <a:extLst>
                  <a:ext uri="{FF2B5EF4-FFF2-40B4-BE49-F238E27FC236}">
                    <a16:creationId xmlns:a16="http://schemas.microsoft.com/office/drawing/2014/main" id="{22C60B84-78BE-7345-BBC2-2490BC4DEFD3}"/>
                  </a:ext>
                </a:extLst>
              </p:cNvPr>
              <p:cNvSpPr>
                <a:spLocks noChangeShapeType="1"/>
              </p:cNvSpPr>
              <p:nvPr/>
            </p:nvSpPr>
            <p:spPr bwMode="auto">
              <a:xfrm>
                <a:off x="3107" y="1759"/>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grpSp>
        <p:nvGrpSpPr>
          <p:cNvPr id="12" name="Group 11">
            <a:extLst>
              <a:ext uri="{FF2B5EF4-FFF2-40B4-BE49-F238E27FC236}">
                <a16:creationId xmlns:a16="http://schemas.microsoft.com/office/drawing/2014/main" id="{A4259714-F109-3243-BC51-888D64DBCE91}"/>
              </a:ext>
            </a:extLst>
          </p:cNvPr>
          <p:cNvGrpSpPr/>
          <p:nvPr/>
        </p:nvGrpSpPr>
        <p:grpSpPr>
          <a:xfrm>
            <a:off x="7582521" y="3404192"/>
            <a:ext cx="2339975" cy="1944687"/>
            <a:chOff x="7603541" y="3004810"/>
            <a:chExt cx="2339975" cy="1944687"/>
          </a:xfrm>
        </p:grpSpPr>
        <p:sp>
          <p:nvSpPr>
            <p:cNvPr id="197" name="Line 175">
              <a:extLst>
                <a:ext uri="{FF2B5EF4-FFF2-40B4-BE49-F238E27FC236}">
                  <a16:creationId xmlns:a16="http://schemas.microsoft.com/office/drawing/2014/main" id="{C6151221-64CD-0A4D-8DCC-7243A0014631}"/>
                </a:ext>
              </a:extLst>
            </p:cNvPr>
            <p:cNvSpPr>
              <a:spLocks noChangeShapeType="1"/>
            </p:cNvSpPr>
            <p:nvPr/>
          </p:nvSpPr>
          <p:spPr bwMode="auto">
            <a:xfrm flipH="1">
              <a:off x="7603541" y="3004810"/>
              <a:ext cx="2335212" cy="158908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02" name="Group 202">
              <a:extLst>
                <a:ext uri="{FF2B5EF4-FFF2-40B4-BE49-F238E27FC236}">
                  <a16:creationId xmlns:a16="http://schemas.microsoft.com/office/drawing/2014/main" id="{D30CD59C-C944-CF4F-B17A-64886A573C0F}"/>
                </a:ext>
              </a:extLst>
            </p:cNvPr>
            <p:cNvGrpSpPr>
              <a:grpSpLocks/>
            </p:cNvGrpSpPr>
            <p:nvPr/>
          </p:nvGrpSpPr>
          <p:grpSpPr bwMode="auto">
            <a:xfrm>
              <a:off x="8505241" y="3496935"/>
              <a:ext cx="949325" cy="304800"/>
              <a:chOff x="4215" y="2253"/>
              <a:chExt cx="598" cy="192"/>
            </a:xfrm>
          </p:grpSpPr>
          <p:sp>
            <p:nvSpPr>
              <p:cNvPr id="203" name="Rectangle 184">
                <a:extLst>
                  <a:ext uri="{FF2B5EF4-FFF2-40B4-BE49-F238E27FC236}">
                    <a16:creationId xmlns:a16="http://schemas.microsoft.com/office/drawing/2014/main" id="{38FC2E88-8043-CE4C-A502-AFA317824443}"/>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4" name="Text Box 185">
                <a:extLst>
                  <a:ext uri="{FF2B5EF4-FFF2-40B4-BE49-F238E27FC236}">
                    <a16:creationId xmlns:a16="http://schemas.microsoft.com/office/drawing/2014/main" id="{7BF7DF1E-2F02-9D41-B7BC-991A51E982F6}"/>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grpSp>
        <p:sp>
          <p:nvSpPr>
            <p:cNvPr id="223" name="Line 207">
              <a:extLst>
                <a:ext uri="{FF2B5EF4-FFF2-40B4-BE49-F238E27FC236}">
                  <a16:creationId xmlns:a16="http://schemas.microsoft.com/office/drawing/2014/main" id="{00ED8980-6CB4-9148-B161-8172F2430A06}"/>
                </a:ext>
              </a:extLst>
            </p:cNvPr>
            <p:cNvSpPr>
              <a:spLocks noChangeShapeType="1"/>
            </p:cNvSpPr>
            <p:nvPr/>
          </p:nvSpPr>
          <p:spPr bwMode="auto">
            <a:xfrm flipH="1">
              <a:off x="7608303" y="3360410"/>
              <a:ext cx="2335213" cy="158908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4" name="Group 208">
              <a:extLst>
                <a:ext uri="{FF2B5EF4-FFF2-40B4-BE49-F238E27FC236}">
                  <a16:creationId xmlns:a16="http://schemas.microsoft.com/office/drawing/2014/main" id="{6EE49A40-BE68-654E-AAC3-24E6E2BB625A}"/>
                </a:ext>
              </a:extLst>
            </p:cNvPr>
            <p:cNvGrpSpPr>
              <a:grpSpLocks/>
            </p:cNvGrpSpPr>
            <p:nvPr/>
          </p:nvGrpSpPr>
          <p:grpSpPr bwMode="auto">
            <a:xfrm>
              <a:off x="8744953" y="3773160"/>
              <a:ext cx="949325" cy="304800"/>
              <a:chOff x="4215" y="2253"/>
              <a:chExt cx="598" cy="192"/>
            </a:xfrm>
          </p:grpSpPr>
          <p:sp>
            <p:nvSpPr>
              <p:cNvPr id="225" name="Rectangle 209">
                <a:extLst>
                  <a:ext uri="{FF2B5EF4-FFF2-40B4-BE49-F238E27FC236}">
                    <a16:creationId xmlns:a16="http://schemas.microsoft.com/office/drawing/2014/main" id="{25CA1210-B468-0040-9898-13C2587BDB0D}"/>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6" name="Text Box 210">
                <a:extLst>
                  <a:ext uri="{FF2B5EF4-FFF2-40B4-BE49-F238E27FC236}">
                    <a16:creationId xmlns:a16="http://schemas.microsoft.com/office/drawing/2014/main" id="{8918B79C-3FE7-FC4C-B606-5C7CA33715A9}"/>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rPr>
                  <a:t>ACK=120</a:t>
                </a:r>
                <a:endParaRPr kumimoji="0" lang="en-US" sz="1000" b="0" i="0" u="none" strike="noStrike" kern="0" cap="none" spc="0" normalizeH="0" baseline="0" noProof="0">
                  <a:ln>
                    <a:noFill/>
                  </a:ln>
                  <a:solidFill>
                    <a:srgbClr val="000000"/>
                  </a:solidFill>
                  <a:effectLst/>
                  <a:uLnTx/>
                  <a:uFillTx/>
                  <a:latin typeface="Times New Roman" charset="0"/>
                  <a:ea typeface="ＭＳ Ｐゴシック" charset="0"/>
                  <a:cs typeface="+mn-cs"/>
                </a:endParaRPr>
              </a:p>
            </p:txBody>
          </p:sp>
        </p:grpSp>
      </p:grpSp>
      <p:grpSp>
        <p:nvGrpSpPr>
          <p:cNvPr id="14" name="Group 13">
            <a:extLst>
              <a:ext uri="{FF2B5EF4-FFF2-40B4-BE49-F238E27FC236}">
                <a16:creationId xmlns:a16="http://schemas.microsoft.com/office/drawing/2014/main" id="{CD914285-EBDF-1947-9C97-6E8CD760020F}"/>
              </a:ext>
            </a:extLst>
          </p:cNvPr>
          <p:cNvGrpSpPr/>
          <p:nvPr/>
        </p:nvGrpSpPr>
        <p:grpSpPr>
          <a:xfrm>
            <a:off x="6220446" y="4815479"/>
            <a:ext cx="1382712" cy="646113"/>
            <a:chOff x="6241466" y="4416097"/>
            <a:chExt cx="1382712" cy="646113"/>
          </a:xfrm>
        </p:grpSpPr>
        <p:sp>
          <p:nvSpPr>
            <p:cNvPr id="227" name="Text Box 211">
              <a:extLst>
                <a:ext uri="{FF2B5EF4-FFF2-40B4-BE49-F238E27FC236}">
                  <a16:creationId xmlns:a16="http://schemas.microsoft.com/office/drawing/2014/main" id="{1E82E105-7918-0E47-A934-825752F52D6B}"/>
                </a:ext>
              </a:extLst>
            </p:cNvPr>
            <p:cNvSpPr txBox="1">
              <a:spLocks noChangeArrowheads="1"/>
            </p:cNvSpPr>
            <p:nvPr/>
          </p:nvSpPr>
          <p:spPr bwMode="auto">
            <a:xfrm>
              <a:off x="6241466" y="4416097"/>
              <a:ext cx="13636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SendBase</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=100</a:t>
              </a:r>
            </a:p>
          </p:txBody>
        </p:sp>
        <p:sp>
          <p:nvSpPr>
            <p:cNvPr id="228" name="Text Box 212">
              <a:extLst>
                <a:ext uri="{FF2B5EF4-FFF2-40B4-BE49-F238E27FC236}">
                  <a16:creationId xmlns:a16="http://schemas.microsoft.com/office/drawing/2014/main" id="{387E9E87-069A-FA4A-9F20-9DB5B471A427}"/>
                </a:ext>
              </a:extLst>
            </p:cNvPr>
            <p:cNvSpPr txBox="1">
              <a:spLocks noChangeArrowheads="1"/>
            </p:cNvSpPr>
            <p:nvPr/>
          </p:nvSpPr>
          <p:spPr bwMode="auto">
            <a:xfrm>
              <a:off x="6260516" y="4757410"/>
              <a:ext cx="13636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SendBase</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=120</a:t>
              </a:r>
            </a:p>
          </p:txBody>
        </p:sp>
      </p:grpSp>
      <p:sp>
        <p:nvSpPr>
          <p:cNvPr id="229" name="Text Box 213">
            <a:extLst>
              <a:ext uri="{FF2B5EF4-FFF2-40B4-BE49-F238E27FC236}">
                <a16:creationId xmlns:a16="http://schemas.microsoft.com/office/drawing/2014/main" id="{31AD8D03-5F21-0F49-8D71-B6031900CD41}"/>
              </a:ext>
            </a:extLst>
          </p:cNvPr>
          <p:cNvSpPr txBox="1">
            <a:spLocks noChangeArrowheads="1"/>
          </p:cNvSpPr>
          <p:nvPr/>
        </p:nvSpPr>
        <p:spPr bwMode="auto">
          <a:xfrm>
            <a:off x="6258546" y="5831479"/>
            <a:ext cx="13636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SendBase</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=120</a:t>
            </a:r>
          </a:p>
        </p:txBody>
      </p:sp>
      <p:grpSp>
        <p:nvGrpSpPr>
          <p:cNvPr id="11" name="Group 10">
            <a:extLst>
              <a:ext uri="{FF2B5EF4-FFF2-40B4-BE49-F238E27FC236}">
                <a16:creationId xmlns:a16="http://schemas.microsoft.com/office/drawing/2014/main" id="{5474E6BB-CCA6-CC47-8617-346673F363BD}"/>
              </a:ext>
            </a:extLst>
          </p:cNvPr>
          <p:cNvGrpSpPr/>
          <p:nvPr/>
        </p:nvGrpSpPr>
        <p:grpSpPr>
          <a:xfrm>
            <a:off x="6285533" y="2586629"/>
            <a:ext cx="3668713" cy="1112838"/>
            <a:chOff x="6306553" y="2187247"/>
            <a:chExt cx="3668713" cy="1112838"/>
          </a:xfrm>
        </p:grpSpPr>
        <p:sp>
          <p:nvSpPr>
            <p:cNvPr id="196" name="Line 174">
              <a:extLst>
                <a:ext uri="{FF2B5EF4-FFF2-40B4-BE49-F238E27FC236}">
                  <a16:creationId xmlns:a16="http://schemas.microsoft.com/office/drawing/2014/main" id="{FF81BD19-4683-8144-8837-5193B3691D8F}"/>
                </a:ext>
              </a:extLst>
            </p:cNvPr>
            <p:cNvSpPr>
              <a:spLocks noChangeShapeType="1"/>
            </p:cNvSpPr>
            <p:nvPr/>
          </p:nvSpPr>
          <p:spPr bwMode="auto">
            <a:xfrm>
              <a:off x="7628941" y="2342822"/>
              <a:ext cx="2346325" cy="57150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0" name="Rectangle 182">
              <a:extLst>
                <a:ext uri="{FF2B5EF4-FFF2-40B4-BE49-F238E27FC236}">
                  <a16:creationId xmlns:a16="http://schemas.microsoft.com/office/drawing/2014/main" id="{C74BFDE4-D3AE-5C4E-B670-449D49B67C22}"/>
                </a:ext>
              </a:extLst>
            </p:cNvPr>
            <p:cNvSpPr>
              <a:spLocks noChangeArrowheads="1"/>
            </p:cNvSpPr>
            <p:nvPr/>
          </p:nvSpPr>
          <p:spPr bwMode="auto">
            <a:xfrm>
              <a:off x="8332203" y="2423785"/>
              <a:ext cx="869950" cy="4016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1" name="Text Box 183">
              <a:extLst>
                <a:ext uri="{FF2B5EF4-FFF2-40B4-BE49-F238E27FC236}">
                  <a16:creationId xmlns:a16="http://schemas.microsoft.com/office/drawing/2014/main" id="{B8140015-E345-EE4A-90B6-3552DAC43E5C}"/>
                </a:ext>
              </a:extLst>
            </p:cNvPr>
            <p:cNvSpPr txBox="1">
              <a:spLocks noChangeArrowheads="1"/>
            </p:cNvSpPr>
            <p:nvPr/>
          </p:nvSpPr>
          <p:spPr bwMode="auto">
            <a:xfrm>
              <a:off x="7773403" y="2476172"/>
              <a:ext cx="208597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 bytes of data</a:t>
              </a:r>
            </a:p>
          </p:txBody>
        </p:sp>
        <p:grpSp>
          <p:nvGrpSpPr>
            <p:cNvPr id="219" name="Group 206">
              <a:extLst>
                <a:ext uri="{FF2B5EF4-FFF2-40B4-BE49-F238E27FC236}">
                  <a16:creationId xmlns:a16="http://schemas.microsoft.com/office/drawing/2014/main" id="{C3DB656C-371F-854E-81A2-904083BC4AF6}"/>
                </a:ext>
              </a:extLst>
            </p:cNvPr>
            <p:cNvGrpSpPr>
              <a:grpSpLocks/>
            </p:cNvGrpSpPr>
            <p:nvPr/>
          </p:nvGrpSpPr>
          <p:grpSpPr bwMode="auto">
            <a:xfrm>
              <a:off x="7614653" y="2728585"/>
              <a:ext cx="2346325" cy="571500"/>
              <a:chOff x="3759" y="1622"/>
              <a:chExt cx="1478" cy="360"/>
            </a:xfrm>
          </p:grpSpPr>
          <p:sp>
            <p:nvSpPr>
              <p:cNvPr id="220" name="Line 203">
                <a:extLst>
                  <a:ext uri="{FF2B5EF4-FFF2-40B4-BE49-F238E27FC236}">
                    <a16:creationId xmlns:a16="http://schemas.microsoft.com/office/drawing/2014/main" id="{90E12E5A-5437-8944-A28F-2F13C852A4D2}"/>
                  </a:ext>
                </a:extLst>
              </p:cNvPr>
              <p:cNvSpPr>
                <a:spLocks noChangeShapeType="1"/>
              </p:cNvSpPr>
              <p:nvPr/>
            </p:nvSpPr>
            <p:spPr bwMode="auto">
              <a:xfrm>
                <a:off x="3759" y="1622"/>
                <a:ext cx="1478" cy="36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1" name="Rectangle 204">
                <a:extLst>
                  <a:ext uri="{FF2B5EF4-FFF2-40B4-BE49-F238E27FC236}">
                    <a16:creationId xmlns:a16="http://schemas.microsoft.com/office/drawing/2014/main" id="{7550E74D-2DAE-BC48-88DC-FF5E0936D8AA}"/>
                  </a:ext>
                </a:extLst>
              </p:cNvPr>
              <p:cNvSpPr>
                <a:spLocks noChangeArrowheads="1"/>
              </p:cNvSpPr>
              <p:nvPr/>
            </p:nvSpPr>
            <p:spPr bwMode="auto">
              <a:xfrm>
                <a:off x="4202" y="1673"/>
                <a:ext cx="548" cy="253"/>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2" name="Text Box 205">
                <a:extLst>
                  <a:ext uri="{FF2B5EF4-FFF2-40B4-BE49-F238E27FC236}">
                    <a16:creationId xmlns:a16="http://schemas.microsoft.com/office/drawing/2014/main" id="{1863CB88-8ADD-294C-BE46-8D80EEB9E9FE}"/>
                  </a:ext>
                </a:extLst>
              </p:cNvPr>
              <p:cNvSpPr txBox="1">
                <a:spLocks noChangeArrowheads="1"/>
              </p:cNvSpPr>
              <p:nvPr/>
            </p:nvSpPr>
            <p:spPr bwMode="auto">
              <a:xfrm>
                <a:off x="3790" y="1706"/>
                <a:ext cx="1437" cy="1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Seq=100, 20 bytes of data</a:t>
                </a:r>
              </a:p>
            </p:txBody>
          </p:sp>
        </p:grpSp>
        <p:sp>
          <p:nvSpPr>
            <p:cNvPr id="230" name="Text Box 214">
              <a:extLst>
                <a:ext uri="{FF2B5EF4-FFF2-40B4-BE49-F238E27FC236}">
                  <a16:creationId xmlns:a16="http://schemas.microsoft.com/office/drawing/2014/main" id="{8333BF3A-4F52-4F44-921F-4BAD57A4119A}"/>
                </a:ext>
              </a:extLst>
            </p:cNvPr>
            <p:cNvSpPr txBox="1">
              <a:spLocks noChangeArrowheads="1"/>
            </p:cNvSpPr>
            <p:nvPr/>
          </p:nvSpPr>
          <p:spPr bwMode="auto">
            <a:xfrm>
              <a:off x="6306553" y="2187247"/>
              <a:ext cx="1266825" cy="30480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SendBase</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=92</a:t>
              </a:r>
            </a:p>
          </p:txBody>
        </p:sp>
      </p:grpSp>
      <p:grpSp>
        <p:nvGrpSpPr>
          <p:cNvPr id="231" name="Group 219">
            <a:extLst>
              <a:ext uri="{FF2B5EF4-FFF2-40B4-BE49-F238E27FC236}">
                <a16:creationId xmlns:a16="http://schemas.microsoft.com/office/drawing/2014/main" id="{2259D372-4B08-6D4E-A450-9719B81C5E51}"/>
              </a:ext>
            </a:extLst>
          </p:cNvPr>
          <p:cNvGrpSpPr>
            <a:grpSpLocks/>
          </p:cNvGrpSpPr>
          <p:nvPr/>
        </p:nvGrpSpPr>
        <p:grpSpPr bwMode="auto">
          <a:xfrm>
            <a:off x="7165008" y="1862729"/>
            <a:ext cx="630238" cy="533400"/>
            <a:chOff x="-44" y="1473"/>
            <a:chExt cx="981" cy="1105"/>
          </a:xfrm>
        </p:grpSpPr>
        <p:pic>
          <p:nvPicPr>
            <p:cNvPr id="232" name="Picture 220" descr="desktop_computer_stylized_medium">
              <a:extLst>
                <a:ext uri="{FF2B5EF4-FFF2-40B4-BE49-F238E27FC236}">
                  <a16:creationId xmlns:a16="http://schemas.microsoft.com/office/drawing/2014/main" id="{2D27C27D-9556-884F-AE7C-167179E6E06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 name="Freeform 221">
              <a:extLst>
                <a:ext uri="{FF2B5EF4-FFF2-40B4-BE49-F238E27FC236}">
                  <a16:creationId xmlns:a16="http://schemas.microsoft.com/office/drawing/2014/main" id="{7E825289-4A0B-4346-8F90-2D5646E5B4C9}"/>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34" name="Group 225">
            <a:extLst>
              <a:ext uri="{FF2B5EF4-FFF2-40B4-BE49-F238E27FC236}">
                <a16:creationId xmlns:a16="http://schemas.microsoft.com/office/drawing/2014/main" id="{E20B8076-92C2-A04F-B618-A3527994FF6A}"/>
              </a:ext>
            </a:extLst>
          </p:cNvPr>
          <p:cNvGrpSpPr>
            <a:grpSpLocks/>
          </p:cNvGrpSpPr>
          <p:nvPr/>
        </p:nvGrpSpPr>
        <p:grpSpPr bwMode="auto">
          <a:xfrm flipH="1">
            <a:off x="9731996" y="1869079"/>
            <a:ext cx="631825" cy="622300"/>
            <a:chOff x="-44" y="1473"/>
            <a:chExt cx="981" cy="1105"/>
          </a:xfrm>
        </p:grpSpPr>
        <p:pic>
          <p:nvPicPr>
            <p:cNvPr id="235" name="Picture 226" descr="desktop_computer_stylized_medium">
              <a:extLst>
                <a:ext uri="{FF2B5EF4-FFF2-40B4-BE49-F238E27FC236}">
                  <a16:creationId xmlns:a16="http://schemas.microsoft.com/office/drawing/2014/main" id="{892509C8-70E3-9344-BECE-67F22233D0F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 name="Freeform 227">
              <a:extLst>
                <a:ext uri="{FF2B5EF4-FFF2-40B4-BE49-F238E27FC236}">
                  <a16:creationId xmlns:a16="http://schemas.microsoft.com/office/drawing/2014/main" id="{36FE986B-8994-0941-B989-B811ADDEEE3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37" name="Group 228">
            <a:extLst>
              <a:ext uri="{FF2B5EF4-FFF2-40B4-BE49-F238E27FC236}">
                <a16:creationId xmlns:a16="http://schemas.microsoft.com/office/drawing/2014/main" id="{F8939732-2442-144E-A5BB-23D63EE09D71}"/>
              </a:ext>
            </a:extLst>
          </p:cNvPr>
          <p:cNvGrpSpPr>
            <a:grpSpLocks/>
          </p:cNvGrpSpPr>
          <p:nvPr/>
        </p:nvGrpSpPr>
        <p:grpSpPr bwMode="auto">
          <a:xfrm>
            <a:off x="1580836" y="1873842"/>
            <a:ext cx="630238" cy="533400"/>
            <a:chOff x="-44" y="1473"/>
            <a:chExt cx="981" cy="1105"/>
          </a:xfrm>
        </p:grpSpPr>
        <p:pic>
          <p:nvPicPr>
            <p:cNvPr id="238" name="Picture 229" descr="desktop_computer_stylized_medium">
              <a:extLst>
                <a:ext uri="{FF2B5EF4-FFF2-40B4-BE49-F238E27FC236}">
                  <a16:creationId xmlns:a16="http://schemas.microsoft.com/office/drawing/2014/main" id="{D7F5765B-05B0-5245-99DA-1820CD6FB86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 name="Freeform 230">
              <a:extLst>
                <a:ext uri="{FF2B5EF4-FFF2-40B4-BE49-F238E27FC236}">
                  <a16:creationId xmlns:a16="http://schemas.microsoft.com/office/drawing/2014/main" id="{D897DE15-A97F-F848-8C0A-B28F47B3323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40" name="Group 231">
            <a:extLst>
              <a:ext uri="{FF2B5EF4-FFF2-40B4-BE49-F238E27FC236}">
                <a16:creationId xmlns:a16="http://schemas.microsoft.com/office/drawing/2014/main" id="{E145A84A-1570-9C46-A817-B68A25E966D9}"/>
              </a:ext>
            </a:extLst>
          </p:cNvPr>
          <p:cNvGrpSpPr>
            <a:grpSpLocks/>
          </p:cNvGrpSpPr>
          <p:nvPr/>
        </p:nvGrpSpPr>
        <p:grpSpPr bwMode="auto">
          <a:xfrm flipH="1">
            <a:off x="4158936" y="1857967"/>
            <a:ext cx="709613" cy="600075"/>
            <a:chOff x="-44" y="1473"/>
            <a:chExt cx="981" cy="1105"/>
          </a:xfrm>
        </p:grpSpPr>
        <p:pic>
          <p:nvPicPr>
            <p:cNvPr id="241" name="Picture 232" descr="desktop_computer_stylized_medium">
              <a:extLst>
                <a:ext uri="{FF2B5EF4-FFF2-40B4-BE49-F238E27FC236}">
                  <a16:creationId xmlns:a16="http://schemas.microsoft.com/office/drawing/2014/main" id="{332C004D-ED3A-7348-8EC0-DF65AFEC655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 name="Freeform 233">
              <a:extLst>
                <a:ext uri="{FF2B5EF4-FFF2-40B4-BE49-F238E27FC236}">
                  <a16:creationId xmlns:a16="http://schemas.microsoft.com/office/drawing/2014/main" id="{A74C9FB1-2D29-F14B-8569-8E203840CFB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19" name="TextBox 18">
            <a:extLst>
              <a:ext uri="{FF2B5EF4-FFF2-40B4-BE49-F238E27FC236}">
                <a16:creationId xmlns:a16="http://schemas.microsoft.com/office/drawing/2014/main" id="{8C70D25B-261A-724E-991C-E91D345300FB}"/>
              </a:ext>
            </a:extLst>
          </p:cNvPr>
          <p:cNvSpPr txBox="1"/>
          <p:nvPr/>
        </p:nvSpPr>
        <p:spPr>
          <a:xfrm>
            <a:off x="9952390" y="4907882"/>
            <a:ext cx="1591398" cy="535531"/>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a:ea typeface="+mn-ea"/>
                <a:cs typeface="+mn-cs"/>
              </a:rPr>
              <a:t>send cumulative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a:ea typeface="+mn-ea"/>
                <a:cs typeface="+mn-cs"/>
              </a:rPr>
              <a:t>ACK for 120</a:t>
            </a:r>
          </a:p>
        </p:txBody>
      </p:sp>
      <p:sp>
        <p:nvSpPr>
          <p:cNvPr id="89" name="Slide Number Placeholder 2">
            <a:extLst>
              <a:ext uri="{FF2B5EF4-FFF2-40B4-BE49-F238E27FC236}">
                <a16:creationId xmlns:a16="http://schemas.microsoft.com/office/drawing/2014/main" id="{9219ABA9-4F40-D04C-A34A-87A2AE31AF28}"/>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13</a:t>
            </a:fld>
            <a:endParaRPr lang="en-US" dirty="0"/>
          </a:p>
        </p:txBody>
      </p:sp>
      <p:graphicFrame>
        <p:nvGraphicFramePr>
          <p:cNvPr id="102" name="Table 101">
            <a:extLst>
              <a:ext uri="{FF2B5EF4-FFF2-40B4-BE49-F238E27FC236}">
                <a16:creationId xmlns:a16="http://schemas.microsoft.com/office/drawing/2014/main" id="{8DDF757D-5437-7F44-BC2E-B852620C5AF6}"/>
              </a:ext>
            </a:extLst>
          </p:cNvPr>
          <p:cNvGraphicFramePr>
            <a:graphicFrameLocks noGrp="1"/>
          </p:cNvGraphicFramePr>
          <p:nvPr>
            <p:extLst>
              <p:ext uri="{D42A27DB-BD31-4B8C-83A1-F6EECF244321}">
                <p14:modId xmlns:p14="http://schemas.microsoft.com/office/powerpoint/2010/main" val="3738666966"/>
              </p:ext>
            </p:extLst>
          </p:nvPr>
        </p:nvGraphicFramePr>
        <p:xfrm>
          <a:off x="179300" y="1150237"/>
          <a:ext cx="3956211" cy="365760"/>
        </p:xfrm>
        <a:graphic>
          <a:graphicData uri="http://schemas.openxmlformats.org/drawingml/2006/table">
            <a:tbl>
              <a:tblPr firstRow="1" bandRow="1"/>
              <a:tblGrid>
                <a:gridCol w="439579">
                  <a:extLst>
                    <a:ext uri="{9D8B030D-6E8A-4147-A177-3AD203B41FA5}">
                      <a16:colId xmlns:a16="http://schemas.microsoft.com/office/drawing/2014/main" val="20000"/>
                    </a:ext>
                  </a:extLst>
                </a:gridCol>
                <a:gridCol w="439579">
                  <a:extLst>
                    <a:ext uri="{9D8B030D-6E8A-4147-A177-3AD203B41FA5}">
                      <a16:colId xmlns:a16="http://schemas.microsoft.com/office/drawing/2014/main" val="20001"/>
                    </a:ext>
                  </a:extLst>
                </a:gridCol>
                <a:gridCol w="439579">
                  <a:extLst>
                    <a:ext uri="{9D8B030D-6E8A-4147-A177-3AD203B41FA5}">
                      <a16:colId xmlns:a16="http://schemas.microsoft.com/office/drawing/2014/main" val="20002"/>
                    </a:ext>
                  </a:extLst>
                </a:gridCol>
                <a:gridCol w="439579">
                  <a:extLst>
                    <a:ext uri="{9D8B030D-6E8A-4147-A177-3AD203B41FA5}">
                      <a16:colId xmlns:a16="http://schemas.microsoft.com/office/drawing/2014/main" val="20003"/>
                    </a:ext>
                  </a:extLst>
                </a:gridCol>
                <a:gridCol w="439579">
                  <a:extLst>
                    <a:ext uri="{9D8B030D-6E8A-4147-A177-3AD203B41FA5}">
                      <a16:colId xmlns:a16="http://schemas.microsoft.com/office/drawing/2014/main" val="20004"/>
                    </a:ext>
                  </a:extLst>
                </a:gridCol>
                <a:gridCol w="439579">
                  <a:extLst>
                    <a:ext uri="{9D8B030D-6E8A-4147-A177-3AD203B41FA5}">
                      <a16:colId xmlns:a16="http://schemas.microsoft.com/office/drawing/2014/main" val="20005"/>
                    </a:ext>
                  </a:extLst>
                </a:gridCol>
                <a:gridCol w="439579">
                  <a:extLst>
                    <a:ext uri="{9D8B030D-6E8A-4147-A177-3AD203B41FA5}">
                      <a16:colId xmlns:a16="http://schemas.microsoft.com/office/drawing/2014/main" val="20006"/>
                    </a:ext>
                  </a:extLst>
                </a:gridCol>
                <a:gridCol w="439579">
                  <a:extLst>
                    <a:ext uri="{9D8B030D-6E8A-4147-A177-3AD203B41FA5}">
                      <a16:colId xmlns:a16="http://schemas.microsoft.com/office/drawing/2014/main" val="20007"/>
                    </a:ext>
                  </a:extLst>
                </a:gridCol>
                <a:gridCol w="439579">
                  <a:extLst>
                    <a:ext uri="{9D8B030D-6E8A-4147-A177-3AD203B41FA5}">
                      <a16:colId xmlns:a16="http://schemas.microsoft.com/office/drawing/2014/main" val="20008"/>
                    </a:ext>
                  </a:extLst>
                </a:gridCol>
              </a:tblGrid>
              <a:tr h="295592">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dirty="0"/>
                        <a:t>92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dirty="0"/>
                        <a:t>93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dirty="0"/>
                        <a:t>94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dirty="0"/>
                        <a:t>95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dirty="0"/>
                        <a:t>96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dirty="0"/>
                        <a:t>97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dirty="0"/>
                        <a:t>98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dirty="0"/>
                        <a:t>99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algn="ctr"/>
                      <a:r>
                        <a:rPr lang="en-US" sz="1200" b="0" dirty="0">
                          <a:solidFill>
                            <a:schemeClr val="tx1"/>
                          </a:solidFill>
                        </a:rPr>
                        <a:t>100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3" name="TextBox 102">
            <a:extLst>
              <a:ext uri="{FF2B5EF4-FFF2-40B4-BE49-F238E27FC236}">
                <a16:creationId xmlns:a16="http://schemas.microsoft.com/office/drawing/2014/main" id="{50054232-A0A8-834D-B095-F71F71D184AE}"/>
              </a:ext>
            </a:extLst>
          </p:cNvPr>
          <p:cNvSpPr txBox="1"/>
          <p:nvPr/>
        </p:nvSpPr>
        <p:spPr>
          <a:xfrm flipH="1">
            <a:off x="197995" y="1825668"/>
            <a:ext cx="911727"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latin typeface="Tahoma" charset="0"/>
                <a:ea typeface="ＭＳ Ｐゴシック" charset="-128"/>
              </a:rPr>
              <a:t>Send </a:t>
            </a:r>
            <a:r>
              <a:rPr lang="en-US" sz="1200" b="1" dirty="0" err="1">
                <a:solidFill>
                  <a:srgbClr val="000000"/>
                </a:solidFill>
                <a:latin typeface="Tahoma" charset="0"/>
                <a:ea typeface="ＭＳ Ｐゴシック" charset="-128"/>
              </a:rPr>
              <a:t>Seq</a:t>
            </a:r>
            <a:endParaRPr lang="en-US" sz="1200" b="1" dirty="0">
              <a:solidFill>
                <a:srgbClr val="000000"/>
              </a:solidFill>
              <a:latin typeface="Tahoma" charset="0"/>
              <a:ea typeface="ＭＳ Ｐゴシック" charset="-128"/>
            </a:endParaRPr>
          </a:p>
        </p:txBody>
      </p:sp>
      <p:cxnSp>
        <p:nvCxnSpPr>
          <p:cNvPr id="104" name="Straight Arrow Connector 103">
            <a:extLst>
              <a:ext uri="{FF2B5EF4-FFF2-40B4-BE49-F238E27FC236}">
                <a16:creationId xmlns:a16="http://schemas.microsoft.com/office/drawing/2014/main" id="{D9A390CD-2C40-A149-86FD-E982AC038516}"/>
              </a:ext>
            </a:extLst>
          </p:cNvPr>
          <p:cNvCxnSpPr/>
          <p:nvPr/>
        </p:nvCxnSpPr>
        <p:spPr bwMode="auto">
          <a:xfrm flipV="1">
            <a:off x="414648" y="1532717"/>
            <a:ext cx="591" cy="316683"/>
          </a:xfrm>
          <a:prstGeom prst="straightConnector1">
            <a:avLst/>
          </a:prstGeom>
          <a:solidFill>
            <a:srgbClr val="00CC99"/>
          </a:solidFill>
          <a:ln w="9525"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5" name="Straight Arrow Connector 104">
            <a:extLst>
              <a:ext uri="{FF2B5EF4-FFF2-40B4-BE49-F238E27FC236}">
                <a16:creationId xmlns:a16="http://schemas.microsoft.com/office/drawing/2014/main" id="{C9EFF771-E486-EC4D-89CA-4B898A02077C}"/>
              </a:ext>
            </a:extLst>
          </p:cNvPr>
          <p:cNvCxnSpPr/>
          <p:nvPr/>
        </p:nvCxnSpPr>
        <p:spPr bwMode="auto">
          <a:xfrm flipH="1" flipV="1">
            <a:off x="3877577" y="1518282"/>
            <a:ext cx="361" cy="285953"/>
          </a:xfrm>
          <a:prstGeom prst="straightConnector1">
            <a:avLst/>
          </a:prstGeom>
          <a:solidFill>
            <a:srgbClr val="00CC99"/>
          </a:solidFill>
          <a:ln w="9525"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3881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righ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500"/>
                            </p:stCondLst>
                            <p:childTnLst>
                              <p:par>
                                <p:cTn id="31" presetID="22" presetClass="entr" presetSubtype="2"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right)">
                                      <p:cBhvr>
                                        <p:cTn id="33" dur="500"/>
                                        <p:tgtEl>
                                          <p:spTgt spid="12"/>
                                        </p:tgtEl>
                                      </p:cBhvr>
                                    </p:animEffect>
                                  </p:childTnLst>
                                </p:cTn>
                              </p:par>
                            </p:childTnLst>
                          </p:cTn>
                        </p:par>
                        <p:par>
                          <p:cTn id="34" fill="hold">
                            <p:stCondLst>
                              <p:cond delay="1000"/>
                            </p:stCondLst>
                            <p:childTnLst>
                              <p:par>
                                <p:cTn id="35" presetID="9"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par>
                          <p:cTn id="47" fill="hold">
                            <p:stCondLst>
                              <p:cond delay="1000"/>
                            </p:stCondLst>
                            <p:childTnLst>
                              <p:par>
                                <p:cTn id="48" presetID="9" presetClass="entr" presetSubtype="0"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dissolve">
                                      <p:cBhvr>
                                        <p:cTn id="50" dur="500"/>
                                        <p:tgtEl>
                                          <p:spTgt spid="19"/>
                                        </p:tgtEl>
                                      </p:cBhvr>
                                    </p:animEffect>
                                  </p:childTnLst>
                                </p:cTn>
                              </p:par>
                            </p:childTnLst>
                          </p:cTn>
                        </p:par>
                        <p:par>
                          <p:cTn id="51" fill="hold">
                            <p:stCondLst>
                              <p:cond delay="1500"/>
                            </p:stCondLst>
                            <p:childTnLst>
                              <p:par>
                                <p:cTn id="52" presetID="22" presetClass="entr" presetSubtype="2"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right)">
                                      <p:cBhvr>
                                        <p:cTn id="54" dur="500"/>
                                        <p:tgtEl>
                                          <p:spTgt spid="15"/>
                                        </p:tgtEl>
                                      </p:cBhvr>
                                    </p:animEffect>
                                  </p:childTnLst>
                                </p:cTn>
                              </p:par>
                            </p:childTnLst>
                          </p:cTn>
                        </p:par>
                        <p:par>
                          <p:cTn id="55" fill="hold">
                            <p:stCondLst>
                              <p:cond delay="2000"/>
                            </p:stCondLst>
                            <p:childTnLst>
                              <p:par>
                                <p:cTn id="56" presetID="9" presetClass="entr" presetSubtype="0" fill="hold" grpId="0" nodeType="afterEffect">
                                  <p:stCondLst>
                                    <p:cond delay="0"/>
                                  </p:stCondLst>
                                  <p:childTnLst>
                                    <p:set>
                                      <p:cBhvr>
                                        <p:cTn id="57" dur="1" fill="hold">
                                          <p:stCondLst>
                                            <p:cond delay="0"/>
                                          </p:stCondLst>
                                        </p:cTn>
                                        <p:tgtEl>
                                          <p:spTgt spid="229"/>
                                        </p:tgtEl>
                                        <p:attrNameLst>
                                          <p:attrName>style.visibility</p:attrName>
                                        </p:attrNameLst>
                                      </p:cBhvr>
                                      <p:to>
                                        <p:strVal val="visible"/>
                                      </p:to>
                                    </p:set>
                                    <p:animEffect transition="in" filter="dissolve">
                                      <p:cBhvr>
                                        <p:cTn id="58"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retransmission - Cumulative ACK</a:t>
            </a:r>
            <a:endParaRPr lang="en-US" sz="4400" b="0" dirty="0"/>
          </a:p>
        </p:txBody>
      </p:sp>
      <p:sp>
        <p:nvSpPr>
          <p:cNvPr id="119" name="Text Box 34">
            <a:extLst>
              <a:ext uri="{FF2B5EF4-FFF2-40B4-BE49-F238E27FC236}">
                <a16:creationId xmlns:a16="http://schemas.microsoft.com/office/drawing/2014/main" id="{ADFB94EB-2205-5C4D-A60C-0BE52074D9EF}"/>
              </a:ext>
            </a:extLst>
          </p:cNvPr>
          <p:cNvSpPr txBox="1">
            <a:spLocks noChangeArrowheads="1"/>
          </p:cNvSpPr>
          <p:nvPr/>
        </p:nvSpPr>
        <p:spPr bwMode="auto">
          <a:xfrm>
            <a:off x="1902139" y="5486400"/>
            <a:ext cx="2542862" cy="6463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cumulative ACK covers for earlier lost ACK</a:t>
            </a:r>
            <a:endParaRPr kumimoji="0" lang="en-US" sz="10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21" name="Line 36">
            <a:extLst>
              <a:ext uri="{FF2B5EF4-FFF2-40B4-BE49-F238E27FC236}">
                <a16:creationId xmlns:a16="http://schemas.microsoft.com/office/drawing/2014/main" id="{CCBE06AD-8A86-F04F-8691-D7894B915278}"/>
              </a:ext>
            </a:extLst>
          </p:cNvPr>
          <p:cNvSpPr>
            <a:spLocks noChangeShapeType="1"/>
          </p:cNvSpPr>
          <p:nvPr/>
        </p:nvSpPr>
        <p:spPr bwMode="auto">
          <a:xfrm>
            <a:off x="2039800" y="2349049"/>
            <a:ext cx="2346325" cy="57150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3" name="Text Box 39">
            <a:extLst>
              <a:ext uri="{FF2B5EF4-FFF2-40B4-BE49-F238E27FC236}">
                <a16:creationId xmlns:a16="http://schemas.microsoft.com/office/drawing/2014/main" id="{97669ECF-79A1-4D41-8748-0027E9432529}"/>
              </a:ext>
            </a:extLst>
          </p:cNvPr>
          <p:cNvSpPr txBox="1">
            <a:spLocks noChangeArrowheads="1"/>
          </p:cNvSpPr>
          <p:nvPr/>
        </p:nvSpPr>
        <p:spPr bwMode="auto">
          <a:xfrm>
            <a:off x="3965437" y="1177474"/>
            <a:ext cx="773113"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B</a:t>
            </a:r>
          </a:p>
        </p:txBody>
      </p:sp>
      <p:sp>
        <p:nvSpPr>
          <p:cNvPr id="124" name="Text Box 43">
            <a:extLst>
              <a:ext uri="{FF2B5EF4-FFF2-40B4-BE49-F238E27FC236}">
                <a16:creationId xmlns:a16="http://schemas.microsoft.com/office/drawing/2014/main" id="{0992C83B-4206-984D-AB17-6BDBF1D64593}"/>
              </a:ext>
            </a:extLst>
          </p:cNvPr>
          <p:cNvSpPr txBox="1">
            <a:spLocks noChangeArrowheads="1"/>
          </p:cNvSpPr>
          <p:nvPr/>
        </p:nvSpPr>
        <p:spPr bwMode="auto">
          <a:xfrm>
            <a:off x="1644512" y="1207637"/>
            <a:ext cx="776288"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A</a:t>
            </a:r>
          </a:p>
        </p:txBody>
      </p:sp>
      <p:sp>
        <p:nvSpPr>
          <p:cNvPr id="125" name="Rectangle 44">
            <a:extLst>
              <a:ext uri="{FF2B5EF4-FFF2-40B4-BE49-F238E27FC236}">
                <a16:creationId xmlns:a16="http://schemas.microsoft.com/office/drawing/2014/main" id="{831F8853-027A-294B-AA6D-ACCABA945CDE}"/>
              </a:ext>
            </a:extLst>
          </p:cNvPr>
          <p:cNvSpPr>
            <a:spLocks noChangeArrowheads="1"/>
          </p:cNvSpPr>
          <p:nvPr/>
        </p:nvSpPr>
        <p:spPr bwMode="auto">
          <a:xfrm>
            <a:off x="2743062" y="2430012"/>
            <a:ext cx="869950" cy="4016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6" name="Text Box 45">
            <a:extLst>
              <a:ext uri="{FF2B5EF4-FFF2-40B4-BE49-F238E27FC236}">
                <a16:creationId xmlns:a16="http://schemas.microsoft.com/office/drawing/2014/main" id="{8D027E41-059B-A348-B661-6F2DD0666670}"/>
              </a:ext>
            </a:extLst>
          </p:cNvPr>
          <p:cNvSpPr txBox="1">
            <a:spLocks noChangeArrowheads="1"/>
          </p:cNvSpPr>
          <p:nvPr/>
        </p:nvSpPr>
        <p:spPr bwMode="auto">
          <a:xfrm>
            <a:off x="2184262" y="2482399"/>
            <a:ext cx="208597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Seq=92, 8 bytes of data</a:t>
            </a:r>
          </a:p>
        </p:txBody>
      </p:sp>
      <p:sp>
        <p:nvSpPr>
          <p:cNvPr id="130" name="Line 49">
            <a:extLst>
              <a:ext uri="{FF2B5EF4-FFF2-40B4-BE49-F238E27FC236}">
                <a16:creationId xmlns:a16="http://schemas.microsoft.com/office/drawing/2014/main" id="{7554A1BA-7B17-9947-9957-0D23896F869A}"/>
              </a:ext>
            </a:extLst>
          </p:cNvPr>
          <p:cNvSpPr>
            <a:spLocks noChangeShapeType="1"/>
          </p:cNvSpPr>
          <p:nvPr/>
        </p:nvSpPr>
        <p:spPr bwMode="auto">
          <a:xfrm>
            <a:off x="2019162" y="2107749"/>
            <a:ext cx="0" cy="3525838"/>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Line 50">
            <a:extLst>
              <a:ext uri="{FF2B5EF4-FFF2-40B4-BE49-F238E27FC236}">
                <a16:creationId xmlns:a16="http://schemas.microsoft.com/office/drawing/2014/main" id="{CBDA8AA8-732F-A344-BAE1-68752D7E6D4A}"/>
              </a:ext>
            </a:extLst>
          </p:cNvPr>
          <p:cNvSpPr>
            <a:spLocks noChangeShapeType="1"/>
          </p:cNvSpPr>
          <p:nvPr/>
        </p:nvSpPr>
        <p:spPr bwMode="auto">
          <a:xfrm>
            <a:off x="4424225" y="2102987"/>
            <a:ext cx="0" cy="3538537"/>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15CBAF7E-F641-074E-A960-6453A9AD2BBF}"/>
              </a:ext>
            </a:extLst>
          </p:cNvPr>
          <p:cNvGrpSpPr/>
          <p:nvPr/>
        </p:nvGrpSpPr>
        <p:grpSpPr>
          <a:xfrm>
            <a:off x="2009637" y="4431849"/>
            <a:ext cx="2652713" cy="879475"/>
            <a:chOff x="2035037" y="4444549"/>
            <a:chExt cx="2652713" cy="879475"/>
          </a:xfrm>
        </p:grpSpPr>
        <p:sp>
          <p:nvSpPr>
            <p:cNvPr id="120" name="Line 35">
              <a:extLst>
                <a:ext uri="{FF2B5EF4-FFF2-40B4-BE49-F238E27FC236}">
                  <a16:creationId xmlns:a16="http://schemas.microsoft.com/office/drawing/2014/main" id="{2F729834-AA00-3F49-9DAA-5799D25FBE77}"/>
                </a:ext>
              </a:extLst>
            </p:cNvPr>
            <p:cNvSpPr>
              <a:spLocks noChangeShapeType="1"/>
            </p:cNvSpPr>
            <p:nvPr/>
          </p:nvSpPr>
          <p:spPr bwMode="auto">
            <a:xfrm>
              <a:off x="2063612" y="4444549"/>
              <a:ext cx="2441575" cy="665163"/>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2" name="Rectangle 51">
              <a:extLst>
                <a:ext uri="{FF2B5EF4-FFF2-40B4-BE49-F238E27FC236}">
                  <a16:creationId xmlns:a16="http://schemas.microsoft.com/office/drawing/2014/main" id="{5452ECDA-B3E0-374F-AC96-350658E75BBD}"/>
                </a:ext>
              </a:extLst>
            </p:cNvPr>
            <p:cNvSpPr>
              <a:spLocks noChangeArrowheads="1"/>
            </p:cNvSpPr>
            <p:nvPr/>
          </p:nvSpPr>
          <p:spPr bwMode="auto">
            <a:xfrm>
              <a:off x="2760525" y="4517574"/>
              <a:ext cx="933450" cy="50800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3" name="Text Box 52">
              <a:extLst>
                <a:ext uri="{FF2B5EF4-FFF2-40B4-BE49-F238E27FC236}">
                  <a16:creationId xmlns:a16="http://schemas.microsoft.com/office/drawing/2014/main" id="{CE55EEB5-1B37-394C-A536-E0960B386C84}"/>
                </a:ext>
              </a:extLst>
            </p:cNvPr>
            <p:cNvSpPr txBox="1">
              <a:spLocks noChangeArrowheads="1"/>
            </p:cNvSpPr>
            <p:nvPr/>
          </p:nvSpPr>
          <p:spPr bwMode="auto">
            <a:xfrm>
              <a:off x="2035037" y="4604887"/>
              <a:ext cx="2652713"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Seq=120,  15 bytes of data</a:t>
              </a:r>
            </a:p>
          </p:txBody>
        </p:sp>
        <p:sp>
          <p:nvSpPr>
            <p:cNvPr id="134" name="Rectangle 55">
              <a:extLst>
                <a:ext uri="{FF2B5EF4-FFF2-40B4-BE49-F238E27FC236}">
                  <a16:creationId xmlns:a16="http://schemas.microsoft.com/office/drawing/2014/main" id="{448E8CE2-468E-C147-BBB6-851B8973F0A4}"/>
                </a:ext>
              </a:extLst>
            </p:cNvPr>
            <p:cNvSpPr>
              <a:spLocks noChangeArrowheads="1"/>
            </p:cNvSpPr>
            <p:nvPr/>
          </p:nvSpPr>
          <p:spPr bwMode="auto">
            <a:xfrm>
              <a:off x="2871650" y="5077962"/>
              <a:ext cx="747712"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43" name="Group 63">
            <a:extLst>
              <a:ext uri="{FF2B5EF4-FFF2-40B4-BE49-F238E27FC236}">
                <a16:creationId xmlns:a16="http://schemas.microsoft.com/office/drawing/2014/main" id="{C3C010AE-BE43-6F47-963B-D6CB3155D42B}"/>
              </a:ext>
            </a:extLst>
          </p:cNvPr>
          <p:cNvGrpSpPr>
            <a:grpSpLocks/>
          </p:cNvGrpSpPr>
          <p:nvPr/>
        </p:nvGrpSpPr>
        <p:grpSpPr bwMode="auto">
          <a:xfrm>
            <a:off x="2025512" y="2734812"/>
            <a:ext cx="2346325" cy="571500"/>
            <a:chOff x="3759" y="1622"/>
            <a:chExt cx="1478" cy="360"/>
          </a:xfrm>
        </p:grpSpPr>
        <p:sp>
          <p:nvSpPr>
            <p:cNvPr id="144" name="Line 64">
              <a:extLst>
                <a:ext uri="{FF2B5EF4-FFF2-40B4-BE49-F238E27FC236}">
                  <a16:creationId xmlns:a16="http://schemas.microsoft.com/office/drawing/2014/main" id="{1530CC4E-B289-DB44-8685-B440E2B60DE1}"/>
                </a:ext>
              </a:extLst>
            </p:cNvPr>
            <p:cNvSpPr>
              <a:spLocks noChangeShapeType="1"/>
            </p:cNvSpPr>
            <p:nvPr/>
          </p:nvSpPr>
          <p:spPr bwMode="auto">
            <a:xfrm>
              <a:off x="3759" y="1622"/>
              <a:ext cx="1478" cy="36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5" name="Rectangle 65">
              <a:extLst>
                <a:ext uri="{FF2B5EF4-FFF2-40B4-BE49-F238E27FC236}">
                  <a16:creationId xmlns:a16="http://schemas.microsoft.com/office/drawing/2014/main" id="{FE817F64-FB48-EB47-B984-31AC87976FF4}"/>
                </a:ext>
              </a:extLst>
            </p:cNvPr>
            <p:cNvSpPr>
              <a:spLocks noChangeArrowheads="1"/>
            </p:cNvSpPr>
            <p:nvPr/>
          </p:nvSpPr>
          <p:spPr bwMode="auto">
            <a:xfrm>
              <a:off x="4202" y="1673"/>
              <a:ext cx="548" cy="253"/>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6" name="Text Box 66">
              <a:extLst>
                <a:ext uri="{FF2B5EF4-FFF2-40B4-BE49-F238E27FC236}">
                  <a16:creationId xmlns:a16="http://schemas.microsoft.com/office/drawing/2014/main" id="{F1525CD3-6EAD-8B46-AE7B-D63A2D957330}"/>
                </a:ext>
              </a:extLst>
            </p:cNvPr>
            <p:cNvSpPr txBox="1">
              <a:spLocks noChangeArrowheads="1"/>
            </p:cNvSpPr>
            <p:nvPr/>
          </p:nvSpPr>
          <p:spPr bwMode="auto">
            <a:xfrm>
              <a:off x="3790" y="1706"/>
              <a:ext cx="1437" cy="1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Seq=100, 20 bytes of data</a:t>
              </a:r>
            </a:p>
          </p:txBody>
        </p:sp>
      </p:grpSp>
      <p:grpSp>
        <p:nvGrpSpPr>
          <p:cNvPr id="4" name="Group 3">
            <a:extLst>
              <a:ext uri="{FF2B5EF4-FFF2-40B4-BE49-F238E27FC236}">
                <a16:creationId xmlns:a16="http://schemas.microsoft.com/office/drawing/2014/main" id="{AEA8CEC7-4316-034E-9A10-D1758AB5C1E8}"/>
              </a:ext>
            </a:extLst>
          </p:cNvPr>
          <p:cNvGrpSpPr/>
          <p:nvPr/>
        </p:nvGrpSpPr>
        <p:grpSpPr>
          <a:xfrm>
            <a:off x="2030275" y="3011037"/>
            <a:ext cx="2324100" cy="1381125"/>
            <a:chOff x="2030275" y="3011037"/>
            <a:chExt cx="2324100" cy="1381125"/>
          </a:xfrm>
        </p:grpSpPr>
        <p:sp>
          <p:nvSpPr>
            <p:cNvPr id="118" name="Text Box 22">
              <a:extLst>
                <a:ext uri="{FF2B5EF4-FFF2-40B4-BE49-F238E27FC236}">
                  <a16:creationId xmlns:a16="http://schemas.microsoft.com/office/drawing/2014/main" id="{26DC4EAE-1D60-F74E-A59A-4591BEF7DB8A}"/>
                </a:ext>
              </a:extLst>
            </p:cNvPr>
            <p:cNvSpPr txBox="1">
              <a:spLocks noChangeArrowheads="1"/>
            </p:cNvSpPr>
            <p:nvPr/>
          </p:nvSpPr>
          <p:spPr bwMode="auto">
            <a:xfrm>
              <a:off x="2654162" y="3372987"/>
              <a:ext cx="35877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a:ln>
                    <a:noFill/>
                  </a:ln>
                  <a:solidFill>
                    <a:srgbClr val="FF0000"/>
                  </a:solidFill>
                  <a:effectLst/>
                  <a:uLnTx/>
                  <a:uFillTx/>
                  <a:latin typeface="Tahoma" charset="0"/>
                  <a:ea typeface="ＭＳ Ｐゴシック" charset="0"/>
                  <a:cs typeface="+mn-cs"/>
                </a:rPr>
                <a:t>X</a:t>
              </a:r>
            </a:p>
          </p:txBody>
        </p:sp>
        <p:sp>
          <p:nvSpPr>
            <p:cNvPr id="122" name="Line 37">
              <a:extLst>
                <a:ext uri="{FF2B5EF4-FFF2-40B4-BE49-F238E27FC236}">
                  <a16:creationId xmlns:a16="http://schemas.microsoft.com/office/drawing/2014/main" id="{F82F123D-402E-6549-ACF5-E00DB455230B}"/>
                </a:ext>
              </a:extLst>
            </p:cNvPr>
            <p:cNvSpPr>
              <a:spLocks noChangeShapeType="1"/>
            </p:cNvSpPr>
            <p:nvPr/>
          </p:nvSpPr>
          <p:spPr bwMode="auto">
            <a:xfrm flipH="1">
              <a:off x="2917687" y="3011037"/>
              <a:ext cx="1431925" cy="57308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7" name="Group 46">
              <a:extLst>
                <a:ext uri="{FF2B5EF4-FFF2-40B4-BE49-F238E27FC236}">
                  <a16:creationId xmlns:a16="http://schemas.microsoft.com/office/drawing/2014/main" id="{324855DF-61E7-B748-8BCC-0D83D44C7E23}"/>
                </a:ext>
              </a:extLst>
            </p:cNvPr>
            <p:cNvGrpSpPr>
              <a:grpSpLocks/>
            </p:cNvGrpSpPr>
            <p:nvPr/>
          </p:nvGrpSpPr>
          <p:grpSpPr bwMode="auto">
            <a:xfrm>
              <a:off x="2939912" y="3211062"/>
              <a:ext cx="949325" cy="304800"/>
              <a:chOff x="4215" y="2253"/>
              <a:chExt cx="598" cy="192"/>
            </a:xfrm>
          </p:grpSpPr>
          <p:sp>
            <p:nvSpPr>
              <p:cNvPr id="128" name="Rectangle 47">
                <a:extLst>
                  <a:ext uri="{FF2B5EF4-FFF2-40B4-BE49-F238E27FC236}">
                    <a16:creationId xmlns:a16="http://schemas.microsoft.com/office/drawing/2014/main" id="{9FB09B08-6C10-9344-B5F2-19059A82D4DA}"/>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9" name="Text Box 48">
                <a:extLst>
                  <a:ext uri="{FF2B5EF4-FFF2-40B4-BE49-F238E27FC236}">
                    <a16:creationId xmlns:a16="http://schemas.microsoft.com/office/drawing/2014/main" id="{53E02B34-B365-F741-81B4-3CC6B76EE9BD}"/>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grpSp>
        <p:sp>
          <p:nvSpPr>
            <p:cNvPr id="147" name="Line 67">
              <a:extLst>
                <a:ext uri="{FF2B5EF4-FFF2-40B4-BE49-F238E27FC236}">
                  <a16:creationId xmlns:a16="http://schemas.microsoft.com/office/drawing/2014/main" id="{3A9C7800-3C25-D246-B475-A10782D1A42F}"/>
                </a:ext>
              </a:extLst>
            </p:cNvPr>
            <p:cNvSpPr>
              <a:spLocks noChangeShapeType="1"/>
            </p:cNvSpPr>
            <p:nvPr/>
          </p:nvSpPr>
          <p:spPr bwMode="auto">
            <a:xfrm flipH="1">
              <a:off x="2030275" y="3366637"/>
              <a:ext cx="2324100" cy="1025525"/>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48" name="Group 68">
              <a:extLst>
                <a:ext uri="{FF2B5EF4-FFF2-40B4-BE49-F238E27FC236}">
                  <a16:creationId xmlns:a16="http://schemas.microsoft.com/office/drawing/2014/main" id="{17041CF4-B3BE-AC4C-8F4D-F6EFAD312E20}"/>
                </a:ext>
              </a:extLst>
            </p:cNvPr>
            <p:cNvGrpSpPr>
              <a:grpSpLocks/>
            </p:cNvGrpSpPr>
            <p:nvPr/>
          </p:nvGrpSpPr>
          <p:grpSpPr bwMode="auto">
            <a:xfrm>
              <a:off x="2673212" y="3768274"/>
              <a:ext cx="949325" cy="304800"/>
              <a:chOff x="4215" y="2253"/>
              <a:chExt cx="598" cy="192"/>
            </a:xfrm>
          </p:grpSpPr>
          <p:sp>
            <p:nvSpPr>
              <p:cNvPr id="149" name="Rectangle 69">
                <a:extLst>
                  <a:ext uri="{FF2B5EF4-FFF2-40B4-BE49-F238E27FC236}">
                    <a16:creationId xmlns:a16="http://schemas.microsoft.com/office/drawing/2014/main" id="{3AAC76A6-2B0F-6244-8FEC-36E70DA156CD}"/>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Text Box 70">
                <a:extLst>
                  <a:ext uri="{FF2B5EF4-FFF2-40B4-BE49-F238E27FC236}">
                    <a16:creationId xmlns:a16="http://schemas.microsoft.com/office/drawing/2014/main" id="{821F7D19-F8C8-AE45-80AF-5153ED6D8304}"/>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rPr>
                  <a:t>ACK=120</a:t>
                </a:r>
                <a:endParaRPr kumimoji="0" lang="en-US" sz="1000" b="0" i="0" u="none" strike="noStrike" kern="0" cap="none" spc="0" normalizeH="0" baseline="0" noProof="0">
                  <a:ln>
                    <a:noFill/>
                  </a:ln>
                  <a:solidFill>
                    <a:srgbClr val="000000"/>
                  </a:solidFill>
                  <a:effectLst/>
                  <a:uLnTx/>
                  <a:uFillTx/>
                  <a:latin typeface="Times New Roman" charset="0"/>
                  <a:ea typeface="ＭＳ Ｐゴシック" charset="0"/>
                  <a:cs typeface="+mn-cs"/>
                </a:endParaRPr>
              </a:p>
            </p:txBody>
          </p:sp>
        </p:grpSp>
      </p:grpSp>
      <p:grpSp>
        <p:nvGrpSpPr>
          <p:cNvPr id="151" name="Group 84">
            <a:extLst>
              <a:ext uri="{FF2B5EF4-FFF2-40B4-BE49-F238E27FC236}">
                <a16:creationId xmlns:a16="http://schemas.microsoft.com/office/drawing/2014/main" id="{A513F213-614E-9644-8CDB-349CE9C0E465}"/>
              </a:ext>
            </a:extLst>
          </p:cNvPr>
          <p:cNvGrpSpPr>
            <a:grpSpLocks/>
          </p:cNvGrpSpPr>
          <p:nvPr/>
        </p:nvGrpSpPr>
        <p:grpSpPr bwMode="auto">
          <a:xfrm>
            <a:off x="1598475" y="1469574"/>
            <a:ext cx="630237" cy="533400"/>
            <a:chOff x="-44" y="1473"/>
            <a:chExt cx="981" cy="1105"/>
          </a:xfrm>
        </p:grpSpPr>
        <p:pic>
          <p:nvPicPr>
            <p:cNvPr id="152" name="Picture 85" descr="desktop_computer_stylized_medium">
              <a:extLst>
                <a:ext uri="{FF2B5EF4-FFF2-40B4-BE49-F238E27FC236}">
                  <a16:creationId xmlns:a16="http://schemas.microsoft.com/office/drawing/2014/main" id="{9BBAD69B-B04A-1542-BCB4-1BBB280A55C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 name="Freeform 86">
              <a:extLst>
                <a:ext uri="{FF2B5EF4-FFF2-40B4-BE49-F238E27FC236}">
                  <a16:creationId xmlns:a16="http://schemas.microsoft.com/office/drawing/2014/main" id="{B7171269-7915-9C4F-B3F9-C51F59FC7196}"/>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54" name="Group 87">
            <a:extLst>
              <a:ext uri="{FF2B5EF4-FFF2-40B4-BE49-F238E27FC236}">
                <a16:creationId xmlns:a16="http://schemas.microsoft.com/office/drawing/2014/main" id="{C16FC996-18F5-D44A-B06A-968A8827AE39}"/>
              </a:ext>
            </a:extLst>
          </p:cNvPr>
          <p:cNvGrpSpPr>
            <a:grpSpLocks/>
          </p:cNvGrpSpPr>
          <p:nvPr/>
        </p:nvGrpSpPr>
        <p:grpSpPr bwMode="auto">
          <a:xfrm flipH="1">
            <a:off x="4176575" y="1464812"/>
            <a:ext cx="674687" cy="590550"/>
            <a:chOff x="-44" y="1473"/>
            <a:chExt cx="981" cy="1105"/>
          </a:xfrm>
        </p:grpSpPr>
        <p:pic>
          <p:nvPicPr>
            <p:cNvPr id="155" name="Picture 88" descr="desktop_computer_stylized_medium">
              <a:extLst>
                <a:ext uri="{FF2B5EF4-FFF2-40B4-BE49-F238E27FC236}">
                  <a16:creationId xmlns:a16="http://schemas.microsoft.com/office/drawing/2014/main" id="{DD8C1025-5742-124A-A45D-17C092AE9EA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 name="Freeform 89">
              <a:extLst>
                <a:ext uri="{FF2B5EF4-FFF2-40B4-BE49-F238E27FC236}">
                  <a16:creationId xmlns:a16="http://schemas.microsoft.com/office/drawing/2014/main" id="{29DD3896-6A51-A043-8276-55B2A1834AB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36" name="Slide Number Placeholder 2">
            <a:extLst>
              <a:ext uri="{FF2B5EF4-FFF2-40B4-BE49-F238E27FC236}">
                <a16:creationId xmlns:a16="http://schemas.microsoft.com/office/drawing/2014/main" id="{F42F4D6B-59A3-9047-BAC8-F69D80AB687A}"/>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14</a:t>
            </a:fld>
            <a:endParaRPr lang="en-US" dirty="0"/>
          </a:p>
        </p:txBody>
      </p:sp>
      <p:graphicFrame>
        <p:nvGraphicFramePr>
          <p:cNvPr id="45" name="Table 44">
            <a:extLst>
              <a:ext uri="{FF2B5EF4-FFF2-40B4-BE49-F238E27FC236}">
                <a16:creationId xmlns:a16="http://schemas.microsoft.com/office/drawing/2014/main" id="{B46195A0-AF2B-1942-B8A0-C35ADDE96D78}"/>
              </a:ext>
            </a:extLst>
          </p:cNvPr>
          <p:cNvGraphicFramePr>
            <a:graphicFrameLocks noGrp="1"/>
          </p:cNvGraphicFramePr>
          <p:nvPr>
            <p:extLst>
              <p:ext uri="{D42A27DB-BD31-4B8C-83A1-F6EECF244321}">
                <p14:modId xmlns:p14="http://schemas.microsoft.com/office/powerpoint/2010/main" val="332524446"/>
              </p:ext>
            </p:extLst>
          </p:nvPr>
        </p:nvGraphicFramePr>
        <p:xfrm>
          <a:off x="4738550" y="2648769"/>
          <a:ext cx="3956211" cy="365760"/>
        </p:xfrm>
        <a:graphic>
          <a:graphicData uri="http://schemas.openxmlformats.org/drawingml/2006/table">
            <a:tbl>
              <a:tblPr firstRow="1" bandRow="1"/>
              <a:tblGrid>
                <a:gridCol w="439579">
                  <a:extLst>
                    <a:ext uri="{9D8B030D-6E8A-4147-A177-3AD203B41FA5}">
                      <a16:colId xmlns:a16="http://schemas.microsoft.com/office/drawing/2014/main" val="20000"/>
                    </a:ext>
                  </a:extLst>
                </a:gridCol>
                <a:gridCol w="439579">
                  <a:extLst>
                    <a:ext uri="{9D8B030D-6E8A-4147-A177-3AD203B41FA5}">
                      <a16:colId xmlns:a16="http://schemas.microsoft.com/office/drawing/2014/main" val="20001"/>
                    </a:ext>
                  </a:extLst>
                </a:gridCol>
                <a:gridCol w="439579">
                  <a:extLst>
                    <a:ext uri="{9D8B030D-6E8A-4147-A177-3AD203B41FA5}">
                      <a16:colId xmlns:a16="http://schemas.microsoft.com/office/drawing/2014/main" val="20002"/>
                    </a:ext>
                  </a:extLst>
                </a:gridCol>
                <a:gridCol w="439579">
                  <a:extLst>
                    <a:ext uri="{9D8B030D-6E8A-4147-A177-3AD203B41FA5}">
                      <a16:colId xmlns:a16="http://schemas.microsoft.com/office/drawing/2014/main" val="20003"/>
                    </a:ext>
                  </a:extLst>
                </a:gridCol>
                <a:gridCol w="439579">
                  <a:extLst>
                    <a:ext uri="{9D8B030D-6E8A-4147-A177-3AD203B41FA5}">
                      <a16:colId xmlns:a16="http://schemas.microsoft.com/office/drawing/2014/main" val="20004"/>
                    </a:ext>
                  </a:extLst>
                </a:gridCol>
                <a:gridCol w="439579">
                  <a:extLst>
                    <a:ext uri="{9D8B030D-6E8A-4147-A177-3AD203B41FA5}">
                      <a16:colId xmlns:a16="http://schemas.microsoft.com/office/drawing/2014/main" val="20005"/>
                    </a:ext>
                  </a:extLst>
                </a:gridCol>
                <a:gridCol w="439579">
                  <a:extLst>
                    <a:ext uri="{9D8B030D-6E8A-4147-A177-3AD203B41FA5}">
                      <a16:colId xmlns:a16="http://schemas.microsoft.com/office/drawing/2014/main" val="20006"/>
                    </a:ext>
                  </a:extLst>
                </a:gridCol>
                <a:gridCol w="439579">
                  <a:extLst>
                    <a:ext uri="{9D8B030D-6E8A-4147-A177-3AD203B41FA5}">
                      <a16:colId xmlns:a16="http://schemas.microsoft.com/office/drawing/2014/main" val="20007"/>
                    </a:ext>
                  </a:extLst>
                </a:gridCol>
                <a:gridCol w="439579">
                  <a:extLst>
                    <a:ext uri="{9D8B030D-6E8A-4147-A177-3AD203B41FA5}">
                      <a16:colId xmlns:a16="http://schemas.microsoft.com/office/drawing/2014/main" val="20008"/>
                    </a:ext>
                  </a:extLst>
                </a:gridCol>
              </a:tblGrid>
              <a:tr h="295592">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dirty="0"/>
                        <a:t>92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dirty="0"/>
                        <a:t>93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dirty="0"/>
                        <a:t>94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dirty="0"/>
                        <a:t>95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dirty="0"/>
                        <a:t>96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dirty="0"/>
                        <a:t>97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dirty="0"/>
                        <a:t>98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dirty="0"/>
                        <a:t>99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algn="ctr"/>
                      <a:r>
                        <a:rPr lang="en-US" sz="1200" b="0" dirty="0">
                          <a:solidFill>
                            <a:schemeClr val="tx1"/>
                          </a:solidFill>
                        </a:rPr>
                        <a:t>100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6" name="TextBox 45">
            <a:extLst>
              <a:ext uri="{FF2B5EF4-FFF2-40B4-BE49-F238E27FC236}">
                <a16:creationId xmlns:a16="http://schemas.microsoft.com/office/drawing/2014/main" id="{848E4895-A155-B74C-B65B-B59424DDD25D}"/>
              </a:ext>
            </a:extLst>
          </p:cNvPr>
          <p:cNvSpPr txBox="1"/>
          <p:nvPr/>
        </p:nvSpPr>
        <p:spPr>
          <a:xfrm flipH="1">
            <a:off x="4757245" y="3324200"/>
            <a:ext cx="911727"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latin typeface="Tahoma" charset="0"/>
                <a:ea typeface="ＭＳ Ｐゴシック" charset="-128"/>
              </a:rPr>
              <a:t>Send </a:t>
            </a:r>
            <a:r>
              <a:rPr lang="en-US" sz="1200" b="1" dirty="0" err="1">
                <a:solidFill>
                  <a:srgbClr val="000000"/>
                </a:solidFill>
                <a:latin typeface="Tahoma" charset="0"/>
                <a:ea typeface="ＭＳ Ｐゴシック" charset="-128"/>
              </a:rPr>
              <a:t>Seq</a:t>
            </a:r>
            <a:endParaRPr lang="en-US" sz="1200" b="1" dirty="0">
              <a:solidFill>
                <a:srgbClr val="000000"/>
              </a:solidFill>
              <a:latin typeface="Tahoma" charset="0"/>
              <a:ea typeface="ＭＳ Ｐゴシック" charset="-128"/>
            </a:endParaRPr>
          </a:p>
        </p:txBody>
      </p:sp>
      <p:cxnSp>
        <p:nvCxnSpPr>
          <p:cNvPr id="47" name="Straight Arrow Connector 46">
            <a:extLst>
              <a:ext uri="{FF2B5EF4-FFF2-40B4-BE49-F238E27FC236}">
                <a16:creationId xmlns:a16="http://schemas.microsoft.com/office/drawing/2014/main" id="{FFA3D2FE-8F30-044B-BE4A-25466A82A168}"/>
              </a:ext>
            </a:extLst>
          </p:cNvPr>
          <p:cNvCxnSpPr/>
          <p:nvPr/>
        </p:nvCxnSpPr>
        <p:spPr bwMode="auto">
          <a:xfrm flipV="1">
            <a:off x="4973898" y="3031249"/>
            <a:ext cx="591" cy="316683"/>
          </a:xfrm>
          <a:prstGeom prst="straightConnector1">
            <a:avLst/>
          </a:prstGeom>
          <a:solidFill>
            <a:srgbClr val="00CC99"/>
          </a:solidFill>
          <a:ln w="9525"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8" name="Straight Arrow Connector 47">
            <a:extLst>
              <a:ext uri="{FF2B5EF4-FFF2-40B4-BE49-F238E27FC236}">
                <a16:creationId xmlns:a16="http://schemas.microsoft.com/office/drawing/2014/main" id="{65504E49-5DA3-7649-9AC9-40EC85885169}"/>
              </a:ext>
            </a:extLst>
          </p:cNvPr>
          <p:cNvCxnSpPr/>
          <p:nvPr/>
        </p:nvCxnSpPr>
        <p:spPr bwMode="auto">
          <a:xfrm flipH="1" flipV="1">
            <a:off x="8436827" y="3016814"/>
            <a:ext cx="361" cy="285953"/>
          </a:xfrm>
          <a:prstGeom prst="straightConnector1">
            <a:avLst/>
          </a:prstGeom>
          <a:solidFill>
            <a:srgbClr val="00CC99"/>
          </a:solidFill>
          <a:ln w="9525"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aphicFrame>
        <p:nvGraphicFramePr>
          <p:cNvPr id="49" name="Table 48">
            <a:extLst>
              <a:ext uri="{FF2B5EF4-FFF2-40B4-BE49-F238E27FC236}">
                <a16:creationId xmlns:a16="http://schemas.microsoft.com/office/drawing/2014/main" id="{8E172C58-2F60-6A4F-A17D-E6103AB943C0}"/>
              </a:ext>
            </a:extLst>
          </p:cNvPr>
          <p:cNvGraphicFramePr>
            <a:graphicFrameLocks noGrp="1"/>
          </p:cNvGraphicFramePr>
          <p:nvPr>
            <p:extLst>
              <p:ext uri="{D42A27DB-BD31-4B8C-83A1-F6EECF244321}">
                <p14:modId xmlns:p14="http://schemas.microsoft.com/office/powerpoint/2010/main" val="1014210218"/>
              </p:ext>
            </p:extLst>
          </p:nvPr>
        </p:nvGraphicFramePr>
        <p:xfrm>
          <a:off x="4690924" y="3698798"/>
          <a:ext cx="3956211" cy="295592"/>
        </p:xfrm>
        <a:graphic>
          <a:graphicData uri="http://schemas.openxmlformats.org/drawingml/2006/table">
            <a:tbl>
              <a:tblPr firstRow="1" bandRow="1"/>
              <a:tblGrid>
                <a:gridCol w="439579">
                  <a:extLst>
                    <a:ext uri="{9D8B030D-6E8A-4147-A177-3AD203B41FA5}">
                      <a16:colId xmlns:a16="http://schemas.microsoft.com/office/drawing/2014/main" val="20000"/>
                    </a:ext>
                  </a:extLst>
                </a:gridCol>
                <a:gridCol w="439579">
                  <a:extLst>
                    <a:ext uri="{9D8B030D-6E8A-4147-A177-3AD203B41FA5}">
                      <a16:colId xmlns:a16="http://schemas.microsoft.com/office/drawing/2014/main" val="20001"/>
                    </a:ext>
                  </a:extLst>
                </a:gridCol>
                <a:gridCol w="439579">
                  <a:extLst>
                    <a:ext uri="{9D8B030D-6E8A-4147-A177-3AD203B41FA5}">
                      <a16:colId xmlns:a16="http://schemas.microsoft.com/office/drawing/2014/main" val="20002"/>
                    </a:ext>
                  </a:extLst>
                </a:gridCol>
                <a:gridCol w="439579">
                  <a:extLst>
                    <a:ext uri="{9D8B030D-6E8A-4147-A177-3AD203B41FA5}">
                      <a16:colId xmlns:a16="http://schemas.microsoft.com/office/drawing/2014/main" val="20003"/>
                    </a:ext>
                  </a:extLst>
                </a:gridCol>
                <a:gridCol w="439579">
                  <a:extLst>
                    <a:ext uri="{9D8B030D-6E8A-4147-A177-3AD203B41FA5}">
                      <a16:colId xmlns:a16="http://schemas.microsoft.com/office/drawing/2014/main" val="20004"/>
                    </a:ext>
                  </a:extLst>
                </a:gridCol>
                <a:gridCol w="879158">
                  <a:extLst>
                    <a:ext uri="{9D8B030D-6E8A-4147-A177-3AD203B41FA5}">
                      <a16:colId xmlns:a16="http://schemas.microsoft.com/office/drawing/2014/main" val="20005"/>
                    </a:ext>
                  </a:extLst>
                </a:gridCol>
                <a:gridCol w="439579">
                  <a:extLst>
                    <a:ext uri="{9D8B030D-6E8A-4147-A177-3AD203B41FA5}">
                      <a16:colId xmlns:a16="http://schemas.microsoft.com/office/drawing/2014/main" val="20006"/>
                    </a:ext>
                  </a:extLst>
                </a:gridCol>
                <a:gridCol w="439579">
                  <a:extLst>
                    <a:ext uri="{9D8B030D-6E8A-4147-A177-3AD203B41FA5}">
                      <a16:colId xmlns:a16="http://schemas.microsoft.com/office/drawing/2014/main" val="20007"/>
                    </a:ext>
                  </a:extLst>
                </a:gridCol>
              </a:tblGrid>
              <a:tr h="295592">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sz="1200" b="0" dirty="0"/>
                        <a:t>100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sz="1200" b="0" dirty="0"/>
                        <a:t>101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sz="1200" b="0" dirty="0"/>
                        <a:t>102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sz="1200" b="0" dirty="0"/>
                        <a:t>103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sz="1200" b="0" dirty="0"/>
                        <a:t>104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mr-IN" sz="1200" b="0" dirty="0"/>
                        <a:t>…</a:t>
                      </a:r>
                      <a:endParaRPr lang="en-US" sz="1200" b="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sz="1200" b="0" dirty="0"/>
                        <a:t>119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algn="ctr"/>
                      <a:r>
                        <a:rPr lang="en-US" sz="1200" b="0" dirty="0">
                          <a:solidFill>
                            <a:schemeClr val="tx1"/>
                          </a:solidFill>
                        </a:rPr>
                        <a:t>120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0" name="TextBox 49">
            <a:extLst>
              <a:ext uri="{FF2B5EF4-FFF2-40B4-BE49-F238E27FC236}">
                <a16:creationId xmlns:a16="http://schemas.microsoft.com/office/drawing/2014/main" id="{0664851B-4EE7-3B42-B86E-E82E03419681}"/>
              </a:ext>
            </a:extLst>
          </p:cNvPr>
          <p:cNvSpPr txBox="1"/>
          <p:nvPr/>
        </p:nvSpPr>
        <p:spPr>
          <a:xfrm flipH="1">
            <a:off x="4709619" y="4374229"/>
            <a:ext cx="911727"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latin typeface="Tahoma" charset="0"/>
                <a:ea typeface="ＭＳ Ｐゴシック" charset="-128"/>
              </a:rPr>
              <a:t>Send </a:t>
            </a:r>
            <a:r>
              <a:rPr lang="en-US" sz="1200" b="1" dirty="0" err="1">
                <a:solidFill>
                  <a:srgbClr val="000000"/>
                </a:solidFill>
                <a:latin typeface="Tahoma" charset="0"/>
                <a:ea typeface="ＭＳ Ｐゴシック" charset="-128"/>
              </a:rPr>
              <a:t>Seq</a:t>
            </a:r>
            <a:endParaRPr lang="en-US" sz="1200" b="1" dirty="0">
              <a:solidFill>
                <a:srgbClr val="000000"/>
              </a:solidFill>
              <a:latin typeface="Tahoma" charset="0"/>
              <a:ea typeface="ＭＳ Ｐゴシック" charset="-128"/>
            </a:endParaRPr>
          </a:p>
        </p:txBody>
      </p:sp>
      <p:cxnSp>
        <p:nvCxnSpPr>
          <p:cNvPr id="51" name="Straight Arrow Connector 50">
            <a:extLst>
              <a:ext uri="{FF2B5EF4-FFF2-40B4-BE49-F238E27FC236}">
                <a16:creationId xmlns:a16="http://schemas.microsoft.com/office/drawing/2014/main" id="{75CBC77A-8FEA-B447-85B8-24501A181E0A}"/>
              </a:ext>
            </a:extLst>
          </p:cNvPr>
          <p:cNvCxnSpPr/>
          <p:nvPr/>
        </p:nvCxnSpPr>
        <p:spPr bwMode="auto">
          <a:xfrm flipV="1">
            <a:off x="4926272" y="4081278"/>
            <a:ext cx="591" cy="316683"/>
          </a:xfrm>
          <a:prstGeom prst="straightConnector1">
            <a:avLst/>
          </a:prstGeom>
          <a:solidFill>
            <a:srgbClr val="00CC99"/>
          </a:solidFill>
          <a:ln w="9525"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2" name="Straight Arrow Connector 51">
            <a:extLst>
              <a:ext uri="{FF2B5EF4-FFF2-40B4-BE49-F238E27FC236}">
                <a16:creationId xmlns:a16="http://schemas.microsoft.com/office/drawing/2014/main" id="{DF922DA2-1D5C-FE4B-AB13-B79BFFAE2ABD}"/>
              </a:ext>
            </a:extLst>
          </p:cNvPr>
          <p:cNvCxnSpPr/>
          <p:nvPr/>
        </p:nvCxnSpPr>
        <p:spPr bwMode="auto">
          <a:xfrm flipH="1" flipV="1">
            <a:off x="8389201" y="4066843"/>
            <a:ext cx="361" cy="285953"/>
          </a:xfrm>
          <a:prstGeom prst="straightConnector1">
            <a:avLst/>
          </a:prstGeom>
          <a:solidFill>
            <a:srgbClr val="00CC99"/>
          </a:solidFill>
          <a:ln w="9525"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4396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500"/>
                                        <p:tgtEl>
                                          <p:spTgt spid="1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wipe(left)">
                                      <p:cBhvr>
                                        <p:cTn id="10" dur="500"/>
                                        <p:tgtEl>
                                          <p:spTgt spid="12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6"/>
                                        </p:tgtEl>
                                        <p:attrNameLst>
                                          <p:attrName>style.visibility</p:attrName>
                                        </p:attrNameLst>
                                      </p:cBhvr>
                                      <p:to>
                                        <p:strVal val="visible"/>
                                      </p:to>
                                    </p:set>
                                    <p:animEffect transition="in" filter="wipe(left)">
                                      <p:cBhvr>
                                        <p:cTn id="13" dur="500"/>
                                        <p:tgtEl>
                                          <p:spTgt spid="126"/>
                                        </p:tgtEl>
                                      </p:cBhvr>
                                    </p:animEffect>
                                  </p:childTnLst>
                                </p:cTn>
                              </p:par>
                              <p:par>
                                <p:cTn id="14" presetID="22" presetClass="entr" presetSubtype="8" fill="hold" nodeType="withEffect">
                                  <p:stCondLst>
                                    <p:cond delay="0"/>
                                  </p:stCondLst>
                                  <p:childTnLst>
                                    <p:set>
                                      <p:cBhvr>
                                        <p:cTn id="15" dur="1" fill="hold">
                                          <p:stCondLst>
                                            <p:cond delay="0"/>
                                          </p:stCondLst>
                                        </p:cTn>
                                        <p:tgtEl>
                                          <p:spTgt spid="143"/>
                                        </p:tgtEl>
                                        <p:attrNameLst>
                                          <p:attrName>style.visibility</p:attrName>
                                        </p:attrNameLst>
                                      </p:cBhvr>
                                      <p:to>
                                        <p:strVal val="visible"/>
                                      </p:to>
                                    </p:set>
                                    <p:animEffect transition="in" filter="wipe(left)">
                                      <p:cBhvr>
                                        <p:cTn id="16" dur="500"/>
                                        <p:tgtEl>
                                          <p:spTgt spid="143"/>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5" grpId="0" animBg="1"/>
      <p:bldP spid="1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retransmission - Fast retransmit</a:t>
            </a:r>
            <a:endParaRPr lang="en-US" sz="4400" b="0" dirty="0"/>
          </a:p>
        </p:txBody>
      </p:sp>
      <p:sp>
        <p:nvSpPr>
          <p:cNvPr id="62" name="Line 10">
            <a:extLst>
              <a:ext uri="{FF2B5EF4-FFF2-40B4-BE49-F238E27FC236}">
                <a16:creationId xmlns:a16="http://schemas.microsoft.com/office/drawing/2014/main" id="{D5DBB1B8-3A7B-2149-A7A5-727E44799BF4}"/>
              </a:ext>
            </a:extLst>
          </p:cNvPr>
          <p:cNvSpPr>
            <a:spLocks noChangeShapeType="1"/>
          </p:cNvSpPr>
          <p:nvPr/>
        </p:nvSpPr>
        <p:spPr bwMode="auto">
          <a:xfrm flipH="1">
            <a:off x="7137251" y="1928015"/>
            <a:ext cx="0" cy="4413474"/>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3" name="Line 11">
            <a:extLst>
              <a:ext uri="{FF2B5EF4-FFF2-40B4-BE49-F238E27FC236}">
                <a16:creationId xmlns:a16="http://schemas.microsoft.com/office/drawing/2014/main" id="{689C7DF6-5B6C-F34C-B350-3B553A4C7C71}"/>
              </a:ext>
            </a:extLst>
          </p:cNvPr>
          <p:cNvSpPr>
            <a:spLocks noChangeShapeType="1"/>
          </p:cNvSpPr>
          <p:nvPr/>
        </p:nvSpPr>
        <p:spPr bwMode="auto">
          <a:xfrm>
            <a:off x="10614518" y="2016469"/>
            <a:ext cx="14666" cy="43250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4" name="Text Box 34">
            <a:extLst>
              <a:ext uri="{FF2B5EF4-FFF2-40B4-BE49-F238E27FC236}">
                <a16:creationId xmlns:a16="http://schemas.microsoft.com/office/drawing/2014/main" id="{7F373F6A-C03C-9348-95D5-6812428E4AB9}"/>
              </a:ext>
            </a:extLst>
          </p:cNvPr>
          <p:cNvSpPr txBox="1">
            <a:spLocks noChangeArrowheads="1"/>
          </p:cNvSpPr>
          <p:nvPr/>
        </p:nvSpPr>
        <p:spPr bwMode="auto">
          <a:xfrm>
            <a:off x="9960336" y="1045159"/>
            <a:ext cx="1069083" cy="39067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B</a:t>
            </a:r>
          </a:p>
        </p:txBody>
      </p:sp>
      <p:sp>
        <p:nvSpPr>
          <p:cNvPr id="75" name="Text Box 38">
            <a:extLst>
              <a:ext uri="{FF2B5EF4-FFF2-40B4-BE49-F238E27FC236}">
                <a16:creationId xmlns:a16="http://schemas.microsoft.com/office/drawing/2014/main" id="{DAC7237E-4C51-2843-8070-FFEA26334B0E}"/>
              </a:ext>
            </a:extLst>
          </p:cNvPr>
          <p:cNvSpPr txBox="1">
            <a:spLocks noChangeArrowheads="1"/>
          </p:cNvSpPr>
          <p:nvPr/>
        </p:nvSpPr>
        <p:spPr bwMode="auto">
          <a:xfrm>
            <a:off x="6733327" y="1065430"/>
            <a:ext cx="1073474" cy="39067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A</a:t>
            </a:r>
          </a:p>
        </p:txBody>
      </p:sp>
      <p:grpSp>
        <p:nvGrpSpPr>
          <p:cNvPr id="80" name="Group 78">
            <a:extLst>
              <a:ext uri="{FF2B5EF4-FFF2-40B4-BE49-F238E27FC236}">
                <a16:creationId xmlns:a16="http://schemas.microsoft.com/office/drawing/2014/main" id="{BFB3AB37-E716-1346-A8BA-2EFF122E1DFB}"/>
              </a:ext>
            </a:extLst>
          </p:cNvPr>
          <p:cNvGrpSpPr>
            <a:grpSpLocks/>
          </p:cNvGrpSpPr>
          <p:nvPr/>
        </p:nvGrpSpPr>
        <p:grpSpPr bwMode="auto">
          <a:xfrm>
            <a:off x="6606003" y="2250502"/>
            <a:ext cx="548811" cy="4090987"/>
            <a:chOff x="397" y="868"/>
            <a:chExt cx="250" cy="2220"/>
          </a:xfrm>
        </p:grpSpPr>
        <p:sp>
          <p:nvSpPr>
            <p:cNvPr id="81" name="Text Box 50">
              <a:extLst>
                <a:ext uri="{FF2B5EF4-FFF2-40B4-BE49-F238E27FC236}">
                  <a16:creationId xmlns:a16="http://schemas.microsoft.com/office/drawing/2014/main" id="{20D2BEC4-83BC-594C-9709-4963DF5C652E}"/>
                </a:ext>
              </a:extLst>
            </p:cNvPr>
            <p:cNvSpPr txBox="1">
              <a:spLocks noChangeArrowheads="1"/>
            </p:cNvSpPr>
            <p:nvPr/>
          </p:nvSpPr>
          <p:spPr bwMode="auto">
            <a:xfrm rot="10800000">
              <a:off x="397" y="1778"/>
              <a:ext cx="250" cy="4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timeout</a:t>
              </a:r>
            </a:p>
          </p:txBody>
        </p:sp>
        <p:grpSp>
          <p:nvGrpSpPr>
            <p:cNvPr id="82" name="Group 51">
              <a:extLst>
                <a:ext uri="{FF2B5EF4-FFF2-40B4-BE49-F238E27FC236}">
                  <a16:creationId xmlns:a16="http://schemas.microsoft.com/office/drawing/2014/main" id="{EDCC85C1-CBD8-CF48-BE14-AB550ACC9CD9}"/>
                </a:ext>
              </a:extLst>
            </p:cNvPr>
            <p:cNvGrpSpPr>
              <a:grpSpLocks/>
            </p:cNvGrpSpPr>
            <p:nvPr/>
          </p:nvGrpSpPr>
          <p:grpSpPr bwMode="auto">
            <a:xfrm>
              <a:off x="488" y="868"/>
              <a:ext cx="66" cy="893"/>
              <a:chOff x="3099" y="1749"/>
              <a:chExt cx="66" cy="320"/>
            </a:xfrm>
          </p:grpSpPr>
          <p:sp>
            <p:nvSpPr>
              <p:cNvPr id="86" name="Line 52">
                <a:extLst>
                  <a:ext uri="{FF2B5EF4-FFF2-40B4-BE49-F238E27FC236}">
                    <a16:creationId xmlns:a16="http://schemas.microsoft.com/office/drawing/2014/main" id="{F5C3CCA7-42E1-5E4B-B134-3ADAAE25F478}"/>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7" name="Line 53">
                <a:extLst>
                  <a:ext uri="{FF2B5EF4-FFF2-40B4-BE49-F238E27FC236}">
                    <a16:creationId xmlns:a16="http://schemas.microsoft.com/office/drawing/2014/main" id="{8E5A8D16-FBBC-D14E-8BAD-251BDDCBBDB1}"/>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83" name="Group 54">
              <a:extLst>
                <a:ext uri="{FF2B5EF4-FFF2-40B4-BE49-F238E27FC236}">
                  <a16:creationId xmlns:a16="http://schemas.microsoft.com/office/drawing/2014/main" id="{21D50596-28D4-5A43-9FB1-7BBC7387FCE9}"/>
                </a:ext>
              </a:extLst>
            </p:cNvPr>
            <p:cNvGrpSpPr>
              <a:grpSpLocks/>
            </p:cNvGrpSpPr>
            <p:nvPr/>
          </p:nvGrpSpPr>
          <p:grpSpPr bwMode="auto">
            <a:xfrm rot="10800000">
              <a:off x="485" y="2224"/>
              <a:ext cx="66" cy="864"/>
              <a:chOff x="3099" y="1749"/>
              <a:chExt cx="66" cy="320"/>
            </a:xfrm>
          </p:grpSpPr>
          <p:sp>
            <p:nvSpPr>
              <p:cNvPr id="84" name="Line 55">
                <a:extLst>
                  <a:ext uri="{FF2B5EF4-FFF2-40B4-BE49-F238E27FC236}">
                    <a16:creationId xmlns:a16="http://schemas.microsoft.com/office/drawing/2014/main" id="{80D32A34-44D9-C043-A214-A031ADF68922}"/>
                  </a:ext>
                </a:extLst>
              </p:cNvPr>
              <p:cNvSpPr>
                <a:spLocks noChangeShapeType="1"/>
              </p:cNvSpPr>
              <p:nvPr/>
            </p:nvSpPr>
            <p:spPr bwMode="auto">
              <a:xfrm flipV="1">
                <a:off x="3132" y="1749"/>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5" name="Line 56">
                <a:extLst>
                  <a:ext uri="{FF2B5EF4-FFF2-40B4-BE49-F238E27FC236}">
                    <a16:creationId xmlns:a16="http://schemas.microsoft.com/office/drawing/2014/main" id="{AE50FFCD-888F-5F49-95EA-1422F4F92DA1}"/>
                  </a:ext>
                </a:extLst>
              </p:cNvPr>
              <p:cNvSpPr>
                <a:spLocks noChangeShapeType="1"/>
              </p:cNvSpPr>
              <p:nvPr/>
            </p:nvSpPr>
            <p:spPr bwMode="auto">
              <a:xfrm>
                <a:off x="3106" y="1752"/>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grpSp>
        <p:nvGrpSpPr>
          <p:cNvPr id="5" name="Group 4">
            <a:extLst>
              <a:ext uri="{FF2B5EF4-FFF2-40B4-BE49-F238E27FC236}">
                <a16:creationId xmlns:a16="http://schemas.microsoft.com/office/drawing/2014/main" id="{DFEC346A-D192-A745-962D-2F7187BE2EBA}"/>
              </a:ext>
            </a:extLst>
          </p:cNvPr>
          <p:cNvGrpSpPr/>
          <p:nvPr/>
        </p:nvGrpSpPr>
        <p:grpSpPr>
          <a:xfrm>
            <a:off x="7013299" y="3003106"/>
            <a:ext cx="3612455" cy="2092660"/>
            <a:chOff x="7013299" y="3003106"/>
            <a:chExt cx="3612455" cy="2092660"/>
          </a:xfrm>
        </p:grpSpPr>
        <p:sp>
          <p:nvSpPr>
            <p:cNvPr id="64" name="Line 12">
              <a:extLst>
                <a:ext uri="{FF2B5EF4-FFF2-40B4-BE49-F238E27FC236}">
                  <a16:creationId xmlns:a16="http://schemas.microsoft.com/office/drawing/2014/main" id="{95AEFD21-3019-6045-8B8C-F134C817BFAE}"/>
                </a:ext>
              </a:extLst>
            </p:cNvPr>
            <p:cNvSpPr>
              <a:spLocks noChangeShapeType="1"/>
            </p:cNvSpPr>
            <p:nvPr/>
          </p:nvSpPr>
          <p:spPr bwMode="auto">
            <a:xfrm flipH="1">
              <a:off x="7124339" y="3003106"/>
              <a:ext cx="3483853" cy="939821"/>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8" name="Line 17">
              <a:extLst>
                <a:ext uri="{FF2B5EF4-FFF2-40B4-BE49-F238E27FC236}">
                  <a16:creationId xmlns:a16="http://schemas.microsoft.com/office/drawing/2014/main" id="{D424C827-C61B-5F47-A8EF-11555EB430C0}"/>
                </a:ext>
              </a:extLst>
            </p:cNvPr>
            <p:cNvSpPr>
              <a:spLocks noChangeShapeType="1"/>
            </p:cNvSpPr>
            <p:nvPr/>
          </p:nvSpPr>
          <p:spPr bwMode="auto">
            <a:xfrm flipH="1">
              <a:off x="7126535" y="3495131"/>
              <a:ext cx="3499219" cy="96377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9" name="Line 18">
              <a:extLst>
                <a:ext uri="{FF2B5EF4-FFF2-40B4-BE49-F238E27FC236}">
                  <a16:creationId xmlns:a16="http://schemas.microsoft.com/office/drawing/2014/main" id="{E299C9DA-59E0-D740-8F25-10DD099B646A}"/>
                </a:ext>
              </a:extLst>
            </p:cNvPr>
            <p:cNvSpPr>
              <a:spLocks noChangeShapeType="1"/>
            </p:cNvSpPr>
            <p:nvPr/>
          </p:nvSpPr>
          <p:spPr bwMode="auto">
            <a:xfrm flipH="1">
              <a:off x="7137252" y="3785544"/>
              <a:ext cx="3466289" cy="103011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0" name="Line 19">
              <a:extLst>
                <a:ext uri="{FF2B5EF4-FFF2-40B4-BE49-F238E27FC236}">
                  <a16:creationId xmlns:a16="http://schemas.microsoft.com/office/drawing/2014/main" id="{5BBCCA9A-EE48-4F4D-B1C7-EAC125089125}"/>
                </a:ext>
              </a:extLst>
            </p:cNvPr>
            <p:cNvSpPr>
              <a:spLocks noChangeShapeType="1"/>
            </p:cNvSpPr>
            <p:nvPr/>
          </p:nvSpPr>
          <p:spPr bwMode="auto">
            <a:xfrm flipH="1">
              <a:off x="7137252" y="4050906"/>
              <a:ext cx="3450923" cy="104486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9" name="Text Box 43">
              <a:extLst>
                <a:ext uri="{FF2B5EF4-FFF2-40B4-BE49-F238E27FC236}">
                  <a16:creationId xmlns:a16="http://schemas.microsoft.com/office/drawing/2014/main" id="{239E35BD-73CE-0B47-977F-0F2E0F1170FF}"/>
                </a:ext>
              </a:extLst>
            </p:cNvPr>
            <p:cNvSpPr txBox="1">
              <a:spLocks noChangeArrowheads="1"/>
            </p:cNvSpPr>
            <p:nvPr/>
          </p:nvSpPr>
          <p:spPr bwMode="auto">
            <a:xfrm rot="20736981">
              <a:off x="7013299" y="3540991"/>
              <a:ext cx="1312756" cy="35381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90" name="Text Box 67">
              <a:extLst>
                <a:ext uri="{FF2B5EF4-FFF2-40B4-BE49-F238E27FC236}">
                  <a16:creationId xmlns:a16="http://schemas.microsoft.com/office/drawing/2014/main" id="{0D263B80-AF59-D348-84FD-932DC45167E5}"/>
                </a:ext>
              </a:extLst>
            </p:cNvPr>
            <p:cNvSpPr txBox="1">
              <a:spLocks noChangeArrowheads="1"/>
            </p:cNvSpPr>
            <p:nvPr/>
          </p:nvSpPr>
          <p:spPr bwMode="auto">
            <a:xfrm rot="20635106">
              <a:off x="7025762" y="4030047"/>
              <a:ext cx="1312756" cy="35381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93" name="Text Box 74">
              <a:extLst>
                <a:ext uri="{FF2B5EF4-FFF2-40B4-BE49-F238E27FC236}">
                  <a16:creationId xmlns:a16="http://schemas.microsoft.com/office/drawing/2014/main" id="{8EFF23A0-366A-E64A-A6E3-90FD7CB3D7C0}"/>
                </a:ext>
              </a:extLst>
            </p:cNvPr>
            <p:cNvSpPr txBox="1">
              <a:spLocks noChangeArrowheads="1"/>
            </p:cNvSpPr>
            <p:nvPr/>
          </p:nvSpPr>
          <p:spPr bwMode="auto">
            <a:xfrm rot="20657108">
              <a:off x="7017491" y="4400415"/>
              <a:ext cx="1312756" cy="35381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96" name="Text Box 77">
              <a:extLst>
                <a:ext uri="{FF2B5EF4-FFF2-40B4-BE49-F238E27FC236}">
                  <a16:creationId xmlns:a16="http://schemas.microsoft.com/office/drawing/2014/main" id="{589E2F0E-5EA2-944C-B543-F8CCDFFE3457}"/>
                </a:ext>
              </a:extLst>
            </p:cNvPr>
            <p:cNvSpPr txBox="1">
              <a:spLocks noChangeArrowheads="1"/>
            </p:cNvSpPr>
            <p:nvPr/>
          </p:nvSpPr>
          <p:spPr bwMode="auto">
            <a:xfrm rot="20628354">
              <a:off x="7020313" y="4687228"/>
              <a:ext cx="1312756" cy="35381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grpSp>
      <p:sp>
        <p:nvSpPr>
          <p:cNvPr id="97" name="Rectangle 84">
            <a:extLst>
              <a:ext uri="{FF2B5EF4-FFF2-40B4-BE49-F238E27FC236}">
                <a16:creationId xmlns:a16="http://schemas.microsoft.com/office/drawing/2014/main" id="{DDC13008-E549-D946-9386-1DAF70895444}"/>
              </a:ext>
            </a:extLst>
          </p:cNvPr>
          <p:cNvSpPr>
            <a:spLocks noChangeArrowheads="1"/>
          </p:cNvSpPr>
          <p:nvPr/>
        </p:nvSpPr>
        <p:spPr bwMode="auto">
          <a:xfrm>
            <a:off x="7435805" y="2563776"/>
            <a:ext cx="1047131" cy="261676"/>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4" name="Group 3">
            <a:extLst>
              <a:ext uri="{FF2B5EF4-FFF2-40B4-BE49-F238E27FC236}">
                <a16:creationId xmlns:a16="http://schemas.microsoft.com/office/drawing/2014/main" id="{A410A887-ABC6-3C43-BE7B-AF0C2FBB6C93}"/>
              </a:ext>
            </a:extLst>
          </p:cNvPr>
          <p:cNvGrpSpPr/>
          <p:nvPr/>
        </p:nvGrpSpPr>
        <p:grpSpPr>
          <a:xfrm>
            <a:off x="7137252" y="2219051"/>
            <a:ext cx="3503609" cy="1809741"/>
            <a:chOff x="7137252" y="2219051"/>
            <a:chExt cx="3503609" cy="1809741"/>
          </a:xfrm>
        </p:grpSpPr>
        <p:sp>
          <p:nvSpPr>
            <p:cNvPr id="60" name="Line 3">
              <a:extLst>
                <a:ext uri="{FF2B5EF4-FFF2-40B4-BE49-F238E27FC236}">
                  <a16:creationId xmlns:a16="http://schemas.microsoft.com/office/drawing/2014/main" id="{2DDEC3DE-B6A8-CB4A-8854-325CA53758C5}"/>
                </a:ext>
              </a:extLst>
            </p:cNvPr>
            <p:cNvSpPr>
              <a:spLocks noChangeShapeType="1"/>
            </p:cNvSpPr>
            <p:nvPr/>
          </p:nvSpPr>
          <p:spPr bwMode="auto">
            <a:xfrm>
              <a:off x="7137252" y="2281830"/>
              <a:ext cx="3503609" cy="68551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1" name="Line 9">
              <a:extLst>
                <a:ext uri="{FF2B5EF4-FFF2-40B4-BE49-F238E27FC236}">
                  <a16:creationId xmlns:a16="http://schemas.microsoft.com/office/drawing/2014/main" id="{7443982D-7E67-3541-8BDB-FB3F54B4C262}"/>
                </a:ext>
              </a:extLst>
            </p:cNvPr>
            <p:cNvSpPr>
              <a:spLocks noChangeShapeType="1"/>
            </p:cNvSpPr>
            <p:nvPr/>
          </p:nvSpPr>
          <p:spPr bwMode="auto">
            <a:xfrm>
              <a:off x="7137252" y="2547191"/>
              <a:ext cx="2430134" cy="48096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5" name="Line 14">
              <a:extLst>
                <a:ext uri="{FF2B5EF4-FFF2-40B4-BE49-F238E27FC236}">
                  <a16:creationId xmlns:a16="http://schemas.microsoft.com/office/drawing/2014/main" id="{45E4DCDF-3370-7840-AFF3-2F4DBC2FB6CD}"/>
                </a:ext>
              </a:extLst>
            </p:cNvPr>
            <p:cNvSpPr>
              <a:spLocks noChangeShapeType="1"/>
            </p:cNvSpPr>
            <p:nvPr/>
          </p:nvSpPr>
          <p:spPr bwMode="auto">
            <a:xfrm>
              <a:off x="7137252" y="2812553"/>
              <a:ext cx="3503609" cy="68551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6" name="Line 15">
              <a:extLst>
                <a:ext uri="{FF2B5EF4-FFF2-40B4-BE49-F238E27FC236}">
                  <a16:creationId xmlns:a16="http://schemas.microsoft.com/office/drawing/2014/main" id="{99432412-7F47-DD4A-A770-DACE51980B08}"/>
                </a:ext>
              </a:extLst>
            </p:cNvPr>
            <p:cNvSpPr>
              <a:spLocks noChangeShapeType="1"/>
            </p:cNvSpPr>
            <p:nvPr/>
          </p:nvSpPr>
          <p:spPr bwMode="auto">
            <a:xfrm>
              <a:off x="7137252" y="3343275"/>
              <a:ext cx="3503609" cy="68551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7" name="Line 16">
              <a:extLst>
                <a:ext uri="{FF2B5EF4-FFF2-40B4-BE49-F238E27FC236}">
                  <a16:creationId xmlns:a16="http://schemas.microsoft.com/office/drawing/2014/main" id="{D5993C48-F14C-2044-846C-9FEC391300A9}"/>
                </a:ext>
              </a:extLst>
            </p:cNvPr>
            <p:cNvSpPr>
              <a:spLocks noChangeShapeType="1"/>
            </p:cNvSpPr>
            <p:nvPr/>
          </p:nvSpPr>
          <p:spPr bwMode="auto">
            <a:xfrm>
              <a:off x="7137252" y="3077914"/>
              <a:ext cx="3503609" cy="68551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1" name="Text Box 20">
              <a:extLst>
                <a:ext uri="{FF2B5EF4-FFF2-40B4-BE49-F238E27FC236}">
                  <a16:creationId xmlns:a16="http://schemas.microsoft.com/office/drawing/2014/main" id="{E876EFCF-EFAF-7745-82C0-69510059A681}"/>
                </a:ext>
              </a:extLst>
            </p:cNvPr>
            <p:cNvSpPr txBox="1">
              <a:spLocks noChangeArrowheads="1"/>
            </p:cNvSpPr>
            <p:nvPr/>
          </p:nvSpPr>
          <p:spPr bwMode="auto">
            <a:xfrm>
              <a:off x="9451039" y="2740684"/>
              <a:ext cx="390753" cy="53072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Arial" charset="0"/>
                  <a:ea typeface="ＭＳ Ｐゴシック" charset="0"/>
                  <a:cs typeface="+mn-cs"/>
                </a:rPr>
                <a:t>X</a:t>
              </a:r>
              <a:endParaRPr kumimoji="0" lang="en-US" sz="10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76" name="Text Box 40">
              <a:extLst>
                <a:ext uri="{FF2B5EF4-FFF2-40B4-BE49-F238E27FC236}">
                  <a16:creationId xmlns:a16="http://schemas.microsoft.com/office/drawing/2014/main" id="{9B99FD84-14B7-6845-8B4C-03596E083BDE}"/>
                </a:ext>
              </a:extLst>
            </p:cNvPr>
            <p:cNvSpPr txBox="1">
              <a:spLocks noChangeArrowheads="1"/>
            </p:cNvSpPr>
            <p:nvPr/>
          </p:nvSpPr>
          <p:spPr bwMode="auto">
            <a:xfrm rot="584648">
              <a:off x="7273253" y="2219051"/>
              <a:ext cx="2122193" cy="307777"/>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 bytes of data</a:t>
              </a:r>
            </a:p>
          </p:txBody>
        </p:sp>
        <p:sp>
          <p:nvSpPr>
            <p:cNvPr id="98" name="Text Box 83">
              <a:extLst>
                <a:ext uri="{FF2B5EF4-FFF2-40B4-BE49-F238E27FC236}">
                  <a16:creationId xmlns:a16="http://schemas.microsoft.com/office/drawing/2014/main" id="{677E8A81-661D-AA46-A7ED-6BC634EAB244}"/>
                </a:ext>
              </a:extLst>
            </p:cNvPr>
            <p:cNvSpPr txBox="1">
              <a:spLocks noChangeArrowheads="1"/>
            </p:cNvSpPr>
            <p:nvPr/>
          </p:nvSpPr>
          <p:spPr bwMode="auto">
            <a:xfrm rot="665764">
              <a:off x="7287508" y="2545419"/>
              <a:ext cx="2313691" cy="307777"/>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Seq=100, 20 bytes of data</a:t>
              </a:r>
            </a:p>
          </p:txBody>
        </p:sp>
      </p:grpSp>
      <p:grpSp>
        <p:nvGrpSpPr>
          <p:cNvPr id="8" name="Group 7">
            <a:extLst>
              <a:ext uri="{FF2B5EF4-FFF2-40B4-BE49-F238E27FC236}">
                <a16:creationId xmlns:a16="http://schemas.microsoft.com/office/drawing/2014/main" id="{13A0E61A-342C-6348-8A8F-CA25838E85CE}"/>
              </a:ext>
            </a:extLst>
          </p:cNvPr>
          <p:cNvGrpSpPr/>
          <p:nvPr/>
        </p:nvGrpSpPr>
        <p:grpSpPr>
          <a:xfrm>
            <a:off x="6842436" y="5132585"/>
            <a:ext cx="3833549" cy="696610"/>
            <a:chOff x="6842436" y="5132585"/>
            <a:chExt cx="3833549" cy="696610"/>
          </a:xfrm>
        </p:grpSpPr>
        <p:sp>
          <p:nvSpPr>
            <p:cNvPr id="72" name="Line 24">
              <a:extLst>
                <a:ext uri="{FF2B5EF4-FFF2-40B4-BE49-F238E27FC236}">
                  <a16:creationId xmlns:a16="http://schemas.microsoft.com/office/drawing/2014/main" id="{A22F562A-B278-CF40-B0A2-08D7E895698A}"/>
                </a:ext>
              </a:extLst>
            </p:cNvPr>
            <p:cNvSpPr>
              <a:spLocks noChangeShapeType="1"/>
            </p:cNvSpPr>
            <p:nvPr/>
          </p:nvSpPr>
          <p:spPr bwMode="auto">
            <a:xfrm>
              <a:off x="7172376" y="5143678"/>
              <a:ext cx="3503609" cy="68551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9" name="Rectangle 85">
              <a:extLst>
                <a:ext uri="{FF2B5EF4-FFF2-40B4-BE49-F238E27FC236}">
                  <a16:creationId xmlns:a16="http://schemas.microsoft.com/office/drawing/2014/main" id="{C18ABD18-73AE-1540-89A2-73F2330E4BCD}"/>
                </a:ext>
              </a:extLst>
            </p:cNvPr>
            <p:cNvSpPr>
              <a:spLocks noChangeArrowheads="1"/>
            </p:cNvSpPr>
            <p:nvPr/>
          </p:nvSpPr>
          <p:spPr bwMode="auto">
            <a:xfrm>
              <a:off x="7408171" y="5224724"/>
              <a:ext cx="1047131" cy="261676"/>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0" name="Text Box 86">
              <a:extLst>
                <a:ext uri="{FF2B5EF4-FFF2-40B4-BE49-F238E27FC236}">
                  <a16:creationId xmlns:a16="http://schemas.microsoft.com/office/drawing/2014/main" id="{DDF60828-DFE2-734F-A384-4D3CA07DDADD}"/>
                </a:ext>
              </a:extLst>
            </p:cNvPr>
            <p:cNvSpPr txBox="1">
              <a:spLocks noChangeArrowheads="1"/>
            </p:cNvSpPr>
            <p:nvPr/>
          </p:nvSpPr>
          <p:spPr bwMode="auto">
            <a:xfrm>
              <a:off x="6842436" y="5132585"/>
              <a:ext cx="3154565" cy="35381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Seq=100, 20 bytes of data</a:t>
              </a:r>
            </a:p>
          </p:txBody>
        </p:sp>
      </p:grpSp>
      <p:grpSp>
        <p:nvGrpSpPr>
          <p:cNvPr id="101" name="Group 93">
            <a:extLst>
              <a:ext uri="{FF2B5EF4-FFF2-40B4-BE49-F238E27FC236}">
                <a16:creationId xmlns:a16="http://schemas.microsoft.com/office/drawing/2014/main" id="{90980625-BCFD-F546-BD95-6CC80FC48859}"/>
              </a:ext>
            </a:extLst>
          </p:cNvPr>
          <p:cNvGrpSpPr>
            <a:grpSpLocks/>
          </p:cNvGrpSpPr>
          <p:nvPr/>
        </p:nvGrpSpPr>
        <p:grpSpPr bwMode="auto">
          <a:xfrm>
            <a:off x="6608198" y="1343690"/>
            <a:ext cx="810044" cy="619176"/>
            <a:chOff x="-44" y="1473"/>
            <a:chExt cx="981" cy="1105"/>
          </a:xfrm>
        </p:grpSpPr>
        <p:pic>
          <p:nvPicPr>
            <p:cNvPr id="102" name="Picture 94" descr="desktop_computer_stylized_medium">
              <a:extLst>
                <a:ext uri="{FF2B5EF4-FFF2-40B4-BE49-F238E27FC236}">
                  <a16:creationId xmlns:a16="http://schemas.microsoft.com/office/drawing/2014/main" id="{6FD17C8F-7985-B64F-82A4-84E39A7C708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Freeform 95">
              <a:extLst>
                <a:ext uri="{FF2B5EF4-FFF2-40B4-BE49-F238E27FC236}">
                  <a16:creationId xmlns:a16="http://schemas.microsoft.com/office/drawing/2014/main" id="{F7BDE405-F464-BB4E-8D0F-F82DE05FCBE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04" name="Group 96">
            <a:extLst>
              <a:ext uri="{FF2B5EF4-FFF2-40B4-BE49-F238E27FC236}">
                <a16:creationId xmlns:a16="http://schemas.microsoft.com/office/drawing/2014/main" id="{30D13886-717C-5C49-84EB-DD7C28AC75E9}"/>
              </a:ext>
            </a:extLst>
          </p:cNvPr>
          <p:cNvGrpSpPr>
            <a:grpSpLocks/>
          </p:cNvGrpSpPr>
          <p:nvPr/>
        </p:nvGrpSpPr>
        <p:grpSpPr bwMode="auto">
          <a:xfrm flipH="1">
            <a:off x="10328620" y="1375018"/>
            <a:ext cx="749093" cy="672617"/>
            <a:chOff x="-44" y="1473"/>
            <a:chExt cx="981" cy="1105"/>
          </a:xfrm>
        </p:grpSpPr>
        <p:pic>
          <p:nvPicPr>
            <p:cNvPr id="105" name="Picture 97" descr="desktop_computer_stylized_medium">
              <a:extLst>
                <a:ext uri="{FF2B5EF4-FFF2-40B4-BE49-F238E27FC236}">
                  <a16:creationId xmlns:a16="http://schemas.microsoft.com/office/drawing/2014/main" id="{5EB3C43B-1013-9A41-8AA9-8D6C5A2815D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Freeform 98">
              <a:extLst>
                <a:ext uri="{FF2B5EF4-FFF2-40B4-BE49-F238E27FC236}">
                  <a16:creationId xmlns:a16="http://schemas.microsoft.com/office/drawing/2014/main" id="{1D800635-1037-4C4C-A3B0-794CE30A5042}"/>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7" name="Group 6">
            <a:extLst>
              <a:ext uri="{FF2B5EF4-FFF2-40B4-BE49-F238E27FC236}">
                <a16:creationId xmlns:a16="http://schemas.microsoft.com/office/drawing/2014/main" id="{96BABFE7-C970-8E4B-A16C-A7D788B9DA23}"/>
              </a:ext>
            </a:extLst>
          </p:cNvPr>
          <p:cNvGrpSpPr/>
          <p:nvPr/>
        </p:nvGrpSpPr>
        <p:grpSpPr>
          <a:xfrm>
            <a:off x="1803400" y="4591050"/>
            <a:ext cx="5319534" cy="1606314"/>
            <a:chOff x="1803400" y="4591050"/>
            <a:chExt cx="5319534" cy="1606314"/>
          </a:xfrm>
        </p:grpSpPr>
        <p:pic>
          <p:nvPicPr>
            <p:cNvPr id="52" name="Picture 2" descr="Image result for light bulb icon">
              <a:extLst>
                <a:ext uri="{FF2B5EF4-FFF2-40B4-BE49-F238E27FC236}">
                  <a16:creationId xmlns:a16="http://schemas.microsoft.com/office/drawing/2014/main" id="{F30DA35F-A671-6D4D-9DD4-D0D5E13E1A4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03400" y="4591050"/>
              <a:ext cx="819150" cy="819150"/>
            </a:xfrm>
            <a:prstGeom prst="rect">
              <a:avLst/>
            </a:prstGeom>
            <a:noFill/>
            <a:extLst>
              <a:ext uri="{909E8E84-426E-40DD-AFC4-6F175D3DCCD1}">
                <a14:hiddenFill xmlns:a14="http://schemas.microsoft.com/office/drawing/2010/main">
                  <a:solidFill>
                    <a:srgbClr val="FFFFFF"/>
                  </a:solidFill>
                </a14:hiddenFill>
              </a:ext>
            </a:extLst>
          </p:spPr>
        </p:pic>
        <p:sp>
          <p:nvSpPr>
            <p:cNvPr id="73" name="Text Box 29">
              <a:extLst>
                <a:ext uri="{FF2B5EF4-FFF2-40B4-BE49-F238E27FC236}">
                  <a16:creationId xmlns:a16="http://schemas.microsoft.com/office/drawing/2014/main" id="{34AAC8DC-F059-7445-99BF-80AECC3E6614}"/>
                </a:ext>
              </a:extLst>
            </p:cNvPr>
            <p:cNvSpPr txBox="1">
              <a:spLocks noChangeArrowheads="1"/>
            </p:cNvSpPr>
            <p:nvPr/>
          </p:nvSpPr>
          <p:spPr bwMode="auto">
            <a:xfrm>
              <a:off x="2235200" y="4775436"/>
              <a:ext cx="4145527" cy="142192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a:ea typeface="ＭＳ Ｐゴシック" charset="0"/>
                  <a:cs typeface="+mn-cs"/>
                </a:rPr>
                <a:t>Receipt of three duplicate ACKs indicates 3 segments received after a missing segment – lost segment is likely. So retransmit!</a:t>
              </a:r>
              <a:endParaRPr kumimoji="0" lang="en-US" sz="1100" b="0" i="0" u="none" strike="noStrike" kern="0" cap="none" spc="0" normalizeH="0" baseline="0" noProof="0" dirty="0">
                <a:ln>
                  <a:noFill/>
                </a:ln>
                <a:solidFill>
                  <a:srgbClr val="000000"/>
                </a:solidFill>
                <a:effectLst/>
                <a:uLnTx/>
                <a:uFillTx/>
                <a:latin typeface="Calibri"/>
                <a:ea typeface="ＭＳ Ｐゴシック" charset="0"/>
                <a:cs typeface="+mn-cs"/>
              </a:endParaRPr>
            </a:p>
          </p:txBody>
        </p:sp>
        <p:cxnSp>
          <p:nvCxnSpPr>
            <p:cNvPr id="6" name="Straight Connector 5">
              <a:extLst>
                <a:ext uri="{FF2B5EF4-FFF2-40B4-BE49-F238E27FC236}">
                  <a16:creationId xmlns:a16="http://schemas.microsoft.com/office/drawing/2014/main" id="{CD551B68-D8DE-9043-B6CA-9F2F28DD2CA6}"/>
                </a:ext>
              </a:extLst>
            </p:cNvPr>
            <p:cNvCxnSpPr>
              <a:cxnSpLocks/>
            </p:cNvCxnSpPr>
            <p:nvPr/>
          </p:nvCxnSpPr>
          <p:spPr>
            <a:xfrm>
              <a:off x="6359939" y="5143678"/>
              <a:ext cx="762995"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34962C80-D280-E449-81BD-84D3E53124DD}"/>
              </a:ext>
            </a:extLst>
          </p:cNvPr>
          <p:cNvGrpSpPr/>
          <p:nvPr/>
        </p:nvGrpSpPr>
        <p:grpSpPr>
          <a:xfrm>
            <a:off x="790711" y="1227535"/>
            <a:ext cx="5214977" cy="2878929"/>
            <a:chOff x="7089911" y="1681505"/>
            <a:chExt cx="5214977" cy="2878929"/>
          </a:xfrm>
        </p:grpSpPr>
        <p:sp>
          <p:nvSpPr>
            <p:cNvPr id="58" name="Rectangle 5">
              <a:extLst>
                <a:ext uri="{FF2B5EF4-FFF2-40B4-BE49-F238E27FC236}">
                  <a16:creationId xmlns:a16="http://schemas.microsoft.com/office/drawing/2014/main" id="{F5C10379-FA54-C34D-B355-F07F5DA409A8}"/>
                </a:ext>
              </a:extLst>
            </p:cNvPr>
            <p:cNvSpPr>
              <a:spLocks noChangeArrowheads="1"/>
            </p:cNvSpPr>
            <p:nvPr/>
          </p:nvSpPr>
          <p:spPr bwMode="auto">
            <a:xfrm>
              <a:off x="7360355" y="2207758"/>
              <a:ext cx="4809067" cy="226377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463550" indent="-238125">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85000"/>
                </a:lnSpc>
                <a:spcBef>
                  <a:spcPct val="20000"/>
                </a:spcBef>
                <a:spcAft>
                  <a:spcPts val="0"/>
                </a:spcAft>
                <a:buClr>
                  <a:srgbClr val="000099"/>
                </a:buClr>
                <a:buSzPct val="65000"/>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if sender receives 3 additional ACKs for same data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triple duplicate ACKs”),</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resend </a:t>
              </a:r>
              <a:r>
                <a:rPr kumimoji="0" lang="en-US" altLang="ja-JP"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segment with smallest seq #</a:t>
              </a:r>
            </a:p>
            <a:p>
              <a:pPr marL="463550" marR="0" lvl="1" indent="-238125" algn="l" defTabSz="914400" rtl="0" eaLnBrk="1" fontAlgn="auto" latinLnBrk="0" hangingPunct="1">
                <a:lnSpc>
                  <a:spcPct val="85000"/>
                </a:lnSpc>
                <a:spcBef>
                  <a:spcPct val="20000"/>
                </a:spcBef>
                <a:spcAft>
                  <a:spcPts val="0"/>
                </a:spcAft>
                <a:buClr>
                  <a:srgbClr val="000099"/>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likely that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segment lost, so don’</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wait for timeout</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59" name="Rectangle 6">
              <a:extLst>
                <a:ext uri="{FF2B5EF4-FFF2-40B4-BE49-F238E27FC236}">
                  <a16:creationId xmlns:a16="http://schemas.microsoft.com/office/drawing/2014/main" id="{8A365B45-4FD3-5C46-85AD-12CD5EA2110A}"/>
                </a:ext>
              </a:extLst>
            </p:cNvPr>
            <p:cNvSpPr>
              <a:spLocks noChangeArrowheads="1"/>
            </p:cNvSpPr>
            <p:nvPr/>
          </p:nvSpPr>
          <p:spPr bwMode="auto">
            <a:xfrm>
              <a:off x="7089911" y="1910106"/>
              <a:ext cx="5214977" cy="2650328"/>
            </a:xfrm>
            <a:prstGeom prst="rect">
              <a:avLst/>
            </a:prstGeom>
            <a:noFill/>
            <a:ln w="19050">
              <a:solidFill>
                <a:srgbClr val="CC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07" name="Text Box 7">
              <a:extLst>
                <a:ext uri="{FF2B5EF4-FFF2-40B4-BE49-F238E27FC236}">
                  <a16:creationId xmlns:a16="http://schemas.microsoft.com/office/drawing/2014/main" id="{F5EE31CA-1C9B-9E4F-8E15-A0B0919A3B54}"/>
                </a:ext>
              </a:extLst>
            </p:cNvPr>
            <p:cNvSpPr txBox="1">
              <a:spLocks noChangeArrowheads="1"/>
            </p:cNvSpPr>
            <p:nvPr/>
          </p:nvSpPr>
          <p:spPr bwMode="auto">
            <a:xfrm>
              <a:off x="7348953" y="1681505"/>
              <a:ext cx="2773363" cy="4572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CC0000"/>
                  </a:solidFill>
                  <a:effectLst/>
                  <a:uLnTx/>
                  <a:uFillTx/>
                  <a:latin typeface="Tahoma" charset="0"/>
                  <a:ea typeface="ＭＳ Ｐゴシック" charset="0"/>
                  <a:cs typeface="+mn-cs"/>
                </a:rPr>
                <a:t>TCP fast retransmit</a:t>
              </a:r>
            </a:p>
          </p:txBody>
        </p:sp>
      </p:grpSp>
      <p:sp>
        <p:nvSpPr>
          <p:cNvPr id="53" name="Slide Number Placeholder 2">
            <a:extLst>
              <a:ext uri="{FF2B5EF4-FFF2-40B4-BE49-F238E27FC236}">
                <a16:creationId xmlns:a16="http://schemas.microsoft.com/office/drawing/2014/main" id="{16A9B416-8E8B-FD4A-BF46-FBBC16EEB4F4}"/>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15</a:t>
            </a:fld>
            <a:endParaRPr lang="en-US" dirty="0"/>
          </a:p>
        </p:txBody>
      </p:sp>
      <p:sp>
        <p:nvSpPr>
          <p:cNvPr id="92" name="Line 14">
            <a:extLst>
              <a:ext uri="{FF2B5EF4-FFF2-40B4-BE49-F238E27FC236}">
                <a16:creationId xmlns:a16="http://schemas.microsoft.com/office/drawing/2014/main" id="{BEF289E7-E27B-874F-87B8-105A22AFA869}"/>
              </a:ext>
            </a:extLst>
          </p:cNvPr>
          <p:cNvSpPr>
            <a:spLocks noChangeShapeType="1"/>
          </p:cNvSpPr>
          <p:nvPr/>
        </p:nvSpPr>
        <p:spPr bwMode="auto">
          <a:xfrm>
            <a:off x="7137250" y="5369227"/>
            <a:ext cx="2533650" cy="590550"/>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128"/>
            </a:endParaRPr>
          </a:p>
        </p:txBody>
      </p:sp>
      <p:sp>
        <p:nvSpPr>
          <p:cNvPr id="94" name="Line 15">
            <a:extLst>
              <a:ext uri="{FF2B5EF4-FFF2-40B4-BE49-F238E27FC236}">
                <a16:creationId xmlns:a16="http://schemas.microsoft.com/office/drawing/2014/main" id="{EB74B6C3-B0D3-7440-80F4-179E82B6AFEC}"/>
              </a:ext>
            </a:extLst>
          </p:cNvPr>
          <p:cNvSpPr>
            <a:spLocks noChangeShapeType="1"/>
          </p:cNvSpPr>
          <p:nvPr/>
        </p:nvSpPr>
        <p:spPr bwMode="auto">
          <a:xfrm>
            <a:off x="7137250" y="5826427"/>
            <a:ext cx="2533650" cy="590550"/>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95" name="Line 16">
            <a:extLst>
              <a:ext uri="{FF2B5EF4-FFF2-40B4-BE49-F238E27FC236}">
                <a16:creationId xmlns:a16="http://schemas.microsoft.com/office/drawing/2014/main" id="{6A65EB55-6383-654F-8F12-2680C2E764EA}"/>
              </a:ext>
            </a:extLst>
          </p:cNvPr>
          <p:cNvSpPr>
            <a:spLocks noChangeShapeType="1"/>
          </p:cNvSpPr>
          <p:nvPr/>
        </p:nvSpPr>
        <p:spPr bwMode="auto">
          <a:xfrm>
            <a:off x="7137250" y="5597827"/>
            <a:ext cx="2533650" cy="590550"/>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08" name="Rectangle 107">
            <a:extLst>
              <a:ext uri="{FF2B5EF4-FFF2-40B4-BE49-F238E27FC236}">
                <a16:creationId xmlns:a16="http://schemas.microsoft.com/office/drawing/2014/main" id="{E5C6E864-D8BB-474F-A98B-0C56B732CAA3}"/>
              </a:ext>
            </a:extLst>
          </p:cNvPr>
          <p:cNvSpPr/>
          <p:nvPr/>
        </p:nvSpPr>
        <p:spPr>
          <a:xfrm>
            <a:off x="7336402" y="5318233"/>
            <a:ext cx="901529" cy="307777"/>
          </a:xfrm>
          <a:prstGeom prst="rect">
            <a:avLst/>
          </a:prstGeom>
        </p:spPr>
        <p:txBody>
          <a:bodyPr wrap="square">
            <a:spAutoFit/>
          </a:bodyPr>
          <a:lstStyle/>
          <a:p>
            <a:pPr eaLnBrk="0" fontAlgn="base" hangingPunct="0">
              <a:spcBef>
                <a:spcPct val="0"/>
              </a:spcBef>
              <a:spcAft>
                <a:spcPct val="0"/>
              </a:spcAft>
            </a:pPr>
            <a:r>
              <a:rPr lang="en-US" altLang="x-none" sz="1400" dirty="0" err="1">
                <a:solidFill>
                  <a:srgbClr val="000000"/>
                </a:solidFill>
                <a:latin typeface="Tahoma" charset="0"/>
                <a:ea typeface="ＭＳ Ｐゴシック" charset="-128"/>
              </a:rPr>
              <a:t>Seq</a:t>
            </a:r>
            <a:r>
              <a:rPr lang="en-US" altLang="x-none" sz="1400" dirty="0">
                <a:solidFill>
                  <a:srgbClr val="000000"/>
                </a:solidFill>
                <a:latin typeface="Tahoma" charset="0"/>
                <a:ea typeface="ＭＳ Ｐゴシック" charset="-128"/>
              </a:rPr>
              <a:t>=120</a:t>
            </a:r>
            <a:endParaRPr lang="en-AU" sz="1400" dirty="0">
              <a:solidFill>
                <a:srgbClr val="000000"/>
              </a:solidFill>
              <a:latin typeface="Tahoma" charset="0"/>
              <a:ea typeface="ＭＳ Ｐゴシック" charset="-128"/>
            </a:endParaRPr>
          </a:p>
        </p:txBody>
      </p:sp>
      <p:sp>
        <p:nvSpPr>
          <p:cNvPr id="109" name="Rectangle 108">
            <a:extLst>
              <a:ext uri="{FF2B5EF4-FFF2-40B4-BE49-F238E27FC236}">
                <a16:creationId xmlns:a16="http://schemas.microsoft.com/office/drawing/2014/main" id="{D783C796-A4A6-B640-BDEA-6B2888AC4C2E}"/>
              </a:ext>
            </a:extLst>
          </p:cNvPr>
          <p:cNvSpPr/>
          <p:nvPr/>
        </p:nvSpPr>
        <p:spPr>
          <a:xfrm>
            <a:off x="7368152" y="5545075"/>
            <a:ext cx="901529" cy="307777"/>
          </a:xfrm>
          <a:prstGeom prst="rect">
            <a:avLst/>
          </a:prstGeom>
        </p:spPr>
        <p:txBody>
          <a:bodyPr wrap="square">
            <a:spAutoFit/>
          </a:bodyPr>
          <a:lstStyle/>
          <a:p>
            <a:pPr eaLnBrk="0" fontAlgn="base" hangingPunct="0">
              <a:spcBef>
                <a:spcPct val="0"/>
              </a:spcBef>
              <a:spcAft>
                <a:spcPct val="0"/>
              </a:spcAft>
            </a:pPr>
            <a:r>
              <a:rPr lang="en-US" altLang="x-none" sz="1400" dirty="0" err="1">
                <a:solidFill>
                  <a:srgbClr val="000000"/>
                </a:solidFill>
                <a:latin typeface="Tahoma" charset="0"/>
                <a:ea typeface="ＭＳ Ｐゴシック" charset="-128"/>
              </a:rPr>
              <a:t>Seq</a:t>
            </a:r>
            <a:r>
              <a:rPr lang="en-US" altLang="x-none" sz="1400" dirty="0">
                <a:solidFill>
                  <a:srgbClr val="000000"/>
                </a:solidFill>
                <a:latin typeface="Tahoma" charset="0"/>
                <a:ea typeface="ＭＳ Ｐゴシック" charset="-128"/>
              </a:rPr>
              <a:t>=140</a:t>
            </a:r>
            <a:endParaRPr lang="en-AU" sz="1400" dirty="0">
              <a:solidFill>
                <a:srgbClr val="000000"/>
              </a:solidFill>
              <a:latin typeface="Tahoma" charset="0"/>
              <a:ea typeface="ＭＳ Ｐゴシック" charset="-128"/>
            </a:endParaRPr>
          </a:p>
        </p:txBody>
      </p:sp>
      <p:sp>
        <p:nvSpPr>
          <p:cNvPr id="110" name="Rectangle 109">
            <a:extLst>
              <a:ext uri="{FF2B5EF4-FFF2-40B4-BE49-F238E27FC236}">
                <a16:creationId xmlns:a16="http://schemas.microsoft.com/office/drawing/2014/main" id="{AA0CFB08-C78B-1349-93AD-D59128EEFB8C}"/>
              </a:ext>
            </a:extLst>
          </p:cNvPr>
          <p:cNvSpPr/>
          <p:nvPr/>
        </p:nvSpPr>
        <p:spPr>
          <a:xfrm>
            <a:off x="7374502" y="5786143"/>
            <a:ext cx="901529" cy="307777"/>
          </a:xfrm>
          <a:prstGeom prst="rect">
            <a:avLst/>
          </a:prstGeom>
        </p:spPr>
        <p:txBody>
          <a:bodyPr wrap="square">
            <a:spAutoFit/>
          </a:bodyPr>
          <a:lstStyle/>
          <a:p>
            <a:pPr eaLnBrk="0" fontAlgn="base" hangingPunct="0">
              <a:spcBef>
                <a:spcPct val="0"/>
              </a:spcBef>
              <a:spcAft>
                <a:spcPct val="0"/>
              </a:spcAft>
            </a:pPr>
            <a:r>
              <a:rPr lang="en-US" altLang="x-none" sz="1400" dirty="0" err="1">
                <a:solidFill>
                  <a:srgbClr val="000000"/>
                </a:solidFill>
                <a:latin typeface="Tahoma" charset="0"/>
                <a:ea typeface="ＭＳ Ｐゴシック" charset="-128"/>
              </a:rPr>
              <a:t>Seq</a:t>
            </a:r>
            <a:r>
              <a:rPr lang="en-US" altLang="x-none" sz="1400" dirty="0">
                <a:solidFill>
                  <a:srgbClr val="000000"/>
                </a:solidFill>
                <a:latin typeface="Tahoma" charset="0"/>
                <a:ea typeface="ＭＳ Ｐゴシック" charset="-128"/>
              </a:rPr>
              <a:t>=160</a:t>
            </a:r>
            <a:endParaRPr lang="en-AU" sz="1400" dirty="0">
              <a:solidFill>
                <a:srgbClr val="000000"/>
              </a:solidFill>
              <a:latin typeface="Tahoma" charset="0"/>
              <a:ea typeface="ＭＳ Ｐゴシック" charset="-128"/>
            </a:endParaRPr>
          </a:p>
        </p:txBody>
      </p:sp>
      <p:sp>
        <p:nvSpPr>
          <p:cNvPr id="111" name="Line 15">
            <a:extLst>
              <a:ext uri="{FF2B5EF4-FFF2-40B4-BE49-F238E27FC236}">
                <a16:creationId xmlns:a16="http://schemas.microsoft.com/office/drawing/2014/main" id="{05554787-4CE1-3948-9A6D-635B91D4862F}"/>
              </a:ext>
            </a:extLst>
          </p:cNvPr>
          <p:cNvSpPr>
            <a:spLocks noChangeShapeType="1"/>
          </p:cNvSpPr>
          <p:nvPr/>
        </p:nvSpPr>
        <p:spPr bwMode="auto">
          <a:xfrm>
            <a:off x="7142804" y="6058823"/>
            <a:ext cx="2533650" cy="590550"/>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12" name="Rectangle 111">
            <a:extLst>
              <a:ext uri="{FF2B5EF4-FFF2-40B4-BE49-F238E27FC236}">
                <a16:creationId xmlns:a16="http://schemas.microsoft.com/office/drawing/2014/main" id="{2C3D54F4-B27E-3740-A6FE-C09C6A731B60}"/>
              </a:ext>
            </a:extLst>
          </p:cNvPr>
          <p:cNvSpPr/>
          <p:nvPr/>
        </p:nvSpPr>
        <p:spPr>
          <a:xfrm>
            <a:off x="7380056" y="6018539"/>
            <a:ext cx="901529" cy="307777"/>
          </a:xfrm>
          <a:prstGeom prst="rect">
            <a:avLst/>
          </a:prstGeom>
        </p:spPr>
        <p:txBody>
          <a:bodyPr wrap="square">
            <a:spAutoFit/>
          </a:bodyPr>
          <a:lstStyle/>
          <a:p>
            <a:pPr eaLnBrk="0" fontAlgn="base" hangingPunct="0">
              <a:spcBef>
                <a:spcPct val="0"/>
              </a:spcBef>
              <a:spcAft>
                <a:spcPct val="0"/>
              </a:spcAft>
            </a:pPr>
            <a:r>
              <a:rPr lang="en-US" altLang="x-none" sz="1400" dirty="0" err="1">
                <a:solidFill>
                  <a:srgbClr val="000000"/>
                </a:solidFill>
                <a:latin typeface="Tahoma" charset="0"/>
                <a:ea typeface="ＭＳ Ｐゴシック" charset="-128"/>
              </a:rPr>
              <a:t>Seq</a:t>
            </a:r>
            <a:r>
              <a:rPr lang="en-US" altLang="x-none" sz="1400" dirty="0">
                <a:solidFill>
                  <a:srgbClr val="000000"/>
                </a:solidFill>
                <a:latin typeface="Tahoma" charset="0"/>
                <a:ea typeface="ＭＳ Ｐゴシック" charset="-128"/>
              </a:rPr>
              <a:t>=180</a:t>
            </a:r>
            <a:endParaRPr lang="en-AU" sz="1400" dirty="0">
              <a:solidFill>
                <a:srgbClr val="000000"/>
              </a:solidFill>
              <a:latin typeface="Tahoma" charset="0"/>
              <a:ea typeface="ＭＳ Ｐゴシック" charset="-128"/>
            </a:endParaRPr>
          </a:p>
        </p:txBody>
      </p:sp>
    </p:spTree>
    <p:extLst>
      <p:ext uri="{BB962C8B-B14F-4D97-AF65-F5344CB8AC3E}">
        <p14:creationId xmlns:p14="http://schemas.microsoft.com/office/powerpoint/2010/main" val="119661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dissolv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12"/>
                                        </p:tgtEl>
                                        <p:attrNameLst>
                                          <p:attrName>style.visibility</p:attrName>
                                        </p:attrNameLst>
                                      </p:cBhvr>
                                      <p:to>
                                        <p:strVal val="visible"/>
                                      </p:to>
                                    </p:set>
                                    <p:anim calcmode="lin" valueType="num">
                                      <p:cBhvr additive="base">
                                        <p:cTn id="32" dur="500" fill="hold"/>
                                        <p:tgtEl>
                                          <p:spTgt spid="112"/>
                                        </p:tgtEl>
                                        <p:attrNameLst>
                                          <p:attrName>ppt_x</p:attrName>
                                        </p:attrNameLst>
                                      </p:cBhvr>
                                      <p:tavLst>
                                        <p:tav tm="0">
                                          <p:val>
                                            <p:strVal val="0-#ppt_w/2"/>
                                          </p:val>
                                        </p:tav>
                                        <p:tav tm="100000">
                                          <p:val>
                                            <p:strVal val="#ppt_x"/>
                                          </p:val>
                                        </p:tav>
                                      </p:tavLst>
                                    </p:anim>
                                    <p:anim calcmode="lin" valueType="num">
                                      <p:cBhvr additive="base">
                                        <p:cTn id="33" dur="500" fill="hold"/>
                                        <p:tgtEl>
                                          <p:spTgt spid="112"/>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0"/>
                                        </p:tgtEl>
                                        <p:attrNameLst>
                                          <p:attrName>style.visibility</p:attrName>
                                        </p:attrNameLst>
                                      </p:cBhvr>
                                      <p:to>
                                        <p:strVal val="visible"/>
                                      </p:to>
                                    </p:set>
                                    <p:anim calcmode="lin" valueType="num">
                                      <p:cBhvr additive="base">
                                        <p:cTn id="36" dur="500" fill="hold"/>
                                        <p:tgtEl>
                                          <p:spTgt spid="110"/>
                                        </p:tgtEl>
                                        <p:attrNameLst>
                                          <p:attrName>ppt_x</p:attrName>
                                        </p:attrNameLst>
                                      </p:cBhvr>
                                      <p:tavLst>
                                        <p:tav tm="0">
                                          <p:val>
                                            <p:strVal val="0-#ppt_w/2"/>
                                          </p:val>
                                        </p:tav>
                                        <p:tav tm="100000">
                                          <p:val>
                                            <p:strVal val="#ppt_x"/>
                                          </p:val>
                                        </p:tav>
                                      </p:tavLst>
                                    </p:anim>
                                    <p:anim calcmode="lin" valueType="num">
                                      <p:cBhvr additive="base">
                                        <p:cTn id="37" dur="500" fill="hold"/>
                                        <p:tgtEl>
                                          <p:spTgt spid="110"/>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109"/>
                                        </p:tgtEl>
                                        <p:attrNameLst>
                                          <p:attrName>style.visibility</p:attrName>
                                        </p:attrNameLst>
                                      </p:cBhvr>
                                      <p:to>
                                        <p:strVal val="visible"/>
                                      </p:to>
                                    </p:set>
                                    <p:anim calcmode="lin" valueType="num">
                                      <p:cBhvr additive="base">
                                        <p:cTn id="40" dur="500" fill="hold"/>
                                        <p:tgtEl>
                                          <p:spTgt spid="109"/>
                                        </p:tgtEl>
                                        <p:attrNameLst>
                                          <p:attrName>ppt_x</p:attrName>
                                        </p:attrNameLst>
                                      </p:cBhvr>
                                      <p:tavLst>
                                        <p:tav tm="0">
                                          <p:val>
                                            <p:strVal val="0-#ppt_w/2"/>
                                          </p:val>
                                        </p:tav>
                                        <p:tav tm="100000">
                                          <p:val>
                                            <p:strVal val="#ppt_x"/>
                                          </p:val>
                                        </p:tav>
                                      </p:tavLst>
                                    </p:anim>
                                    <p:anim calcmode="lin" valueType="num">
                                      <p:cBhvr additive="base">
                                        <p:cTn id="41" dur="500" fill="hold"/>
                                        <p:tgtEl>
                                          <p:spTgt spid="109"/>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08"/>
                                        </p:tgtEl>
                                        <p:attrNameLst>
                                          <p:attrName>style.visibility</p:attrName>
                                        </p:attrNameLst>
                                      </p:cBhvr>
                                      <p:to>
                                        <p:strVal val="visible"/>
                                      </p:to>
                                    </p:set>
                                    <p:anim calcmode="lin" valueType="num">
                                      <p:cBhvr additive="base">
                                        <p:cTn id="44" dur="500" fill="hold"/>
                                        <p:tgtEl>
                                          <p:spTgt spid="108"/>
                                        </p:tgtEl>
                                        <p:attrNameLst>
                                          <p:attrName>ppt_x</p:attrName>
                                        </p:attrNameLst>
                                      </p:cBhvr>
                                      <p:tavLst>
                                        <p:tav tm="0">
                                          <p:val>
                                            <p:strVal val="0-#ppt_w/2"/>
                                          </p:val>
                                        </p:tav>
                                        <p:tav tm="100000">
                                          <p:val>
                                            <p:strVal val="#ppt_x"/>
                                          </p:val>
                                        </p:tav>
                                      </p:tavLst>
                                    </p:anim>
                                    <p:anim calcmode="lin" valueType="num">
                                      <p:cBhvr additive="base">
                                        <p:cTn id="45" dur="500" fill="hold"/>
                                        <p:tgtEl>
                                          <p:spTgt spid="108"/>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92"/>
                                        </p:tgtEl>
                                        <p:attrNameLst>
                                          <p:attrName>style.visibility</p:attrName>
                                        </p:attrNameLst>
                                      </p:cBhvr>
                                      <p:to>
                                        <p:strVal val="visible"/>
                                      </p:to>
                                    </p:set>
                                    <p:anim calcmode="lin" valueType="num">
                                      <p:cBhvr additive="base">
                                        <p:cTn id="48" dur="500" fill="hold"/>
                                        <p:tgtEl>
                                          <p:spTgt spid="92"/>
                                        </p:tgtEl>
                                        <p:attrNameLst>
                                          <p:attrName>ppt_x</p:attrName>
                                        </p:attrNameLst>
                                      </p:cBhvr>
                                      <p:tavLst>
                                        <p:tav tm="0">
                                          <p:val>
                                            <p:strVal val="0-#ppt_w/2"/>
                                          </p:val>
                                        </p:tav>
                                        <p:tav tm="100000">
                                          <p:val>
                                            <p:strVal val="#ppt_x"/>
                                          </p:val>
                                        </p:tav>
                                      </p:tavLst>
                                    </p:anim>
                                    <p:anim calcmode="lin" valueType="num">
                                      <p:cBhvr additive="base">
                                        <p:cTn id="49" dur="500" fill="hold"/>
                                        <p:tgtEl>
                                          <p:spTgt spid="9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additive="base">
                                        <p:cTn id="52" dur="500" fill="hold"/>
                                        <p:tgtEl>
                                          <p:spTgt spid="95"/>
                                        </p:tgtEl>
                                        <p:attrNameLst>
                                          <p:attrName>ppt_x</p:attrName>
                                        </p:attrNameLst>
                                      </p:cBhvr>
                                      <p:tavLst>
                                        <p:tav tm="0">
                                          <p:val>
                                            <p:strVal val="0-#ppt_w/2"/>
                                          </p:val>
                                        </p:tav>
                                        <p:tav tm="100000">
                                          <p:val>
                                            <p:strVal val="#ppt_x"/>
                                          </p:val>
                                        </p:tav>
                                      </p:tavLst>
                                    </p:anim>
                                    <p:anim calcmode="lin" valueType="num">
                                      <p:cBhvr additive="base">
                                        <p:cTn id="53" dur="500" fill="hold"/>
                                        <p:tgtEl>
                                          <p:spTgt spid="95"/>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94"/>
                                        </p:tgtEl>
                                        <p:attrNameLst>
                                          <p:attrName>style.visibility</p:attrName>
                                        </p:attrNameLst>
                                      </p:cBhvr>
                                      <p:to>
                                        <p:strVal val="visible"/>
                                      </p:to>
                                    </p:set>
                                    <p:anim calcmode="lin" valueType="num">
                                      <p:cBhvr additive="base">
                                        <p:cTn id="56" dur="500" fill="hold"/>
                                        <p:tgtEl>
                                          <p:spTgt spid="94"/>
                                        </p:tgtEl>
                                        <p:attrNameLst>
                                          <p:attrName>ppt_x</p:attrName>
                                        </p:attrNameLst>
                                      </p:cBhvr>
                                      <p:tavLst>
                                        <p:tav tm="0">
                                          <p:val>
                                            <p:strVal val="0-#ppt_w/2"/>
                                          </p:val>
                                        </p:tav>
                                        <p:tav tm="100000">
                                          <p:val>
                                            <p:strVal val="#ppt_x"/>
                                          </p:val>
                                        </p:tav>
                                      </p:tavLst>
                                    </p:anim>
                                    <p:anim calcmode="lin" valueType="num">
                                      <p:cBhvr additive="base">
                                        <p:cTn id="57" dur="500" fill="hold"/>
                                        <p:tgtEl>
                                          <p:spTgt spid="94"/>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111"/>
                                        </p:tgtEl>
                                        <p:attrNameLst>
                                          <p:attrName>style.visibility</p:attrName>
                                        </p:attrNameLst>
                                      </p:cBhvr>
                                      <p:to>
                                        <p:strVal val="visible"/>
                                      </p:to>
                                    </p:set>
                                    <p:anim calcmode="lin" valueType="num">
                                      <p:cBhvr additive="base">
                                        <p:cTn id="60" dur="500" fill="hold"/>
                                        <p:tgtEl>
                                          <p:spTgt spid="111"/>
                                        </p:tgtEl>
                                        <p:attrNameLst>
                                          <p:attrName>ppt_x</p:attrName>
                                        </p:attrNameLst>
                                      </p:cBhvr>
                                      <p:tavLst>
                                        <p:tav tm="0">
                                          <p:val>
                                            <p:strVal val="0-#ppt_w/2"/>
                                          </p:val>
                                        </p:tav>
                                        <p:tav tm="100000">
                                          <p:val>
                                            <p:strVal val="#ppt_x"/>
                                          </p:val>
                                        </p:tav>
                                      </p:tavLst>
                                    </p:anim>
                                    <p:anim calcmode="lin" valueType="num">
                                      <p:cBhvr additive="base">
                                        <p:cTn id="61" dur="5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4" grpId="0" animBg="1"/>
      <p:bldP spid="95" grpId="0" animBg="1"/>
      <p:bldP spid="108" grpId="0"/>
      <p:bldP spid="109" grpId="0"/>
      <p:bldP spid="110" grpId="0"/>
      <p:bldP spid="111" grpId="0" animBg="1"/>
      <p:bldP spid="1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sz="4400" dirty="0">
                <a:cs typeface="Calibri" panose="020F0502020204030204" pitchFamily="34" charset="0"/>
              </a:rPr>
              <a:t>Transport layer: roadmap</a:t>
            </a:r>
            <a:endParaRPr lang="en-US" sz="4400"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414010"/>
            <a:ext cx="8708725" cy="5154665"/>
          </a:xfrm>
        </p:spPr>
        <p:txBody>
          <a:bodyPr>
            <a:normAutofit fontScale="92500" lnSpcReduction="10000"/>
          </a:bodyPr>
          <a:lstStyle/>
          <a:p>
            <a:pPr marL="117475" indent="0">
              <a:spcBef>
                <a:spcPts val="800"/>
              </a:spcBef>
              <a:buNone/>
            </a:pPr>
            <a:r>
              <a:rPr lang="en-US" altLang="en-US" sz="3200" dirty="0">
                <a:solidFill>
                  <a:schemeClr val="bg2"/>
                </a:solidFill>
                <a:cs typeface="Calibri" panose="020F0502020204030204" pitchFamily="34" charset="0"/>
              </a:rPr>
              <a:t>3.1 Transport-layer services</a:t>
            </a:r>
          </a:p>
          <a:p>
            <a:pPr marL="117475" indent="0">
              <a:spcBef>
                <a:spcPts val="800"/>
              </a:spcBef>
              <a:buNone/>
            </a:pPr>
            <a:r>
              <a:rPr lang="en-US" altLang="en-US" sz="3200" dirty="0">
                <a:solidFill>
                  <a:schemeClr val="bg2"/>
                </a:solidFill>
                <a:cs typeface="Calibri" panose="020F0502020204030204" pitchFamily="34" charset="0"/>
              </a:rPr>
              <a:t>3.2 Multiplexing and demultiplexing</a:t>
            </a:r>
          </a:p>
          <a:p>
            <a:pPr marL="117475" indent="0">
              <a:spcBef>
                <a:spcPts val="800"/>
              </a:spcBef>
              <a:buNone/>
            </a:pPr>
            <a:r>
              <a:rPr lang="en-US" altLang="en-US" sz="3200" dirty="0">
                <a:solidFill>
                  <a:schemeClr val="bg2"/>
                </a:solidFill>
                <a:cs typeface="Calibri" panose="020F0502020204030204" pitchFamily="34" charset="0"/>
              </a:rPr>
              <a:t>3.3 Connectionless transport: UDP</a:t>
            </a:r>
          </a:p>
          <a:p>
            <a:pPr marL="117475" indent="0">
              <a:spcBef>
                <a:spcPts val="800"/>
              </a:spcBef>
              <a:buNone/>
            </a:pPr>
            <a:r>
              <a:rPr lang="en-US" altLang="en-US" sz="3200" dirty="0">
                <a:solidFill>
                  <a:schemeClr val="bg2"/>
                </a:solidFill>
                <a:cs typeface="Calibri" panose="020F0502020204030204" pitchFamily="34" charset="0"/>
              </a:rPr>
              <a:t>3.4 Principles of reliable data transfer </a:t>
            </a:r>
          </a:p>
          <a:p>
            <a:pPr marL="117475" indent="0">
              <a:spcBef>
                <a:spcPts val="800"/>
              </a:spcBef>
              <a:buNone/>
            </a:pPr>
            <a:r>
              <a:rPr lang="en-US" sz="3200" dirty="0"/>
              <a:t>3.5 Connection-oriented transport: TCP</a:t>
            </a:r>
          </a:p>
          <a:p>
            <a:pPr marL="746125" lvl="1" indent="-288925">
              <a:buFont typeface="Arial"/>
              <a:buChar char="•"/>
              <a:defRPr/>
            </a:pPr>
            <a:r>
              <a:rPr lang="en-US" dirty="0">
                <a:solidFill>
                  <a:schemeClr val="bg2"/>
                </a:solidFill>
              </a:rPr>
              <a:t>segment structure</a:t>
            </a:r>
          </a:p>
          <a:p>
            <a:pPr marL="746125" lvl="1" indent="-288925">
              <a:buFont typeface="Arial"/>
              <a:buChar char="•"/>
              <a:defRPr/>
            </a:pPr>
            <a:r>
              <a:rPr lang="en-US" dirty="0">
                <a:solidFill>
                  <a:schemeClr val="bg2"/>
                </a:solidFill>
              </a:rPr>
              <a:t>reliable data transfer</a:t>
            </a:r>
          </a:p>
          <a:p>
            <a:pPr marL="746125" lvl="1" indent="-288925">
              <a:buFont typeface="Arial"/>
              <a:buChar char="•"/>
              <a:defRPr/>
            </a:pPr>
            <a:r>
              <a:rPr lang="en-US" dirty="0"/>
              <a:t>flow control</a:t>
            </a:r>
          </a:p>
          <a:p>
            <a:pPr marL="746125" lvl="1" indent="-288925">
              <a:buFont typeface="Arial"/>
              <a:buChar char="•"/>
              <a:defRPr/>
            </a:pPr>
            <a:r>
              <a:rPr lang="en-US" dirty="0">
                <a:solidFill>
                  <a:schemeClr val="bg2"/>
                </a:solidFill>
              </a:rPr>
              <a:t>connection management</a:t>
            </a:r>
          </a:p>
          <a:p>
            <a:pPr marL="117475" indent="0">
              <a:spcBef>
                <a:spcPts val="800"/>
              </a:spcBef>
              <a:buNone/>
            </a:pPr>
            <a:r>
              <a:rPr lang="en-US" sz="3200" dirty="0">
                <a:solidFill>
                  <a:schemeClr val="bg2"/>
                </a:solidFill>
              </a:rPr>
              <a:t>3.6 Principles of congestion control</a:t>
            </a:r>
          </a:p>
          <a:p>
            <a:pPr marL="117475" indent="0">
              <a:spcBef>
                <a:spcPts val="800"/>
              </a:spcBef>
              <a:buNone/>
            </a:pPr>
            <a:r>
              <a:rPr lang="en-US" sz="3200" dirty="0">
                <a:solidFill>
                  <a:schemeClr val="bg2"/>
                </a:solidFill>
              </a:rPr>
              <a:t>3.7 TCP congestion control</a:t>
            </a:r>
          </a:p>
          <a:p>
            <a:pPr marL="117475" indent="0">
              <a:spcBef>
                <a:spcPts val="800"/>
              </a:spcBef>
              <a:buNone/>
            </a:pPr>
            <a:r>
              <a:rPr lang="en-US" sz="3200" dirty="0">
                <a:solidFill>
                  <a:schemeClr val="bg2"/>
                </a:solidFill>
              </a:rPr>
              <a:t>3.8 Evolution of transport-layer functionality</a:t>
            </a:r>
          </a:p>
        </p:txBody>
      </p:sp>
      <p:sp>
        <p:nvSpPr>
          <p:cNvPr id="3" name="Slide Number Placeholder 2">
            <a:extLst>
              <a:ext uri="{FF2B5EF4-FFF2-40B4-BE49-F238E27FC236}">
                <a16:creationId xmlns:a16="http://schemas.microsoft.com/office/drawing/2014/main" id="{807E4337-A925-084B-B48F-23146A4A73A1}"/>
              </a:ext>
            </a:extLst>
          </p:cNvPr>
          <p:cNvSpPr>
            <a:spLocks noGrp="1"/>
          </p:cNvSpPr>
          <p:nvPr>
            <p:ph type="sldNum" sz="quarter" idx="4"/>
          </p:nvPr>
        </p:nvSpPr>
        <p:spPr/>
        <p:txBody>
          <a:bodyPr/>
          <a:lstStyle/>
          <a:p>
            <a:r>
              <a:rPr lang="en-US"/>
              <a:t>Transport Layer: 3-</a:t>
            </a:r>
            <a:fld id="{C4204591-24BD-A542-B9D5-F8D8A88D2FEE}" type="slidenum">
              <a:rPr lang="en-US" smtClean="0"/>
              <a:pPr/>
              <a:t>16</a:t>
            </a:fld>
            <a:endParaRPr lang="en-US" dirty="0"/>
          </a:p>
        </p:txBody>
      </p:sp>
      <p:pic>
        <p:nvPicPr>
          <p:cNvPr id="7" name="Picture 6">
            <a:extLst>
              <a:ext uri="{FF2B5EF4-FFF2-40B4-BE49-F238E27FC236}">
                <a16:creationId xmlns:a16="http://schemas.microsoft.com/office/drawing/2014/main" id="{95113DDE-AC2C-45DD-9691-CDD55E53AAB9}"/>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67759" y="1414011"/>
            <a:ext cx="3657601" cy="2693739"/>
          </a:xfrm>
          <a:prstGeom prst="rect">
            <a:avLst/>
          </a:prstGeom>
          <a:noFill/>
          <a:ln>
            <a:noFill/>
          </a:ln>
        </p:spPr>
      </p:pic>
    </p:spTree>
    <p:extLst>
      <p:ext uri="{BB962C8B-B14F-4D97-AF65-F5344CB8AC3E}">
        <p14:creationId xmlns:p14="http://schemas.microsoft.com/office/powerpoint/2010/main" val="2937972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137" name="Rectangle 72">
            <a:extLst>
              <a:ext uri="{FF2B5EF4-FFF2-40B4-BE49-F238E27FC236}">
                <a16:creationId xmlns:a16="http://schemas.microsoft.com/office/drawing/2014/main" id="{C267ED98-FBDB-D24C-A351-3097B056B078}"/>
              </a:ext>
            </a:extLst>
          </p:cNvPr>
          <p:cNvSpPr>
            <a:spLocks noChangeArrowheads="1"/>
          </p:cNvSpPr>
          <p:nvPr/>
        </p:nvSpPr>
        <p:spPr bwMode="auto">
          <a:xfrm>
            <a:off x="7848422" y="1084921"/>
            <a:ext cx="2524125" cy="3854450"/>
          </a:xfrm>
          <a:prstGeom prst="rect">
            <a:avLst/>
          </a:prstGeom>
          <a:solidFill>
            <a:srgbClr val="00009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Freeform 32">
            <a:extLst>
              <a:ext uri="{FF2B5EF4-FFF2-40B4-BE49-F238E27FC236}">
                <a16:creationId xmlns:a16="http://schemas.microsoft.com/office/drawing/2014/main" id="{58EA8CF4-DBF4-E34D-8254-A77227811341}"/>
              </a:ext>
            </a:extLst>
          </p:cNvPr>
          <p:cNvSpPr>
            <a:spLocks/>
          </p:cNvSpPr>
          <p:nvPr/>
        </p:nvSpPr>
        <p:spPr bwMode="auto">
          <a:xfrm>
            <a:off x="10289997" y="1078571"/>
            <a:ext cx="581025" cy="42068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9" name="Rectangle 40">
            <a:extLst>
              <a:ext uri="{FF2B5EF4-FFF2-40B4-BE49-F238E27FC236}">
                <a16:creationId xmlns:a16="http://schemas.microsoft.com/office/drawing/2014/main" id="{8F576ED5-5855-F048-B4BB-75BF51C27D5C}"/>
              </a:ext>
            </a:extLst>
          </p:cNvPr>
          <p:cNvSpPr>
            <a:spLocks noChangeArrowheads="1"/>
          </p:cNvSpPr>
          <p:nvPr/>
        </p:nvSpPr>
        <p:spPr bwMode="auto">
          <a:xfrm>
            <a:off x="7762697" y="1186521"/>
            <a:ext cx="2533650" cy="3814762"/>
          </a:xfrm>
          <a:prstGeom prst="rect">
            <a:avLst/>
          </a:prstGeom>
          <a:solidFill>
            <a:srgbClr val="FFFFFF"/>
          </a:solidFill>
          <a:ln w="1905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Oval 31">
            <a:extLst>
              <a:ext uri="{FF2B5EF4-FFF2-40B4-BE49-F238E27FC236}">
                <a16:creationId xmlns:a16="http://schemas.microsoft.com/office/drawing/2014/main" id="{E56CABC0-9BC4-164D-8001-714872CF7127}"/>
              </a:ext>
            </a:extLst>
          </p:cNvPr>
          <p:cNvSpPr>
            <a:spLocks noChangeArrowheads="1"/>
          </p:cNvSpPr>
          <p:nvPr/>
        </p:nvSpPr>
        <p:spPr bwMode="auto">
          <a:xfrm>
            <a:off x="8302447" y="1243671"/>
            <a:ext cx="1377950" cy="5969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process</a:t>
            </a:r>
          </a:p>
        </p:txBody>
      </p:sp>
      <p:grpSp>
        <p:nvGrpSpPr>
          <p:cNvPr id="141" name="Group 47">
            <a:extLst>
              <a:ext uri="{FF2B5EF4-FFF2-40B4-BE49-F238E27FC236}">
                <a16:creationId xmlns:a16="http://schemas.microsoft.com/office/drawing/2014/main" id="{02602D35-C64D-9445-8BEF-315190C777FA}"/>
              </a:ext>
            </a:extLst>
          </p:cNvPr>
          <p:cNvGrpSpPr>
            <a:grpSpLocks/>
          </p:cNvGrpSpPr>
          <p:nvPr/>
        </p:nvGrpSpPr>
        <p:grpSpPr bwMode="auto">
          <a:xfrm>
            <a:off x="8070672" y="2312058"/>
            <a:ext cx="1795463" cy="688975"/>
            <a:chOff x="1173" y="2345"/>
            <a:chExt cx="1131" cy="434"/>
          </a:xfrm>
        </p:grpSpPr>
        <p:sp>
          <p:nvSpPr>
            <p:cNvPr id="142" name="Rectangle 44">
              <a:extLst>
                <a:ext uri="{FF2B5EF4-FFF2-40B4-BE49-F238E27FC236}">
                  <a16:creationId xmlns:a16="http://schemas.microsoft.com/office/drawing/2014/main" id="{92C6A498-BA40-944E-B932-C93263DCC5C7}"/>
                </a:ext>
              </a:extLst>
            </p:cNvPr>
            <p:cNvSpPr>
              <a:spLocks noChangeArrowheads="1"/>
            </p:cNvSpPr>
            <p:nvPr/>
          </p:nvSpPr>
          <p:spPr bwMode="auto">
            <a:xfrm>
              <a:off x="1173" y="2345"/>
              <a:ext cx="1131" cy="434"/>
            </a:xfrm>
            <a:prstGeom prst="rect">
              <a:avLst/>
            </a:prstGeom>
            <a:solidFill>
              <a:srgbClr val="0000A8"/>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Text Box 46">
              <a:extLst>
                <a:ext uri="{FF2B5EF4-FFF2-40B4-BE49-F238E27FC236}">
                  <a16:creationId xmlns:a16="http://schemas.microsoft.com/office/drawing/2014/main" id="{ED90C8EB-7D14-B54F-AC97-04DAEC25D0A4}"/>
                </a:ext>
              </a:extLst>
            </p:cNvPr>
            <p:cNvSpPr txBox="1">
              <a:spLocks noChangeArrowheads="1"/>
            </p:cNvSpPr>
            <p:nvPr/>
          </p:nvSpPr>
          <p:spPr bwMode="auto">
            <a:xfrm>
              <a:off x="1235" y="2368"/>
              <a:ext cx="995"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TCP socket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receiver buffers</a:t>
              </a:r>
            </a:p>
          </p:txBody>
        </p:sp>
      </p:grpSp>
      <p:sp>
        <p:nvSpPr>
          <p:cNvPr id="144" name="Oval 48">
            <a:extLst>
              <a:ext uri="{FF2B5EF4-FFF2-40B4-BE49-F238E27FC236}">
                <a16:creationId xmlns:a16="http://schemas.microsoft.com/office/drawing/2014/main" id="{0742E955-8C93-5F47-BE4B-8E6ACFB2E75E}"/>
              </a:ext>
            </a:extLst>
          </p:cNvPr>
          <p:cNvSpPr>
            <a:spLocks noChangeArrowheads="1"/>
          </p:cNvSpPr>
          <p:nvPr/>
        </p:nvSpPr>
        <p:spPr bwMode="auto">
          <a:xfrm>
            <a:off x="8238947" y="3335996"/>
            <a:ext cx="1562100" cy="5969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5" name="Text Box 64">
            <a:extLst>
              <a:ext uri="{FF2B5EF4-FFF2-40B4-BE49-F238E27FC236}">
                <a16:creationId xmlns:a16="http://schemas.microsoft.com/office/drawing/2014/main" id="{FCF30813-93D4-B644-BB9A-DEC80D916306}"/>
              </a:ext>
            </a:extLst>
          </p:cNvPr>
          <p:cNvSpPr txBox="1">
            <a:spLocks noChangeArrowheads="1"/>
          </p:cNvSpPr>
          <p:nvPr/>
        </p:nvSpPr>
        <p:spPr bwMode="auto">
          <a:xfrm>
            <a:off x="8745360" y="3364839"/>
            <a:ext cx="559769"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TCP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6" name="Oval 65">
            <a:extLst>
              <a:ext uri="{FF2B5EF4-FFF2-40B4-BE49-F238E27FC236}">
                <a16:creationId xmlns:a16="http://schemas.microsoft.com/office/drawing/2014/main" id="{6BD69667-2B04-344B-AF15-D9A7175F3571}"/>
              </a:ext>
            </a:extLst>
          </p:cNvPr>
          <p:cNvSpPr>
            <a:spLocks noChangeArrowheads="1"/>
          </p:cNvSpPr>
          <p:nvPr/>
        </p:nvSpPr>
        <p:spPr bwMode="auto">
          <a:xfrm>
            <a:off x="8246885" y="4321833"/>
            <a:ext cx="1562100" cy="5969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7" name="Text Box 66">
            <a:extLst>
              <a:ext uri="{FF2B5EF4-FFF2-40B4-BE49-F238E27FC236}">
                <a16:creationId xmlns:a16="http://schemas.microsoft.com/office/drawing/2014/main" id="{19C3DDC5-2A06-B840-8A80-61FECF597774}"/>
              </a:ext>
            </a:extLst>
          </p:cNvPr>
          <p:cNvSpPr txBox="1">
            <a:spLocks noChangeArrowheads="1"/>
          </p:cNvSpPr>
          <p:nvPr/>
        </p:nvSpPr>
        <p:spPr bwMode="auto">
          <a:xfrm>
            <a:off x="8731699" y="4354979"/>
            <a:ext cx="559769"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9" name="Line 68">
            <a:extLst>
              <a:ext uri="{FF2B5EF4-FFF2-40B4-BE49-F238E27FC236}">
                <a16:creationId xmlns:a16="http://schemas.microsoft.com/office/drawing/2014/main" id="{68A5AD3F-8561-BA43-8CCB-23369CB3F10B}"/>
              </a:ext>
            </a:extLst>
          </p:cNvPr>
          <p:cNvSpPr>
            <a:spLocks noChangeShapeType="1"/>
          </p:cNvSpPr>
          <p:nvPr/>
        </p:nvSpPr>
        <p:spPr bwMode="auto">
          <a:xfrm>
            <a:off x="7756347" y="4071008"/>
            <a:ext cx="254635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Line 69">
            <a:extLst>
              <a:ext uri="{FF2B5EF4-FFF2-40B4-BE49-F238E27FC236}">
                <a16:creationId xmlns:a16="http://schemas.microsoft.com/office/drawing/2014/main" id="{069D68E8-3A07-7842-BBE3-A83C41548FBA}"/>
              </a:ext>
            </a:extLst>
          </p:cNvPr>
          <p:cNvSpPr>
            <a:spLocks noChangeShapeType="1"/>
          </p:cNvSpPr>
          <p:nvPr/>
        </p:nvSpPr>
        <p:spPr bwMode="auto">
          <a:xfrm>
            <a:off x="7769047" y="2219983"/>
            <a:ext cx="254635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51" name="Group 56">
            <a:extLst>
              <a:ext uri="{FF2B5EF4-FFF2-40B4-BE49-F238E27FC236}">
                <a16:creationId xmlns:a16="http://schemas.microsoft.com/office/drawing/2014/main" id="{9D087FDD-1E50-B54A-BAF1-08F2E9EB032C}"/>
              </a:ext>
            </a:extLst>
          </p:cNvPr>
          <p:cNvGrpSpPr>
            <a:grpSpLocks/>
          </p:cNvGrpSpPr>
          <p:nvPr/>
        </p:nvGrpSpPr>
        <p:grpSpPr bwMode="auto">
          <a:xfrm>
            <a:off x="8745360" y="2104096"/>
            <a:ext cx="533400" cy="206375"/>
            <a:chOff x="2003" y="1816"/>
            <a:chExt cx="336" cy="130"/>
          </a:xfrm>
        </p:grpSpPr>
        <p:sp>
          <p:nvSpPr>
            <p:cNvPr id="152" name="Rectangle 16">
              <a:extLst>
                <a:ext uri="{FF2B5EF4-FFF2-40B4-BE49-F238E27FC236}">
                  <a16:creationId xmlns:a16="http://schemas.microsoft.com/office/drawing/2014/main" id="{4802C0EA-E5A8-E447-A8F6-A96701A0BAC0}"/>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Rectangle 17">
              <a:extLst>
                <a:ext uri="{FF2B5EF4-FFF2-40B4-BE49-F238E27FC236}">
                  <a16:creationId xmlns:a16="http://schemas.microsoft.com/office/drawing/2014/main" id="{620EA98C-EF38-184B-A03B-82616FCB9AE2}"/>
                </a:ext>
              </a:extLst>
            </p:cNvPr>
            <p:cNvSpPr>
              <a:spLocks noChangeArrowheads="1"/>
            </p:cNvSpPr>
            <p:nvPr/>
          </p:nvSpPr>
          <p:spPr bwMode="auto">
            <a:xfrm>
              <a:off x="2105" y="1833"/>
              <a:ext cx="110" cy="99"/>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4" name="Rectangle 18">
              <a:extLst>
                <a:ext uri="{FF2B5EF4-FFF2-40B4-BE49-F238E27FC236}">
                  <a16:creationId xmlns:a16="http://schemas.microsoft.com/office/drawing/2014/main" id="{1C3BBD2A-6ACC-C349-BDA8-0843C2DEA508}"/>
                </a:ext>
              </a:extLst>
            </p:cNvPr>
            <p:cNvSpPr>
              <a:spLocks noChangeArrowheads="1"/>
            </p:cNvSpPr>
            <p:nvPr/>
          </p:nvSpPr>
          <p:spPr bwMode="auto">
            <a:xfrm>
              <a:off x="2229" y="1891"/>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5" name="Rectangle 19">
              <a:extLst>
                <a:ext uri="{FF2B5EF4-FFF2-40B4-BE49-F238E27FC236}">
                  <a16:creationId xmlns:a16="http://schemas.microsoft.com/office/drawing/2014/main" id="{96FBD4A2-E799-8F4F-9D14-53FD99E5BFAA}"/>
                </a:ext>
              </a:extLst>
            </p:cNvPr>
            <p:cNvSpPr>
              <a:spLocks noChangeArrowheads="1"/>
            </p:cNvSpPr>
            <p:nvPr/>
          </p:nvSpPr>
          <p:spPr bwMode="auto">
            <a:xfrm>
              <a:off x="2058" y="1892"/>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5" name="Text Box 103">
            <a:extLst>
              <a:ext uri="{FF2B5EF4-FFF2-40B4-BE49-F238E27FC236}">
                <a16:creationId xmlns:a16="http://schemas.microsoft.com/office/drawing/2014/main" id="{4ECF9189-0AD6-144B-8167-6762F7B3E868}"/>
              </a:ext>
            </a:extLst>
          </p:cNvPr>
          <p:cNvSpPr txBox="1">
            <a:spLocks noChangeArrowheads="1"/>
          </p:cNvSpPr>
          <p:nvPr/>
        </p:nvSpPr>
        <p:spPr bwMode="auto">
          <a:xfrm>
            <a:off x="7549972" y="5823520"/>
            <a:ext cx="2714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receiver protocol stack</a:t>
            </a:r>
          </a:p>
        </p:txBody>
      </p:sp>
      <p:sp>
        <p:nvSpPr>
          <p:cNvPr id="169" name="Line 115">
            <a:extLst>
              <a:ext uri="{FF2B5EF4-FFF2-40B4-BE49-F238E27FC236}">
                <a16:creationId xmlns:a16="http://schemas.microsoft.com/office/drawing/2014/main" id="{ABF785A9-86A1-6E46-9624-CABBC5E29FA3}"/>
              </a:ext>
            </a:extLst>
          </p:cNvPr>
          <p:cNvSpPr>
            <a:spLocks noChangeShapeType="1"/>
          </p:cNvSpPr>
          <p:nvPr/>
        </p:nvSpPr>
        <p:spPr bwMode="auto">
          <a:xfrm>
            <a:off x="8790777" y="5419835"/>
            <a:ext cx="0" cy="349250"/>
          </a:xfrm>
          <a:prstGeom prst="line">
            <a:avLst/>
          </a:prstGeom>
          <a:noFill/>
          <a:ln w="28575">
            <a:solidFill>
              <a:srgbClr val="CC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1" name="Line 118">
            <a:extLst>
              <a:ext uri="{FF2B5EF4-FFF2-40B4-BE49-F238E27FC236}">
                <a16:creationId xmlns:a16="http://schemas.microsoft.com/office/drawing/2014/main" id="{5E5B6E3E-966C-D44A-B01C-0473357F14EE}"/>
              </a:ext>
            </a:extLst>
          </p:cNvPr>
          <p:cNvSpPr>
            <a:spLocks noChangeShapeType="1"/>
          </p:cNvSpPr>
          <p:nvPr/>
        </p:nvSpPr>
        <p:spPr bwMode="auto">
          <a:xfrm>
            <a:off x="10285235" y="4996521"/>
            <a:ext cx="0" cy="463550"/>
          </a:xfrm>
          <a:prstGeom prst="line">
            <a:avLst/>
          </a:prstGeom>
          <a:noFill/>
          <a:ln w="19050">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2" name="Group 124">
            <a:extLst>
              <a:ext uri="{FF2B5EF4-FFF2-40B4-BE49-F238E27FC236}">
                <a16:creationId xmlns:a16="http://schemas.microsoft.com/office/drawing/2014/main" id="{4194DDD2-AC6E-4846-988C-D47AF88815BF}"/>
              </a:ext>
            </a:extLst>
          </p:cNvPr>
          <p:cNvGrpSpPr>
            <a:grpSpLocks/>
          </p:cNvGrpSpPr>
          <p:nvPr/>
        </p:nvGrpSpPr>
        <p:grpSpPr bwMode="auto">
          <a:xfrm flipH="1">
            <a:off x="10523360" y="4590121"/>
            <a:ext cx="869950" cy="906462"/>
            <a:chOff x="-44" y="1473"/>
            <a:chExt cx="981" cy="1105"/>
          </a:xfrm>
        </p:grpSpPr>
        <p:pic>
          <p:nvPicPr>
            <p:cNvPr id="173" name="Picture 125" descr="desktop_computer_stylized_medium">
              <a:extLst>
                <a:ext uri="{FF2B5EF4-FFF2-40B4-BE49-F238E27FC236}">
                  <a16:creationId xmlns:a16="http://schemas.microsoft.com/office/drawing/2014/main" id="{C6DE1974-7837-334B-B35F-1B82108E308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Freeform 126">
              <a:extLst>
                <a:ext uri="{FF2B5EF4-FFF2-40B4-BE49-F238E27FC236}">
                  <a16:creationId xmlns:a16="http://schemas.microsoft.com/office/drawing/2014/main" id="{C8663771-41F7-FF4F-89C7-CFC093B9A13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 name="TextBox 8">
            <a:extLst>
              <a:ext uri="{FF2B5EF4-FFF2-40B4-BE49-F238E27FC236}">
                <a16:creationId xmlns:a16="http://schemas.microsoft.com/office/drawing/2014/main" id="{3FF08E5E-7834-074F-B7D9-7DBE006EE269}"/>
              </a:ext>
            </a:extLst>
          </p:cNvPr>
          <p:cNvSpPr txBox="1"/>
          <p:nvPr/>
        </p:nvSpPr>
        <p:spPr>
          <a:xfrm>
            <a:off x="712555" y="1437021"/>
            <a:ext cx="38508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dirty="0">
                <a:ln>
                  <a:noFill/>
                </a:ln>
                <a:solidFill>
                  <a:srgbClr val="C00000"/>
                </a:solidFill>
                <a:effectLst/>
                <a:uLnTx/>
                <a:uFillTx/>
                <a:latin typeface="Calibri" panose="020F0502020204030204"/>
                <a:ea typeface="+mn-ea"/>
                <a:cs typeface="+mn-cs"/>
              </a:rPr>
              <a:t>Q: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happens if network layer delivers data faster than application layer removes data from socket buffers?</a:t>
            </a:r>
          </a:p>
        </p:txBody>
      </p:sp>
      <p:sp>
        <p:nvSpPr>
          <p:cNvPr id="182" name="Line 117">
            <a:extLst>
              <a:ext uri="{FF2B5EF4-FFF2-40B4-BE49-F238E27FC236}">
                <a16:creationId xmlns:a16="http://schemas.microsoft.com/office/drawing/2014/main" id="{1B7AFE0B-8185-3E43-BF7C-730BEFE1D783}"/>
              </a:ext>
            </a:extLst>
          </p:cNvPr>
          <p:cNvSpPr>
            <a:spLocks noChangeShapeType="1"/>
          </p:cNvSpPr>
          <p:nvPr/>
        </p:nvSpPr>
        <p:spPr bwMode="auto">
          <a:xfrm>
            <a:off x="7764475" y="5006696"/>
            <a:ext cx="0" cy="463550"/>
          </a:xfrm>
          <a:prstGeom prst="line">
            <a:avLst/>
          </a:prstGeom>
          <a:noFill/>
          <a:ln w="1905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2" name="Group 11">
            <a:extLst>
              <a:ext uri="{FF2B5EF4-FFF2-40B4-BE49-F238E27FC236}">
                <a16:creationId xmlns:a16="http://schemas.microsoft.com/office/drawing/2014/main" id="{C820FA96-992D-4547-BB82-D80AD6340B76}"/>
              </a:ext>
            </a:extLst>
          </p:cNvPr>
          <p:cNvGrpSpPr/>
          <p:nvPr/>
        </p:nvGrpSpPr>
        <p:grpSpPr>
          <a:xfrm>
            <a:off x="5189688" y="2806352"/>
            <a:ext cx="4533734" cy="2971623"/>
            <a:chOff x="5189688" y="2806352"/>
            <a:chExt cx="4533734" cy="2971623"/>
          </a:xfrm>
        </p:grpSpPr>
        <p:grpSp>
          <p:nvGrpSpPr>
            <p:cNvPr id="7" name="Group 6">
              <a:extLst>
                <a:ext uri="{FF2B5EF4-FFF2-40B4-BE49-F238E27FC236}">
                  <a16:creationId xmlns:a16="http://schemas.microsoft.com/office/drawing/2014/main" id="{90136498-1DCA-8245-9AEB-79D923D0965C}"/>
                </a:ext>
              </a:extLst>
            </p:cNvPr>
            <p:cNvGrpSpPr/>
            <p:nvPr/>
          </p:nvGrpSpPr>
          <p:grpSpPr>
            <a:xfrm>
              <a:off x="5189688" y="3080408"/>
              <a:ext cx="3750934" cy="2697567"/>
              <a:chOff x="4633274" y="3577949"/>
              <a:chExt cx="3750934" cy="2697567"/>
            </a:xfrm>
          </p:grpSpPr>
          <p:sp>
            <p:nvSpPr>
              <p:cNvPr id="163" name="Rectangle 91">
                <a:extLst>
                  <a:ext uri="{FF2B5EF4-FFF2-40B4-BE49-F238E27FC236}">
                    <a16:creationId xmlns:a16="http://schemas.microsoft.com/office/drawing/2014/main" id="{262B8492-92D0-1D4D-A388-8EDCD289152E}"/>
                  </a:ext>
                </a:extLst>
              </p:cNvPr>
              <p:cNvSpPr>
                <a:spLocks noChangeArrowheads="1"/>
              </p:cNvSpPr>
              <p:nvPr/>
            </p:nvSpPr>
            <p:spPr bwMode="auto">
              <a:xfrm>
                <a:off x="7655546" y="4619349"/>
                <a:ext cx="720725" cy="209550"/>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8F31E27D-6EC1-5943-92A1-E4210B15E8BC}"/>
                  </a:ext>
                </a:extLst>
              </p:cNvPr>
              <p:cNvGrpSpPr/>
              <p:nvPr/>
            </p:nvGrpSpPr>
            <p:grpSpPr>
              <a:xfrm>
                <a:off x="7344839" y="5551212"/>
                <a:ext cx="1039369" cy="214398"/>
                <a:chOff x="7344839" y="5551212"/>
                <a:chExt cx="1039369" cy="214398"/>
              </a:xfrm>
            </p:grpSpPr>
            <p:sp>
              <p:nvSpPr>
                <p:cNvPr id="158" name="Rectangle 74">
                  <a:extLst>
                    <a:ext uri="{FF2B5EF4-FFF2-40B4-BE49-F238E27FC236}">
                      <a16:creationId xmlns:a16="http://schemas.microsoft.com/office/drawing/2014/main" id="{8A48CC54-2E19-7E49-AB6A-C589B7121B06}"/>
                    </a:ext>
                  </a:extLst>
                </p:cNvPr>
                <p:cNvSpPr>
                  <a:spLocks noChangeArrowheads="1"/>
                </p:cNvSpPr>
                <p:nvPr/>
              </p:nvSpPr>
              <p:spPr bwMode="auto">
                <a:xfrm>
                  <a:off x="7344839" y="5556060"/>
                  <a:ext cx="1006475" cy="209550"/>
                </a:xfrm>
                <a:prstGeom prst="rect">
                  <a:avLst/>
                </a:prstGeom>
                <a:solidFill>
                  <a:srgbClr val="00CC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4" name="Rectangle 92">
                  <a:extLst>
                    <a:ext uri="{FF2B5EF4-FFF2-40B4-BE49-F238E27FC236}">
                      <a16:creationId xmlns:a16="http://schemas.microsoft.com/office/drawing/2014/main" id="{F086B485-A7FA-024F-AE08-D3278D535305}"/>
                    </a:ext>
                  </a:extLst>
                </p:cNvPr>
                <p:cNvSpPr>
                  <a:spLocks noChangeArrowheads="1"/>
                </p:cNvSpPr>
                <p:nvPr/>
              </p:nvSpPr>
              <p:spPr bwMode="auto">
                <a:xfrm>
                  <a:off x="7650783" y="5551212"/>
                  <a:ext cx="733425" cy="212725"/>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9" name="Line 75">
                  <a:extLst>
                    <a:ext uri="{FF2B5EF4-FFF2-40B4-BE49-F238E27FC236}">
                      <a16:creationId xmlns:a16="http://schemas.microsoft.com/office/drawing/2014/main" id="{3072215E-AACF-9541-93AB-D98D0EECBB60}"/>
                    </a:ext>
                  </a:extLst>
                </p:cNvPr>
                <p:cNvSpPr>
                  <a:spLocks noChangeShapeType="1"/>
                </p:cNvSpPr>
                <p:nvPr/>
              </p:nvSpPr>
              <p:spPr bwMode="auto">
                <a:xfrm>
                  <a:off x="7488859" y="5555058"/>
                  <a:ext cx="0" cy="206375"/>
                </a:xfrm>
                <a:prstGeom prst="line">
                  <a:avLst/>
                </a:prstGeom>
                <a:noFill/>
                <a:ln w="28575">
                  <a:solidFill>
                    <a:srgbClr val="FF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Line 76">
                  <a:extLst>
                    <a:ext uri="{FF2B5EF4-FFF2-40B4-BE49-F238E27FC236}">
                      <a16:creationId xmlns:a16="http://schemas.microsoft.com/office/drawing/2014/main" id="{A70802F4-DC4B-B74E-9BF2-97E565E57FB0}"/>
                    </a:ext>
                  </a:extLst>
                </p:cNvPr>
                <p:cNvSpPr>
                  <a:spLocks noChangeShapeType="1"/>
                </p:cNvSpPr>
                <p:nvPr/>
              </p:nvSpPr>
              <p:spPr bwMode="auto">
                <a:xfrm>
                  <a:off x="7641259" y="5555058"/>
                  <a:ext cx="0" cy="206375"/>
                </a:xfrm>
                <a:prstGeom prst="line">
                  <a:avLst/>
                </a:prstGeom>
                <a:noFill/>
                <a:ln w="28575">
                  <a:solidFill>
                    <a:srgbClr val="FF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2" name="Rectangle 86">
                <a:extLst>
                  <a:ext uri="{FF2B5EF4-FFF2-40B4-BE49-F238E27FC236}">
                    <a16:creationId xmlns:a16="http://schemas.microsoft.com/office/drawing/2014/main" id="{4115F8B6-91A1-7C41-83BF-8BE89BBEBEC6}"/>
                  </a:ext>
                </a:extLst>
              </p:cNvPr>
              <p:cNvSpPr>
                <a:spLocks noChangeArrowheads="1"/>
              </p:cNvSpPr>
              <p:nvPr/>
            </p:nvSpPr>
            <p:spPr bwMode="auto">
              <a:xfrm>
                <a:off x="7647608" y="3577949"/>
                <a:ext cx="720725" cy="209550"/>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7" name="Text Box 106">
                <a:extLst>
                  <a:ext uri="{FF2B5EF4-FFF2-40B4-BE49-F238E27FC236}">
                    <a16:creationId xmlns:a16="http://schemas.microsoft.com/office/drawing/2014/main" id="{60423099-6913-6449-94EA-C3C8BD4E23A1}"/>
                  </a:ext>
                </a:extLst>
              </p:cNvPr>
              <p:cNvSpPr txBox="1">
                <a:spLocks noChangeArrowheads="1"/>
              </p:cNvSpPr>
              <p:nvPr/>
            </p:nvSpPr>
            <p:spPr bwMode="auto">
              <a:xfrm>
                <a:off x="4633274" y="4192806"/>
                <a:ext cx="2332549" cy="10895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Network layer delivering IP datagram payload into TCP socket buffers</a:t>
                </a:r>
              </a:p>
            </p:txBody>
          </p:sp>
          <p:sp>
            <p:nvSpPr>
              <p:cNvPr id="168" name="Line 108">
                <a:extLst>
                  <a:ext uri="{FF2B5EF4-FFF2-40B4-BE49-F238E27FC236}">
                    <a16:creationId xmlns:a16="http://schemas.microsoft.com/office/drawing/2014/main" id="{526C2D0A-E0A9-564E-8CDF-3A8B49E5D882}"/>
                  </a:ext>
                </a:extLst>
              </p:cNvPr>
              <p:cNvSpPr>
                <a:spLocks noChangeShapeType="1"/>
              </p:cNvSpPr>
              <p:nvPr/>
            </p:nvSpPr>
            <p:spPr bwMode="auto">
              <a:xfrm>
                <a:off x="6906339" y="4724124"/>
                <a:ext cx="522908" cy="0"/>
              </a:xfrm>
              <a:prstGeom prst="line">
                <a:avLst/>
              </a:prstGeom>
              <a:noFill/>
              <a:ln w="19050">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0" name="Text Box 116">
                <a:extLst>
                  <a:ext uri="{FF2B5EF4-FFF2-40B4-BE49-F238E27FC236}">
                    <a16:creationId xmlns:a16="http://schemas.microsoft.com/office/drawing/2014/main" id="{698424D2-456E-974F-973C-408C9336D9D7}"/>
                  </a:ext>
                </a:extLst>
              </p:cNvPr>
              <p:cNvSpPr txBox="1">
                <a:spLocks noChangeArrowheads="1"/>
              </p:cNvSpPr>
              <p:nvPr/>
            </p:nvSpPr>
            <p:spPr bwMode="auto">
              <a:xfrm>
                <a:off x="7074521" y="5970716"/>
                <a:ext cx="11334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from sender</a:t>
                </a:r>
              </a:p>
            </p:txBody>
          </p:sp>
        </p:grpSp>
        <p:sp>
          <p:nvSpPr>
            <p:cNvPr id="6" name="Curved Down Arrow 5">
              <a:extLst>
                <a:ext uri="{FF2B5EF4-FFF2-40B4-BE49-F238E27FC236}">
                  <a16:creationId xmlns:a16="http://schemas.microsoft.com/office/drawing/2014/main" id="{1FE7EE57-FED3-864B-8F06-9CC2C77BF0DE}"/>
                </a:ext>
              </a:extLst>
            </p:cNvPr>
            <p:cNvSpPr/>
            <p:nvPr/>
          </p:nvSpPr>
          <p:spPr>
            <a:xfrm>
              <a:off x="8312727" y="2806352"/>
              <a:ext cx="1410695" cy="271814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061072C8-D06D-0540-97C3-C1DE8C5A0444}"/>
              </a:ext>
            </a:extLst>
          </p:cNvPr>
          <p:cNvGrpSpPr/>
          <p:nvPr/>
        </p:nvGrpSpPr>
        <p:grpSpPr>
          <a:xfrm>
            <a:off x="4989152" y="1607125"/>
            <a:ext cx="4984933" cy="885919"/>
            <a:chOff x="4989152" y="1607125"/>
            <a:chExt cx="4984933" cy="885919"/>
          </a:xfrm>
        </p:grpSpPr>
        <p:grpSp>
          <p:nvGrpSpPr>
            <p:cNvPr id="8" name="Group 7">
              <a:extLst>
                <a:ext uri="{FF2B5EF4-FFF2-40B4-BE49-F238E27FC236}">
                  <a16:creationId xmlns:a16="http://schemas.microsoft.com/office/drawing/2014/main" id="{F4A53074-9492-2643-8C14-D55F3A8DF9EC}"/>
                </a:ext>
              </a:extLst>
            </p:cNvPr>
            <p:cNvGrpSpPr/>
            <p:nvPr/>
          </p:nvGrpSpPr>
          <p:grpSpPr>
            <a:xfrm>
              <a:off x="4989152" y="1652814"/>
              <a:ext cx="4984933" cy="840230"/>
              <a:chOff x="4432738" y="2150355"/>
              <a:chExt cx="4984933" cy="840230"/>
            </a:xfrm>
          </p:grpSpPr>
          <p:sp>
            <p:nvSpPr>
              <p:cNvPr id="166" name="Line 105">
                <a:extLst>
                  <a:ext uri="{FF2B5EF4-FFF2-40B4-BE49-F238E27FC236}">
                    <a16:creationId xmlns:a16="http://schemas.microsoft.com/office/drawing/2014/main" id="{E962447C-3133-664A-8728-73048FD03E13}"/>
                  </a:ext>
                </a:extLst>
              </p:cNvPr>
              <p:cNvSpPr>
                <a:spLocks noChangeShapeType="1"/>
              </p:cNvSpPr>
              <p:nvPr/>
            </p:nvSpPr>
            <p:spPr bwMode="auto">
              <a:xfrm>
                <a:off x="6976294" y="2457174"/>
                <a:ext cx="1102102" cy="0"/>
              </a:xfrm>
              <a:prstGeom prst="line">
                <a:avLst/>
              </a:prstGeom>
              <a:noFill/>
              <a:ln w="19050">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5" name="Text Box 104">
                <a:extLst>
                  <a:ext uri="{FF2B5EF4-FFF2-40B4-BE49-F238E27FC236}">
                    <a16:creationId xmlns:a16="http://schemas.microsoft.com/office/drawing/2014/main" id="{F110BC32-2D3E-6B43-8E30-DD363F7CFF88}"/>
                  </a:ext>
                </a:extLst>
              </p:cNvPr>
              <p:cNvSpPr txBox="1">
                <a:spLocks noChangeArrowheads="1"/>
              </p:cNvSpPr>
              <p:nvPr/>
            </p:nvSpPr>
            <p:spPr bwMode="auto">
              <a:xfrm>
                <a:off x="4432738" y="2150355"/>
                <a:ext cx="2533651" cy="840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Application removing data from TCP socket buffers</a:t>
                </a:r>
              </a:p>
            </p:txBody>
          </p:sp>
          <p:sp>
            <p:nvSpPr>
              <p:cNvPr id="176" name="Rectangle 86">
                <a:extLst>
                  <a:ext uri="{FF2B5EF4-FFF2-40B4-BE49-F238E27FC236}">
                    <a16:creationId xmlns:a16="http://schemas.microsoft.com/office/drawing/2014/main" id="{4FC9FA64-3313-7441-820B-DA439AD3A891}"/>
                  </a:ext>
                </a:extLst>
              </p:cNvPr>
              <p:cNvSpPr>
                <a:spLocks noChangeArrowheads="1"/>
              </p:cNvSpPr>
              <p:nvPr/>
            </p:nvSpPr>
            <p:spPr bwMode="auto">
              <a:xfrm>
                <a:off x="8696946" y="2344462"/>
                <a:ext cx="720725" cy="209550"/>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56" name="Curved Down Arrow 55">
              <a:extLst>
                <a:ext uri="{FF2B5EF4-FFF2-40B4-BE49-F238E27FC236}">
                  <a16:creationId xmlns:a16="http://schemas.microsoft.com/office/drawing/2014/main" id="{1957E969-1EF1-4941-A40B-CB97CA05EBA4}"/>
                </a:ext>
              </a:extLst>
            </p:cNvPr>
            <p:cNvSpPr/>
            <p:nvPr/>
          </p:nvSpPr>
          <p:spPr>
            <a:xfrm rot="10800000" flipH="1">
              <a:off x="8517082" y="1607125"/>
              <a:ext cx="1000991" cy="87283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8" name="Slide Number Placeholder 2">
            <a:extLst>
              <a:ext uri="{FF2B5EF4-FFF2-40B4-BE49-F238E27FC236}">
                <a16:creationId xmlns:a16="http://schemas.microsoft.com/office/drawing/2014/main" id="{70507C61-599D-8346-AECE-C0A356026EDC}"/>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17</a:t>
            </a:fld>
            <a:endParaRPr lang="en-US" dirty="0"/>
          </a:p>
        </p:txBody>
      </p:sp>
      <p:grpSp>
        <p:nvGrpSpPr>
          <p:cNvPr id="49" name="Group 48">
            <a:extLst>
              <a:ext uri="{FF2B5EF4-FFF2-40B4-BE49-F238E27FC236}">
                <a16:creationId xmlns:a16="http://schemas.microsoft.com/office/drawing/2014/main" id="{983D4414-7111-5D4D-8121-7217F17F7C78}"/>
              </a:ext>
            </a:extLst>
          </p:cNvPr>
          <p:cNvGrpSpPr/>
          <p:nvPr/>
        </p:nvGrpSpPr>
        <p:grpSpPr>
          <a:xfrm>
            <a:off x="10009764" y="1930963"/>
            <a:ext cx="1095375" cy="1772227"/>
            <a:chOff x="7476332" y="1916061"/>
            <a:chExt cx="1095375" cy="1772227"/>
          </a:xfrm>
        </p:grpSpPr>
        <p:pic>
          <p:nvPicPr>
            <p:cNvPr id="50" name="Picture 49">
              <a:extLst>
                <a:ext uri="{FF2B5EF4-FFF2-40B4-BE49-F238E27FC236}">
                  <a16:creationId xmlns:a16="http://schemas.microsoft.com/office/drawing/2014/main" id="{F1BA5999-8AE0-0C4F-952F-18ADBB52459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0800000">
              <a:off x="7476332" y="2078562"/>
              <a:ext cx="1095375" cy="1609726"/>
            </a:xfrm>
            <a:prstGeom prst="rect">
              <a:avLst/>
            </a:prstGeom>
          </p:spPr>
        </p:pic>
        <p:sp>
          <p:nvSpPr>
            <p:cNvPr id="51" name="Can 50">
              <a:extLst>
                <a:ext uri="{FF2B5EF4-FFF2-40B4-BE49-F238E27FC236}">
                  <a16:creationId xmlns:a16="http://schemas.microsoft.com/office/drawing/2014/main" id="{1CE12428-D956-DE45-A32B-40B855D636EB}"/>
                </a:ext>
              </a:extLst>
            </p:cNvPr>
            <p:cNvSpPr/>
            <p:nvPr/>
          </p:nvSpPr>
          <p:spPr>
            <a:xfrm>
              <a:off x="7619046" y="1916061"/>
              <a:ext cx="58104" cy="194213"/>
            </a:xfrm>
            <a:prstGeom prst="can">
              <a:avLst/>
            </a:prstGeom>
            <a:solidFill>
              <a:srgbClr val="00B0F0"/>
            </a:solidFill>
            <a:ln w="12700">
              <a:noFill/>
            </a:ln>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a:ln>
                  <a:noFill/>
                </a:ln>
                <a:solidFill>
                  <a:schemeClr val="tx1"/>
                </a:solidFill>
                <a:effectLst/>
                <a:latin typeface="Tahoma" pitchFamily="34" charset="0"/>
              </a:endParaRPr>
            </a:p>
          </p:txBody>
        </p:sp>
      </p:grpSp>
      <p:grpSp>
        <p:nvGrpSpPr>
          <p:cNvPr id="52" name="Group 51">
            <a:extLst>
              <a:ext uri="{FF2B5EF4-FFF2-40B4-BE49-F238E27FC236}">
                <a16:creationId xmlns:a16="http://schemas.microsoft.com/office/drawing/2014/main" id="{6D3E7911-619C-024F-B574-056801C992CC}"/>
              </a:ext>
            </a:extLst>
          </p:cNvPr>
          <p:cNvGrpSpPr/>
          <p:nvPr/>
        </p:nvGrpSpPr>
        <p:grpSpPr>
          <a:xfrm>
            <a:off x="10020042" y="1947581"/>
            <a:ext cx="1114424" cy="1765902"/>
            <a:chOff x="7497625" y="1925099"/>
            <a:chExt cx="1114424" cy="1765902"/>
          </a:xfrm>
        </p:grpSpPr>
        <p:pic>
          <p:nvPicPr>
            <p:cNvPr id="53" name="Picture 52">
              <a:extLst>
                <a:ext uri="{FF2B5EF4-FFF2-40B4-BE49-F238E27FC236}">
                  <a16:creationId xmlns:a16="http://schemas.microsoft.com/office/drawing/2014/main" id="{79035A6F-4378-7141-AA29-DF0DE83F554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10800000">
              <a:off x="7497625" y="2036826"/>
              <a:ext cx="1114424" cy="1654175"/>
            </a:xfrm>
            <a:prstGeom prst="rect">
              <a:avLst/>
            </a:prstGeom>
          </p:spPr>
        </p:pic>
        <p:sp>
          <p:nvSpPr>
            <p:cNvPr id="54" name="Can 53">
              <a:extLst>
                <a:ext uri="{FF2B5EF4-FFF2-40B4-BE49-F238E27FC236}">
                  <a16:creationId xmlns:a16="http://schemas.microsoft.com/office/drawing/2014/main" id="{070D6A73-71B3-EB4C-B996-A162F2442618}"/>
                </a:ext>
              </a:extLst>
            </p:cNvPr>
            <p:cNvSpPr/>
            <p:nvPr/>
          </p:nvSpPr>
          <p:spPr>
            <a:xfrm>
              <a:off x="7624762" y="1925099"/>
              <a:ext cx="58104" cy="194213"/>
            </a:xfrm>
            <a:prstGeom prst="can">
              <a:avLst/>
            </a:prstGeom>
            <a:solidFill>
              <a:srgbClr val="00B0F0"/>
            </a:solidFill>
            <a:ln w="12700">
              <a:noFill/>
            </a:ln>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a:ln>
                  <a:noFill/>
                </a:ln>
                <a:solidFill>
                  <a:schemeClr val="tx1"/>
                </a:solidFill>
                <a:effectLst/>
                <a:latin typeface="Tahoma" pitchFamily="34" charset="0"/>
              </a:endParaRPr>
            </a:p>
          </p:txBody>
        </p:sp>
      </p:grpSp>
    </p:spTree>
    <p:extLst>
      <p:ext uri="{BB962C8B-B14F-4D97-AF65-F5344CB8AC3E}">
        <p14:creationId xmlns:p14="http://schemas.microsoft.com/office/powerpoint/2010/main" val="144763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137" name="Rectangle 72">
            <a:extLst>
              <a:ext uri="{FF2B5EF4-FFF2-40B4-BE49-F238E27FC236}">
                <a16:creationId xmlns:a16="http://schemas.microsoft.com/office/drawing/2014/main" id="{C267ED98-FBDB-D24C-A351-3097B056B078}"/>
              </a:ext>
            </a:extLst>
          </p:cNvPr>
          <p:cNvSpPr>
            <a:spLocks noChangeArrowheads="1"/>
          </p:cNvSpPr>
          <p:nvPr/>
        </p:nvSpPr>
        <p:spPr bwMode="auto">
          <a:xfrm>
            <a:off x="7848422" y="1084921"/>
            <a:ext cx="2524125" cy="3854450"/>
          </a:xfrm>
          <a:prstGeom prst="rect">
            <a:avLst/>
          </a:prstGeom>
          <a:solidFill>
            <a:srgbClr val="00009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Freeform 32">
            <a:extLst>
              <a:ext uri="{FF2B5EF4-FFF2-40B4-BE49-F238E27FC236}">
                <a16:creationId xmlns:a16="http://schemas.microsoft.com/office/drawing/2014/main" id="{58EA8CF4-DBF4-E34D-8254-A77227811341}"/>
              </a:ext>
            </a:extLst>
          </p:cNvPr>
          <p:cNvSpPr>
            <a:spLocks/>
          </p:cNvSpPr>
          <p:nvPr/>
        </p:nvSpPr>
        <p:spPr bwMode="auto">
          <a:xfrm>
            <a:off x="10289997" y="1078571"/>
            <a:ext cx="581025" cy="42068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9" name="Rectangle 40">
            <a:extLst>
              <a:ext uri="{FF2B5EF4-FFF2-40B4-BE49-F238E27FC236}">
                <a16:creationId xmlns:a16="http://schemas.microsoft.com/office/drawing/2014/main" id="{8F576ED5-5855-F048-B4BB-75BF51C27D5C}"/>
              </a:ext>
            </a:extLst>
          </p:cNvPr>
          <p:cNvSpPr>
            <a:spLocks noChangeArrowheads="1"/>
          </p:cNvSpPr>
          <p:nvPr/>
        </p:nvSpPr>
        <p:spPr bwMode="auto">
          <a:xfrm>
            <a:off x="7762697" y="1186521"/>
            <a:ext cx="2533650" cy="3814762"/>
          </a:xfrm>
          <a:prstGeom prst="rect">
            <a:avLst/>
          </a:prstGeom>
          <a:solidFill>
            <a:srgbClr val="FFFFFF"/>
          </a:solidFill>
          <a:ln w="1905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Oval 31">
            <a:extLst>
              <a:ext uri="{FF2B5EF4-FFF2-40B4-BE49-F238E27FC236}">
                <a16:creationId xmlns:a16="http://schemas.microsoft.com/office/drawing/2014/main" id="{E56CABC0-9BC4-164D-8001-714872CF7127}"/>
              </a:ext>
            </a:extLst>
          </p:cNvPr>
          <p:cNvSpPr>
            <a:spLocks noChangeArrowheads="1"/>
          </p:cNvSpPr>
          <p:nvPr/>
        </p:nvSpPr>
        <p:spPr bwMode="auto">
          <a:xfrm>
            <a:off x="8302447" y="1243671"/>
            <a:ext cx="1377950" cy="5969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process</a:t>
            </a:r>
          </a:p>
        </p:txBody>
      </p:sp>
      <p:grpSp>
        <p:nvGrpSpPr>
          <p:cNvPr id="141" name="Group 47">
            <a:extLst>
              <a:ext uri="{FF2B5EF4-FFF2-40B4-BE49-F238E27FC236}">
                <a16:creationId xmlns:a16="http://schemas.microsoft.com/office/drawing/2014/main" id="{02602D35-C64D-9445-8BEF-315190C777FA}"/>
              </a:ext>
            </a:extLst>
          </p:cNvPr>
          <p:cNvGrpSpPr>
            <a:grpSpLocks/>
          </p:cNvGrpSpPr>
          <p:nvPr/>
        </p:nvGrpSpPr>
        <p:grpSpPr bwMode="auto">
          <a:xfrm>
            <a:off x="8070672" y="2312058"/>
            <a:ext cx="1795463" cy="688975"/>
            <a:chOff x="1173" y="2345"/>
            <a:chExt cx="1131" cy="434"/>
          </a:xfrm>
        </p:grpSpPr>
        <p:sp>
          <p:nvSpPr>
            <p:cNvPr id="142" name="Rectangle 44">
              <a:extLst>
                <a:ext uri="{FF2B5EF4-FFF2-40B4-BE49-F238E27FC236}">
                  <a16:creationId xmlns:a16="http://schemas.microsoft.com/office/drawing/2014/main" id="{92C6A498-BA40-944E-B932-C93263DCC5C7}"/>
                </a:ext>
              </a:extLst>
            </p:cNvPr>
            <p:cNvSpPr>
              <a:spLocks noChangeArrowheads="1"/>
            </p:cNvSpPr>
            <p:nvPr/>
          </p:nvSpPr>
          <p:spPr bwMode="auto">
            <a:xfrm>
              <a:off x="1173" y="2345"/>
              <a:ext cx="1131" cy="434"/>
            </a:xfrm>
            <a:prstGeom prst="rect">
              <a:avLst/>
            </a:prstGeom>
            <a:solidFill>
              <a:srgbClr val="0000A8"/>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Text Box 46">
              <a:extLst>
                <a:ext uri="{FF2B5EF4-FFF2-40B4-BE49-F238E27FC236}">
                  <a16:creationId xmlns:a16="http://schemas.microsoft.com/office/drawing/2014/main" id="{ED90C8EB-7D14-B54F-AC97-04DAEC25D0A4}"/>
                </a:ext>
              </a:extLst>
            </p:cNvPr>
            <p:cNvSpPr txBox="1">
              <a:spLocks noChangeArrowheads="1"/>
            </p:cNvSpPr>
            <p:nvPr/>
          </p:nvSpPr>
          <p:spPr bwMode="auto">
            <a:xfrm>
              <a:off x="1235" y="2368"/>
              <a:ext cx="995"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TCP socket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receiver buffers</a:t>
              </a:r>
            </a:p>
          </p:txBody>
        </p:sp>
      </p:grpSp>
      <p:sp>
        <p:nvSpPr>
          <p:cNvPr id="144" name="Oval 48">
            <a:extLst>
              <a:ext uri="{FF2B5EF4-FFF2-40B4-BE49-F238E27FC236}">
                <a16:creationId xmlns:a16="http://schemas.microsoft.com/office/drawing/2014/main" id="{0742E955-8C93-5F47-BE4B-8E6ACFB2E75E}"/>
              </a:ext>
            </a:extLst>
          </p:cNvPr>
          <p:cNvSpPr>
            <a:spLocks noChangeArrowheads="1"/>
          </p:cNvSpPr>
          <p:nvPr/>
        </p:nvSpPr>
        <p:spPr bwMode="auto">
          <a:xfrm>
            <a:off x="8238947" y="3335996"/>
            <a:ext cx="1562100" cy="5969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5" name="Text Box 64">
            <a:extLst>
              <a:ext uri="{FF2B5EF4-FFF2-40B4-BE49-F238E27FC236}">
                <a16:creationId xmlns:a16="http://schemas.microsoft.com/office/drawing/2014/main" id="{FCF30813-93D4-B644-BB9A-DEC80D916306}"/>
              </a:ext>
            </a:extLst>
          </p:cNvPr>
          <p:cNvSpPr txBox="1">
            <a:spLocks noChangeArrowheads="1"/>
          </p:cNvSpPr>
          <p:nvPr/>
        </p:nvSpPr>
        <p:spPr bwMode="auto">
          <a:xfrm>
            <a:off x="8745360" y="3364839"/>
            <a:ext cx="559769"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TCP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6" name="Oval 65">
            <a:extLst>
              <a:ext uri="{FF2B5EF4-FFF2-40B4-BE49-F238E27FC236}">
                <a16:creationId xmlns:a16="http://schemas.microsoft.com/office/drawing/2014/main" id="{6BD69667-2B04-344B-AF15-D9A7175F3571}"/>
              </a:ext>
            </a:extLst>
          </p:cNvPr>
          <p:cNvSpPr>
            <a:spLocks noChangeArrowheads="1"/>
          </p:cNvSpPr>
          <p:nvPr/>
        </p:nvSpPr>
        <p:spPr bwMode="auto">
          <a:xfrm>
            <a:off x="8246885" y="4321833"/>
            <a:ext cx="1562100" cy="5969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7" name="Text Box 66">
            <a:extLst>
              <a:ext uri="{FF2B5EF4-FFF2-40B4-BE49-F238E27FC236}">
                <a16:creationId xmlns:a16="http://schemas.microsoft.com/office/drawing/2014/main" id="{19C3DDC5-2A06-B840-8A80-61FECF597774}"/>
              </a:ext>
            </a:extLst>
          </p:cNvPr>
          <p:cNvSpPr txBox="1">
            <a:spLocks noChangeArrowheads="1"/>
          </p:cNvSpPr>
          <p:nvPr/>
        </p:nvSpPr>
        <p:spPr bwMode="auto">
          <a:xfrm>
            <a:off x="8731699" y="4354979"/>
            <a:ext cx="559769"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9" name="Line 68">
            <a:extLst>
              <a:ext uri="{FF2B5EF4-FFF2-40B4-BE49-F238E27FC236}">
                <a16:creationId xmlns:a16="http://schemas.microsoft.com/office/drawing/2014/main" id="{68A5AD3F-8561-BA43-8CCB-23369CB3F10B}"/>
              </a:ext>
            </a:extLst>
          </p:cNvPr>
          <p:cNvSpPr>
            <a:spLocks noChangeShapeType="1"/>
          </p:cNvSpPr>
          <p:nvPr/>
        </p:nvSpPr>
        <p:spPr bwMode="auto">
          <a:xfrm>
            <a:off x="7756347" y="4071008"/>
            <a:ext cx="254635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Line 69">
            <a:extLst>
              <a:ext uri="{FF2B5EF4-FFF2-40B4-BE49-F238E27FC236}">
                <a16:creationId xmlns:a16="http://schemas.microsoft.com/office/drawing/2014/main" id="{069D68E8-3A07-7842-BBE3-A83C41548FBA}"/>
              </a:ext>
            </a:extLst>
          </p:cNvPr>
          <p:cNvSpPr>
            <a:spLocks noChangeShapeType="1"/>
          </p:cNvSpPr>
          <p:nvPr/>
        </p:nvSpPr>
        <p:spPr bwMode="auto">
          <a:xfrm>
            <a:off x="7769047" y="2219983"/>
            <a:ext cx="254635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51" name="Group 56">
            <a:extLst>
              <a:ext uri="{FF2B5EF4-FFF2-40B4-BE49-F238E27FC236}">
                <a16:creationId xmlns:a16="http://schemas.microsoft.com/office/drawing/2014/main" id="{9D087FDD-1E50-B54A-BAF1-08F2E9EB032C}"/>
              </a:ext>
            </a:extLst>
          </p:cNvPr>
          <p:cNvGrpSpPr>
            <a:grpSpLocks/>
          </p:cNvGrpSpPr>
          <p:nvPr/>
        </p:nvGrpSpPr>
        <p:grpSpPr bwMode="auto">
          <a:xfrm>
            <a:off x="8745360" y="2104096"/>
            <a:ext cx="533400" cy="206375"/>
            <a:chOff x="2003" y="1816"/>
            <a:chExt cx="336" cy="130"/>
          </a:xfrm>
        </p:grpSpPr>
        <p:sp>
          <p:nvSpPr>
            <p:cNvPr id="152" name="Rectangle 16">
              <a:extLst>
                <a:ext uri="{FF2B5EF4-FFF2-40B4-BE49-F238E27FC236}">
                  <a16:creationId xmlns:a16="http://schemas.microsoft.com/office/drawing/2014/main" id="{4802C0EA-E5A8-E447-A8F6-A96701A0BAC0}"/>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Rectangle 17">
              <a:extLst>
                <a:ext uri="{FF2B5EF4-FFF2-40B4-BE49-F238E27FC236}">
                  <a16:creationId xmlns:a16="http://schemas.microsoft.com/office/drawing/2014/main" id="{620EA98C-EF38-184B-A03B-82616FCB9AE2}"/>
                </a:ext>
              </a:extLst>
            </p:cNvPr>
            <p:cNvSpPr>
              <a:spLocks noChangeArrowheads="1"/>
            </p:cNvSpPr>
            <p:nvPr/>
          </p:nvSpPr>
          <p:spPr bwMode="auto">
            <a:xfrm>
              <a:off x="2105" y="1833"/>
              <a:ext cx="110" cy="99"/>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4" name="Rectangle 18">
              <a:extLst>
                <a:ext uri="{FF2B5EF4-FFF2-40B4-BE49-F238E27FC236}">
                  <a16:creationId xmlns:a16="http://schemas.microsoft.com/office/drawing/2014/main" id="{1C3BBD2A-6ACC-C349-BDA8-0843C2DEA508}"/>
                </a:ext>
              </a:extLst>
            </p:cNvPr>
            <p:cNvSpPr>
              <a:spLocks noChangeArrowheads="1"/>
            </p:cNvSpPr>
            <p:nvPr/>
          </p:nvSpPr>
          <p:spPr bwMode="auto">
            <a:xfrm>
              <a:off x="2229" y="1891"/>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5" name="Rectangle 19">
              <a:extLst>
                <a:ext uri="{FF2B5EF4-FFF2-40B4-BE49-F238E27FC236}">
                  <a16:creationId xmlns:a16="http://schemas.microsoft.com/office/drawing/2014/main" id="{96FBD4A2-E799-8F4F-9D14-53FD99E5BFAA}"/>
                </a:ext>
              </a:extLst>
            </p:cNvPr>
            <p:cNvSpPr>
              <a:spLocks noChangeArrowheads="1"/>
            </p:cNvSpPr>
            <p:nvPr/>
          </p:nvSpPr>
          <p:spPr bwMode="auto">
            <a:xfrm>
              <a:off x="2058" y="1892"/>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5" name="Text Box 103">
            <a:extLst>
              <a:ext uri="{FF2B5EF4-FFF2-40B4-BE49-F238E27FC236}">
                <a16:creationId xmlns:a16="http://schemas.microsoft.com/office/drawing/2014/main" id="{4ECF9189-0AD6-144B-8167-6762F7B3E868}"/>
              </a:ext>
            </a:extLst>
          </p:cNvPr>
          <p:cNvSpPr txBox="1">
            <a:spLocks noChangeArrowheads="1"/>
          </p:cNvSpPr>
          <p:nvPr/>
        </p:nvSpPr>
        <p:spPr bwMode="auto">
          <a:xfrm>
            <a:off x="7549972" y="5823520"/>
            <a:ext cx="2714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receiver protocol stack</a:t>
            </a:r>
          </a:p>
        </p:txBody>
      </p:sp>
      <p:sp>
        <p:nvSpPr>
          <p:cNvPr id="169" name="Line 115">
            <a:extLst>
              <a:ext uri="{FF2B5EF4-FFF2-40B4-BE49-F238E27FC236}">
                <a16:creationId xmlns:a16="http://schemas.microsoft.com/office/drawing/2014/main" id="{ABF785A9-86A1-6E46-9624-CABBC5E29FA3}"/>
              </a:ext>
            </a:extLst>
          </p:cNvPr>
          <p:cNvSpPr>
            <a:spLocks noChangeShapeType="1"/>
          </p:cNvSpPr>
          <p:nvPr/>
        </p:nvSpPr>
        <p:spPr bwMode="auto">
          <a:xfrm>
            <a:off x="8790777" y="5419835"/>
            <a:ext cx="0" cy="349250"/>
          </a:xfrm>
          <a:prstGeom prst="line">
            <a:avLst/>
          </a:prstGeom>
          <a:noFill/>
          <a:ln w="28575">
            <a:solidFill>
              <a:srgbClr val="CC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1" name="Line 118">
            <a:extLst>
              <a:ext uri="{FF2B5EF4-FFF2-40B4-BE49-F238E27FC236}">
                <a16:creationId xmlns:a16="http://schemas.microsoft.com/office/drawing/2014/main" id="{5E5B6E3E-966C-D44A-B01C-0473357F14EE}"/>
              </a:ext>
            </a:extLst>
          </p:cNvPr>
          <p:cNvSpPr>
            <a:spLocks noChangeShapeType="1"/>
          </p:cNvSpPr>
          <p:nvPr/>
        </p:nvSpPr>
        <p:spPr bwMode="auto">
          <a:xfrm>
            <a:off x="10285235" y="4996521"/>
            <a:ext cx="0" cy="463550"/>
          </a:xfrm>
          <a:prstGeom prst="line">
            <a:avLst/>
          </a:prstGeom>
          <a:noFill/>
          <a:ln w="19050">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2" name="Group 124">
            <a:extLst>
              <a:ext uri="{FF2B5EF4-FFF2-40B4-BE49-F238E27FC236}">
                <a16:creationId xmlns:a16="http://schemas.microsoft.com/office/drawing/2014/main" id="{4194DDD2-AC6E-4846-988C-D47AF88815BF}"/>
              </a:ext>
            </a:extLst>
          </p:cNvPr>
          <p:cNvGrpSpPr>
            <a:grpSpLocks/>
          </p:cNvGrpSpPr>
          <p:nvPr/>
        </p:nvGrpSpPr>
        <p:grpSpPr bwMode="auto">
          <a:xfrm flipH="1">
            <a:off x="10523360" y="4590121"/>
            <a:ext cx="869950" cy="906462"/>
            <a:chOff x="-44" y="1473"/>
            <a:chExt cx="981" cy="1105"/>
          </a:xfrm>
        </p:grpSpPr>
        <p:pic>
          <p:nvPicPr>
            <p:cNvPr id="173" name="Picture 125" descr="desktop_computer_stylized_medium">
              <a:extLst>
                <a:ext uri="{FF2B5EF4-FFF2-40B4-BE49-F238E27FC236}">
                  <a16:creationId xmlns:a16="http://schemas.microsoft.com/office/drawing/2014/main" id="{C6DE1974-7837-334B-B35F-1B82108E308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Freeform 126">
              <a:extLst>
                <a:ext uri="{FF2B5EF4-FFF2-40B4-BE49-F238E27FC236}">
                  <a16:creationId xmlns:a16="http://schemas.microsoft.com/office/drawing/2014/main" id="{C8663771-41F7-FF4F-89C7-CFC093B9A13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 name="TextBox 8">
            <a:extLst>
              <a:ext uri="{FF2B5EF4-FFF2-40B4-BE49-F238E27FC236}">
                <a16:creationId xmlns:a16="http://schemas.microsoft.com/office/drawing/2014/main" id="{3FF08E5E-7834-074F-B7D9-7DBE006EE269}"/>
              </a:ext>
            </a:extLst>
          </p:cNvPr>
          <p:cNvSpPr txBox="1"/>
          <p:nvPr/>
        </p:nvSpPr>
        <p:spPr>
          <a:xfrm>
            <a:off x="712555" y="1437021"/>
            <a:ext cx="38508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dirty="0">
                <a:ln>
                  <a:noFill/>
                </a:ln>
                <a:solidFill>
                  <a:srgbClr val="C00000"/>
                </a:solidFill>
                <a:effectLst/>
                <a:uLnTx/>
                <a:uFillTx/>
                <a:latin typeface="Calibri" panose="020F0502020204030204"/>
                <a:ea typeface="+mn-ea"/>
                <a:cs typeface="+mn-cs"/>
              </a:rPr>
              <a:t>Q: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happens if network layer delivers data faster than application layer removes data from socket buffers?</a:t>
            </a:r>
          </a:p>
        </p:txBody>
      </p:sp>
      <p:sp>
        <p:nvSpPr>
          <p:cNvPr id="182" name="Line 117">
            <a:extLst>
              <a:ext uri="{FF2B5EF4-FFF2-40B4-BE49-F238E27FC236}">
                <a16:creationId xmlns:a16="http://schemas.microsoft.com/office/drawing/2014/main" id="{1B7AFE0B-8185-3E43-BF7C-730BEFE1D783}"/>
              </a:ext>
            </a:extLst>
          </p:cNvPr>
          <p:cNvSpPr>
            <a:spLocks noChangeShapeType="1"/>
          </p:cNvSpPr>
          <p:nvPr/>
        </p:nvSpPr>
        <p:spPr bwMode="auto">
          <a:xfrm>
            <a:off x="7764475" y="5006696"/>
            <a:ext cx="0" cy="463550"/>
          </a:xfrm>
          <a:prstGeom prst="line">
            <a:avLst/>
          </a:prstGeom>
          <a:noFill/>
          <a:ln w="1905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2" name="Group 11">
            <a:extLst>
              <a:ext uri="{FF2B5EF4-FFF2-40B4-BE49-F238E27FC236}">
                <a16:creationId xmlns:a16="http://schemas.microsoft.com/office/drawing/2014/main" id="{C820FA96-992D-4547-BB82-D80AD6340B76}"/>
              </a:ext>
            </a:extLst>
          </p:cNvPr>
          <p:cNvGrpSpPr/>
          <p:nvPr/>
        </p:nvGrpSpPr>
        <p:grpSpPr>
          <a:xfrm>
            <a:off x="5189688" y="2806352"/>
            <a:ext cx="4533734" cy="2971623"/>
            <a:chOff x="5189688" y="2806352"/>
            <a:chExt cx="4533734" cy="2971623"/>
          </a:xfrm>
        </p:grpSpPr>
        <p:grpSp>
          <p:nvGrpSpPr>
            <p:cNvPr id="7" name="Group 6">
              <a:extLst>
                <a:ext uri="{FF2B5EF4-FFF2-40B4-BE49-F238E27FC236}">
                  <a16:creationId xmlns:a16="http://schemas.microsoft.com/office/drawing/2014/main" id="{90136498-1DCA-8245-9AEB-79D923D0965C}"/>
                </a:ext>
              </a:extLst>
            </p:cNvPr>
            <p:cNvGrpSpPr/>
            <p:nvPr/>
          </p:nvGrpSpPr>
          <p:grpSpPr>
            <a:xfrm>
              <a:off x="5189688" y="3080408"/>
              <a:ext cx="3750934" cy="2697567"/>
              <a:chOff x="4633274" y="3577949"/>
              <a:chExt cx="3750934" cy="2697567"/>
            </a:xfrm>
          </p:grpSpPr>
          <p:sp>
            <p:nvSpPr>
              <p:cNvPr id="163" name="Rectangle 91">
                <a:extLst>
                  <a:ext uri="{FF2B5EF4-FFF2-40B4-BE49-F238E27FC236}">
                    <a16:creationId xmlns:a16="http://schemas.microsoft.com/office/drawing/2014/main" id="{262B8492-92D0-1D4D-A388-8EDCD289152E}"/>
                  </a:ext>
                </a:extLst>
              </p:cNvPr>
              <p:cNvSpPr>
                <a:spLocks noChangeArrowheads="1"/>
              </p:cNvSpPr>
              <p:nvPr/>
            </p:nvSpPr>
            <p:spPr bwMode="auto">
              <a:xfrm>
                <a:off x="7655546" y="4619349"/>
                <a:ext cx="720725" cy="209550"/>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8F31E27D-6EC1-5943-92A1-E4210B15E8BC}"/>
                  </a:ext>
                </a:extLst>
              </p:cNvPr>
              <p:cNvGrpSpPr/>
              <p:nvPr/>
            </p:nvGrpSpPr>
            <p:grpSpPr>
              <a:xfrm>
                <a:off x="7344839" y="5551212"/>
                <a:ext cx="1039369" cy="214398"/>
                <a:chOff x="7344839" y="5551212"/>
                <a:chExt cx="1039369" cy="214398"/>
              </a:xfrm>
            </p:grpSpPr>
            <p:sp>
              <p:nvSpPr>
                <p:cNvPr id="158" name="Rectangle 74">
                  <a:extLst>
                    <a:ext uri="{FF2B5EF4-FFF2-40B4-BE49-F238E27FC236}">
                      <a16:creationId xmlns:a16="http://schemas.microsoft.com/office/drawing/2014/main" id="{8A48CC54-2E19-7E49-AB6A-C589B7121B06}"/>
                    </a:ext>
                  </a:extLst>
                </p:cNvPr>
                <p:cNvSpPr>
                  <a:spLocks noChangeArrowheads="1"/>
                </p:cNvSpPr>
                <p:nvPr/>
              </p:nvSpPr>
              <p:spPr bwMode="auto">
                <a:xfrm>
                  <a:off x="7344839" y="5556060"/>
                  <a:ext cx="1006475" cy="209550"/>
                </a:xfrm>
                <a:prstGeom prst="rect">
                  <a:avLst/>
                </a:prstGeom>
                <a:solidFill>
                  <a:srgbClr val="00CC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4" name="Rectangle 92">
                  <a:extLst>
                    <a:ext uri="{FF2B5EF4-FFF2-40B4-BE49-F238E27FC236}">
                      <a16:creationId xmlns:a16="http://schemas.microsoft.com/office/drawing/2014/main" id="{F086B485-A7FA-024F-AE08-D3278D535305}"/>
                    </a:ext>
                  </a:extLst>
                </p:cNvPr>
                <p:cNvSpPr>
                  <a:spLocks noChangeArrowheads="1"/>
                </p:cNvSpPr>
                <p:nvPr/>
              </p:nvSpPr>
              <p:spPr bwMode="auto">
                <a:xfrm>
                  <a:off x="7650783" y="5551212"/>
                  <a:ext cx="733425" cy="212725"/>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9" name="Line 75">
                  <a:extLst>
                    <a:ext uri="{FF2B5EF4-FFF2-40B4-BE49-F238E27FC236}">
                      <a16:creationId xmlns:a16="http://schemas.microsoft.com/office/drawing/2014/main" id="{3072215E-AACF-9541-93AB-D98D0EECBB60}"/>
                    </a:ext>
                  </a:extLst>
                </p:cNvPr>
                <p:cNvSpPr>
                  <a:spLocks noChangeShapeType="1"/>
                </p:cNvSpPr>
                <p:nvPr/>
              </p:nvSpPr>
              <p:spPr bwMode="auto">
                <a:xfrm>
                  <a:off x="7488859" y="5555058"/>
                  <a:ext cx="0" cy="206375"/>
                </a:xfrm>
                <a:prstGeom prst="line">
                  <a:avLst/>
                </a:prstGeom>
                <a:noFill/>
                <a:ln w="28575">
                  <a:solidFill>
                    <a:srgbClr val="FF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Line 76">
                  <a:extLst>
                    <a:ext uri="{FF2B5EF4-FFF2-40B4-BE49-F238E27FC236}">
                      <a16:creationId xmlns:a16="http://schemas.microsoft.com/office/drawing/2014/main" id="{A70802F4-DC4B-B74E-9BF2-97E565E57FB0}"/>
                    </a:ext>
                  </a:extLst>
                </p:cNvPr>
                <p:cNvSpPr>
                  <a:spLocks noChangeShapeType="1"/>
                </p:cNvSpPr>
                <p:nvPr/>
              </p:nvSpPr>
              <p:spPr bwMode="auto">
                <a:xfrm>
                  <a:off x="7641259" y="5555058"/>
                  <a:ext cx="0" cy="206375"/>
                </a:xfrm>
                <a:prstGeom prst="line">
                  <a:avLst/>
                </a:prstGeom>
                <a:noFill/>
                <a:ln w="28575">
                  <a:solidFill>
                    <a:srgbClr val="FF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2" name="Rectangle 86">
                <a:extLst>
                  <a:ext uri="{FF2B5EF4-FFF2-40B4-BE49-F238E27FC236}">
                    <a16:creationId xmlns:a16="http://schemas.microsoft.com/office/drawing/2014/main" id="{4115F8B6-91A1-7C41-83BF-8BE89BBEBEC6}"/>
                  </a:ext>
                </a:extLst>
              </p:cNvPr>
              <p:cNvSpPr>
                <a:spLocks noChangeArrowheads="1"/>
              </p:cNvSpPr>
              <p:nvPr/>
            </p:nvSpPr>
            <p:spPr bwMode="auto">
              <a:xfrm>
                <a:off x="7647608" y="3577949"/>
                <a:ext cx="720725" cy="209550"/>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7" name="Text Box 106">
                <a:extLst>
                  <a:ext uri="{FF2B5EF4-FFF2-40B4-BE49-F238E27FC236}">
                    <a16:creationId xmlns:a16="http://schemas.microsoft.com/office/drawing/2014/main" id="{60423099-6913-6449-94EA-C3C8BD4E23A1}"/>
                  </a:ext>
                </a:extLst>
              </p:cNvPr>
              <p:cNvSpPr txBox="1">
                <a:spLocks noChangeArrowheads="1"/>
              </p:cNvSpPr>
              <p:nvPr/>
            </p:nvSpPr>
            <p:spPr bwMode="auto">
              <a:xfrm>
                <a:off x="4633274" y="4192806"/>
                <a:ext cx="2332549" cy="10895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Network layer delivering IP datagram payload into TCP socket buffers</a:t>
                </a:r>
              </a:p>
            </p:txBody>
          </p:sp>
          <p:sp>
            <p:nvSpPr>
              <p:cNvPr id="168" name="Line 108">
                <a:extLst>
                  <a:ext uri="{FF2B5EF4-FFF2-40B4-BE49-F238E27FC236}">
                    <a16:creationId xmlns:a16="http://schemas.microsoft.com/office/drawing/2014/main" id="{526C2D0A-E0A9-564E-8CDF-3A8B49E5D882}"/>
                  </a:ext>
                </a:extLst>
              </p:cNvPr>
              <p:cNvSpPr>
                <a:spLocks noChangeShapeType="1"/>
              </p:cNvSpPr>
              <p:nvPr/>
            </p:nvSpPr>
            <p:spPr bwMode="auto">
              <a:xfrm>
                <a:off x="6906339" y="4724124"/>
                <a:ext cx="522908" cy="0"/>
              </a:xfrm>
              <a:prstGeom prst="line">
                <a:avLst/>
              </a:prstGeom>
              <a:noFill/>
              <a:ln w="19050">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0" name="Text Box 116">
                <a:extLst>
                  <a:ext uri="{FF2B5EF4-FFF2-40B4-BE49-F238E27FC236}">
                    <a16:creationId xmlns:a16="http://schemas.microsoft.com/office/drawing/2014/main" id="{698424D2-456E-974F-973C-408C9336D9D7}"/>
                  </a:ext>
                </a:extLst>
              </p:cNvPr>
              <p:cNvSpPr txBox="1">
                <a:spLocks noChangeArrowheads="1"/>
              </p:cNvSpPr>
              <p:nvPr/>
            </p:nvSpPr>
            <p:spPr bwMode="auto">
              <a:xfrm>
                <a:off x="7074521" y="5970716"/>
                <a:ext cx="11334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from sender</a:t>
                </a:r>
              </a:p>
            </p:txBody>
          </p:sp>
        </p:grpSp>
        <p:sp>
          <p:nvSpPr>
            <p:cNvPr id="6" name="Curved Down Arrow 5">
              <a:extLst>
                <a:ext uri="{FF2B5EF4-FFF2-40B4-BE49-F238E27FC236}">
                  <a16:creationId xmlns:a16="http://schemas.microsoft.com/office/drawing/2014/main" id="{1FE7EE57-FED3-864B-8F06-9CC2C77BF0DE}"/>
                </a:ext>
              </a:extLst>
            </p:cNvPr>
            <p:cNvSpPr/>
            <p:nvPr/>
          </p:nvSpPr>
          <p:spPr>
            <a:xfrm>
              <a:off x="8312727" y="2806352"/>
              <a:ext cx="1410695" cy="271814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061072C8-D06D-0540-97C3-C1DE8C5A0444}"/>
              </a:ext>
            </a:extLst>
          </p:cNvPr>
          <p:cNvGrpSpPr/>
          <p:nvPr/>
        </p:nvGrpSpPr>
        <p:grpSpPr>
          <a:xfrm>
            <a:off x="4989152" y="1607125"/>
            <a:ext cx="4984933" cy="885919"/>
            <a:chOff x="4989152" y="1607125"/>
            <a:chExt cx="4984933" cy="885919"/>
          </a:xfrm>
        </p:grpSpPr>
        <p:grpSp>
          <p:nvGrpSpPr>
            <p:cNvPr id="8" name="Group 7">
              <a:extLst>
                <a:ext uri="{FF2B5EF4-FFF2-40B4-BE49-F238E27FC236}">
                  <a16:creationId xmlns:a16="http://schemas.microsoft.com/office/drawing/2014/main" id="{F4A53074-9492-2643-8C14-D55F3A8DF9EC}"/>
                </a:ext>
              </a:extLst>
            </p:cNvPr>
            <p:cNvGrpSpPr/>
            <p:nvPr/>
          </p:nvGrpSpPr>
          <p:grpSpPr>
            <a:xfrm>
              <a:off x="4989152" y="1652814"/>
              <a:ext cx="4984933" cy="840230"/>
              <a:chOff x="4432738" y="2150355"/>
              <a:chExt cx="4984933" cy="840230"/>
            </a:xfrm>
          </p:grpSpPr>
          <p:sp>
            <p:nvSpPr>
              <p:cNvPr id="166" name="Line 105">
                <a:extLst>
                  <a:ext uri="{FF2B5EF4-FFF2-40B4-BE49-F238E27FC236}">
                    <a16:creationId xmlns:a16="http://schemas.microsoft.com/office/drawing/2014/main" id="{E962447C-3133-664A-8728-73048FD03E13}"/>
                  </a:ext>
                </a:extLst>
              </p:cNvPr>
              <p:cNvSpPr>
                <a:spLocks noChangeShapeType="1"/>
              </p:cNvSpPr>
              <p:nvPr/>
            </p:nvSpPr>
            <p:spPr bwMode="auto">
              <a:xfrm>
                <a:off x="6976294" y="2457174"/>
                <a:ext cx="1102102" cy="0"/>
              </a:xfrm>
              <a:prstGeom prst="line">
                <a:avLst/>
              </a:prstGeom>
              <a:noFill/>
              <a:ln w="19050">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5" name="Text Box 104">
                <a:extLst>
                  <a:ext uri="{FF2B5EF4-FFF2-40B4-BE49-F238E27FC236}">
                    <a16:creationId xmlns:a16="http://schemas.microsoft.com/office/drawing/2014/main" id="{F110BC32-2D3E-6B43-8E30-DD363F7CFF88}"/>
                  </a:ext>
                </a:extLst>
              </p:cNvPr>
              <p:cNvSpPr txBox="1">
                <a:spLocks noChangeArrowheads="1"/>
              </p:cNvSpPr>
              <p:nvPr/>
            </p:nvSpPr>
            <p:spPr bwMode="auto">
              <a:xfrm>
                <a:off x="4432738" y="2150355"/>
                <a:ext cx="2533651" cy="840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Application removing data from TCP socket buffers</a:t>
                </a:r>
              </a:p>
            </p:txBody>
          </p:sp>
          <p:sp>
            <p:nvSpPr>
              <p:cNvPr id="176" name="Rectangle 86">
                <a:extLst>
                  <a:ext uri="{FF2B5EF4-FFF2-40B4-BE49-F238E27FC236}">
                    <a16:creationId xmlns:a16="http://schemas.microsoft.com/office/drawing/2014/main" id="{4FC9FA64-3313-7441-820B-DA439AD3A891}"/>
                  </a:ext>
                </a:extLst>
              </p:cNvPr>
              <p:cNvSpPr>
                <a:spLocks noChangeArrowheads="1"/>
              </p:cNvSpPr>
              <p:nvPr/>
            </p:nvSpPr>
            <p:spPr bwMode="auto">
              <a:xfrm>
                <a:off x="8696946" y="2344462"/>
                <a:ext cx="720725" cy="209550"/>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56" name="Curved Down Arrow 55">
              <a:extLst>
                <a:ext uri="{FF2B5EF4-FFF2-40B4-BE49-F238E27FC236}">
                  <a16:creationId xmlns:a16="http://schemas.microsoft.com/office/drawing/2014/main" id="{1957E969-1EF1-4941-A40B-CB97CA05EBA4}"/>
                </a:ext>
              </a:extLst>
            </p:cNvPr>
            <p:cNvSpPr/>
            <p:nvPr/>
          </p:nvSpPr>
          <p:spPr>
            <a:xfrm rot="10800000" flipH="1">
              <a:off x="8517082" y="1607125"/>
              <a:ext cx="1000991" cy="87283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descr="Drinking from the Firehose: How VividCortex Compresses its Metrics">
            <a:extLst>
              <a:ext uri="{FF2B5EF4-FFF2-40B4-BE49-F238E27FC236}">
                <a16:creationId xmlns:a16="http://schemas.microsoft.com/office/drawing/2014/main" id="{4F457921-03BB-884A-B43A-C231DAB7694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57754" y="4484079"/>
            <a:ext cx="3018692" cy="18112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rinking From the Information Firehose">
            <a:extLst>
              <a:ext uri="{FF2B5EF4-FFF2-40B4-BE49-F238E27FC236}">
                <a16:creationId xmlns:a16="http://schemas.microsoft.com/office/drawing/2014/main" id="{CC4ECDA6-EF5F-7940-8430-C0BB879305E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3223" y="3300222"/>
            <a:ext cx="2699594" cy="1781732"/>
          </a:xfrm>
          <a:prstGeom prst="rect">
            <a:avLst/>
          </a:prstGeom>
          <a:noFill/>
          <a:extLst>
            <a:ext uri="{909E8E84-426E-40DD-AFC4-6F175D3DCCD1}">
              <a14:hiddenFill xmlns:a14="http://schemas.microsoft.com/office/drawing/2010/main">
                <a:solidFill>
                  <a:srgbClr val="FFFFFF"/>
                </a:solidFill>
              </a14:hiddenFill>
            </a:ext>
          </a:extLst>
        </p:spPr>
      </p:pic>
      <p:sp>
        <p:nvSpPr>
          <p:cNvPr id="50" name="Slide Number Placeholder 2">
            <a:extLst>
              <a:ext uri="{FF2B5EF4-FFF2-40B4-BE49-F238E27FC236}">
                <a16:creationId xmlns:a16="http://schemas.microsoft.com/office/drawing/2014/main" id="{48F7A259-99DD-7041-B802-66CCB4B0EB04}"/>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18</a:t>
            </a:fld>
            <a:endParaRPr lang="en-US" dirty="0"/>
          </a:p>
        </p:txBody>
      </p:sp>
      <p:grpSp>
        <p:nvGrpSpPr>
          <p:cNvPr id="51" name="Group 50">
            <a:extLst>
              <a:ext uri="{FF2B5EF4-FFF2-40B4-BE49-F238E27FC236}">
                <a16:creationId xmlns:a16="http://schemas.microsoft.com/office/drawing/2014/main" id="{9249B8DE-696B-5541-8DEC-C0A987B02789}"/>
              </a:ext>
            </a:extLst>
          </p:cNvPr>
          <p:cNvGrpSpPr/>
          <p:nvPr/>
        </p:nvGrpSpPr>
        <p:grpSpPr>
          <a:xfrm>
            <a:off x="10028060" y="1936550"/>
            <a:ext cx="1114424" cy="1765902"/>
            <a:chOff x="7497625" y="1925099"/>
            <a:chExt cx="1114424" cy="1765902"/>
          </a:xfrm>
        </p:grpSpPr>
        <p:pic>
          <p:nvPicPr>
            <p:cNvPr id="52" name="Picture 51">
              <a:extLst>
                <a:ext uri="{FF2B5EF4-FFF2-40B4-BE49-F238E27FC236}">
                  <a16:creationId xmlns:a16="http://schemas.microsoft.com/office/drawing/2014/main" id="{A755FFBE-F458-3644-A533-31200916764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rot="10800000">
              <a:off x="7497625" y="2036826"/>
              <a:ext cx="1114424" cy="1654175"/>
            </a:xfrm>
            <a:prstGeom prst="rect">
              <a:avLst/>
            </a:prstGeom>
          </p:spPr>
        </p:pic>
        <p:sp>
          <p:nvSpPr>
            <p:cNvPr id="53" name="Can 52">
              <a:extLst>
                <a:ext uri="{FF2B5EF4-FFF2-40B4-BE49-F238E27FC236}">
                  <a16:creationId xmlns:a16="http://schemas.microsoft.com/office/drawing/2014/main" id="{D7F9146F-DFB3-7D4E-9FE6-2235EB0A8DB2}"/>
                </a:ext>
              </a:extLst>
            </p:cNvPr>
            <p:cNvSpPr/>
            <p:nvPr/>
          </p:nvSpPr>
          <p:spPr>
            <a:xfrm>
              <a:off x="7624762" y="1925099"/>
              <a:ext cx="58104" cy="194213"/>
            </a:xfrm>
            <a:prstGeom prst="can">
              <a:avLst/>
            </a:prstGeom>
            <a:solidFill>
              <a:srgbClr val="00B0F0"/>
            </a:solidFill>
            <a:ln w="12700">
              <a:noFill/>
            </a:ln>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a:ln>
                  <a:noFill/>
                </a:ln>
                <a:solidFill>
                  <a:schemeClr val="tx1"/>
                </a:solidFill>
                <a:effectLst/>
                <a:latin typeface="Tahoma" pitchFamily="34" charset="0"/>
              </a:endParaRPr>
            </a:p>
          </p:txBody>
        </p:sp>
      </p:grpSp>
    </p:spTree>
    <p:extLst>
      <p:ext uri="{BB962C8B-B14F-4D97-AF65-F5344CB8AC3E}">
        <p14:creationId xmlns:p14="http://schemas.microsoft.com/office/powerpoint/2010/main" val="473837047"/>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137" name="Rectangle 72">
            <a:extLst>
              <a:ext uri="{FF2B5EF4-FFF2-40B4-BE49-F238E27FC236}">
                <a16:creationId xmlns:a16="http://schemas.microsoft.com/office/drawing/2014/main" id="{C267ED98-FBDB-D24C-A351-3097B056B078}"/>
              </a:ext>
            </a:extLst>
          </p:cNvPr>
          <p:cNvSpPr>
            <a:spLocks noChangeArrowheads="1"/>
          </p:cNvSpPr>
          <p:nvPr/>
        </p:nvSpPr>
        <p:spPr bwMode="auto">
          <a:xfrm>
            <a:off x="7848422" y="1084921"/>
            <a:ext cx="2524125" cy="3854450"/>
          </a:xfrm>
          <a:prstGeom prst="rect">
            <a:avLst/>
          </a:prstGeom>
          <a:solidFill>
            <a:srgbClr val="00009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Freeform 32">
            <a:extLst>
              <a:ext uri="{FF2B5EF4-FFF2-40B4-BE49-F238E27FC236}">
                <a16:creationId xmlns:a16="http://schemas.microsoft.com/office/drawing/2014/main" id="{58EA8CF4-DBF4-E34D-8254-A77227811341}"/>
              </a:ext>
            </a:extLst>
          </p:cNvPr>
          <p:cNvSpPr>
            <a:spLocks/>
          </p:cNvSpPr>
          <p:nvPr/>
        </p:nvSpPr>
        <p:spPr bwMode="auto">
          <a:xfrm>
            <a:off x="10289997" y="1078571"/>
            <a:ext cx="581025" cy="42068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9" name="Rectangle 40">
            <a:extLst>
              <a:ext uri="{FF2B5EF4-FFF2-40B4-BE49-F238E27FC236}">
                <a16:creationId xmlns:a16="http://schemas.microsoft.com/office/drawing/2014/main" id="{8F576ED5-5855-F048-B4BB-75BF51C27D5C}"/>
              </a:ext>
            </a:extLst>
          </p:cNvPr>
          <p:cNvSpPr>
            <a:spLocks noChangeArrowheads="1"/>
          </p:cNvSpPr>
          <p:nvPr/>
        </p:nvSpPr>
        <p:spPr bwMode="auto">
          <a:xfrm>
            <a:off x="7762697" y="1186521"/>
            <a:ext cx="2533650" cy="3814762"/>
          </a:xfrm>
          <a:prstGeom prst="rect">
            <a:avLst/>
          </a:prstGeom>
          <a:solidFill>
            <a:srgbClr val="FFFFFF"/>
          </a:solidFill>
          <a:ln w="1905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Oval 31">
            <a:extLst>
              <a:ext uri="{FF2B5EF4-FFF2-40B4-BE49-F238E27FC236}">
                <a16:creationId xmlns:a16="http://schemas.microsoft.com/office/drawing/2014/main" id="{E56CABC0-9BC4-164D-8001-714872CF7127}"/>
              </a:ext>
            </a:extLst>
          </p:cNvPr>
          <p:cNvSpPr>
            <a:spLocks noChangeArrowheads="1"/>
          </p:cNvSpPr>
          <p:nvPr/>
        </p:nvSpPr>
        <p:spPr bwMode="auto">
          <a:xfrm>
            <a:off x="8302447" y="1243671"/>
            <a:ext cx="1377950" cy="5969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process</a:t>
            </a:r>
          </a:p>
        </p:txBody>
      </p:sp>
      <p:grpSp>
        <p:nvGrpSpPr>
          <p:cNvPr id="141" name="Group 47">
            <a:extLst>
              <a:ext uri="{FF2B5EF4-FFF2-40B4-BE49-F238E27FC236}">
                <a16:creationId xmlns:a16="http://schemas.microsoft.com/office/drawing/2014/main" id="{02602D35-C64D-9445-8BEF-315190C777FA}"/>
              </a:ext>
            </a:extLst>
          </p:cNvPr>
          <p:cNvGrpSpPr>
            <a:grpSpLocks/>
          </p:cNvGrpSpPr>
          <p:nvPr/>
        </p:nvGrpSpPr>
        <p:grpSpPr bwMode="auto">
          <a:xfrm>
            <a:off x="8070672" y="2312058"/>
            <a:ext cx="1795463" cy="688975"/>
            <a:chOff x="1173" y="2345"/>
            <a:chExt cx="1131" cy="434"/>
          </a:xfrm>
        </p:grpSpPr>
        <p:sp>
          <p:nvSpPr>
            <p:cNvPr id="142" name="Rectangle 44">
              <a:extLst>
                <a:ext uri="{FF2B5EF4-FFF2-40B4-BE49-F238E27FC236}">
                  <a16:creationId xmlns:a16="http://schemas.microsoft.com/office/drawing/2014/main" id="{92C6A498-BA40-944E-B932-C93263DCC5C7}"/>
                </a:ext>
              </a:extLst>
            </p:cNvPr>
            <p:cNvSpPr>
              <a:spLocks noChangeArrowheads="1"/>
            </p:cNvSpPr>
            <p:nvPr/>
          </p:nvSpPr>
          <p:spPr bwMode="auto">
            <a:xfrm>
              <a:off x="1173" y="2345"/>
              <a:ext cx="1131" cy="434"/>
            </a:xfrm>
            <a:prstGeom prst="rect">
              <a:avLst/>
            </a:prstGeom>
            <a:solidFill>
              <a:srgbClr val="0000A8"/>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Text Box 46">
              <a:extLst>
                <a:ext uri="{FF2B5EF4-FFF2-40B4-BE49-F238E27FC236}">
                  <a16:creationId xmlns:a16="http://schemas.microsoft.com/office/drawing/2014/main" id="{ED90C8EB-7D14-B54F-AC97-04DAEC25D0A4}"/>
                </a:ext>
              </a:extLst>
            </p:cNvPr>
            <p:cNvSpPr txBox="1">
              <a:spLocks noChangeArrowheads="1"/>
            </p:cNvSpPr>
            <p:nvPr/>
          </p:nvSpPr>
          <p:spPr bwMode="auto">
            <a:xfrm>
              <a:off x="1235" y="2368"/>
              <a:ext cx="995"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TCP socket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receiver buffers</a:t>
              </a:r>
            </a:p>
          </p:txBody>
        </p:sp>
      </p:grpSp>
      <p:sp>
        <p:nvSpPr>
          <p:cNvPr id="144" name="Oval 48">
            <a:extLst>
              <a:ext uri="{FF2B5EF4-FFF2-40B4-BE49-F238E27FC236}">
                <a16:creationId xmlns:a16="http://schemas.microsoft.com/office/drawing/2014/main" id="{0742E955-8C93-5F47-BE4B-8E6ACFB2E75E}"/>
              </a:ext>
            </a:extLst>
          </p:cNvPr>
          <p:cNvSpPr>
            <a:spLocks noChangeArrowheads="1"/>
          </p:cNvSpPr>
          <p:nvPr/>
        </p:nvSpPr>
        <p:spPr bwMode="auto">
          <a:xfrm>
            <a:off x="8238947" y="3335996"/>
            <a:ext cx="1562100" cy="5969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5" name="Text Box 64">
            <a:extLst>
              <a:ext uri="{FF2B5EF4-FFF2-40B4-BE49-F238E27FC236}">
                <a16:creationId xmlns:a16="http://schemas.microsoft.com/office/drawing/2014/main" id="{FCF30813-93D4-B644-BB9A-DEC80D916306}"/>
              </a:ext>
            </a:extLst>
          </p:cNvPr>
          <p:cNvSpPr txBox="1">
            <a:spLocks noChangeArrowheads="1"/>
          </p:cNvSpPr>
          <p:nvPr/>
        </p:nvSpPr>
        <p:spPr bwMode="auto">
          <a:xfrm>
            <a:off x="8745360" y="3364839"/>
            <a:ext cx="559769"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TCP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6" name="Oval 65">
            <a:extLst>
              <a:ext uri="{FF2B5EF4-FFF2-40B4-BE49-F238E27FC236}">
                <a16:creationId xmlns:a16="http://schemas.microsoft.com/office/drawing/2014/main" id="{6BD69667-2B04-344B-AF15-D9A7175F3571}"/>
              </a:ext>
            </a:extLst>
          </p:cNvPr>
          <p:cNvSpPr>
            <a:spLocks noChangeArrowheads="1"/>
          </p:cNvSpPr>
          <p:nvPr/>
        </p:nvSpPr>
        <p:spPr bwMode="auto">
          <a:xfrm>
            <a:off x="8246885" y="4321833"/>
            <a:ext cx="1562100" cy="5969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7" name="Text Box 66">
            <a:extLst>
              <a:ext uri="{FF2B5EF4-FFF2-40B4-BE49-F238E27FC236}">
                <a16:creationId xmlns:a16="http://schemas.microsoft.com/office/drawing/2014/main" id="{19C3DDC5-2A06-B840-8A80-61FECF597774}"/>
              </a:ext>
            </a:extLst>
          </p:cNvPr>
          <p:cNvSpPr txBox="1">
            <a:spLocks noChangeArrowheads="1"/>
          </p:cNvSpPr>
          <p:nvPr/>
        </p:nvSpPr>
        <p:spPr bwMode="auto">
          <a:xfrm>
            <a:off x="8731699" y="4354979"/>
            <a:ext cx="559769"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9" name="Line 68">
            <a:extLst>
              <a:ext uri="{FF2B5EF4-FFF2-40B4-BE49-F238E27FC236}">
                <a16:creationId xmlns:a16="http://schemas.microsoft.com/office/drawing/2014/main" id="{68A5AD3F-8561-BA43-8CCB-23369CB3F10B}"/>
              </a:ext>
            </a:extLst>
          </p:cNvPr>
          <p:cNvSpPr>
            <a:spLocks noChangeShapeType="1"/>
          </p:cNvSpPr>
          <p:nvPr/>
        </p:nvSpPr>
        <p:spPr bwMode="auto">
          <a:xfrm>
            <a:off x="7756347" y="4071008"/>
            <a:ext cx="254635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Line 69">
            <a:extLst>
              <a:ext uri="{FF2B5EF4-FFF2-40B4-BE49-F238E27FC236}">
                <a16:creationId xmlns:a16="http://schemas.microsoft.com/office/drawing/2014/main" id="{069D68E8-3A07-7842-BBE3-A83C41548FBA}"/>
              </a:ext>
            </a:extLst>
          </p:cNvPr>
          <p:cNvSpPr>
            <a:spLocks noChangeShapeType="1"/>
          </p:cNvSpPr>
          <p:nvPr/>
        </p:nvSpPr>
        <p:spPr bwMode="auto">
          <a:xfrm>
            <a:off x="7769047" y="2219983"/>
            <a:ext cx="254635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51" name="Group 56">
            <a:extLst>
              <a:ext uri="{FF2B5EF4-FFF2-40B4-BE49-F238E27FC236}">
                <a16:creationId xmlns:a16="http://schemas.microsoft.com/office/drawing/2014/main" id="{9D087FDD-1E50-B54A-BAF1-08F2E9EB032C}"/>
              </a:ext>
            </a:extLst>
          </p:cNvPr>
          <p:cNvGrpSpPr>
            <a:grpSpLocks/>
          </p:cNvGrpSpPr>
          <p:nvPr/>
        </p:nvGrpSpPr>
        <p:grpSpPr bwMode="auto">
          <a:xfrm>
            <a:off x="8745360" y="2104096"/>
            <a:ext cx="533400" cy="206375"/>
            <a:chOff x="2003" y="1816"/>
            <a:chExt cx="336" cy="130"/>
          </a:xfrm>
        </p:grpSpPr>
        <p:sp>
          <p:nvSpPr>
            <p:cNvPr id="152" name="Rectangle 16">
              <a:extLst>
                <a:ext uri="{FF2B5EF4-FFF2-40B4-BE49-F238E27FC236}">
                  <a16:creationId xmlns:a16="http://schemas.microsoft.com/office/drawing/2014/main" id="{4802C0EA-E5A8-E447-A8F6-A96701A0BAC0}"/>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Rectangle 17">
              <a:extLst>
                <a:ext uri="{FF2B5EF4-FFF2-40B4-BE49-F238E27FC236}">
                  <a16:creationId xmlns:a16="http://schemas.microsoft.com/office/drawing/2014/main" id="{620EA98C-EF38-184B-A03B-82616FCB9AE2}"/>
                </a:ext>
              </a:extLst>
            </p:cNvPr>
            <p:cNvSpPr>
              <a:spLocks noChangeArrowheads="1"/>
            </p:cNvSpPr>
            <p:nvPr/>
          </p:nvSpPr>
          <p:spPr bwMode="auto">
            <a:xfrm>
              <a:off x="2105" y="1833"/>
              <a:ext cx="110" cy="99"/>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4" name="Rectangle 18">
              <a:extLst>
                <a:ext uri="{FF2B5EF4-FFF2-40B4-BE49-F238E27FC236}">
                  <a16:creationId xmlns:a16="http://schemas.microsoft.com/office/drawing/2014/main" id="{1C3BBD2A-6ACC-C349-BDA8-0843C2DEA508}"/>
                </a:ext>
              </a:extLst>
            </p:cNvPr>
            <p:cNvSpPr>
              <a:spLocks noChangeArrowheads="1"/>
            </p:cNvSpPr>
            <p:nvPr/>
          </p:nvSpPr>
          <p:spPr bwMode="auto">
            <a:xfrm>
              <a:off x="2229" y="1891"/>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5" name="Rectangle 19">
              <a:extLst>
                <a:ext uri="{FF2B5EF4-FFF2-40B4-BE49-F238E27FC236}">
                  <a16:creationId xmlns:a16="http://schemas.microsoft.com/office/drawing/2014/main" id="{96FBD4A2-E799-8F4F-9D14-53FD99E5BFAA}"/>
                </a:ext>
              </a:extLst>
            </p:cNvPr>
            <p:cNvSpPr>
              <a:spLocks noChangeArrowheads="1"/>
            </p:cNvSpPr>
            <p:nvPr/>
          </p:nvSpPr>
          <p:spPr bwMode="auto">
            <a:xfrm>
              <a:off x="2058" y="1892"/>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5" name="Text Box 103">
            <a:extLst>
              <a:ext uri="{FF2B5EF4-FFF2-40B4-BE49-F238E27FC236}">
                <a16:creationId xmlns:a16="http://schemas.microsoft.com/office/drawing/2014/main" id="{4ECF9189-0AD6-144B-8167-6762F7B3E868}"/>
              </a:ext>
            </a:extLst>
          </p:cNvPr>
          <p:cNvSpPr txBox="1">
            <a:spLocks noChangeArrowheads="1"/>
          </p:cNvSpPr>
          <p:nvPr/>
        </p:nvSpPr>
        <p:spPr bwMode="auto">
          <a:xfrm>
            <a:off x="7549972" y="5823520"/>
            <a:ext cx="2714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receiver protocol stack</a:t>
            </a:r>
          </a:p>
        </p:txBody>
      </p:sp>
      <p:sp>
        <p:nvSpPr>
          <p:cNvPr id="169" name="Line 115">
            <a:extLst>
              <a:ext uri="{FF2B5EF4-FFF2-40B4-BE49-F238E27FC236}">
                <a16:creationId xmlns:a16="http://schemas.microsoft.com/office/drawing/2014/main" id="{ABF785A9-86A1-6E46-9624-CABBC5E29FA3}"/>
              </a:ext>
            </a:extLst>
          </p:cNvPr>
          <p:cNvSpPr>
            <a:spLocks noChangeShapeType="1"/>
          </p:cNvSpPr>
          <p:nvPr/>
        </p:nvSpPr>
        <p:spPr bwMode="auto">
          <a:xfrm>
            <a:off x="8790777" y="5419835"/>
            <a:ext cx="0" cy="349250"/>
          </a:xfrm>
          <a:prstGeom prst="line">
            <a:avLst/>
          </a:prstGeom>
          <a:noFill/>
          <a:ln w="28575">
            <a:solidFill>
              <a:srgbClr val="CC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1" name="Line 118">
            <a:extLst>
              <a:ext uri="{FF2B5EF4-FFF2-40B4-BE49-F238E27FC236}">
                <a16:creationId xmlns:a16="http://schemas.microsoft.com/office/drawing/2014/main" id="{5E5B6E3E-966C-D44A-B01C-0473357F14EE}"/>
              </a:ext>
            </a:extLst>
          </p:cNvPr>
          <p:cNvSpPr>
            <a:spLocks noChangeShapeType="1"/>
          </p:cNvSpPr>
          <p:nvPr/>
        </p:nvSpPr>
        <p:spPr bwMode="auto">
          <a:xfrm>
            <a:off x="10285235" y="4996521"/>
            <a:ext cx="0" cy="463550"/>
          </a:xfrm>
          <a:prstGeom prst="line">
            <a:avLst/>
          </a:prstGeom>
          <a:noFill/>
          <a:ln w="19050">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2" name="Group 124">
            <a:extLst>
              <a:ext uri="{FF2B5EF4-FFF2-40B4-BE49-F238E27FC236}">
                <a16:creationId xmlns:a16="http://schemas.microsoft.com/office/drawing/2014/main" id="{4194DDD2-AC6E-4846-988C-D47AF88815BF}"/>
              </a:ext>
            </a:extLst>
          </p:cNvPr>
          <p:cNvGrpSpPr>
            <a:grpSpLocks/>
          </p:cNvGrpSpPr>
          <p:nvPr/>
        </p:nvGrpSpPr>
        <p:grpSpPr bwMode="auto">
          <a:xfrm flipH="1">
            <a:off x="10523360" y="4590121"/>
            <a:ext cx="869950" cy="906462"/>
            <a:chOff x="-44" y="1473"/>
            <a:chExt cx="981" cy="1105"/>
          </a:xfrm>
        </p:grpSpPr>
        <p:pic>
          <p:nvPicPr>
            <p:cNvPr id="173" name="Picture 125" descr="desktop_computer_stylized_medium">
              <a:extLst>
                <a:ext uri="{FF2B5EF4-FFF2-40B4-BE49-F238E27FC236}">
                  <a16:creationId xmlns:a16="http://schemas.microsoft.com/office/drawing/2014/main" id="{C6DE1974-7837-334B-B35F-1B82108E308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Freeform 126">
              <a:extLst>
                <a:ext uri="{FF2B5EF4-FFF2-40B4-BE49-F238E27FC236}">
                  <a16:creationId xmlns:a16="http://schemas.microsoft.com/office/drawing/2014/main" id="{C8663771-41F7-FF4F-89C7-CFC093B9A13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 name="TextBox 8">
            <a:extLst>
              <a:ext uri="{FF2B5EF4-FFF2-40B4-BE49-F238E27FC236}">
                <a16:creationId xmlns:a16="http://schemas.microsoft.com/office/drawing/2014/main" id="{3FF08E5E-7834-074F-B7D9-7DBE006EE269}"/>
              </a:ext>
            </a:extLst>
          </p:cNvPr>
          <p:cNvSpPr txBox="1"/>
          <p:nvPr/>
        </p:nvSpPr>
        <p:spPr>
          <a:xfrm>
            <a:off x="712555" y="1437021"/>
            <a:ext cx="38508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dirty="0">
                <a:ln>
                  <a:noFill/>
                </a:ln>
                <a:solidFill>
                  <a:srgbClr val="C00000"/>
                </a:solidFill>
                <a:effectLst/>
                <a:uLnTx/>
                <a:uFillTx/>
                <a:latin typeface="Calibri" panose="020F0502020204030204"/>
                <a:ea typeface="+mn-ea"/>
                <a:cs typeface="+mn-cs"/>
              </a:rPr>
              <a:t>Q: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happens if network layer delivers data faster than application layer removes data from socket buffers?</a:t>
            </a:r>
          </a:p>
        </p:txBody>
      </p:sp>
      <p:sp>
        <p:nvSpPr>
          <p:cNvPr id="182" name="Line 117">
            <a:extLst>
              <a:ext uri="{FF2B5EF4-FFF2-40B4-BE49-F238E27FC236}">
                <a16:creationId xmlns:a16="http://schemas.microsoft.com/office/drawing/2014/main" id="{1B7AFE0B-8185-3E43-BF7C-730BEFE1D783}"/>
              </a:ext>
            </a:extLst>
          </p:cNvPr>
          <p:cNvSpPr>
            <a:spLocks noChangeShapeType="1"/>
          </p:cNvSpPr>
          <p:nvPr/>
        </p:nvSpPr>
        <p:spPr bwMode="auto">
          <a:xfrm>
            <a:off x="7764475" y="5006696"/>
            <a:ext cx="0" cy="463550"/>
          </a:xfrm>
          <a:prstGeom prst="line">
            <a:avLst/>
          </a:prstGeom>
          <a:noFill/>
          <a:ln w="1905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63" name="Rectangle 91">
            <a:extLst>
              <a:ext uri="{FF2B5EF4-FFF2-40B4-BE49-F238E27FC236}">
                <a16:creationId xmlns:a16="http://schemas.microsoft.com/office/drawing/2014/main" id="{262B8492-92D0-1D4D-A388-8EDCD289152E}"/>
              </a:ext>
            </a:extLst>
          </p:cNvPr>
          <p:cNvSpPr>
            <a:spLocks noChangeArrowheads="1"/>
          </p:cNvSpPr>
          <p:nvPr/>
        </p:nvSpPr>
        <p:spPr bwMode="auto">
          <a:xfrm>
            <a:off x="8211960" y="4121808"/>
            <a:ext cx="720725" cy="209550"/>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8F31E27D-6EC1-5943-92A1-E4210B15E8BC}"/>
              </a:ext>
            </a:extLst>
          </p:cNvPr>
          <p:cNvGrpSpPr/>
          <p:nvPr/>
        </p:nvGrpSpPr>
        <p:grpSpPr>
          <a:xfrm>
            <a:off x="7901253" y="5053671"/>
            <a:ext cx="1039369" cy="214398"/>
            <a:chOff x="7344839" y="5551212"/>
            <a:chExt cx="1039369" cy="214398"/>
          </a:xfrm>
        </p:grpSpPr>
        <p:sp>
          <p:nvSpPr>
            <p:cNvPr id="158" name="Rectangle 74">
              <a:extLst>
                <a:ext uri="{FF2B5EF4-FFF2-40B4-BE49-F238E27FC236}">
                  <a16:creationId xmlns:a16="http://schemas.microsoft.com/office/drawing/2014/main" id="{8A48CC54-2E19-7E49-AB6A-C589B7121B06}"/>
                </a:ext>
              </a:extLst>
            </p:cNvPr>
            <p:cNvSpPr>
              <a:spLocks noChangeArrowheads="1"/>
            </p:cNvSpPr>
            <p:nvPr/>
          </p:nvSpPr>
          <p:spPr bwMode="auto">
            <a:xfrm>
              <a:off x="7344839" y="5556060"/>
              <a:ext cx="1006475" cy="209550"/>
            </a:xfrm>
            <a:prstGeom prst="rect">
              <a:avLst/>
            </a:prstGeom>
            <a:solidFill>
              <a:srgbClr val="00CC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4" name="Rectangle 92">
              <a:extLst>
                <a:ext uri="{FF2B5EF4-FFF2-40B4-BE49-F238E27FC236}">
                  <a16:creationId xmlns:a16="http://schemas.microsoft.com/office/drawing/2014/main" id="{F086B485-A7FA-024F-AE08-D3278D535305}"/>
                </a:ext>
              </a:extLst>
            </p:cNvPr>
            <p:cNvSpPr>
              <a:spLocks noChangeArrowheads="1"/>
            </p:cNvSpPr>
            <p:nvPr/>
          </p:nvSpPr>
          <p:spPr bwMode="auto">
            <a:xfrm>
              <a:off x="7650783" y="5551212"/>
              <a:ext cx="733425" cy="212725"/>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9" name="Line 75">
              <a:extLst>
                <a:ext uri="{FF2B5EF4-FFF2-40B4-BE49-F238E27FC236}">
                  <a16:creationId xmlns:a16="http://schemas.microsoft.com/office/drawing/2014/main" id="{3072215E-AACF-9541-93AB-D98D0EECBB60}"/>
                </a:ext>
              </a:extLst>
            </p:cNvPr>
            <p:cNvSpPr>
              <a:spLocks noChangeShapeType="1"/>
            </p:cNvSpPr>
            <p:nvPr/>
          </p:nvSpPr>
          <p:spPr bwMode="auto">
            <a:xfrm>
              <a:off x="7488859" y="5555058"/>
              <a:ext cx="0" cy="206375"/>
            </a:xfrm>
            <a:prstGeom prst="line">
              <a:avLst/>
            </a:prstGeom>
            <a:noFill/>
            <a:ln w="28575">
              <a:solidFill>
                <a:srgbClr val="FF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Line 76">
              <a:extLst>
                <a:ext uri="{FF2B5EF4-FFF2-40B4-BE49-F238E27FC236}">
                  <a16:creationId xmlns:a16="http://schemas.microsoft.com/office/drawing/2014/main" id="{A70802F4-DC4B-B74E-9BF2-97E565E57FB0}"/>
                </a:ext>
              </a:extLst>
            </p:cNvPr>
            <p:cNvSpPr>
              <a:spLocks noChangeShapeType="1"/>
            </p:cNvSpPr>
            <p:nvPr/>
          </p:nvSpPr>
          <p:spPr bwMode="auto">
            <a:xfrm>
              <a:off x="7641259" y="5555058"/>
              <a:ext cx="0" cy="206375"/>
            </a:xfrm>
            <a:prstGeom prst="line">
              <a:avLst/>
            </a:prstGeom>
            <a:noFill/>
            <a:ln w="28575">
              <a:solidFill>
                <a:srgbClr val="FF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2" name="Rectangle 86">
            <a:extLst>
              <a:ext uri="{FF2B5EF4-FFF2-40B4-BE49-F238E27FC236}">
                <a16:creationId xmlns:a16="http://schemas.microsoft.com/office/drawing/2014/main" id="{4115F8B6-91A1-7C41-83BF-8BE89BBEBEC6}"/>
              </a:ext>
            </a:extLst>
          </p:cNvPr>
          <p:cNvSpPr>
            <a:spLocks noChangeArrowheads="1"/>
          </p:cNvSpPr>
          <p:nvPr/>
        </p:nvSpPr>
        <p:spPr bwMode="auto">
          <a:xfrm>
            <a:off x="8204022" y="3080408"/>
            <a:ext cx="720725" cy="209550"/>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0" name="Text Box 116">
            <a:extLst>
              <a:ext uri="{FF2B5EF4-FFF2-40B4-BE49-F238E27FC236}">
                <a16:creationId xmlns:a16="http://schemas.microsoft.com/office/drawing/2014/main" id="{698424D2-456E-974F-973C-408C9336D9D7}"/>
              </a:ext>
            </a:extLst>
          </p:cNvPr>
          <p:cNvSpPr txBox="1">
            <a:spLocks noChangeArrowheads="1"/>
          </p:cNvSpPr>
          <p:nvPr/>
        </p:nvSpPr>
        <p:spPr bwMode="auto">
          <a:xfrm>
            <a:off x="7630935" y="5473175"/>
            <a:ext cx="11334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from sender</a:t>
            </a:r>
          </a:p>
        </p:txBody>
      </p:sp>
      <p:sp>
        <p:nvSpPr>
          <p:cNvPr id="6" name="Curved Down Arrow 5">
            <a:extLst>
              <a:ext uri="{FF2B5EF4-FFF2-40B4-BE49-F238E27FC236}">
                <a16:creationId xmlns:a16="http://schemas.microsoft.com/office/drawing/2014/main" id="{1FE7EE57-FED3-864B-8F06-9CC2C77BF0DE}"/>
              </a:ext>
            </a:extLst>
          </p:cNvPr>
          <p:cNvSpPr/>
          <p:nvPr/>
        </p:nvSpPr>
        <p:spPr>
          <a:xfrm>
            <a:off x="8312727" y="2806352"/>
            <a:ext cx="1410695" cy="271814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3" name="Group 12">
            <a:extLst>
              <a:ext uri="{FF2B5EF4-FFF2-40B4-BE49-F238E27FC236}">
                <a16:creationId xmlns:a16="http://schemas.microsoft.com/office/drawing/2014/main" id="{061072C8-D06D-0540-97C3-C1DE8C5A0444}"/>
              </a:ext>
            </a:extLst>
          </p:cNvPr>
          <p:cNvGrpSpPr/>
          <p:nvPr/>
        </p:nvGrpSpPr>
        <p:grpSpPr>
          <a:xfrm>
            <a:off x="4989152" y="1607125"/>
            <a:ext cx="4984933" cy="885919"/>
            <a:chOff x="4989152" y="1607125"/>
            <a:chExt cx="4984933" cy="885919"/>
          </a:xfrm>
        </p:grpSpPr>
        <p:grpSp>
          <p:nvGrpSpPr>
            <p:cNvPr id="8" name="Group 7">
              <a:extLst>
                <a:ext uri="{FF2B5EF4-FFF2-40B4-BE49-F238E27FC236}">
                  <a16:creationId xmlns:a16="http://schemas.microsoft.com/office/drawing/2014/main" id="{F4A53074-9492-2643-8C14-D55F3A8DF9EC}"/>
                </a:ext>
              </a:extLst>
            </p:cNvPr>
            <p:cNvGrpSpPr/>
            <p:nvPr/>
          </p:nvGrpSpPr>
          <p:grpSpPr>
            <a:xfrm>
              <a:off x="4989152" y="1652814"/>
              <a:ext cx="4984933" cy="840230"/>
              <a:chOff x="4432738" y="2150355"/>
              <a:chExt cx="4984933" cy="840230"/>
            </a:xfrm>
          </p:grpSpPr>
          <p:sp>
            <p:nvSpPr>
              <p:cNvPr id="166" name="Line 105">
                <a:extLst>
                  <a:ext uri="{FF2B5EF4-FFF2-40B4-BE49-F238E27FC236}">
                    <a16:creationId xmlns:a16="http://schemas.microsoft.com/office/drawing/2014/main" id="{E962447C-3133-664A-8728-73048FD03E13}"/>
                  </a:ext>
                </a:extLst>
              </p:cNvPr>
              <p:cNvSpPr>
                <a:spLocks noChangeShapeType="1"/>
              </p:cNvSpPr>
              <p:nvPr/>
            </p:nvSpPr>
            <p:spPr bwMode="auto">
              <a:xfrm>
                <a:off x="6976294" y="2457174"/>
                <a:ext cx="1102102" cy="0"/>
              </a:xfrm>
              <a:prstGeom prst="line">
                <a:avLst/>
              </a:prstGeom>
              <a:noFill/>
              <a:ln w="19050">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5" name="Text Box 104">
                <a:extLst>
                  <a:ext uri="{FF2B5EF4-FFF2-40B4-BE49-F238E27FC236}">
                    <a16:creationId xmlns:a16="http://schemas.microsoft.com/office/drawing/2014/main" id="{F110BC32-2D3E-6B43-8E30-DD363F7CFF88}"/>
                  </a:ext>
                </a:extLst>
              </p:cNvPr>
              <p:cNvSpPr txBox="1">
                <a:spLocks noChangeArrowheads="1"/>
              </p:cNvSpPr>
              <p:nvPr/>
            </p:nvSpPr>
            <p:spPr bwMode="auto">
              <a:xfrm>
                <a:off x="4432738" y="2150355"/>
                <a:ext cx="2533651" cy="840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Application removing data from TCP socket buffers</a:t>
                </a:r>
              </a:p>
            </p:txBody>
          </p:sp>
          <p:sp>
            <p:nvSpPr>
              <p:cNvPr id="176" name="Rectangle 86">
                <a:extLst>
                  <a:ext uri="{FF2B5EF4-FFF2-40B4-BE49-F238E27FC236}">
                    <a16:creationId xmlns:a16="http://schemas.microsoft.com/office/drawing/2014/main" id="{4FC9FA64-3313-7441-820B-DA439AD3A891}"/>
                  </a:ext>
                </a:extLst>
              </p:cNvPr>
              <p:cNvSpPr>
                <a:spLocks noChangeArrowheads="1"/>
              </p:cNvSpPr>
              <p:nvPr/>
            </p:nvSpPr>
            <p:spPr bwMode="auto">
              <a:xfrm>
                <a:off x="8696946" y="2344462"/>
                <a:ext cx="720725" cy="209550"/>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56" name="Curved Down Arrow 55">
              <a:extLst>
                <a:ext uri="{FF2B5EF4-FFF2-40B4-BE49-F238E27FC236}">
                  <a16:creationId xmlns:a16="http://schemas.microsoft.com/office/drawing/2014/main" id="{1957E969-1EF1-4941-A40B-CB97CA05EBA4}"/>
                </a:ext>
              </a:extLst>
            </p:cNvPr>
            <p:cNvSpPr/>
            <p:nvPr/>
          </p:nvSpPr>
          <p:spPr>
            <a:xfrm rot="10800000" flipH="1">
              <a:off x="8517082" y="1607125"/>
              <a:ext cx="1000991" cy="87283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4" name="Group 53">
            <a:extLst>
              <a:ext uri="{FF2B5EF4-FFF2-40B4-BE49-F238E27FC236}">
                <a16:creationId xmlns:a16="http://schemas.microsoft.com/office/drawing/2014/main" id="{FB367096-84FB-0C47-BA14-5CD76A63BC39}"/>
              </a:ext>
            </a:extLst>
          </p:cNvPr>
          <p:cNvGrpSpPr/>
          <p:nvPr/>
        </p:nvGrpSpPr>
        <p:grpSpPr>
          <a:xfrm>
            <a:off x="1111171" y="3426107"/>
            <a:ext cx="5034986" cy="2800562"/>
            <a:chOff x="4343173" y="1560062"/>
            <a:chExt cx="9034622" cy="4921250"/>
          </a:xfrm>
        </p:grpSpPr>
        <p:sp>
          <p:nvSpPr>
            <p:cNvPr id="55" name="Rectangle 4">
              <a:extLst>
                <a:ext uri="{FF2B5EF4-FFF2-40B4-BE49-F238E27FC236}">
                  <a16:creationId xmlns:a16="http://schemas.microsoft.com/office/drawing/2014/main" id="{887BE98B-9B7E-9D41-AEF0-CA93BB1C9316}"/>
                </a:ext>
              </a:extLst>
            </p:cNvPr>
            <p:cNvSpPr>
              <a:spLocks noChangeArrowheads="1"/>
            </p:cNvSpPr>
            <p:nvPr/>
          </p:nvSpPr>
          <p:spPr bwMode="auto">
            <a:xfrm>
              <a:off x="4432073" y="1560062"/>
              <a:ext cx="3951287" cy="4824412"/>
            </a:xfrm>
            <a:prstGeom prst="rect">
              <a:avLst/>
            </a:prstGeom>
            <a:solidFill>
              <a:srgbClr val="000099"/>
            </a:solidFill>
            <a:ln>
              <a:noFill/>
            </a:ln>
            <a:effectLst/>
            <a:extLs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57" name="Rectangle 5">
              <a:extLst>
                <a:ext uri="{FF2B5EF4-FFF2-40B4-BE49-F238E27FC236}">
                  <a16:creationId xmlns:a16="http://schemas.microsoft.com/office/drawing/2014/main" id="{6DD2E62C-E2CB-C147-9685-E568D5425264}"/>
                </a:ext>
              </a:extLst>
            </p:cNvPr>
            <p:cNvSpPr>
              <a:spLocks noChangeArrowheads="1"/>
            </p:cNvSpPr>
            <p:nvPr/>
          </p:nvSpPr>
          <p:spPr bwMode="auto">
            <a:xfrm>
              <a:off x="4346348" y="1675949"/>
              <a:ext cx="3951287" cy="4805363"/>
            </a:xfrm>
            <a:prstGeom prst="rect">
              <a:avLst/>
            </a:prstGeom>
            <a:solidFill>
              <a:srgbClr val="FFFFFF"/>
            </a:solidFill>
            <a:ln w="1905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58" name="Line 8">
              <a:extLst>
                <a:ext uri="{FF2B5EF4-FFF2-40B4-BE49-F238E27FC236}">
                  <a16:creationId xmlns:a16="http://schemas.microsoft.com/office/drawing/2014/main" id="{6E5293FD-6A44-CD45-9C2D-E6EC13F48E0D}"/>
                </a:ext>
              </a:extLst>
            </p:cNvPr>
            <p:cNvSpPr>
              <a:spLocks noChangeShapeType="1"/>
            </p:cNvSpPr>
            <p:nvPr/>
          </p:nvSpPr>
          <p:spPr bwMode="auto">
            <a:xfrm>
              <a:off x="4349523" y="2050599"/>
              <a:ext cx="3946525" cy="4763"/>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 name="Line 9">
              <a:extLst>
                <a:ext uri="{FF2B5EF4-FFF2-40B4-BE49-F238E27FC236}">
                  <a16:creationId xmlns:a16="http://schemas.microsoft.com/office/drawing/2014/main" id="{D5FD85FC-35E3-CC42-86B2-4CBE4FF7A22C}"/>
                </a:ext>
              </a:extLst>
            </p:cNvPr>
            <p:cNvSpPr>
              <a:spLocks noChangeShapeType="1"/>
            </p:cNvSpPr>
            <p:nvPr/>
          </p:nvSpPr>
          <p:spPr bwMode="auto">
            <a:xfrm flipV="1">
              <a:off x="4343173" y="2430012"/>
              <a:ext cx="3951287"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0" name="Line 16">
              <a:extLst>
                <a:ext uri="{FF2B5EF4-FFF2-40B4-BE49-F238E27FC236}">
                  <a16:creationId xmlns:a16="http://schemas.microsoft.com/office/drawing/2014/main" id="{1F09DA56-95A7-9740-9266-702F4D667899}"/>
                </a:ext>
              </a:extLst>
            </p:cNvPr>
            <p:cNvSpPr>
              <a:spLocks noChangeShapeType="1"/>
            </p:cNvSpPr>
            <p:nvPr/>
          </p:nvSpPr>
          <p:spPr bwMode="auto">
            <a:xfrm flipV="1">
              <a:off x="4352698" y="2811012"/>
              <a:ext cx="3951287"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1" name="Line 18">
              <a:extLst>
                <a:ext uri="{FF2B5EF4-FFF2-40B4-BE49-F238E27FC236}">
                  <a16:creationId xmlns:a16="http://schemas.microsoft.com/office/drawing/2014/main" id="{3173FF56-BD9B-654B-92B6-4B36C86F420A}"/>
                </a:ext>
              </a:extLst>
            </p:cNvPr>
            <p:cNvSpPr>
              <a:spLocks noChangeShapeType="1"/>
            </p:cNvSpPr>
            <p:nvPr/>
          </p:nvSpPr>
          <p:spPr bwMode="auto">
            <a:xfrm flipV="1">
              <a:off x="4347935" y="3206299"/>
              <a:ext cx="3951288"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2" name="Line 19">
              <a:extLst>
                <a:ext uri="{FF2B5EF4-FFF2-40B4-BE49-F238E27FC236}">
                  <a16:creationId xmlns:a16="http://schemas.microsoft.com/office/drawing/2014/main" id="{84202EA3-2833-F04E-AA3C-8BB8999BFBC1}"/>
                </a:ext>
              </a:extLst>
            </p:cNvPr>
            <p:cNvSpPr>
              <a:spLocks noChangeShapeType="1"/>
            </p:cNvSpPr>
            <p:nvPr/>
          </p:nvSpPr>
          <p:spPr bwMode="auto">
            <a:xfrm flipV="1">
              <a:off x="4343173" y="3596824"/>
              <a:ext cx="3951287"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3" name="Line 20">
              <a:extLst>
                <a:ext uri="{FF2B5EF4-FFF2-40B4-BE49-F238E27FC236}">
                  <a16:creationId xmlns:a16="http://schemas.microsoft.com/office/drawing/2014/main" id="{B5EE22BF-1DD2-B74E-9710-050E4C365A6C}"/>
                </a:ext>
              </a:extLst>
            </p:cNvPr>
            <p:cNvSpPr>
              <a:spLocks noChangeShapeType="1"/>
            </p:cNvSpPr>
            <p:nvPr/>
          </p:nvSpPr>
          <p:spPr bwMode="auto">
            <a:xfrm flipV="1">
              <a:off x="4343173" y="4158799"/>
              <a:ext cx="3951287"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4" name="Line 21">
              <a:extLst>
                <a:ext uri="{FF2B5EF4-FFF2-40B4-BE49-F238E27FC236}">
                  <a16:creationId xmlns:a16="http://schemas.microsoft.com/office/drawing/2014/main" id="{E3D5975A-D204-D047-91DC-FE8A65BBCCE9}"/>
                </a:ext>
              </a:extLst>
            </p:cNvPr>
            <p:cNvSpPr>
              <a:spLocks noChangeShapeType="1"/>
            </p:cNvSpPr>
            <p:nvPr/>
          </p:nvSpPr>
          <p:spPr bwMode="auto">
            <a:xfrm flipH="1" flipV="1">
              <a:off x="6303735" y="2814187"/>
              <a:ext cx="4763" cy="77787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65" name="Group 64">
              <a:extLst>
                <a:ext uri="{FF2B5EF4-FFF2-40B4-BE49-F238E27FC236}">
                  <a16:creationId xmlns:a16="http://schemas.microsoft.com/office/drawing/2014/main" id="{067C1EE2-2B96-F74C-A327-2DFC2DFC62BA}"/>
                </a:ext>
              </a:extLst>
            </p:cNvPr>
            <p:cNvGrpSpPr/>
            <p:nvPr/>
          </p:nvGrpSpPr>
          <p:grpSpPr>
            <a:xfrm>
              <a:off x="6113100" y="2788385"/>
              <a:ext cx="7264695" cy="1048460"/>
              <a:chOff x="6113100" y="2788385"/>
              <a:chExt cx="7264695" cy="1048460"/>
            </a:xfrm>
          </p:grpSpPr>
          <p:sp>
            <p:nvSpPr>
              <p:cNvPr id="67" name="Text Box 22">
                <a:extLst>
                  <a:ext uri="{FF2B5EF4-FFF2-40B4-BE49-F238E27FC236}">
                    <a16:creationId xmlns:a16="http://schemas.microsoft.com/office/drawing/2014/main" id="{2E8A978C-B58F-724E-97B2-2FB3E91F6385}"/>
                  </a:ext>
                </a:extLst>
              </p:cNvPr>
              <p:cNvSpPr txBox="1">
                <a:spLocks noChangeArrowheads="1"/>
              </p:cNvSpPr>
              <p:nvPr/>
            </p:nvSpPr>
            <p:spPr bwMode="auto">
              <a:xfrm>
                <a:off x="6113100" y="2788385"/>
                <a:ext cx="2293763" cy="5247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charset="0"/>
                    <a:ea typeface="ＭＳ Ｐゴシック" charset="0"/>
                    <a:cs typeface="+mn-cs"/>
                  </a:rPr>
                  <a:t>receive window</a:t>
                </a:r>
              </a:p>
            </p:txBody>
          </p:sp>
          <p:sp>
            <p:nvSpPr>
              <p:cNvPr id="68" name="Text Box 49">
                <a:extLst>
                  <a:ext uri="{FF2B5EF4-FFF2-40B4-BE49-F238E27FC236}">
                    <a16:creationId xmlns:a16="http://schemas.microsoft.com/office/drawing/2014/main" id="{4311B6E6-847F-7C42-98B1-9875A91D17B3}"/>
                  </a:ext>
                </a:extLst>
              </p:cNvPr>
              <p:cNvSpPr txBox="1">
                <a:spLocks noChangeArrowheads="1"/>
              </p:cNvSpPr>
              <p:nvPr/>
            </p:nvSpPr>
            <p:spPr bwMode="auto">
              <a:xfrm>
                <a:off x="8724899" y="2847114"/>
                <a:ext cx="4652896" cy="9897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flow control: </a:t>
                </a:r>
                <a:r>
                  <a:rPr kumimoji="0" lang="en-US" sz="16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bytes receiver willing to accept</a:t>
                </a:r>
                <a:endPar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69" name="Line 53">
                <a:extLst>
                  <a:ext uri="{FF2B5EF4-FFF2-40B4-BE49-F238E27FC236}">
                    <a16:creationId xmlns:a16="http://schemas.microsoft.com/office/drawing/2014/main" id="{1B19FC7E-F3A0-3F49-A0E5-0BD2B4FBCBD0}"/>
                  </a:ext>
                </a:extLst>
              </p:cNvPr>
              <p:cNvSpPr>
                <a:spLocks noChangeShapeType="1"/>
              </p:cNvSpPr>
              <p:nvPr/>
            </p:nvSpPr>
            <p:spPr bwMode="auto">
              <a:xfrm flipH="1">
                <a:off x="8142852" y="3044701"/>
                <a:ext cx="582048" cy="0"/>
              </a:xfrm>
              <a:prstGeom prst="line">
                <a:avLst/>
              </a:prstGeom>
              <a:noFill/>
              <a:ln w="19050">
                <a:solidFill>
                  <a:srgbClr val="C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66" name="Line 10">
              <a:extLst>
                <a:ext uri="{FF2B5EF4-FFF2-40B4-BE49-F238E27FC236}">
                  <a16:creationId xmlns:a16="http://schemas.microsoft.com/office/drawing/2014/main" id="{C66942C1-B5F2-CD48-AEFD-79309840AF0C}"/>
                </a:ext>
              </a:extLst>
            </p:cNvPr>
            <p:cNvSpPr>
              <a:spLocks noChangeShapeType="1"/>
            </p:cNvSpPr>
            <p:nvPr/>
          </p:nvSpPr>
          <p:spPr bwMode="auto">
            <a:xfrm flipH="1" flipV="1">
              <a:off x="6289447" y="1679374"/>
              <a:ext cx="1761" cy="365184"/>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70" name="Slide Number Placeholder 2">
            <a:extLst>
              <a:ext uri="{FF2B5EF4-FFF2-40B4-BE49-F238E27FC236}">
                <a16:creationId xmlns:a16="http://schemas.microsoft.com/office/drawing/2014/main" id="{3A4399FC-22AC-CD4F-9984-791C62C984F2}"/>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19</a:t>
            </a:fld>
            <a:endParaRPr lang="en-US" dirty="0"/>
          </a:p>
        </p:txBody>
      </p:sp>
      <p:grpSp>
        <p:nvGrpSpPr>
          <p:cNvPr id="71" name="Group 70">
            <a:extLst>
              <a:ext uri="{FF2B5EF4-FFF2-40B4-BE49-F238E27FC236}">
                <a16:creationId xmlns:a16="http://schemas.microsoft.com/office/drawing/2014/main" id="{C077E4E5-89D3-D947-A6F4-874F462551D3}"/>
              </a:ext>
            </a:extLst>
          </p:cNvPr>
          <p:cNvGrpSpPr/>
          <p:nvPr/>
        </p:nvGrpSpPr>
        <p:grpSpPr>
          <a:xfrm>
            <a:off x="10009764" y="1930963"/>
            <a:ext cx="1095375" cy="1772227"/>
            <a:chOff x="7476332" y="1916061"/>
            <a:chExt cx="1095375" cy="1772227"/>
          </a:xfrm>
        </p:grpSpPr>
        <p:pic>
          <p:nvPicPr>
            <p:cNvPr id="72" name="Picture 71">
              <a:extLst>
                <a:ext uri="{FF2B5EF4-FFF2-40B4-BE49-F238E27FC236}">
                  <a16:creationId xmlns:a16="http://schemas.microsoft.com/office/drawing/2014/main" id="{3E3BA2D6-E528-5F43-92DC-C8AF9E69210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0800000">
              <a:off x="7476332" y="2078562"/>
              <a:ext cx="1095375" cy="1609726"/>
            </a:xfrm>
            <a:prstGeom prst="rect">
              <a:avLst/>
            </a:prstGeom>
          </p:spPr>
        </p:pic>
        <p:sp>
          <p:nvSpPr>
            <p:cNvPr id="73" name="Can 72">
              <a:extLst>
                <a:ext uri="{FF2B5EF4-FFF2-40B4-BE49-F238E27FC236}">
                  <a16:creationId xmlns:a16="http://schemas.microsoft.com/office/drawing/2014/main" id="{320C78A0-BF18-0C46-BDD9-8E0891510C05}"/>
                </a:ext>
              </a:extLst>
            </p:cNvPr>
            <p:cNvSpPr/>
            <p:nvPr/>
          </p:nvSpPr>
          <p:spPr>
            <a:xfrm>
              <a:off x="7619046" y="1916061"/>
              <a:ext cx="58104" cy="194213"/>
            </a:xfrm>
            <a:prstGeom prst="can">
              <a:avLst/>
            </a:prstGeom>
            <a:solidFill>
              <a:srgbClr val="00B0F0"/>
            </a:solidFill>
            <a:ln w="12700">
              <a:noFill/>
            </a:ln>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a:ln>
                  <a:noFill/>
                </a:ln>
                <a:solidFill>
                  <a:schemeClr val="tx1"/>
                </a:solidFill>
                <a:effectLst/>
                <a:latin typeface="Tahoma" pitchFamily="34" charset="0"/>
              </a:endParaRPr>
            </a:p>
          </p:txBody>
        </p:sp>
      </p:grpSp>
    </p:spTree>
    <p:extLst>
      <p:ext uri="{BB962C8B-B14F-4D97-AF65-F5344CB8AC3E}">
        <p14:creationId xmlns:p14="http://schemas.microsoft.com/office/powerpoint/2010/main" val="85900861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sz="4400" dirty="0">
                <a:cs typeface="Calibri" panose="020F0502020204030204" pitchFamily="34" charset="0"/>
              </a:rPr>
              <a:t>Transport layer: roadmap</a:t>
            </a:r>
            <a:endParaRPr lang="en-US" sz="4400"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414010"/>
            <a:ext cx="8708725" cy="5154665"/>
          </a:xfrm>
        </p:spPr>
        <p:txBody>
          <a:bodyPr>
            <a:normAutofit fontScale="92500" lnSpcReduction="10000"/>
          </a:bodyPr>
          <a:lstStyle/>
          <a:p>
            <a:pPr marL="117475" indent="0">
              <a:spcBef>
                <a:spcPts val="800"/>
              </a:spcBef>
              <a:buNone/>
            </a:pPr>
            <a:r>
              <a:rPr lang="en-US" altLang="en-US" sz="3200" dirty="0">
                <a:solidFill>
                  <a:schemeClr val="bg2"/>
                </a:solidFill>
                <a:cs typeface="Calibri" panose="020F0502020204030204" pitchFamily="34" charset="0"/>
              </a:rPr>
              <a:t>3.1 Transport-layer services</a:t>
            </a:r>
          </a:p>
          <a:p>
            <a:pPr marL="117475" indent="0">
              <a:spcBef>
                <a:spcPts val="800"/>
              </a:spcBef>
              <a:buNone/>
            </a:pPr>
            <a:r>
              <a:rPr lang="en-US" altLang="en-US" sz="3200" dirty="0">
                <a:solidFill>
                  <a:schemeClr val="bg2"/>
                </a:solidFill>
                <a:cs typeface="Calibri" panose="020F0502020204030204" pitchFamily="34" charset="0"/>
              </a:rPr>
              <a:t>3.2 Multiplexing and demultiplexing</a:t>
            </a:r>
          </a:p>
          <a:p>
            <a:pPr marL="117475" indent="0">
              <a:spcBef>
                <a:spcPts val="800"/>
              </a:spcBef>
              <a:buNone/>
            </a:pPr>
            <a:r>
              <a:rPr lang="en-US" altLang="en-US" sz="3200" dirty="0">
                <a:solidFill>
                  <a:schemeClr val="bg2"/>
                </a:solidFill>
                <a:cs typeface="Calibri" panose="020F0502020204030204" pitchFamily="34" charset="0"/>
              </a:rPr>
              <a:t>3.3 Connectionless transport: UDP</a:t>
            </a:r>
          </a:p>
          <a:p>
            <a:pPr marL="117475" indent="0">
              <a:spcBef>
                <a:spcPts val="800"/>
              </a:spcBef>
              <a:buNone/>
            </a:pPr>
            <a:r>
              <a:rPr lang="en-US" altLang="en-US" sz="3200" dirty="0">
                <a:solidFill>
                  <a:schemeClr val="bg2"/>
                </a:solidFill>
                <a:cs typeface="Calibri" panose="020F0502020204030204" pitchFamily="34" charset="0"/>
              </a:rPr>
              <a:t>3.4 Principles of reliable data transfer </a:t>
            </a:r>
          </a:p>
          <a:p>
            <a:pPr marL="117475" indent="0">
              <a:spcBef>
                <a:spcPts val="800"/>
              </a:spcBef>
              <a:buNone/>
            </a:pPr>
            <a:r>
              <a:rPr lang="en-US" sz="3200" dirty="0"/>
              <a:t>3.5 Connection-oriented transport: TCP</a:t>
            </a:r>
          </a:p>
          <a:p>
            <a:pPr marL="746125" lvl="1" indent="-288925">
              <a:buFont typeface="Arial"/>
              <a:buChar char="•"/>
              <a:defRPr/>
            </a:pPr>
            <a:r>
              <a:rPr lang="en-US" dirty="0"/>
              <a:t>segment structure</a:t>
            </a:r>
          </a:p>
          <a:p>
            <a:pPr marL="746125" lvl="1" indent="-288925">
              <a:buFont typeface="Arial"/>
              <a:buChar char="•"/>
              <a:defRPr/>
            </a:pPr>
            <a:r>
              <a:rPr lang="en-US" dirty="0"/>
              <a:t>reliable data transfer</a:t>
            </a:r>
          </a:p>
          <a:p>
            <a:pPr marL="746125" lvl="1" indent="-288925">
              <a:buFont typeface="Arial"/>
              <a:buChar char="•"/>
              <a:defRPr/>
            </a:pPr>
            <a:r>
              <a:rPr lang="en-US" dirty="0"/>
              <a:t>flow control</a:t>
            </a:r>
          </a:p>
          <a:p>
            <a:pPr marL="746125" lvl="1" indent="-288925">
              <a:buFont typeface="Arial"/>
              <a:buChar char="•"/>
              <a:defRPr/>
            </a:pPr>
            <a:r>
              <a:rPr lang="en-US" dirty="0"/>
              <a:t>connection management</a:t>
            </a:r>
            <a:endParaRPr lang="en-US" sz="3200" dirty="0"/>
          </a:p>
          <a:p>
            <a:pPr marL="117475" indent="0">
              <a:spcBef>
                <a:spcPts val="800"/>
              </a:spcBef>
              <a:buNone/>
            </a:pPr>
            <a:r>
              <a:rPr lang="en-US" sz="3200" dirty="0">
                <a:solidFill>
                  <a:schemeClr val="bg2"/>
                </a:solidFill>
              </a:rPr>
              <a:t>3.6 Principles of congestion control</a:t>
            </a:r>
          </a:p>
          <a:p>
            <a:pPr marL="117475" indent="0">
              <a:spcBef>
                <a:spcPts val="800"/>
              </a:spcBef>
              <a:buNone/>
            </a:pPr>
            <a:r>
              <a:rPr lang="en-US" sz="3200" dirty="0">
                <a:solidFill>
                  <a:schemeClr val="bg2"/>
                </a:solidFill>
              </a:rPr>
              <a:t>3.7 TCP congestion control</a:t>
            </a:r>
          </a:p>
          <a:p>
            <a:pPr marL="117475" indent="0">
              <a:spcBef>
                <a:spcPts val="800"/>
              </a:spcBef>
              <a:buNone/>
            </a:pPr>
            <a:r>
              <a:rPr lang="en-US" sz="3200" strike="sngStrike" dirty="0">
                <a:solidFill>
                  <a:schemeClr val="bg2"/>
                </a:solidFill>
              </a:rPr>
              <a:t>3.8 Evolution of transport-layer functionality</a:t>
            </a:r>
          </a:p>
        </p:txBody>
      </p:sp>
      <p:sp>
        <p:nvSpPr>
          <p:cNvPr id="3" name="Slide Number Placeholder 2">
            <a:extLst>
              <a:ext uri="{FF2B5EF4-FFF2-40B4-BE49-F238E27FC236}">
                <a16:creationId xmlns:a16="http://schemas.microsoft.com/office/drawing/2014/main" id="{807E4337-A925-084B-B48F-23146A4A73A1}"/>
              </a:ext>
            </a:extLst>
          </p:cNvPr>
          <p:cNvSpPr>
            <a:spLocks noGrp="1"/>
          </p:cNvSpPr>
          <p:nvPr>
            <p:ph type="sldNum" sz="quarter" idx="4"/>
          </p:nvPr>
        </p:nvSpPr>
        <p:spPr/>
        <p:txBody>
          <a:bodyPr/>
          <a:lstStyle/>
          <a:p>
            <a:r>
              <a:rPr lang="en-US"/>
              <a:t>Transport Layer: 3-</a:t>
            </a:r>
            <a:fld id="{C4204591-24BD-A542-B9D5-F8D8A88D2FEE}" type="slidenum">
              <a:rPr lang="en-US" smtClean="0"/>
              <a:pPr/>
              <a:t>2</a:t>
            </a:fld>
            <a:endParaRPr lang="en-US" dirty="0"/>
          </a:p>
        </p:txBody>
      </p:sp>
      <p:pic>
        <p:nvPicPr>
          <p:cNvPr id="7" name="Picture 6">
            <a:extLst>
              <a:ext uri="{FF2B5EF4-FFF2-40B4-BE49-F238E27FC236}">
                <a16:creationId xmlns:a16="http://schemas.microsoft.com/office/drawing/2014/main" id="{95113DDE-AC2C-45DD-9691-CDD55E53AAB9}"/>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67759" y="1414011"/>
            <a:ext cx="3657601" cy="2693739"/>
          </a:xfrm>
          <a:prstGeom prst="rect">
            <a:avLst/>
          </a:prstGeom>
          <a:noFill/>
          <a:ln>
            <a:noFill/>
          </a:ln>
        </p:spPr>
      </p:pic>
    </p:spTree>
    <p:extLst>
      <p:ext uri="{BB962C8B-B14F-4D97-AF65-F5344CB8AC3E}">
        <p14:creationId xmlns:p14="http://schemas.microsoft.com/office/powerpoint/2010/main" val="2131377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137" name="Rectangle 72">
            <a:extLst>
              <a:ext uri="{FF2B5EF4-FFF2-40B4-BE49-F238E27FC236}">
                <a16:creationId xmlns:a16="http://schemas.microsoft.com/office/drawing/2014/main" id="{C267ED98-FBDB-D24C-A351-3097B056B078}"/>
              </a:ext>
            </a:extLst>
          </p:cNvPr>
          <p:cNvSpPr>
            <a:spLocks noChangeArrowheads="1"/>
          </p:cNvSpPr>
          <p:nvPr/>
        </p:nvSpPr>
        <p:spPr bwMode="auto">
          <a:xfrm>
            <a:off x="7848422" y="1084921"/>
            <a:ext cx="2524125" cy="3854450"/>
          </a:xfrm>
          <a:prstGeom prst="rect">
            <a:avLst/>
          </a:prstGeom>
          <a:solidFill>
            <a:srgbClr val="00009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Freeform 32">
            <a:extLst>
              <a:ext uri="{FF2B5EF4-FFF2-40B4-BE49-F238E27FC236}">
                <a16:creationId xmlns:a16="http://schemas.microsoft.com/office/drawing/2014/main" id="{58EA8CF4-DBF4-E34D-8254-A77227811341}"/>
              </a:ext>
            </a:extLst>
          </p:cNvPr>
          <p:cNvSpPr>
            <a:spLocks/>
          </p:cNvSpPr>
          <p:nvPr/>
        </p:nvSpPr>
        <p:spPr bwMode="auto">
          <a:xfrm>
            <a:off x="10289997" y="1078571"/>
            <a:ext cx="581025" cy="42068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9" name="Rectangle 40">
            <a:extLst>
              <a:ext uri="{FF2B5EF4-FFF2-40B4-BE49-F238E27FC236}">
                <a16:creationId xmlns:a16="http://schemas.microsoft.com/office/drawing/2014/main" id="{8F576ED5-5855-F048-B4BB-75BF51C27D5C}"/>
              </a:ext>
            </a:extLst>
          </p:cNvPr>
          <p:cNvSpPr>
            <a:spLocks noChangeArrowheads="1"/>
          </p:cNvSpPr>
          <p:nvPr/>
        </p:nvSpPr>
        <p:spPr bwMode="auto">
          <a:xfrm>
            <a:off x="7762697" y="1186521"/>
            <a:ext cx="2533650" cy="3814762"/>
          </a:xfrm>
          <a:prstGeom prst="rect">
            <a:avLst/>
          </a:prstGeom>
          <a:solidFill>
            <a:srgbClr val="FFFFFF"/>
          </a:solidFill>
          <a:ln w="1905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Oval 31">
            <a:extLst>
              <a:ext uri="{FF2B5EF4-FFF2-40B4-BE49-F238E27FC236}">
                <a16:creationId xmlns:a16="http://schemas.microsoft.com/office/drawing/2014/main" id="{E56CABC0-9BC4-164D-8001-714872CF7127}"/>
              </a:ext>
            </a:extLst>
          </p:cNvPr>
          <p:cNvSpPr>
            <a:spLocks noChangeArrowheads="1"/>
          </p:cNvSpPr>
          <p:nvPr/>
        </p:nvSpPr>
        <p:spPr bwMode="auto">
          <a:xfrm>
            <a:off x="8302447" y="1243671"/>
            <a:ext cx="1377950" cy="5969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process</a:t>
            </a:r>
          </a:p>
        </p:txBody>
      </p:sp>
      <p:grpSp>
        <p:nvGrpSpPr>
          <p:cNvPr id="141" name="Group 47">
            <a:extLst>
              <a:ext uri="{FF2B5EF4-FFF2-40B4-BE49-F238E27FC236}">
                <a16:creationId xmlns:a16="http://schemas.microsoft.com/office/drawing/2014/main" id="{02602D35-C64D-9445-8BEF-315190C777FA}"/>
              </a:ext>
            </a:extLst>
          </p:cNvPr>
          <p:cNvGrpSpPr>
            <a:grpSpLocks/>
          </p:cNvGrpSpPr>
          <p:nvPr/>
        </p:nvGrpSpPr>
        <p:grpSpPr bwMode="auto">
          <a:xfrm>
            <a:off x="8070672" y="2312058"/>
            <a:ext cx="1795463" cy="688975"/>
            <a:chOff x="1173" y="2345"/>
            <a:chExt cx="1131" cy="434"/>
          </a:xfrm>
        </p:grpSpPr>
        <p:sp>
          <p:nvSpPr>
            <p:cNvPr id="142" name="Rectangle 44">
              <a:extLst>
                <a:ext uri="{FF2B5EF4-FFF2-40B4-BE49-F238E27FC236}">
                  <a16:creationId xmlns:a16="http://schemas.microsoft.com/office/drawing/2014/main" id="{92C6A498-BA40-944E-B932-C93263DCC5C7}"/>
                </a:ext>
              </a:extLst>
            </p:cNvPr>
            <p:cNvSpPr>
              <a:spLocks noChangeArrowheads="1"/>
            </p:cNvSpPr>
            <p:nvPr/>
          </p:nvSpPr>
          <p:spPr bwMode="auto">
            <a:xfrm>
              <a:off x="1173" y="2345"/>
              <a:ext cx="1131" cy="434"/>
            </a:xfrm>
            <a:prstGeom prst="rect">
              <a:avLst/>
            </a:prstGeom>
            <a:solidFill>
              <a:srgbClr val="0000A8"/>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Text Box 46">
              <a:extLst>
                <a:ext uri="{FF2B5EF4-FFF2-40B4-BE49-F238E27FC236}">
                  <a16:creationId xmlns:a16="http://schemas.microsoft.com/office/drawing/2014/main" id="{ED90C8EB-7D14-B54F-AC97-04DAEC25D0A4}"/>
                </a:ext>
              </a:extLst>
            </p:cNvPr>
            <p:cNvSpPr txBox="1">
              <a:spLocks noChangeArrowheads="1"/>
            </p:cNvSpPr>
            <p:nvPr/>
          </p:nvSpPr>
          <p:spPr bwMode="auto">
            <a:xfrm>
              <a:off x="1235" y="2368"/>
              <a:ext cx="995"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TCP socket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receiver buffers</a:t>
              </a:r>
            </a:p>
          </p:txBody>
        </p:sp>
      </p:grpSp>
      <p:sp>
        <p:nvSpPr>
          <p:cNvPr id="144" name="Oval 48">
            <a:extLst>
              <a:ext uri="{FF2B5EF4-FFF2-40B4-BE49-F238E27FC236}">
                <a16:creationId xmlns:a16="http://schemas.microsoft.com/office/drawing/2014/main" id="{0742E955-8C93-5F47-BE4B-8E6ACFB2E75E}"/>
              </a:ext>
            </a:extLst>
          </p:cNvPr>
          <p:cNvSpPr>
            <a:spLocks noChangeArrowheads="1"/>
          </p:cNvSpPr>
          <p:nvPr/>
        </p:nvSpPr>
        <p:spPr bwMode="auto">
          <a:xfrm>
            <a:off x="8238947" y="3335996"/>
            <a:ext cx="1562100" cy="5969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5" name="Text Box 64">
            <a:extLst>
              <a:ext uri="{FF2B5EF4-FFF2-40B4-BE49-F238E27FC236}">
                <a16:creationId xmlns:a16="http://schemas.microsoft.com/office/drawing/2014/main" id="{FCF30813-93D4-B644-BB9A-DEC80D916306}"/>
              </a:ext>
            </a:extLst>
          </p:cNvPr>
          <p:cNvSpPr txBox="1">
            <a:spLocks noChangeArrowheads="1"/>
          </p:cNvSpPr>
          <p:nvPr/>
        </p:nvSpPr>
        <p:spPr bwMode="auto">
          <a:xfrm>
            <a:off x="8745360" y="3364839"/>
            <a:ext cx="559769"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TCP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6" name="Oval 65">
            <a:extLst>
              <a:ext uri="{FF2B5EF4-FFF2-40B4-BE49-F238E27FC236}">
                <a16:creationId xmlns:a16="http://schemas.microsoft.com/office/drawing/2014/main" id="{6BD69667-2B04-344B-AF15-D9A7175F3571}"/>
              </a:ext>
            </a:extLst>
          </p:cNvPr>
          <p:cNvSpPr>
            <a:spLocks noChangeArrowheads="1"/>
          </p:cNvSpPr>
          <p:nvPr/>
        </p:nvSpPr>
        <p:spPr bwMode="auto">
          <a:xfrm>
            <a:off x="8246885" y="4321833"/>
            <a:ext cx="1562100" cy="5969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7" name="Text Box 66">
            <a:extLst>
              <a:ext uri="{FF2B5EF4-FFF2-40B4-BE49-F238E27FC236}">
                <a16:creationId xmlns:a16="http://schemas.microsoft.com/office/drawing/2014/main" id="{19C3DDC5-2A06-B840-8A80-61FECF597774}"/>
              </a:ext>
            </a:extLst>
          </p:cNvPr>
          <p:cNvSpPr txBox="1">
            <a:spLocks noChangeArrowheads="1"/>
          </p:cNvSpPr>
          <p:nvPr/>
        </p:nvSpPr>
        <p:spPr bwMode="auto">
          <a:xfrm>
            <a:off x="8731699" y="4354979"/>
            <a:ext cx="559769"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9" name="Line 68">
            <a:extLst>
              <a:ext uri="{FF2B5EF4-FFF2-40B4-BE49-F238E27FC236}">
                <a16:creationId xmlns:a16="http://schemas.microsoft.com/office/drawing/2014/main" id="{68A5AD3F-8561-BA43-8CCB-23369CB3F10B}"/>
              </a:ext>
            </a:extLst>
          </p:cNvPr>
          <p:cNvSpPr>
            <a:spLocks noChangeShapeType="1"/>
          </p:cNvSpPr>
          <p:nvPr/>
        </p:nvSpPr>
        <p:spPr bwMode="auto">
          <a:xfrm>
            <a:off x="7756347" y="4071008"/>
            <a:ext cx="254635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Line 69">
            <a:extLst>
              <a:ext uri="{FF2B5EF4-FFF2-40B4-BE49-F238E27FC236}">
                <a16:creationId xmlns:a16="http://schemas.microsoft.com/office/drawing/2014/main" id="{069D68E8-3A07-7842-BBE3-A83C41548FBA}"/>
              </a:ext>
            </a:extLst>
          </p:cNvPr>
          <p:cNvSpPr>
            <a:spLocks noChangeShapeType="1"/>
          </p:cNvSpPr>
          <p:nvPr/>
        </p:nvSpPr>
        <p:spPr bwMode="auto">
          <a:xfrm>
            <a:off x="7769047" y="2219983"/>
            <a:ext cx="254635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51" name="Group 56">
            <a:extLst>
              <a:ext uri="{FF2B5EF4-FFF2-40B4-BE49-F238E27FC236}">
                <a16:creationId xmlns:a16="http://schemas.microsoft.com/office/drawing/2014/main" id="{9D087FDD-1E50-B54A-BAF1-08F2E9EB032C}"/>
              </a:ext>
            </a:extLst>
          </p:cNvPr>
          <p:cNvGrpSpPr>
            <a:grpSpLocks/>
          </p:cNvGrpSpPr>
          <p:nvPr/>
        </p:nvGrpSpPr>
        <p:grpSpPr bwMode="auto">
          <a:xfrm>
            <a:off x="8745360" y="2104096"/>
            <a:ext cx="533400" cy="206375"/>
            <a:chOff x="2003" y="1816"/>
            <a:chExt cx="336" cy="130"/>
          </a:xfrm>
        </p:grpSpPr>
        <p:sp>
          <p:nvSpPr>
            <p:cNvPr id="152" name="Rectangle 16">
              <a:extLst>
                <a:ext uri="{FF2B5EF4-FFF2-40B4-BE49-F238E27FC236}">
                  <a16:creationId xmlns:a16="http://schemas.microsoft.com/office/drawing/2014/main" id="{4802C0EA-E5A8-E447-A8F6-A96701A0BAC0}"/>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Rectangle 17">
              <a:extLst>
                <a:ext uri="{FF2B5EF4-FFF2-40B4-BE49-F238E27FC236}">
                  <a16:creationId xmlns:a16="http://schemas.microsoft.com/office/drawing/2014/main" id="{620EA98C-EF38-184B-A03B-82616FCB9AE2}"/>
                </a:ext>
              </a:extLst>
            </p:cNvPr>
            <p:cNvSpPr>
              <a:spLocks noChangeArrowheads="1"/>
            </p:cNvSpPr>
            <p:nvPr/>
          </p:nvSpPr>
          <p:spPr bwMode="auto">
            <a:xfrm>
              <a:off x="2105" y="1833"/>
              <a:ext cx="110" cy="99"/>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4" name="Rectangle 18">
              <a:extLst>
                <a:ext uri="{FF2B5EF4-FFF2-40B4-BE49-F238E27FC236}">
                  <a16:creationId xmlns:a16="http://schemas.microsoft.com/office/drawing/2014/main" id="{1C3BBD2A-6ACC-C349-BDA8-0843C2DEA508}"/>
                </a:ext>
              </a:extLst>
            </p:cNvPr>
            <p:cNvSpPr>
              <a:spLocks noChangeArrowheads="1"/>
            </p:cNvSpPr>
            <p:nvPr/>
          </p:nvSpPr>
          <p:spPr bwMode="auto">
            <a:xfrm>
              <a:off x="2229" y="1891"/>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5" name="Rectangle 19">
              <a:extLst>
                <a:ext uri="{FF2B5EF4-FFF2-40B4-BE49-F238E27FC236}">
                  <a16:creationId xmlns:a16="http://schemas.microsoft.com/office/drawing/2014/main" id="{96FBD4A2-E799-8F4F-9D14-53FD99E5BFAA}"/>
                </a:ext>
              </a:extLst>
            </p:cNvPr>
            <p:cNvSpPr>
              <a:spLocks noChangeArrowheads="1"/>
            </p:cNvSpPr>
            <p:nvPr/>
          </p:nvSpPr>
          <p:spPr bwMode="auto">
            <a:xfrm>
              <a:off x="2058" y="1892"/>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5" name="Text Box 103">
            <a:extLst>
              <a:ext uri="{FF2B5EF4-FFF2-40B4-BE49-F238E27FC236}">
                <a16:creationId xmlns:a16="http://schemas.microsoft.com/office/drawing/2014/main" id="{4ECF9189-0AD6-144B-8167-6762F7B3E868}"/>
              </a:ext>
            </a:extLst>
          </p:cNvPr>
          <p:cNvSpPr txBox="1">
            <a:spLocks noChangeArrowheads="1"/>
          </p:cNvSpPr>
          <p:nvPr/>
        </p:nvSpPr>
        <p:spPr bwMode="auto">
          <a:xfrm>
            <a:off x="7549972" y="5823520"/>
            <a:ext cx="2714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receiver protocol stack</a:t>
            </a:r>
          </a:p>
        </p:txBody>
      </p:sp>
      <p:sp>
        <p:nvSpPr>
          <p:cNvPr id="169" name="Line 115">
            <a:extLst>
              <a:ext uri="{FF2B5EF4-FFF2-40B4-BE49-F238E27FC236}">
                <a16:creationId xmlns:a16="http://schemas.microsoft.com/office/drawing/2014/main" id="{ABF785A9-86A1-6E46-9624-CABBC5E29FA3}"/>
              </a:ext>
            </a:extLst>
          </p:cNvPr>
          <p:cNvSpPr>
            <a:spLocks noChangeShapeType="1"/>
          </p:cNvSpPr>
          <p:nvPr/>
        </p:nvSpPr>
        <p:spPr bwMode="auto">
          <a:xfrm>
            <a:off x="8790777" y="5419835"/>
            <a:ext cx="0" cy="349250"/>
          </a:xfrm>
          <a:prstGeom prst="line">
            <a:avLst/>
          </a:prstGeom>
          <a:noFill/>
          <a:ln w="28575">
            <a:solidFill>
              <a:srgbClr val="CC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1" name="Line 118">
            <a:extLst>
              <a:ext uri="{FF2B5EF4-FFF2-40B4-BE49-F238E27FC236}">
                <a16:creationId xmlns:a16="http://schemas.microsoft.com/office/drawing/2014/main" id="{5E5B6E3E-966C-D44A-B01C-0473357F14EE}"/>
              </a:ext>
            </a:extLst>
          </p:cNvPr>
          <p:cNvSpPr>
            <a:spLocks noChangeShapeType="1"/>
          </p:cNvSpPr>
          <p:nvPr/>
        </p:nvSpPr>
        <p:spPr bwMode="auto">
          <a:xfrm>
            <a:off x="10285235" y="4996521"/>
            <a:ext cx="0" cy="463550"/>
          </a:xfrm>
          <a:prstGeom prst="line">
            <a:avLst/>
          </a:prstGeom>
          <a:noFill/>
          <a:ln w="19050">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2" name="Group 124">
            <a:extLst>
              <a:ext uri="{FF2B5EF4-FFF2-40B4-BE49-F238E27FC236}">
                <a16:creationId xmlns:a16="http://schemas.microsoft.com/office/drawing/2014/main" id="{4194DDD2-AC6E-4846-988C-D47AF88815BF}"/>
              </a:ext>
            </a:extLst>
          </p:cNvPr>
          <p:cNvGrpSpPr>
            <a:grpSpLocks/>
          </p:cNvGrpSpPr>
          <p:nvPr/>
        </p:nvGrpSpPr>
        <p:grpSpPr bwMode="auto">
          <a:xfrm flipH="1">
            <a:off x="10523360" y="4590121"/>
            <a:ext cx="869950" cy="906462"/>
            <a:chOff x="-44" y="1473"/>
            <a:chExt cx="981" cy="1105"/>
          </a:xfrm>
        </p:grpSpPr>
        <p:pic>
          <p:nvPicPr>
            <p:cNvPr id="173" name="Picture 125" descr="desktop_computer_stylized_medium">
              <a:extLst>
                <a:ext uri="{FF2B5EF4-FFF2-40B4-BE49-F238E27FC236}">
                  <a16:creationId xmlns:a16="http://schemas.microsoft.com/office/drawing/2014/main" id="{C6DE1974-7837-334B-B35F-1B82108E308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Freeform 126">
              <a:extLst>
                <a:ext uri="{FF2B5EF4-FFF2-40B4-BE49-F238E27FC236}">
                  <a16:creationId xmlns:a16="http://schemas.microsoft.com/office/drawing/2014/main" id="{C8663771-41F7-FF4F-89C7-CFC093B9A13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 name="TextBox 8">
            <a:extLst>
              <a:ext uri="{FF2B5EF4-FFF2-40B4-BE49-F238E27FC236}">
                <a16:creationId xmlns:a16="http://schemas.microsoft.com/office/drawing/2014/main" id="{3FF08E5E-7834-074F-B7D9-7DBE006EE269}"/>
              </a:ext>
            </a:extLst>
          </p:cNvPr>
          <p:cNvSpPr txBox="1"/>
          <p:nvPr/>
        </p:nvSpPr>
        <p:spPr>
          <a:xfrm>
            <a:off x="712555" y="1437021"/>
            <a:ext cx="38508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dirty="0">
                <a:ln>
                  <a:noFill/>
                </a:ln>
                <a:solidFill>
                  <a:srgbClr val="C00000"/>
                </a:solidFill>
                <a:effectLst/>
                <a:uLnTx/>
                <a:uFillTx/>
                <a:latin typeface="Calibri" panose="020F0502020204030204"/>
                <a:ea typeface="+mn-ea"/>
                <a:cs typeface="+mn-cs"/>
              </a:rPr>
              <a:t>Q: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happens if network layer delivers data faster than application layer removes data from socket buffers?</a:t>
            </a:r>
          </a:p>
        </p:txBody>
      </p:sp>
      <p:grpSp>
        <p:nvGrpSpPr>
          <p:cNvPr id="10" name="Group 9">
            <a:extLst>
              <a:ext uri="{FF2B5EF4-FFF2-40B4-BE49-F238E27FC236}">
                <a16:creationId xmlns:a16="http://schemas.microsoft.com/office/drawing/2014/main" id="{9B4B0832-7295-6748-A6EB-5D9B0607F222}"/>
              </a:ext>
            </a:extLst>
          </p:cNvPr>
          <p:cNvGrpSpPr/>
          <p:nvPr/>
        </p:nvGrpSpPr>
        <p:grpSpPr>
          <a:xfrm>
            <a:off x="756989" y="3535828"/>
            <a:ext cx="4164772" cy="1950572"/>
            <a:chOff x="363537" y="4127499"/>
            <a:chExt cx="4164772" cy="1950572"/>
          </a:xfrm>
        </p:grpSpPr>
        <p:sp>
          <p:nvSpPr>
            <p:cNvPr id="179" name="Rectangle 110">
              <a:extLst>
                <a:ext uri="{FF2B5EF4-FFF2-40B4-BE49-F238E27FC236}">
                  <a16:creationId xmlns:a16="http://schemas.microsoft.com/office/drawing/2014/main" id="{71EEDA6C-9700-F540-8450-88D0CF387D8C}"/>
                </a:ext>
              </a:extLst>
            </p:cNvPr>
            <p:cNvSpPr>
              <a:spLocks noChangeArrowheads="1"/>
            </p:cNvSpPr>
            <p:nvPr/>
          </p:nvSpPr>
          <p:spPr bwMode="auto">
            <a:xfrm>
              <a:off x="363537" y="4397375"/>
              <a:ext cx="4134671" cy="1680696"/>
            </a:xfrm>
            <a:prstGeom prst="rect">
              <a:avLst/>
            </a:prstGeom>
            <a:solidFill>
              <a:srgbClr val="FFFFFF"/>
            </a:solidFill>
            <a:ln w="28575">
              <a:solidFill>
                <a:srgbClr val="CC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180" name="Text Box 111">
              <a:extLst>
                <a:ext uri="{FF2B5EF4-FFF2-40B4-BE49-F238E27FC236}">
                  <a16:creationId xmlns:a16="http://schemas.microsoft.com/office/drawing/2014/main" id="{8C96D4BC-6609-824B-A9B9-24E2A66F66C2}"/>
                </a:ext>
              </a:extLst>
            </p:cNvPr>
            <p:cNvSpPr txBox="1">
              <a:spLocks noChangeArrowheads="1"/>
            </p:cNvSpPr>
            <p:nvPr/>
          </p:nvSpPr>
          <p:spPr bwMode="auto">
            <a:xfrm>
              <a:off x="455613" y="4549775"/>
              <a:ext cx="4072696" cy="142192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receiver controls sender, so sender won’</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overflow receiver’s buffer by transmitting too much, too fast</a:t>
              </a:r>
              <a:endParaRPr kumimoji="0" lang="en-US"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181" name="Group 112">
              <a:extLst>
                <a:ext uri="{FF2B5EF4-FFF2-40B4-BE49-F238E27FC236}">
                  <a16:creationId xmlns:a16="http://schemas.microsoft.com/office/drawing/2014/main" id="{6B4EAE2E-56DA-864E-99A1-E535BFD3AF51}"/>
                </a:ext>
              </a:extLst>
            </p:cNvPr>
            <p:cNvGrpSpPr>
              <a:grpSpLocks/>
            </p:cNvGrpSpPr>
            <p:nvPr/>
          </p:nvGrpSpPr>
          <p:grpSpPr bwMode="auto">
            <a:xfrm>
              <a:off x="551438" y="4127499"/>
              <a:ext cx="2003542" cy="523875"/>
              <a:chOff x="3327" y="230"/>
              <a:chExt cx="1176" cy="330"/>
            </a:xfrm>
          </p:grpSpPr>
          <p:sp>
            <p:nvSpPr>
              <p:cNvPr id="183" name="Rectangle 113">
                <a:extLst>
                  <a:ext uri="{FF2B5EF4-FFF2-40B4-BE49-F238E27FC236}">
                    <a16:creationId xmlns:a16="http://schemas.microsoft.com/office/drawing/2014/main" id="{364B36BC-850A-C443-AFE1-8C4A92F8CA4E}"/>
                  </a:ext>
                </a:extLst>
              </p:cNvPr>
              <p:cNvSpPr>
                <a:spLocks noChangeArrowheads="1"/>
              </p:cNvSpPr>
              <p:nvPr/>
            </p:nvSpPr>
            <p:spPr bwMode="auto">
              <a:xfrm>
                <a:off x="3369" y="323"/>
                <a:ext cx="1134" cy="222"/>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184" name="Text Box 114">
                <a:extLst>
                  <a:ext uri="{FF2B5EF4-FFF2-40B4-BE49-F238E27FC236}">
                    <a16:creationId xmlns:a16="http://schemas.microsoft.com/office/drawing/2014/main" id="{4A67984A-D193-3248-9AD8-3DC1586083A2}"/>
                  </a:ext>
                </a:extLst>
              </p:cNvPr>
              <p:cNvSpPr txBox="1">
                <a:spLocks noChangeArrowheads="1"/>
              </p:cNvSpPr>
              <p:nvPr/>
            </p:nvSpPr>
            <p:spPr bwMode="auto">
              <a:xfrm>
                <a:off x="3327" y="230"/>
                <a:ext cx="1136" cy="3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flow control</a:t>
                </a:r>
              </a:p>
            </p:txBody>
          </p:sp>
        </p:grpSp>
      </p:grpSp>
      <p:sp>
        <p:nvSpPr>
          <p:cNvPr id="182" name="Line 117">
            <a:extLst>
              <a:ext uri="{FF2B5EF4-FFF2-40B4-BE49-F238E27FC236}">
                <a16:creationId xmlns:a16="http://schemas.microsoft.com/office/drawing/2014/main" id="{1B7AFE0B-8185-3E43-BF7C-730BEFE1D783}"/>
              </a:ext>
            </a:extLst>
          </p:cNvPr>
          <p:cNvSpPr>
            <a:spLocks noChangeShapeType="1"/>
          </p:cNvSpPr>
          <p:nvPr/>
        </p:nvSpPr>
        <p:spPr bwMode="auto">
          <a:xfrm>
            <a:off x="7764475" y="5006696"/>
            <a:ext cx="0" cy="463550"/>
          </a:xfrm>
          <a:prstGeom prst="line">
            <a:avLst/>
          </a:prstGeom>
          <a:noFill/>
          <a:ln w="1905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2" name="Group 11">
            <a:extLst>
              <a:ext uri="{FF2B5EF4-FFF2-40B4-BE49-F238E27FC236}">
                <a16:creationId xmlns:a16="http://schemas.microsoft.com/office/drawing/2014/main" id="{C820FA96-992D-4547-BB82-D80AD6340B76}"/>
              </a:ext>
            </a:extLst>
          </p:cNvPr>
          <p:cNvGrpSpPr/>
          <p:nvPr/>
        </p:nvGrpSpPr>
        <p:grpSpPr>
          <a:xfrm>
            <a:off x="7630935" y="2806352"/>
            <a:ext cx="2092487" cy="2971623"/>
            <a:chOff x="7630935" y="2806352"/>
            <a:chExt cx="2092487" cy="2971623"/>
          </a:xfrm>
        </p:grpSpPr>
        <p:grpSp>
          <p:nvGrpSpPr>
            <p:cNvPr id="7" name="Group 6">
              <a:extLst>
                <a:ext uri="{FF2B5EF4-FFF2-40B4-BE49-F238E27FC236}">
                  <a16:creationId xmlns:a16="http://schemas.microsoft.com/office/drawing/2014/main" id="{90136498-1DCA-8245-9AEB-79D923D0965C}"/>
                </a:ext>
              </a:extLst>
            </p:cNvPr>
            <p:cNvGrpSpPr/>
            <p:nvPr/>
          </p:nvGrpSpPr>
          <p:grpSpPr>
            <a:xfrm>
              <a:off x="7630935" y="3080408"/>
              <a:ext cx="1309687" cy="2697567"/>
              <a:chOff x="7074521" y="3577949"/>
              <a:chExt cx="1309687" cy="2697567"/>
            </a:xfrm>
          </p:grpSpPr>
          <p:sp>
            <p:nvSpPr>
              <p:cNvPr id="163" name="Rectangle 91">
                <a:extLst>
                  <a:ext uri="{FF2B5EF4-FFF2-40B4-BE49-F238E27FC236}">
                    <a16:creationId xmlns:a16="http://schemas.microsoft.com/office/drawing/2014/main" id="{262B8492-92D0-1D4D-A388-8EDCD289152E}"/>
                  </a:ext>
                </a:extLst>
              </p:cNvPr>
              <p:cNvSpPr>
                <a:spLocks noChangeArrowheads="1"/>
              </p:cNvSpPr>
              <p:nvPr/>
            </p:nvSpPr>
            <p:spPr bwMode="auto">
              <a:xfrm>
                <a:off x="7655546" y="4619349"/>
                <a:ext cx="720725" cy="209550"/>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8F31E27D-6EC1-5943-92A1-E4210B15E8BC}"/>
                  </a:ext>
                </a:extLst>
              </p:cNvPr>
              <p:cNvGrpSpPr/>
              <p:nvPr/>
            </p:nvGrpSpPr>
            <p:grpSpPr>
              <a:xfrm>
                <a:off x="7344839" y="5551212"/>
                <a:ext cx="1039369" cy="214398"/>
                <a:chOff x="7344839" y="5551212"/>
                <a:chExt cx="1039369" cy="214398"/>
              </a:xfrm>
            </p:grpSpPr>
            <p:sp>
              <p:nvSpPr>
                <p:cNvPr id="158" name="Rectangle 74">
                  <a:extLst>
                    <a:ext uri="{FF2B5EF4-FFF2-40B4-BE49-F238E27FC236}">
                      <a16:creationId xmlns:a16="http://schemas.microsoft.com/office/drawing/2014/main" id="{8A48CC54-2E19-7E49-AB6A-C589B7121B06}"/>
                    </a:ext>
                  </a:extLst>
                </p:cNvPr>
                <p:cNvSpPr>
                  <a:spLocks noChangeArrowheads="1"/>
                </p:cNvSpPr>
                <p:nvPr/>
              </p:nvSpPr>
              <p:spPr bwMode="auto">
                <a:xfrm>
                  <a:off x="7344839" y="5556060"/>
                  <a:ext cx="1006475" cy="209550"/>
                </a:xfrm>
                <a:prstGeom prst="rect">
                  <a:avLst/>
                </a:prstGeom>
                <a:solidFill>
                  <a:srgbClr val="00CC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4" name="Rectangle 92">
                  <a:extLst>
                    <a:ext uri="{FF2B5EF4-FFF2-40B4-BE49-F238E27FC236}">
                      <a16:creationId xmlns:a16="http://schemas.microsoft.com/office/drawing/2014/main" id="{F086B485-A7FA-024F-AE08-D3278D535305}"/>
                    </a:ext>
                  </a:extLst>
                </p:cNvPr>
                <p:cNvSpPr>
                  <a:spLocks noChangeArrowheads="1"/>
                </p:cNvSpPr>
                <p:nvPr/>
              </p:nvSpPr>
              <p:spPr bwMode="auto">
                <a:xfrm>
                  <a:off x="7650783" y="5551212"/>
                  <a:ext cx="733425" cy="212725"/>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9" name="Line 75">
                  <a:extLst>
                    <a:ext uri="{FF2B5EF4-FFF2-40B4-BE49-F238E27FC236}">
                      <a16:creationId xmlns:a16="http://schemas.microsoft.com/office/drawing/2014/main" id="{3072215E-AACF-9541-93AB-D98D0EECBB60}"/>
                    </a:ext>
                  </a:extLst>
                </p:cNvPr>
                <p:cNvSpPr>
                  <a:spLocks noChangeShapeType="1"/>
                </p:cNvSpPr>
                <p:nvPr/>
              </p:nvSpPr>
              <p:spPr bwMode="auto">
                <a:xfrm>
                  <a:off x="7488859" y="5555058"/>
                  <a:ext cx="0" cy="206375"/>
                </a:xfrm>
                <a:prstGeom prst="line">
                  <a:avLst/>
                </a:prstGeom>
                <a:noFill/>
                <a:ln w="28575">
                  <a:solidFill>
                    <a:srgbClr val="FF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Line 76">
                  <a:extLst>
                    <a:ext uri="{FF2B5EF4-FFF2-40B4-BE49-F238E27FC236}">
                      <a16:creationId xmlns:a16="http://schemas.microsoft.com/office/drawing/2014/main" id="{A70802F4-DC4B-B74E-9BF2-97E565E57FB0}"/>
                    </a:ext>
                  </a:extLst>
                </p:cNvPr>
                <p:cNvSpPr>
                  <a:spLocks noChangeShapeType="1"/>
                </p:cNvSpPr>
                <p:nvPr/>
              </p:nvSpPr>
              <p:spPr bwMode="auto">
                <a:xfrm>
                  <a:off x="7641259" y="5555058"/>
                  <a:ext cx="0" cy="206375"/>
                </a:xfrm>
                <a:prstGeom prst="line">
                  <a:avLst/>
                </a:prstGeom>
                <a:noFill/>
                <a:ln w="28575">
                  <a:solidFill>
                    <a:srgbClr val="FF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2" name="Rectangle 86">
                <a:extLst>
                  <a:ext uri="{FF2B5EF4-FFF2-40B4-BE49-F238E27FC236}">
                    <a16:creationId xmlns:a16="http://schemas.microsoft.com/office/drawing/2014/main" id="{4115F8B6-91A1-7C41-83BF-8BE89BBEBEC6}"/>
                  </a:ext>
                </a:extLst>
              </p:cNvPr>
              <p:cNvSpPr>
                <a:spLocks noChangeArrowheads="1"/>
              </p:cNvSpPr>
              <p:nvPr/>
            </p:nvSpPr>
            <p:spPr bwMode="auto">
              <a:xfrm>
                <a:off x="7647608" y="3577949"/>
                <a:ext cx="720725" cy="209550"/>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0" name="Text Box 116">
                <a:extLst>
                  <a:ext uri="{FF2B5EF4-FFF2-40B4-BE49-F238E27FC236}">
                    <a16:creationId xmlns:a16="http://schemas.microsoft.com/office/drawing/2014/main" id="{698424D2-456E-974F-973C-408C9336D9D7}"/>
                  </a:ext>
                </a:extLst>
              </p:cNvPr>
              <p:cNvSpPr txBox="1">
                <a:spLocks noChangeArrowheads="1"/>
              </p:cNvSpPr>
              <p:nvPr/>
            </p:nvSpPr>
            <p:spPr bwMode="auto">
              <a:xfrm>
                <a:off x="7074521" y="5970716"/>
                <a:ext cx="11334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from sender</a:t>
                </a:r>
              </a:p>
            </p:txBody>
          </p:sp>
        </p:grpSp>
        <p:sp>
          <p:nvSpPr>
            <p:cNvPr id="6" name="Curved Down Arrow 5">
              <a:extLst>
                <a:ext uri="{FF2B5EF4-FFF2-40B4-BE49-F238E27FC236}">
                  <a16:creationId xmlns:a16="http://schemas.microsoft.com/office/drawing/2014/main" id="{1FE7EE57-FED3-864B-8F06-9CC2C77BF0DE}"/>
                </a:ext>
              </a:extLst>
            </p:cNvPr>
            <p:cNvSpPr/>
            <p:nvPr/>
          </p:nvSpPr>
          <p:spPr>
            <a:xfrm>
              <a:off x="8312727" y="2806352"/>
              <a:ext cx="1410695" cy="271814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061072C8-D06D-0540-97C3-C1DE8C5A0444}"/>
              </a:ext>
            </a:extLst>
          </p:cNvPr>
          <p:cNvGrpSpPr/>
          <p:nvPr/>
        </p:nvGrpSpPr>
        <p:grpSpPr>
          <a:xfrm>
            <a:off x="4989152" y="1607125"/>
            <a:ext cx="4984933" cy="885919"/>
            <a:chOff x="4989152" y="1607125"/>
            <a:chExt cx="4984933" cy="885919"/>
          </a:xfrm>
        </p:grpSpPr>
        <p:grpSp>
          <p:nvGrpSpPr>
            <p:cNvPr id="8" name="Group 7">
              <a:extLst>
                <a:ext uri="{FF2B5EF4-FFF2-40B4-BE49-F238E27FC236}">
                  <a16:creationId xmlns:a16="http://schemas.microsoft.com/office/drawing/2014/main" id="{F4A53074-9492-2643-8C14-D55F3A8DF9EC}"/>
                </a:ext>
              </a:extLst>
            </p:cNvPr>
            <p:cNvGrpSpPr/>
            <p:nvPr/>
          </p:nvGrpSpPr>
          <p:grpSpPr>
            <a:xfrm>
              <a:off x="4989152" y="1652814"/>
              <a:ext cx="4984933" cy="840230"/>
              <a:chOff x="4432738" y="2150355"/>
              <a:chExt cx="4984933" cy="840230"/>
            </a:xfrm>
          </p:grpSpPr>
          <p:sp>
            <p:nvSpPr>
              <p:cNvPr id="166" name="Line 105">
                <a:extLst>
                  <a:ext uri="{FF2B5EF4-FFF2-40B4-BE49-F238E27FC236}">
                    <a16:creationId xmlns:a16="http://schemas.microsoft.com/office/drawing/2014/main" id="{E962447C-3133-664A-8728-73048FD03E13}"/>
                  </a:ext>
                </a:extLst>
              </p:cNvPr>
              <p:cNvSpPr>
                <a:spLocks noChangeShapeType="1"/>
              </p:cNvSpPr>
              <p:nvPr/>
            </p:nvSpPr>
            <p:spPr bwMode="auto">
              <a:xfrm>
                <a:off x="6976294" y="2457174"/>
                <a:ext cx="1102102" cy="0"/>
              </a:xfrm>
              <a:prstGeom prst="line">
                <a:avLst/>
              </a:prstGeom>
              <a:noFill/>
              <a:ln w="19050">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5" name="Text Box 104">
                <a:extLst>
                  <a:ext uri="{FF2B5EF4-FFF2-40B4-BE49-F238E27FC236}">
                    <a16:creationId xmlns:a16="http://schemas.microsoft.com/office/drawing/2014/main" id="{F110BC32-2D3E-6B43-8E30-DD363F7CFF88}"/>
                  </a:ext>
                </a:extLst>
              </p:cNvPr>
              <p:cNvSpPr txBox="1">
                <a:spLocks noChangeArrowheads="1"/>
              </p:cNvSpPr>
              <p:nvPr/>
            </p:nvSpPr>
            <p:spPr bwMode="auto">
              <a:xfrm>
                <a:off x="4432738" y="2150355"/>
                <a:ext cx="2533651" cy="840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Application removing data from TCP socket buffers</a:t>
                </a:r>
              </a:p>
            </p:txBody>
          </p:sp>
          <p:sp>
            <p:nvSpPr>
              <p:cNvPr id="176" name="Rectangle 86">
                <a:extLst>
                  <a:ext uri="{FF2B5EF4-FFF2-40B4-BE49-F238E27FC236}">
                    <a16:creationId xmlns:a16="http://schemas.microsoft.com/office/drawing/2014/main" id="{4FC9FA64-3313-7441-820B-DA439AD3A891}"/>
                  </a:ext>
                </a:extLst>
              </p:cNvPr>
              <p:cNvSpPr>
                <a:spLocks noChangeArrowheads="1"/>
              </p:cNvSpPr>
              <p:nvPr/>
            </p:nvSpPr>
            <p:spPr bwMode="auto">
              <a:xfrm>
                <a:off x="8696946" y="2344462"/>
                <a:ext cx="720725" cy="209550"/>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56" name="Curved Down Arrow 55">
              <a:extLst>
                <a:ext uri="{FF2B5EF4-FFF2-40B4-BE49-F238E27FC236}">
                  <a16:creationId xmlns:a16="http://schemas.microsoft.com/office/drawing/2014/main" id="{1957E969-1EF1-4941-A40B-CB97CA05EBA4}"/>
                </a:ext>
              </a:extLst>
            </p:cNvPr>
            <p:cNvSpPr/>
            <p:nvPr/>
          </p:nvSpPr>
          <p:spPr>
            <a:xfrm rot="10800000" flipH="1">
              <a:off x="8517082" y="1607125"/>
              <a:ext cx="1000991" cy="87283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2" name="Slide Number Placeholder 2">
            <a:extLst>
              <a:ext uri="{FF2B5EF4-FFF2-40B4-BE49-F238E27FC236}">
                <a16:creationId xmlns:a16="http://schemas.microsoft.com/office/drawing/2014/main" id="{6AC88DD4-8D5E-1A4B-AF04-AF0A9B96E264}"/>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20</a:t>
            </a:fld>
            <a:endParaRPr lang="en-US" dirty="0"/>
          </a:p>
        </p:txBody>
      </p:sp>
      <p:grpSp>
        <p:nvGrpSpPr>
          <p:cNvPr id="53" name="Group 52">
            <a:extLst>
              <a:ext uri="{FF2B5EF4-FFF2-40B4-BE49-F238E27FC236}">
                <a16:creationId xmlns:a16="http://schemas.microsoft.com/office/drawing/2014/main" id="{0CA20E6B-6694-E042-8D6E-5B70A9DD8226}"/>
              </a:ext>
            </a:extLst>
          </p:cNvPr>
          <p:cNvGrpSpPr/>
          <p:nvPr/>
        </p:nvGrpSpPr>
        <p:grpSpPr>
          <a:xfrm>
            <a:off x="10009764" y="1930963"/>
            <a:ext cx="1095375" cy="1772227"/>
            <a:chOff x="7476332" y="1916061"/>
            <a:chExt cx="1095375" cy="1772227"/>
          </a:xfrm>
        </p:grpSpPr>
        <p:pic>
          <p:nvPicPr>
            <p:cNvPr id="54" name="Picture 53">
              <a:extLst>
                <a:ext uri="{FF2B5EF4-FFF2-40B4-BE49-F238E27FC236}">
                  <a16:creationId xmlns:a16="http://schemas.microsoft.com/office/drawing/2014/main" id="{A85E281A-E89D-614A-884C-38AE229F3E4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0800000">
              <a:off x="7476332" y="2078562"/>
              <a:ext cx="1095375" cy="1609726"/>
            </a:xfrm>
            <a:prstGeom prst="rect">
              <a:avLst/>
            </a:prstGeom>
          </p:spPr>
        </p:pic>
        <p:sp>
          <p:nvSpPr>
            <p:cNvPr id="55" name="Can 54">
              <a:extLst>
                <a:ext uri="{FF2B5EF4-FFF2-40B4-BE49-F238E27FC236}">
                  <a16:creationId xmlns:a16="http://schemas.microsoft.com/office/drawing/2014/main" id="{45C2BE8C-4AF2-F942-8AD3-8D4B8F29BAB3}"/>
                </a:ext>
              </a:extLst>
            </p:cNvPr>
            <p:cNvSpPr/>
            <p:nvPr/>
          </p:nvSpPr>
          <p:spPr>
            <a:xfrm>
              <a:off x="7619046" y="1916061"/>
              <a:ext cx="58104" cy="194213"/>
            </a:xfrm>
            <a:prstGeom prst="can">
              <a:avLst/>
            </a:prstGeom>
            <a:solidFill>
              <a:srgbClr val="00B0F0"/>
            </a:solidFill>
            <a:ln w="12700">
              <a:noFill/>
            </a:ln>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a:ln>
                  <a:noFill/>
                </a:ln>
                <a:solidFill>
                  <a:schemeClr val="tx1"/>
                </a:solidFill>
                <a:effectLst/>
                <a:latin typeface="Tahoma" pitchFamily="34" charset="0"/>
              </a:endParaRPr>
            </a:p>
          </p:txBody>
        </p:sp>
      </p:grpSp>
    </p:spTree>
    <p:extLst>
      <p:ext uri="{BB962C8B-B14F-4D97-AF65-F5344CB8AC3E}">
        <p14:creationId xmlns:p14="http://schemas.microsoft.com/office/powerpoint/2010/main" val="3329041873"/>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B2EE87E7-2DA1-6B42-AAE0-9C80BD4F56B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0800000">
            <a:off x="6185528" y="2631629"/>
            <a:ext cx="1996053" cy="2981801"/>
          </a:xfrm>
          <a:prstGeom prst="rect">
            <a:avLst/>
          </a:prstGeom>
        </p:spPr>
      </p:pic>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54" name="Rectangle 75">
            <a:extLst>
              <a:ext uri="{FF2B5EF4-FFF2-40B4-BE49-F238E27FC236}">
                <a16:creationId xmlns:a16="http://schemas.microsoft.com/office/drawing/2014/main" id="{78F7B284-6B74-F548-982C-C01C5F7D3D99}"/>
              </a:ext>
            </a:extLst>
          </p:cNvPr>
          <p:cNvSpPr txBox="1">
            <a:spLocks noChangeArrowheads="1"/>
          </p:cNvSpPr>
          <p:nvPr/>
        </p:nvSpPr>
        <p:spPr>
          <a:xfrm>
            <a:off x="668940" y="1485900"/>
            <a:ext cx="5826405" cy="490696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TCP receiver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advertises” free buffer space in </a:t>
            </a:r>
            <a:r>
              <a:rPr kumimoji="0" lang="en-US" altLang="ja-JP" sz="28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rwnd</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field in TCP header</a:t>
            </a:r>
          </a:p>
          <a:p>
            <a:pPr marL="695325" marR="0" lvl="1" indent="-231775"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alt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RcvBuffer</a:t>
            </a:r>
            <a:r>
              <a:rPr kumimoji="0" lang="en-US" altLang="en-US" sz="24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size set via socket options (typical default is 4096 bytes)</a:t>
            </a:r>
          </a:p>
          <a:p>
            <a:pPr marL="695325" marR="0" lvl="1" indent="-231775"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many operating systems </a:t>
            </a:r>
            <a:r>
              <a:rPr kumimoji="0" lang="en-US" altLang="en-US" sz="24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autoadjust</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RcvBuffer</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limits amount of </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in-flight”) data to received </a:t>
            </a:r>
            <a:r>
              <a:rPr kumimoji="0" lang="en-US" altLang="ja-JP" sz="28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rwnd</a:t>
            </a:r>
            <a:endParaRPr kumimoji="0"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guarantees receive buffer will not overflow</a:t>
            </a:r>
          </a:p>
        </p:txBody>
      </p:sp>
      <p:grpSp>
        <p:nvGrpSpPr>
          <p:cNvPr id="81" name="Group 72">
            <a:extLst>
              <a:ext uri="{FF2B5EF4-FFF2-40B4-BE49-F238E27FC236}">
                <a16:creationId xmlns:a16="http://schemas.microsoft.com/office/drawing/2014/main" id="{BCF10484-C4F0-2146-A1F6-01CD23E18EAF}"/>
              </a:ext>
            </a:extLst>
          </p:cNvPr>
          <p:cNvGrpSpPr>
            <a:grpSpLocks/>
          </p:cNvGrpSpPr>
          <p:nvPr/>
        </p:nvGrpSpPr>
        <p:grpSpPr bwMode="auto">
          <a:xfrm>
            <a:off x="8147517" y="2351087"/>
            <a:ext cx="2578100" cy="2155825"/>
            <a:chOff x="512" y="1294"/>
            <a:chExt cx="1888" cy="1358"/>
          </a:xfrm>
        </p:grpSpPr>
        <p:grpSp>
          <p:nvGrpSpPr>
            <p:cNvPr id="82" name="Group 17">
              <a:extLst>
                <a:ext uri="{FF2B5EF4-FFF2-40B4-BE49-F238E27FC236}">
                  <a16:creationId xmlns:a16="http://schemas.microsoft.com/office/drawing/2014/main" id="{1B215862-92BC-FD44-8231-FAC4460EC932}"/>
                </a:ext>
              </a:extLst>
            </p:cNvPr>
            <p:cNvGrpSpPr>
              <a:grpSpLocks/>
            </p:cNvGrpSpPr>
            <p:nvPr/>
          </p:nvGrpSpPr>
          <p:grpSpPr bwMode="auto">
            <a:xfrm>
              <a:off x="1232" y="1410"/>
              <a:ext cx="336" cy="130"/>
              <a:chOff x="2003" y="1816"/>
              <a:chExt cx="336" cy="130"/>
            </a:xfrm>
          </p:grpSpPr>
          <p:sp>
            <p:nvSpPr>
              <p:cNvPr id="91" name="Rectangle 18">
                <a:extLst>
                  <a:ext uri="{FF2B5EF4-FFF2-40B4-BE49-F238E27FC236}">
                    <a16:creationId xmlns:a16="http://schemas.microsoft.com/office/drawing/2014/main" id="{9F916805-82BB-7244-99A5-5F0A5D165046}"/>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2" name="Rectangle 19">
                <a:extLst>
                  <a:ext uri="{FF2B5EF4-FFF2-40B4-BE49-F238E27FC236}">
                    <a16:creationId xmlns:a16="http://schemas.microsoft.com/office/drawing/2014/main" id="{4DA550D0-215D-334C-AB2B-CF8748123D33}"/>
                  </a:ext>
                </a:extLst>
              </p:cNvPr>
              <p:cNvSpPr>
                <a:spLocks noChangeArrowheads="1"/>
              </p:cNvSpPr>
              <p:nvPr/>
            </p:nvSpPr>
            <p:spPr bwMode="auto">
              <a:xfrm>
                <a:off x="2105" y="1833"/>
                <a:ext cx="108" cy="99"/>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3" name="Rectangle 20">
                <a:extLst>
                  <a:ext uri="{FF2B5EF4-FFF2-40B4-BE49-F238E27FC236}">
                    <a16:creationId xmlns:a16="http://schemas.microsoft.com/office/drawing/2014/main" id="{B48A6578-4F82-8A4E-B684-CD32D31F82B1}"/>
                  </a:ext>
                </a:extLst>
              </p:cNvPr>
              <p:cNvSpPr>
                <a:spLocks noChangeArrowheads="1"/>
              </p:cNvSpPr>
              <p:nvPr/>
            </p:nvSpPr>
            <p:spPr bwMode="auto">
              <a:xfrm>
                <a:off x="2228" y="1891"/>
                <a:ext cx="28"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4" name="Rectangle 21">
                <a:extLst>
                  <a:ext uri="{FF2B5EF4-FFF2-40B4-BE49-F238E27FC236}">
                    <a16:creationId xmlns:a16="http://schemas.microsoft.com/office/drawing/2014/main" id="{FE3C8549-958F-8C49-9BB2-21BE77A5A384}"/>
                  </a:ext>
                </a:extLst>
              </p:cNvPr>
              <p:cNvSpPr>
                <a:spLocks noChangeArrowheads="1"/>
              </p:cNvSpPr>
              <p:nvPr/>
            </p:nvSpPr>
            <p:spPr bwMode="auto">
              <a:xfrm>
                <a:off x="2056" y="1892"/>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83" name="Rectangle 52">
              <a:extLst>
                <a:ext uri="{FF2B5EF4-FFF2-40B4-BE49-F238E27FC236}">
                  <a16:creationId xmlns:a16="http://schemas.microsoft.com/office/drawing/2014/main" id="{4EAEE0E4-1542-A044-B98C-0D8E8528492B}"/>
                </a:ext>
              </a:extLst>
            </p:cNvPr>
            <p:cNvSpPr>
              <a:spLocks noChangeArrowheads="1"/>
            </p:cNvSpPr>
            <p:nvPr/>
          </p:nvSpPr>
          <p:spPr bwMode="auto">
            <a:xfrm>
              <a:off x="526" y="1522"/>
              <a:ext cx="1871" cy="896"/>
            </a:xfrm>
            <a:prstGeom prst="rect">
              <a:avLst/>
            </a:prstGeom>
            <a:solidFill>
              <a:srgbClr val="0000A8"/>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4" name="Line 53">
              <a:extLst>
                <a:ext uri="{FF2B5EF4-FFF2-40B4-BE49-F238E27FC236}">
                  <a16:creationId xmlns:a16="http://schemas.microsoft.com/office/drawing/2014/main" id="{1BF4AFA5-7079-8E48-98E5-F01131B6DC42}"/>
                </a:ext>
              </a:extLst>
            </p:cNvPr>
            <p:cNvSpPr>
              <a:spLocks noChangeShapeType="1"/>
            </p:cNvSpPr>
            <p:nvPr/>
          </p:nvSpPr>
          <p:spPr bwMode="auto">
            <a:xfrm>
              <a:off x="512" y="1863"/>
              <a:ext cx="1885"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5" name="AutoShape 54">
              <a:extLst>
                <a:ext uri="{FF2B5EF4-FFF2-40B4-BE49-F238E27FC236}">
                  <a16:creationId xmlns:a16="http://schemas.microsoft.com/office/drawing/2014/main" id="{01CE49A7-7FEA-2F41-B96C-9C13B374840D}"/>
                </a:ext>
              </a:extLst>
            </p:cNvPr>
            <p:cNvSpPr>
              <a:spLocks noChangeArrowheads="1"/>
            </p:cNvSpPr>
            <p:nvPr/>
          </p:nvSpPr>
          <p:spPr bwMode="auto">
            <a:xfrm>
              <a:off x="1310" y="1294"/>
              <a:ext cx="157" cy="288"/>
            </a:xfrm>
            <a:prstGeom prst="upArrow">
              <a:avLst>
                <a:gd name="adj1" fmla="val 50000"/>
                <a:gd name="adj2" fmla="val 45860"/>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6" name="Rectangle 55" descr="Dark upward diagonal">
              <a:extLst>
                <a:ext uri="{FF2B5EF4-FFF2-40B4-BE49-F238E27FC236}">
                  <a16:creationId xmlns:a16="http://schemas.microsoft.com/office/drawing/2014/main" id="{E7DBF90D-63AF-CA4B-B765-CCAF65A7F80D}"/>
                </a:ext>
              </a:extLst>
            </p:cNvPr>
            <p:cNvSpPr>
              <a:spLocks noChangeArrowheads="1"/>
            </p:cNvSpPr>
            <p:nvPr/>
          </p:nvSpPr>
          <p:spPr bwMode="auto">
            <a:xfrm>
              <a:off x="534" y="1856"/>
              <a:ext cx="1848" cy="55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7" name="AutoShape 56">
              <a:extLst>
                <a:ext uri="{FF2B5EF4-FFF2-40B4-BE49-F238E27FC236}">
                  <a16:creationId xmlns:a16="http://schemas.microsoft.com/office/drawing/2014/main" id="{E85EDD4B-2EB2-CF4B-A7E7-5DB87DD8E261}"/>
                </a:ext>
              </a:extLst>
            </p:cNvPr>
            <p:cNvSpPr>
              <a:spLocks noChangeArrowheads="1"/>
            </p:cNvSpPr>
            <p:nvPr/>
          </p:nvSpPr>
          <p:spPr bwMode="auto">
            <a:xfrm>
              <a:off x="1312" y="2364"/>
              <a:ext cx="157" cy="288"/>
            </a:xfrm>
            <a:prstGeom prst="upArrow">
              <a:avLst>
                <a:gd name="adj1" fmla="val 50000"/>
                <a:gd name="adj2" fmla="val 45860"/>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8" name="Text Box 57">
              <a:extLst>
                <a:ext uri="{FF2B5EF4-FFF2-40B4-BE49-F238E27FC236}">
                  <a16:creationId xmlns:a16="http://schemas.microsoft.com/office/drawing/2014/main" id="{18AF2730-2703-2A49-8B1B-CCB541608D5B}"/>
                </a:ext>
              </a:extLst>
            </p:cNvPr>
            <p:cNvSpPr txBox="1">
              <a:spLocks noChangeArrowheads="1"/>
            </p:cNvSpPr>
            <p:nvPr/>
          </p:nvSpPr>
          <p:spPr bwMode="auto">
            <a:xfrm>
              <a:off x="814" y="1568"/>
              <a:ext cx="1243"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Tahoma" charset="0"/>
                  <a:ea typeface="ＭＳ Ｐゴシック" charset="0"/>
                  <a:cs typeface="+mn-cs"/>
                </a:rPr>
                <a:t>buffered data</a:t>
              </a:r>
            </a:p>
          </p:txBody>
        </p:sp>
        <p:sp>
          <p:nvSpPr>
            <p:cNvPr id="89" name="Line 58">
              <a:extLst>
                <a:ext uri="{FF2B5EF4-FFF2-40B4-BE49-F238E27FC236}">
                  <a16:creationId xmlns:a16="http://schemas.microsoft.com/office/drawing/2014/main" id="{3E425F76-602D-884F-B462-CE3703890F46}"/>
                </a:ext>
              </a:extLst>
            </p:cNvPr>
            <p:cNvSpPr>
              <a:spLocks noChangeShapeType="1"/>
            </p:cNvSpPr>
            <p:nvPr/>
          </p:nvSpPr>
          <p:spPr bwMode="auto">
            <a:xfrm>
              <a:off x="522" y="1857"/>
              <a:ext cx="1878" cy="7"/>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0" name="Text Box 59">
              <a:extLst>
                <a:ext uri="{FF2B5EF4-FFF2-40B4-BE49-F238E27FC236}">
                  <a16:creationId xmlns:a16="http://schemas.microsoft.com/office/drawing/2014/main" id="{FAA57939-600A-5644-BD7E-58580D1D7997}"/>
                </a:ext>
              </a:extLst>
            </p:cNvPr>
            <p:cNvSpPr txBox="1">
              <a:spLocks noChangeArrowheads="1"/>
            </p:cNvSpPr>
            <p:nvPr/>
          </p:nvSpPr>
          <p:spPr bwMode="auto">
            <a:xfrm>
              <a:off x="653" y="2020"/>
              <a:ext cx="1529"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Tahoma" charset="0"/>
                  <a:ea typeface="ＭＳ Ｐゴシック" charset="0"/>
                  <a:cs typeface="+mn-cs"/>
                </a:rPr>
                <a:t>free buffer space</a:t>
              </a:r>
            </a:p>
          </p:txBody>
        </p:sp>
      </p:grpSp>
      <p:sp>
        <p:nvSpPr>
          <p:cNvPr id="95" name="Text Box 62">
            <a:extLst>
              <a:ext uri="{FF2B5EF4-FFF2-40B4-BE49-F238E27FC236}">
                <a16:creationId xmlns:a16="http://schemas.microsoft.com/office/drawing/2014/main" id="{AEFCE47F-E93D-AF44-B3F4-73BB671A7DAA}"/>
              </a:ext>
            </a:extLst>
          </p:cNvPr>
          <p:cNvSpPr txBox="1">
            <a:spLocks noChangeArrowheads="1"/>
          </p:cNvSpPr>
          <p:nvPr/>
        </p:nvSpPr>
        <p:spPr bwMode="auto">
          <a:xfrm>
            <a:off x="7260104" y="3495674"/>
            <a:ext cx="6731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ourier New" charset="0"/>
                <a:ea typeface="ＭＳ Ｐゴシック" charset="0"/>
                <a:cs typeface="+mn-cs"/>
              </a:rPr>
              <a:t>rwnd</a:t>
            </a:r>
          </a:p>
        </p:txBody>
      </p:sp>
      <p:sp>
        <p:nvSpPr>
          <p:cNvPr id="96" name="Line 64">
            <a:extLst>
              <a:ext uri="{FF2B5EF4-FFF2-40B4-BE49-F238E27FC236}">
                <a16:creationId xmlns:a16="http://schemas.microsoft.com/office/drawing/2014/main" id="{16902A7E-A0A9-CA44-AA34-DA532E0008E8}"/>
              </a:ext>
            </a:extLst>
          </p:cNvPr>
          <p:cNvSpPr>
            <a:spLocks noChangeShapeType="1"/>
          </p:cNvSpPr>
          <p:nvPr/>
        </p:nvSpPr>
        <p:spPr bwMode="auto">
          <a:xfrm>
            <a:off x="7771279" y="3390105"/>
            <a:ext cx="0" cy="161132"/>
          </a:xfrm>
          <a:prstGeom prst="line">
            <a:avLst/>
          </a:prstGeom>
          <a:noFill/>
          <a:ln w="9525">
            <a:solidFill>
              <a:srgbClr val="00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7" name="Line 65">
            <a:extLst>
              <a:ext uri="{FF2B5EF4-FFF2-40B4-BE49-F238E27FC236}">
                <a16:creationId xmlns:a16="http://schemas.microsoft.com/office/drawing/2014/main" id="{D648F6B1-0A50-8C4D-A7D2-3CF747C8BABF}"/>
              </a:ext>
            </a:extLst>
          </p:cNvPr>
          <p:cNvSpPr>
            <a:spLocks noChangeShapeType="1"/>
          </p:cNvSpPr>
          <p:nvPr/>
        </p:nvSpPr>
        <p:spPr bwMode="auto">
          <a:xfrm flipV="1">
            <a:off x="7771279" y="3754437"/>
            <a:ext cx="0" cy="322262"/>
          </a:xfrm>
          <a:prstGeom prst="line">
            <a:avLst/>
          </a:prstGeom>
          <a:noFill/>
          <a:ln w="9525">
            <a:solidFill>
              <a:srgbClr val="00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8" name="Line 66">
            <a:extLst>
              <a:ext uri="{FF2B5EF4-FFF2-40B4-BE49-F238E27FC236}">
                <a16:creationId xmlns:a16="http://schemas.microsoft.com/office/drawing/2014/main" id="{6D1EA1AA-F1A0-E74F-8EB6-323F135BBE4A}"/>
              </a:ext>
            </a:extLst>
          </p:cNvPr>
          <p:cNvSpPr>
            <a:spLocks noChangeShapeType="1"/>
          </p:cNvSpPr>
          <p:nvPr/>
        </p:nvSpPr>
        <p:spPr bwMode="auto">
          <a:xfrm>
            <a:off x="7617292" y="4086224"/>
            <a:ext cx="47625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9" name="Line 67">
            <a:extLst>
              <a:ext uri="{FF2B5EF4-FFF2-40B4-BE49-F238E27FC236}">
                <a16:creationId xmlns:a16="http://schemas.microsoft.com/office/drawing/2014/main" id="{1C85352E-17C9-D549-A2BD-57A09913F048}"/>
              </a:ext>
            </a:extLst>
          </p:cNvPr>
          <p:cNvSpPr>
            <a:spLocks noChangeShapeType="1"/>
          </p:cNvSpPr>
          <p:nvPr/>
        </p:nvSpPr>
        <p:spPr bwMode="auto">
          <a:xfrm>
            <a:off x="7672854" y="3390105"/>
            <a:ext cx="19685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0" name="Line 68">
            <a:extLst>
              <a:ext uri="{FF2B5EF4-FFF2-40B4-BE49-F238E27FC236}">
                <a16:creationId xmlns:a16="http://schemas.microsoft.com/office/drawing/2014/main" id="{EBC9AE0D-2B04-2645-9476-0B3051DF9276}"/>
              </a:ext>
            </a:extLst>
          </p:cNvPr>
          <p:cNvSpPr>
            <a:spLocks noChangeShapeType="1"/>
          </p:cNvSpPr>
          <p:nvPr/>
        </p:nvSpPr>
        <p:spPr bwMode="auto">
          <a:xfrm>
            <a:off x="7639517" y="2692399"/>
            <a:ext cx="47625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1" name="Line 69">
            <a:extLst>
              <a:ext uri="{FF2B5EF4-FFF2-40B4-BE49-F238E27FC236}">
                <a16:creationId xmlns:a16="http://schemas.microsoft.com/office/drawing/2014/main" id="{C0332117-A4C3-844D-8A08-8B0B485AD2EA}"/>
              </a:ext>
            </a:extLst>
          </p:cNvPr>
          <p:cNvSpPr>
            <a:spLocks noChangeShapeType="1"/>
          </p:cNvSpPr>
          <p:nvPr/>
        </p:nvSpPr>
        <p:spPr bwMode="auto">
          <a:xfrm>
            <a:off x="8028454" y="2697162"/>
            <a:ext cx="0" cy="177800"/>
          </a:xfrm>
          <a:prstGeom prst="line">
            <a:avLst/>
          </a:prstGeom>
          <a:noFill/>
          <a:ln w="9525">
            <a:solidFill>
              <a:srgbClr val="00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2" name="Line 70">
            <a:extLst>
              <a:ext uri="{FF2B5EF4-FFF2-40B4-BE49-F238E27FC236}">
                <a16:creationId xmlns:a16="http://schemas.microsoft.com/office/drawing/2014/main" id="{838B5881-D7D0-554D-93A9-E8D16418B8D3}"/>
              </a:ext>
            </a:extLst>
          </p:cNvPr>
          <p:cNvSpPr>
            <a:spLocks noChangeShapeType="1"/>
          </p:cNvSpPr>
          <p:nvPr/>
        </p:nvSpPr>
        <p:spPr bwMode="auto">
          <a:xfrm flipH="1">
            <a:off x="8026867" y="3121024"/>
            <a:ext cx="0" cy="954088"/>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3" name="Text Box 71">
            <a:extLst>
              <a:ext uri="{FF2B5EF4-FFF2-40B4-BE49-F238E27FC236}">
                <a16:creationId xmlns:a16="http://schemas.microsoft.com/office/drawing/2014/main" id="{76399630-36A1-DE42-B526-233291123DB6}"/>
              </a:ext>
            </a:extLst>
          </p:cNvPr>
          <p:cNvSpPr txBox="1">
            <a:spLocks noChangeArrowheads="1"/>
          </p:cNvSpPr>
          <p:nvPr/>
        </p:nvSpPr>
        <p:spPr bwMode="auto">
          <a:xfrm>
            <a:off x="6874342" y="2857499"/>
            <a:ext cx="12842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ourier New" charset="0"/>
                <a:ea typeface="ＭＳ Ｐゴシック" charset="0"/>
                <a:cs typeface="+mn-cs"/>
              </a:rPr>
              <a:t>RcvBuffer</a:t>
            </a:r>
          </a:p>
        </p:txBody>
      </p:sp>
      <p:sp>
        <p:nvSpPr>
          <p:cNvPr id="104" name="Text Box 73">
            <a:extLst>
              <a:ext uri="{FF2B5EF4-FFF2-40B4-BE49-F238E27FC236}">
                <a16:creationId xmlns:a16="http://schemas.microsoft.com/office/drawing/2014/main" id="{B6E3B689-E8B2-BF4B-86DF-927AF5D4F690}"/>
              </a:ext>
            </a:extLst>
          </p:cNvPr>
          <p:cNvSpPr txBox="1">
            <a:spLocks noChangeArrowheads="1"/>
          </p:cNvSpPr>
          <p:nvPr/>
        </p:nvSpPr>
        <p:spPr bwMode="auto">
          <a:xfrm>
            <a:off x="8152610" y="4486274"/>
            <a:ext cx="252505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TCP segment payloads</a:t>
            </a:r>
          </a:p>
        </p:txBody>
      </p:sp>
      <p:sp>
        <p:nvSpPr>
          <p:cNvPr id="105" name="Text Box 74">
            <a:extLst>
              <a:ext uri="{FF2B5EF4-FFF2-40B4-BE49-F238E27FC236}">
                <a16:creationId xmlns:a16="http://schemas.microsoft.com/office/drawing/2014/main" id="{91F2C3EF-EE52-4542-BF6E-028621EA7670}"/>
              </a:ext>
            </a:extLst>
          </p:cNvPr>
          <p:cNvSpPr txBox="1">
            <a:spLocks noChangeArrowheads="1"/>
          </p:cNvSpPr>
          <p:nvPr/>
        </p:nvSpPr>
        <p:spPr bwMode="auto">
          <a:xfrm>
            <a:off x="8203635" y="1985962"/>
            <a:ext cx="2478564"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to application process</a:t>
            </a:r>
          </a:p>
        </p:txBody>
      </p:sp>
      <p:sp>
        <p:nvSpPr>
          <p:cNvPr id="106" name="Text Box 76">
            <a:extLst>
              <a:ext uri="{FF2B5EF4-FFF2-40B4-BE49-F238E27FC236}">
                <a16:creationId xmlns:a16="http://schemas.microsoft.com/office/drawing/2014/main" id="{0CF681A2-AC47-5344-AE94-24FC5FD82425}"/>
              </a:ext>
            </a:extLst>
          </p:cNvPr>
          <p:cNvSpPr txBox="1">
            <a:spLocks noChangeArrowheads="1"/>
          </p:cNvSpPr>
          <p:nvPr/>
        </p:nvSpPr>
        <p:spPr bwMode="auto">
          <a:xfrm>
            <a:off x="7554658" y="5138737"/>
            <a:ext cx="356379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TCP receiver-side buffering</a:t>
            </a:r>
          </a:p>
        </p:txBody>
      </p:sp>
      <p:sp>
        <p:nvSpPr>
          <p:cNvPr id="30" name="Slide Number Placeholder 2">
            <a:extLst>
              <a:ext uri="{FF2B5EF4-FFF2-40B4-BE49-F238E27FC236}">
                <a16:creationId xmlns:a16="http://schemas.microsoft.com/office/drawing/2014/main" id="{FD800B74-F67D-AF4D-AABB-EE14B6FEBDCB}"/>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21</a:t>
            </a:fld>
            <a:endParaRPr lang="en-US" dirty="0"/>
          </a:p>
        </p:txBody>
      </p:sp>
    </p:spTree>
    <p:extLst>
      <p:ext uri="{BB962C8B-B14F-4D97-AF65-F5344CB8AC3E}">
        <p14:creationId xmlns:p14="http://schemas.microsoft.com/office/powerpoint/2010/main" val="421748728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54" name="Rectangle 75">
            <a:extLst>
              <a:ext uri="{FF2B5EF4-FFF2-40B4-BE49-F238E27FC236}">
                <a16:creationId xmlns:a16="http://schemas.microsoft.com/office/drawing/2014/main" id="{78F7B284-6B74-F548-982C-C01C5F7D3D99}"/>
              </a:ext>
            </a:extLst>
          </p:cNvPr>
          <p:cNvSpPr txBox="1">
            <a:spLocks noChangeArrowheads="1"/>
          </p:cNvSpPr>
          <p:nvPr/>
        </p:nvSpPr>
        <p:spPr>
          <a:xfrm>
            <a:off x="668940" y="1485900"/>
            <a:ext cx="5826405" cy="490696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TCP receiver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advertises” free buffer space in </a:t>
            </a:r>
            <a:r>
              <a:rPr kumimoji="0" lang="en-US" altLang="ja-JP" sz="28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rwnd</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field in TCP header</a:t>
            </a:r>
          </a:p>
          <a:p>
            <a:pPr marL="695325" marR="0" lvl="1" indent="-231775"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alt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RcvBuffer</a:t>
            </a:r>
            <a:r>
              <a:rPr kumimoji="0" lang="en-US" altLang="en-US" sz="24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size set via socket options (typical default is 4096 bytes)</a:t>
            </a:r>
          </a:p>
          <a:p>
            <a:pPr marL="695325" marR="0" lvl="1" indent="-231775"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many operating systems </a:t>
            </a:r>
            <a:r>
              <a:rPr kumimoji="0" lang="en-US" altLang="en-US" sz="24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autoadjust</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RcvBuffer</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limits amount of </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in-flight”) data to received </a:t>
            </a:r>
            <a:r>
              <a:rPr kumimoji="0" lang="en-US" altLang="ja-JP" sz="28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rwnd</a:t>
            </a:r>
            <a:endParaRPr kumimoji="0"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guarantees receive buffer will not overflow</a:t>
            </a:r>
          </a:p>
        </p:txBody>
      </p:sp>
      <p:grpSp>
        <p:nvGrpSpPr>
          <p:cNvPr id="4" name="Group 3">
            <a:extLst>
              <a:ext uri="{FF2B5EF4-FFF2-40B4-BE49-F238E27FC236}">
                <a16:creationId xmlns:a16="http://schemas.microsoft.com/office/drawing/2014/main" id="{65ED315A-00AA-7C4A-8164-7D6F6F0CAA0E}"/>
              </a:ext>
            </a:extLst>
          </p:cNvPr>
          <p:cNvGrpSpPr/>
          <p:nvPr/>
        </p:nvGrpSpPr>
        <p:grpSpPr>
          <a:xfrm>
            <a:off x="7363745" y="1068614"/>
            <a:ext cx="4349284" cy="5165818"/>
            <a:chOff x="7334716" y="821871"/>
            <a:chExt cx="4349284" cy="5165818"/>
          </a:xfrm>
        </p:grpSpPr>
        <p:sp>
          <p:nvSpPr>
            <p:cNvPr id="43" name="Text Box 49">
              <a:extLst>
                <a:ext uri="{FF2B5EF4-FFF2-40B4-BE49-F238E27FC236}">
                  <a16:creationId xmlns:a16="http://schemas.microsoft.com/office/drawing/2014/main" id="{4942189D-75C7-5146-A769-620DCCD5AD2C}"/>
                </a:ext>
              </a:extLst>
            </p:cNvPr>
            <p:cNvSpPr txBox="1">
              <a:spLocks noChangeArrowheads="1"/>
            </p:cNvSpPr>
            <p:nvPr/>
          </p:nvSpPr>
          <p:spPr bwMode="auto">
            <a:xfrm>
              <a:off x="7334716" y="821871"/>
              <a:ext cx="4349284" cy="3416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flow control: </a:t>
              </a:r>
              <a:r>
                <a:rPr kumimoji="0" lang="en-US" sz="16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bytes receiver willing to accept</a:t>
              </a:r>
              <a:endPar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nvGrpSpPr>
            <p:cNvPr id="3" name="Group 2">
              <a:extLst>
                <a:ext uri="{FF2B5EF4-FFF2-40B4-BE49-F238E27FC236}">
                  <a16:creationId xmlns:a16="http://schemas.microsoft.com/office/drawing/2014/main" id="{013C6F91-8B0A-654D-A104-22DAAE940A5C}"/>
                </a:ext>
              </a:extLst>
            </p:cNvPr>
            <p:cNvGrpSpPr/>
            <p:nvPr/>
          </p:nvGrpSpPr>
          <p:grpSpPr>
            <a:xfrm>
              <a:off x="7490842" y="1445945"/>
              <a:ext cx="3173211" cy="4078555"/>
              <a:chOff x="7157014" y="1873079"/>
              <a:chExt cx="2251592" cy="2800562"/>
            </a:xfrm>
          </p:grpSpPr>
          <p:sp>
            <p:nvSpPr>
              <p:cNvPr id="31" name="Rectangle 4">
                <a:extLst>
                  <a:ext uri="{FF2B5EF4-FFF2-40B4-BE49-F238E27FC236}">
                    <a16:creationId xmlns:a16="http://schemas.microsoft.com/office/drawing/2014/main" id="{F26D3C4D-BBC1-F742-A1E0-D6E34A9B3149}"/>
                  </a:ext>
                </a:extLst>
              </p:cNvPr>
              <p:cNvSpPr>
                <a:spLocks noChangeArrowheads="1"/>
              </p:cNvSpPr>
              <p:nvPr/>
            </p:nvSpPr>
            <p:spPr bwMode="auto">
              <a:xfrm>
                <a:off x="7206558" y="1873079"/>
                <a:ext cx="2202048" cy="2745454"/>
              </a:xfrm>
              <a:prstGeom prst="rect">
                <a:avLst/>
              </a:prstGeom>
              <a:solidFill>
                <a:srgbClr val="000099"/>
              </a:solidFill>
              <a:ln>
                <a:noFill/>
              </a:ln>
              <a:effectLst/>
              <a:extLs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2" name="Rectangle 5">
                <a:extLst>
                  <a:ext uri="{FF2B5EF4-FFF2-40B4-BE49-F238E27FC236}">
                    <a16:creationId xmlns:a16="http://schemas.microsoft.com/office/drawing/2014/main" id="{EDEADB29-BFA2-B047-B027-A9139A42EC40}"/>
                  </a:ext>
                </a:extLst>
              </p:cNvPr>
              <p:cNvSpPr>
                <a:spLocks noChangeArrowheads="1"/>
              </p:cNvSpPr>
              <p:nvPr/>
            </p:nvSpPr>
            <p:spPr bwMode="auto">
              <a:xfrm>
                <a:off x="7158783" y="1939027"/>
                <a:ext cx="2202048" cy="2734614"/>
              </a:xfrm>
              <a:prstGeom prst="rect">
                <a:avLst/>
              </a:prstGeom>
              <a:solidFill>
                <a:srgbClr val="FFFFFF"/>
              </a:solidFill>
              <a:ln w="1905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33" name="Line 8">
                <a:extLst>
                  <a:ext uri="{FF2B5EF4-FFF2-40B4-BE49-F238E27FC236}">
                    <a16:creationId xmlns:a16="http://schemas.microsoft.com/office/drawing/2014/main" id="{D6DDC5BF-A1E6-C24B-9CE3-F65B498DEB30}"/>
                  </a:ext>
                </a:extLst>
              </p:cNvPr>
              <p:cNvSpPr>
                <a:spLocks noChangeShapeType="1"/>
              </p:cNvSpPr>
              <p:nvPr/>
            </p:nvSpPr>
            <p:spPr bwMode="auto">
              <a:xfrm>
                <a:off x="7160553" y="2152232"/>
                <a:ext cx="2199395" cy="2711"/>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 name="Line 9">
                <a:extLst>
                  <a:ext uri="{FF2B5EF4-FFF2-40B4-BE49-F238E27FC236}">
                    <a16:creationId xmlns:a16="http://schemas.microsoft.com/office/drawing/2014/main" id="{D073AA58-CCB9-1143-BD54-AECB66E97A27}"/>
                  </a:ext>
                </a:extLst>
              </p:cNvPr>
              <p:cNvSpPr>
                <a:spLocks noChangeShapeType="1"/>
              </p:cNvSpPr>
              <p:nvPr/>
            </p:nvSpPr>
            <p:spPr bwMode="auto">
              <a:xfrm flipV="1">
                <a:off x="7157014" y="2368146"/>
                <a:ext cx="2202048"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 name="Line 16">
                <a:extLst>
                  <a:ext uri="{FF2B5EF4-FFF2-40B4-BE49-F238E27FC236}">
                    <a16:creationId xmlns:a16="http://schemas.microsoft.com/office/drawing/2014/main" id="{3BCF6F65-DFAE-C544-BAEE-68B6416C49EB}"/>
                  </a:ext>
                </a:extLst>
              </p:cNvPr>
              <p:cNvSpPr>
                <a:spLocks noChangeShapeType="1"/>
              </p:cNvSpPr>
              <p:nvPr/>
            </p:nvSpPr>
            <p:spPr bwMode="auto">
              <a:xfrm flipV="1">
                <a:off x="7162322" y="2584964"/>
                <a:ext cx="2202048"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 name="Line 18">
                <a:extLst>
                  <a:ext uri="{FF2B5EF4-FFF2-40B4-BE49-F238E27FC236}">
                    <a16:creationId xmlns:a16="http://schemas.microsoft.com/office/drawing/2014/main" id="{73D40423-B9BC-B445-A204-77B62C8A65F0}"/>
                  </a:ext>
                </a:extLst>
              </p:cNvPr>
              <p:cNvSpPr>
                <a:spLocks noChangeShapeType="1"/>
              </p:cNvSpPr>
              <p:nvPr/>
            </p:nvSpPr>
            <p:spPr bwMode="auto">
              <a:xfrm flipV="1">
                <a:off x="7159668" y="2809912"/>
                <a:ext cx="2202049"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7" name="Line 19">
                <a:extLst>
                  <a:ext uri="{FF2B5EF4-FFF2-40B4-BE49-F238E27FC236}">
                    <a16:creationId xmlns:a16="http://schemas.microsoft.com/office/drawing/2014/main" id="{9E50A3C5-1DEF-C346-9F9A-A93A3289A502}"/>
                  </a:ext>
                </a:extLst>
              </p:cNvPr>
              <p:cNvSpPr>
                <a:spLocks noChangeShapeType="1"/>
              </p:cNvSpPr>
              <p:nvPr/>
            </p:nvSpPr>
            <p:spPr bwMode="auto">
              <a:xfrm flipV="1">
                <a:off x="7157014" y="3032150"/>
                <a:ext cx="2202048"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8" name="Line 20">
                <a:extLst>
                  <a:ext uri="{FF2B5EF4-FFF2-40B4-BE49-F238E27FC236}">
                    <a16:creationId xmlns:a16="http://schemas.microsoft.com/office/drawing/2014/main" id="{548B775C-D85F-5847-B406-FA9F2CBD5940}"/>
                  </a:ext>
                </a:extLst>
              </p:cNvPr>
              <p:cNvSpPr>
                <a:spLocks noChangeShapeType="1"/>
              </p:cNvSpPr>
              <p:nvPr/>
            </p:nvSpPr>
            <p:spPr bwMode="auto">
              <a:xfrm flipV="1">
                <a:off x="7157014" y="3351956"/>
                <a:ext cx="2202048"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9" name="Line 21">
                <a:extLst>
                  <a:ext uri="{FF2B5EF4-FFF2-40B4-BE49-F238E27FC236}">
                    <a16:creationId xmlns:a16="http://schemas.microsoft.com/office/drawing/2014/main" id="{5295938A-7AD9-3A43-B065-16AE7DE46620}"/>
                  </a:ext>
                </a:extLst>
              </p:cNvPr>
              <p:cNvSpPr>
                <a:spLocks noChangeShapeType="1"/>
              </p:cNvSpPr>
              <p:nvPr/>
            </p:nvSpPr>
            <p:spPr bwMode="auto">
              <a:xfrm flipH="1" flipV="1">
                <a:off x="8249633" y="2586771"/>
                <a:ext cx="2654" cy="442669"/>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2" name="Text Box 22">
                <a:extLst>
                  <a:ext uri="{FF2B5EF4-FFF2-40B4-BE49-F238E27FC236}">
                    <a16:creationId xmlns:a16="http://schemas.microsoft.com/office/drawing/2014/main" id="{DBAB1210-0C8C-574D-9755-E0E40D1D8E2B}"/>
                  </a:ext>
                </a:extLst>
              </p:cNvPr>
              <p:cNvSpPr txBox="1">
                <a:spLocks noChangeArrowheads="1"/>
              </p:cNvSpPr>
              <p:nvPr/>
            </p:nvSpPr>
            <p:spPr bwMode="auto">
              <a:xfrm>
                <a:off x="8220544" y="2572087"/>
                <a:ext cx="1124010" cy="23247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cs typeface="+mn-cs"/>
                  </a:rPr>
                  <a:t>receive window</a:t>
                </a:r>
              </a:p>
            </p:txBody>
          </p:sp>
          <p:sp>
            <p:nvSpPr>
              <p:cNvPr id="41" name="Line 10">
                <a:extLst>
                  <a:ext uri="{FF2B5EF4-FFF2-40B4-BE49-F238E27FC236}">
                    <a16:creationId xmlns:a16="http://schemas.microsoft.com/office/drawing/2014/main" id="{A5EAF221-945B-9044-8647-B161BDC6D143}"/>
                  </a:ext>
                </a:extLst>
              </p:cNvPr>
              <p:cNvSpPr>
                <a:spLocks noChangeShapeType="1"/>
              </p:cNvSpPr>
              <p:nvPr/>
            </p:nvSpPr>
            <p:spPr bwMode="auto">
              <a:xfrm flipH="1" flipV="1">
                <a:off x="8241671" y="1940977"/>
                <a:ext cx="981" cy="207817"/>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4" name="Line 53">
              <a:extLst>
                <a:ext uri="{FF2B5EF4-FFF2-40B4-BE49-F238E27FC236}">
                  <a16:creationId xmlns:a16="http://schemas.microsoft.com/office/drawing/2014/main" id="{1BBBD060-CF26-F24A-BA7E-49EE7DADEE01}"/>
                </a:ext>
              </a:extLst>
            </p:cNvPr>
            <p:cNvSpPr>
              <a:spLocks noChangeShapeType="1"/>
            </p:cNvSpPr>
            <p:nvPr/>
          </p:nvSpPr>
          <p:spPr bwMode="auto">
            <a:xfrm flipH="1" flipV="1">
              <a:off x="7968285" y="1150408"/>
              <a:ext cx="1233771" cy="1404106"/>
            </a:xfrm>
            <a:prstGeom prst="line">
              <a:avLst/>
            </a:prstGeom>
            <a:noFill/>
            <a:ln w="19050">
              <a:solidFill>
                <a:srgbClr val="C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46" name="Text Box 49">
              <a:extLst>
                <a:ext uri="{FF2B5EF4-FFF2-40B4-BE49-F238E27FC236}">
                  <a16:creationId xmlns:a16="http://schemas.microsoft.com/office/drawing/2014/main" id="{FBFCD652-9EB9-FE4F-BB9F-A9277C4DE74F}"/>
                </a:ext>
              </a:extLst>
            </p:cNvPr>
            <p:cNvSpPr txBox="1">
              <a:spLocks noChangeArrowheads="1"/>
            </p:cNvSpPr>
            <p:nvPr/>
          </p:nvSpPr>
          <p:spPr bwMode="auto">
            <a:xfrm>
              <a:off x="8125744" y="5646057"/>
              <a:ext cx="2310027" cy="3416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TCP segment format</a:t>
              </a:r>
            </a:p>
          </p:txBody>
        </p:sp>
      </p:grpSp>
      <p:sp>
        <p:nvSpPr>
          <p:cNvPr id="20" name="Slide Number Placeholder 2">
            <a:extLst>
              <a:ext uri="{FF2B5EF4-FFF2-40B4-BE49-F238E27FC236}">
                <a16:creationId xmlns:a16="http://schemas.microsoft.com/office/drawing/2014/main" id="{73A53F5E-537D-1E40-85EE-92D8692A70E6}"/>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22</a:t>
            </a:fld>
            <a:endParaRPr lang="en-US" dirty="0"/>
          </a:p>
        </p:txBody>
      </p:sp>
    </p:spTree>
    <p:extLst>
      <p:ext uri="{BB962C8B-B14F-4D97-AF65-F5344CB8AC3E}">
        <p14:creationId xmlns:p14="http://schemas.microsoft.com/office/powerpoint/2010/main" val="3774413299"/>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sequence numbers, ACKs</a:t>
            </a:r>
            <a:endParaRPr lang="en-US" sz="4400" b="0" dirty="0"/>
          </a:p>
        </p:txBody>
      </p:sp>
      <p:sp>
        <p:nvSpPr>
          <p:cNvPr id="223" name="Rectangle 5">
            <a:extLst>
              <a:ext uri="{FF2B5EF4-FFF2-40B4-BE49-F238E27FC236}">
                <a16:creationId xmlns:a16="http://schemas.microsoft.com/office/drawing/2014/main" id="{D2976065-03BB-9A44-9CEB-93BE9CAA88A6}"/>
              </a:ext>
            </a:extLst>
          </p:cNvPr>
          <p:cNvSpPr txBox="1">
            <a:spLocks noChangeArrowheads="1"/>
          </p:cNvSpPr>
          <p:nvPr/>
        </p:nvSpPr>
        <p:spPr bwMode="auto">
          <a:xfrm>
            <a:off x="715171" y="1355712"/>
            <a:ext cx="5096669" cy="1311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34950" marR="0" lvl="0" indent="-123825" algn="l" defTabSz="914400" rtl="0" eaLnBrk="0" fontAlgn="base" latinLnBrk="0" hangingPunct="0">
              <a:lnSpc>
                <a:spcPct val="85000"/>
              </a:lnSpc>
              <a:spcBef>
                <a:spcPct val="20000"/>
              </a:spcBef>
              <a:spcAft>
                <a:spcPct val="0"/>
              </a:spcAft>
              <a:buClr>
                <a:srgbClr val="000099"/>
              </a:buClr>
              <a:buSzPct val="100000"/>
              <a:buFont typeface="Wingdings" pitchFamily="2" charset="2"/>
              <a:buNone/>
              <a:tabLst/>
              <a:defRPr/>
            </a:pPr>
            <a:r>
              <a:rPr kumimoji="0" lang="en-US" altLang="en-US" sz="2800" b="0" i="1"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Sequence numbers:</a:t>
            </a:r>
          </a:p>
          <a:p>
            <a:pPr marL="635000" marR="0" lvl="1" indent="-277813"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byte stream “</a:t>
            </a:r>
            <a:r>
              <a:rPr kumimoji="0" lang="en-US" altLang="ja-JP"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number” of first byte in segment’s data</a:t>
            </a:r>
            <a:endParaRPr kumimoji="0" lang="en-US" altLang="ja-JP"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224" name="Group 192">
            <a:extLst>
              <a:ext uri="{FF2B5EF4-FFF2-40B4-BE49-F238E27FC236}">
                <a16:creationId xmlns:a16="http://schemas.microsoft.com/office/drawing/2014/main" id="{9FCDCC73-BB43-8046-8E2C-1100B11E1F9D}"/>
              </a:ext>
            </a:extLst>
          </p:cNvPr>
          <p:cNvGrpSpPr>
            <a:grpSpLocks/>
          </p:cNvGrpSpPr>
          <p:nvPr/>
        </p:nvGrpSpPr>
        <p:grpSpPr bwMode="auto">
          <a:xfrm>
            <a:off x="7734303" y="3751481"/>
            <a:ext cx="3105156" cy="2541588"/>
            <a:chOff x="3575" y="2404"/>
            <a:chExt cx="1956" cy="1601"/>
          </a:xfrm>
        </p:grpSpPr>
        <p:sp>
          <p:nvSpPr>
            <p:cNvPr id="225" name="Rectangle 167">
              <a:extLst>
                <a:ext uri="{FF2B5EF4-FFF2-40B4-BE49-F238E27FC236}">
                  <a16:creationId xmlns:a16="http://schemas.microsoft.com/office/drawing/2014/main" id="{9463A16E-CF3F-744B-B6DB-33800BAB4519}"/>
                </a:ext>
              </a:extLst>
            </p:cNvPr>
            <p:cNvSpPr>
              <a:spLocks noChangeArrowheads="1"/>
            </p:cNvSpPr>
            <p:nvPr/>
          </p:nvSpPr>
          <p:spPr bwMode="auto">
            <a:xfrm>
              <a:off x="3755" y="3589"/>
              <a:ext cx="1202" cy="130"/>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6" name="Group 148">
              <a:extLst>
                <a:ext uri="{FF2B5EF4-FFF2-40B4-BE49-F238E27FC236}">
                  <a16:creationId xmlns:a16="http://schemas.microsoft.com/office/drawing/2014/main" id="{841F4166-2762-C948-9842-0D47AF0FC7F8}"/>
                </a:ext>
              </a:extLst>
            </p:cNvPr>
            <p:cNvGrpSpPr>
              <a:grpSpLocks/>
            </p:cNvGrpSpPr>
            <p:nvPr/>
          </p:nvGrpSpPr>
          <p:grpSpPr bwMode="auto">
            <a:xfrm>
              <a:off x="3731" y="3291"/>
              <a:ext cx="1252" cy="714"/>
              <a:chOff x="1974" y="2984"/>
              <a:chExt cx="1252" cy="714"/>
            </a:xfrm>
          </p:grpSpPr>
          <p:sp>
            <p:nvSpPr>
              <p:cNvPr id="229" name="Rectangle 149">
                <a:extLst>
                  <a:ext uri="{FF2B5EF4-FFF2-40B4-BE49-F238E27FC236}">
                    <a16:creationId xmlns:a16="http://schemas.microsoft.com/office/drawing/2014/main" id="{6E7D0693-0288-9A4A-9FBC-6B90B9B96584}"/>
                  </a:ext>
                </a:extLst>
              </p:cNvPr>
              <p:cNvSpPr>
                <a:spLocks noChangeArrowheads="1"/>
              </p:cNvSpPr>
              <p:nvPr/>
            </p:nvSpPr>
            <p:spPr bwMode="auto">
              <a:xfrm>
                <a:off x="1994" y="2995"/>
                <a:ext cx="1210" cy="703"/>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0" name="Text Box 150">
                <a:extLst>
                  <a:ext uri="{FF2B5EF4-FFF2-40B4-BE49-F238E27FC236}">
                    <a16:creationId xmlns:a16="http://schemas.microsoft.com/office/drawing/2014/main" id="{62697352-4BED-A64F-8830-504FE043B5D0}"/>
                  </a:ext>
                </a:extLst>
              </p:cNvPr>
              <p:cNvSpPr txBox="1">
                <a:spLocks noChangeArrowheads="1"/>
              </p:cNvSpPr>
              <p:nvPr/>
            </p:nvSpPr>
            <p:spPr bwMode="auto">
              <a:xfrm>
                <a:off x="2001" y="2984"/>
                <a:ext cx="580" cy="1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source port #</a:t>
                </a:r>
              </a:p>
            </p:txBody>
          </p:sp>
          <p:sp>
            <p:nvSpPr>
              <p:cNvPr id="231" name="Text Box 151">
                <a:extLst>
                  <a:ext uri="{FF2B5EF4-FFF2-40B4-BE49-F238E27FC236}">
                    <a16:creationId xmlns:a16="http://schemas.microsoft.com/office/drawing/2014/main" id="{2C0BFF63-7DCB-6D4D-AF9A-56894AAAD824}"/>
                  </a:ext>
                </a:extLst>
              </p:cNvPr>
              <p:cNvSpPr txBox="1">
                <a:spLocks noChangeArrowheads="1"/>
              </p:cNvSpPr>
              <p:nvPr/>
            </p:nvSpPr>
            <p:spPr bwMode="auto">
              <a:xfrm>
                <a:off x="2648" y="2987"/>
                <a:ext cx="491" cy="1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dest port #</a:t>
                </a:r>
              </a:p>
            </p:txBody>
          </p:sp>
          <p:sp>
            <p:nvSpPr>
              <p:cNvPr id="232" name="Text Box 152">
                <a:extLst>
                  <a:ext uri="{FF2B5EF4-FFF2-40B4-BE49-F238E27FC236}">
                    <a16:creationId xmlns:a16="http://schemas.microsoft.com/office/drawing/2014/main" id="{69698EB5-AC5E-124A-AB12-0B1B72742F02}"/>
                  </a:ext>
                </a:extLst>
              </p:cNvPr>
              <p:cNvSpPr txBox="1">
                <a:spLocks noChangeArrowheads="1"/>
              </p:cNvSpPr>
              <p:nvPr/>
            </p:nvSpPr>
            <p:spPr bwMode="auto">
              <a:xfrm>
                <a:off x="2154" y="3117"/>
                <a:ext cx="912"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sequence number</a:t>
                </a:r>
              </a:p>
            </p:txBody>
          </p:sp>
          <p:sp>
            <p:nvSpPr>
              <p:cNvPr id="233" name="Text Box 153">
                <a:extLst>
                  <a:ext uri="{FF2B5EF4-FFF2-40B4-BE49-F238E27FC236}">
                    <a16:creationId xmlns:a16="http://schemas.microsoft.com/office/drawing/2014/main" id="{697ADB2B-E096-7A41-ACDA-9E058B2EFF5D}"/>
                  </a:ext>
                </a:extLst>
              </p:cNvPr>
              <p:cNvSpPr txBox="1">
                <a:spLocks noChangeArrowheads="1"/>
              </p:cNvSpPr>
              <p:nvPr/>
            </p:nvSpPr>
            <p:spPr bwMode="auto">
              <a:xfrm>
                <a:off x="1974" y="3257"/>
                <a:ext cx="1252"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charset="0"/>
                    <a:ea typeface="ＭＳ Ｐゴシック" charset="0"/>
                    <a:cs typeface="+mn-cs"/>
                  </a:rPr>
                  <a:t>acknowledgement number</a:t>
                </a:r>
              </a:p>
            </p:txBody>
          </p:sp>
          <p:sp>
            <p:nvSpPr>
              <p:cNvPr id="234" name="Text Box 154">
                <a:extLst>
                  <a:ext uri="{FF2B5EF4-FFF2-40B4-BE49-F238E27FC236}">
                    <a16:creationId xmlns:a16="http://schemas.microsoft.com/office/drawing/2014/main" id="{FD66858C-8D5E-8443-9F2A-57EB759D3EFB}"/>
                  </a:ext>
                </a:extLst>
              </p:cNvPr>
              <p:cNvSpPr txBox="1">
                <a:spLocks noChangeArrowheads="1"/>
              </p:cNvSpPr>
              <p:nvPr/>
            </p:nvSpPr>
            <p:spPr bwMode="auto">
              <a:xfrm>
                <a:off x="2053" y="3544"/>
                <a:ext cx="475" cy="1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checksum</a:t>
                </a:r>
              </a:p>
            </p:txBody>
          </p:sp>
          <p:sp>
            <p:nvSpPr>
              <p:cNvPr id="235" name="Line 155">
                <a:extLst>
                  <a:ext uri="{FF2B5EF4-FFF2-40B4-BE49-F238E27FC236}">
                    <a16:creationId xmlns:a16="http://schemas.microsoft.com/office/drawing/2014/main" id="{3FFD0288-879C-5D4E-AB0C-3445A5A97975}"/>
                  </a:ext>
                </a:extLst>
              </p:cNvPr>
              <p:cNvSpPr>
                <a:spLocks noChangeShapeType="1"/>
              </p:cNvSpPr>
              <p:nvPr/>
            </p:nvSpPr>
            <p:spPr bwMode="auto">
              <a:xfrm>
                <a:off x="1994" y="3138"/>
                <a:ext cx="121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6" name="Line 156">
                <a:extLst>
                  <a:ext uri="{FF2B5EF4-FFF2-40B4-BE49-F238E27FC236}">
                    <a16:creationId xmlns:a16="http://schemas.microsoft.com/office/drawing/2014/main" id="{258401F9-F43D-C344-A200-772A5E1E1CB6}"/>
                  </a:ext>
                </a:extLst>
              </p:cNvPr>
              <p:cNvSpPr>
                <a:spLocks noChangeShapeType="1"/>
              </p:cNvSpPr>
              <p:nvPr/>
            </p:nvSpPr>
            <p:spPr bwMode="auto">
              <a:xfrm>
                <a:off x="1994" y="3274"/>
                <a:ext cx="121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Line 157">
                <a:extLst>
                  <a:ext uri="{FF2B5EF4-FFF2-40B4-BE49-F238E27FC236}">
                    <a16:creationId xmlns:a16="http://schemas.microsoft.com/office/drawing/2014/main" id="{1E8AD451-7070-4243-A92C-2F6573F9406B}"/>
                  </a:ext>
                </a:extLst>
              </p:cNvPr>
              <p:cNvSpPr>
                <a:spLocks noChangeShapeType="1"/>
              </p:cNvSpPr>
              <p:nvPr/>
            </p:nvSpPr>
            <p:spPr bwMode="auto">
              <a:xfrm>
                <a:off x="1992" y="3414"/>
                <a:ext cx="121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8" name="Line 158">
                <a:extLst>
                  <a:ext uri="{FF2B5EF4-FFF2-40B4-BE49-F238E27FC236}">
                    <a16:creationId xmlns:a16="http://schemas.microsoft.com/office/drawing/2014/main" id="{A4BD4C96-4E2A-074E-8E46-E4BF76EDD858}"/>
                  </a:ext>
                </a:extLst>
              </p:cNvPr>
              <p:cNvSpPr>
                <a:spLocks noChangeShapeType="1"/>
              </p:cNvSpPr>
              <p:nvPr/>
            </p:nvSpPr>
            <p:spPr bwMode="auto">
              <a:xfrm>
                <a:off x="2588" y="2994"/>
                <a:ext cx="0" cy="14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9" name="Line 159">
                <a:extLst>
                  <a:ext uri="{FF2B5EF4-FFF2-40B4-BE49-F238E27FC236}">
                    <a16:creationId xmlns:a16="http://schemas.microsoft.com/office/drawing/2014/main" id="{2153A22B-2E95-B947-A87C-50991B8DBA5D}"/>
                  </a:ext>
                </a:extLst>
              </p:cNvPr>
              <p:cNvSpPr>
                <a:spLocks noChangeShapeType="1"/>
              </p:cNvSpPr>
              <p:nvPr/>
            </p:nvSpPr>
            <p:spPr bwMode="auto">
              <a:xfrm>
                <a:off x="2588" y="3416"/>
                <a:ext cx="0" cy="28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Line 160">
                <a:extLst>
                  <a:ext uri="{FF2B5EF4-FFF2-40B4-BE49-F238E27FC236}">
                    <a16:creationId xmlns:a16="http://schemas.microsoft.com/office/drawing/2014/main" id="{BE256B00-4CFB-254F-8432-198CA45B2CAE}"/>
                  </a:ext>
                </a:extLst>
              </p:cNvPr>
              <p:cNvSpPr>
                <a:spLocks noChangeShapeType="1"/>
              </p:cNvSpPr>
              <p:nvPr/>
            </p:nvSpPr>
            <p:spPr bwMode="auto">
              <a:xfrm>
                <a:off x="1994" y="3548"/>
                <a:ext cx="121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1" name="Text Box 161">
                <a:extLst>
                  <a:ext uri="{FF2B5EF4-FFF2-40B4-BE49-F238E27FC236}">
                    <a16:creationId xmlns:a16="http://schemas.microsoft.com/office/drawing/2014/main" id="{B0718275-925B-4143-80DA-87B335709565}"/>
                  </a:ext>
                </a:extLst>
              </p:cNvPr>
              <p:cNvSpPr txBox="1">
                <a:spLocks noChangeArrowheads="1"/>
              </p:cNvSpPr>
              <p:nvPr/>
            </p:nvSpPr>
            <p:spPr bwMode="auto">
              <a:xfrm>
                <a:off x="2708" y="3390"/>
                <a:ext cx="323"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rwnd</a:t>
                </a:r>
              </a:p>
            </p:txBody>
          </p:sp>
          <p:sp>
            <p:nvSpPr>
              <p:cNvPr id="242" name="Text Box 162">
                <a:extLst>
                  <a:ext uri="{FF2B5EF4-FFF2-40B4-BE49-F238E27FC236}">
                    <a16:creationId xmlns:a16="http://schemas.microsoft.com/office/drawing/2014/main" id="{539F6CE1-CE5E-234B-9AFA-A6F230193072}"/>
                  </a:ext>
                </a:extLst>
              </p:cNvPr>
              <p:cNvSpPr txBox="1">
                <a:spLocks noChangeArrowheads="1"/>
              </p:cNvSpPr>
              <p:nvPr/>
            </p:nvSpPr>
            <p:spPr bwMode="auto">
              <a:xfrm>
                <a:off x="2651" y="3544"/>
                <a:ext cx="496" cy="1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urg pointer</a:t>
                </a:r>
              </a:p>
            </p:txBody>
          </p:sp>
          <p:sp>
            <p:nvSpPr>
              <p:cNvPr id="243" name="Line 163">
                <a:extLst>
                  <a:ext uri="{FF2B5EF4-FFF2-40B4-BE49-F238E27FC236}">
                    <a16:creationId xmlns:a16="http://schemas.microsoft.com/office/drawing/2014/main" id="{6A1FC325-C1C9-E145-AB86-EB4CA77AB42D}"/>
                  </a:ext>
                </a:extLst>
              </p:cNvPr>
              <p:cNvSpPr>
                <a:spLocks noChangeShapeType="1"/>
              </p:cNvSpPr>
              <p:nvPr/>
            </p:nvSpPr>
            <p:spPr bwMode="auto">
              <a:xfrm>
                <a:off x="2398" y="3413"/>
                <a:ext cx="0" cy="134"/>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Line 164">
                <a:extLst>
                  <a:ext uri="{FF2B5EF4-FFF2-40B4-BE49-F238E27FC236}">
                    <a16:creationId xmlns:a16="http://schemas.microsoft.com/office/drawing/2014/main" id="{A57D4AEC-EA9B-6441-B943-116E0B65541F}"/>
                  </a:ext>
                </a:extLst>
              </p:cNvPr>
              <p:cNvSpPr>
                <a:spLocks noChangeShapeType="1"/>
              </p:cNvSpPr>
              <p:nvPr/>
            </p:nvSpPr>
            <p:spPr bwMode="auto">
              <a:xfrm>
                <a:off x="2143" y="3412"/>
                <a:ext cx="0" cy="134"/>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7" name="Text Box 166">
              <a:extLst>
                <a:ext uri="{FF2B5EF4-FFF2-40B4-BE49-F238E27FC236}">
                  <a16:creationId xmlns:a16="http://schemas.microsoft.com/office/drawing/2014/main" id="{A11A42A2-3DE7-8749-BEFC-4B12DFD4E911}"/>
                </a:ext>
              </a:extLst>
            </p:cNvPr>
            <p:cNvSpPr txBox="1">
              <a:spLocks noChangeArrowheads="1"/>
            </p:cNvSpPr>
            <p:nvPr/>
          </p:nvSpPr>
          <p:spPr bwMode="auto">
            <a:xfrm>
              <a:off x="3575" y="3092"/>
              <a:ext cx="1956" cy="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kern="0" dirty="0">
                  <a:solidFill>
                    <a:srgbClr val="000000"/>
                  </a:solidFill>
                </a:rPr>
                <a:t>incoming</a:t>
              </a: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 segment from receiver</a:t>
              </a:r>
            </a:p>
          </p:txBody>
        </p:sp>
        <p:sp>
          <p:nvSpPr>
            <p:cNvPr id="228" name="Freeform 168">
              <a:extLst>
                <a:ext uri="{FF2B5EF4-FFF2-40B4-BE49-F238E27FC236}">
                  <a16:creationId xmlns:a16="http://schemas.microsoft.com/office/drawing/2014/main" id="{06FB8DE4-FF8B-2A4C-9587-9B7067BCC3D8}"/>
                </a:ext>
              </a:extLst>
            </p:cNvPr>
            <p:cNvSpPr>
              <a:spLocks/>
            </p:cNvSpPr>
            <p:nvPr/>
          </p:nvSpPr>
          <p:spPr bwMode="auto">
            <a:xfrm flipH="1" flipV="1">
              <a:off x="3599" y="2404"/>
              <a:ext cx="107" cy="1194"/>
            </a:xfrm>
            <a:custGeom>
              <a:avLst/>
              <a:gdLst>
                <a:gd name="T0" fmla="*/ 0 w 107"/>
                <a:gd name="T1" fmla="*/ 0 h 910"/>
                <a:gd name="T2" fmla="*/ 107 w 107"/>
                <a:gd name="T3" fmla="*/ 0 h 910"/>
                <a:gd name="T4" fmla="*/ 107 w 107"/>
                <a:gd name="T5" fmla="*/ 13768 h 910"/>
                <a:gd name="T6" fmla="*/ 0 60000 65536"/>
                <a:gd name="T7" fmla="*/ 0 60000 65536"/>
                <a:gd name="T8" fmla="*/ 0 60000 65536"/>
              </a:gdLst>
              <a:ahLst/>
              <a:cxnLst>
                <a:cxn ang="T6">
                  <a:pos x="T0" y="T1"/>
                </a:cxn>
                <a:cxn ang="T7">
                  <a:pos x="T2" y="T3"/>
                </a:cxn>
                <a:cxn ang="T8">
                  <a:pos x="T4" y="T5"/>
                </a:cxn>
              </a:cxnLst>
              <a:rect l="0" t="0" r="r" b="b"/>
              <a:pathLst>
                <a:path w="107" h="910">
                  <a:moveTo>
                    <a:pt x="0" y="0"/>
                  </a:moveTo>
                  <a:lnTo>
                    <a:pt x="107" y="0"/>
                  </a:lnTo>
                  <a:lnTo>
                    <a:pt x="107" y="910"/>
                  </a:lnTo>
                </a:path>
              </a:pathLst>
            </a:custGeom>
            <a:noFill/>
            <a:ln w="9525" cap="flat" cmpd="sng">
              <a:solidFill>
                <a:srgbClr val="CC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45" name="Group 195">
            <a:extLst>
              <a:ext uri="{FF2B5EF4-FFF2-40B4-BE49-F238E27FC236}">
                <a16:creationId xmlns:a16="http://schemas.microsoft.com/office/drawing/2014/main" id="{B37D7216-C212-C843-A667-53A7C0B847CF}"/>
              </a:ext>
            </a:extLst>
          </p:cNvPr>
          <p:cNvGrpSpPr>
            <a:grpSpLocks/>
          </p:cNvGrpSpPr>
          <p:nvPr/>
        </p:nvGrpSpPr>
        <p:grpSpPr bwMode="auto">
          <a:xfrm>
            <a:off x="8685214" y="6022869"/>
            <a:ext cx="358775" cy="304800"/>
            <a:chOff x="5144" y="3677"/>
            <a:chExt cx="226" cy="192"/>
          </a:xfrm>
        </p:grpSpPr>
        <p:sp>
          <p:nvSpPr>
            <p:cNvPr id="246" name="Rectangle 194">
              <a:extLst>
                <a:ext uri="{FF2B5EF4-FFF2-40B4-BE49-F238E27FC236}">
                  <a16:creationId xmlns:a16="http://schemas.microsoft.com/office/drawing/2014/main" id="{43AFBFF1-B1C6-C147-BB51-D67A053105CA}"/>
                </a:ext>
              </a:extLst>
            </p:cNvPr>
            <p:cNvSpPr>
              <a:spLocks noChangeArrowheads="1"/>
            </p:cNvSpPr>
            <p:nvPr/>
          </p:nvSpPr>
          <p:spPr bwMode="auto">
            <a:xfrm>
              <a:off x="5212" y="3716"/>
              <a:ext cx="88" cy="130"/>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47" name="Text Box 193">
              <a:extLst>
                <a:ext uri="{FF2B5EF4-FFF2-40B4-BE49-F238E27FC236}">
                  <a16:creationId xmlns:a16="http://schemas.microsoft.com/office/drawing/2014/main" id="{BF6FCEAE-49B5-A041-A298-4CB690E54688}"/>
                </a:ext>
              </a:extLst>
            </p:cNvPr>
            <p:cNvSpPr txBox="1">
              <a:spLocks noChangeArrowheads="1"/>
            </p:cNvSpPr>
            <p:nvPr/>
          </p:nvSpPr>
          <p:spPr bwMode="auto">
            <a:xfrm>
              <a:off x="5144" y="3677"/>
              <a:ext cx="226"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Narrow" charset="0"/>
                  <a:ea typeface="ＭＳ Ｐゴシック" charset="0"/>
                  <a:cs typeface="+mn-cs"/>
                </a:rPr>
                <a:t>A</a:t>
              </a:r>
            </a:p>
          </p:txBody>
        </p:sp>
      </p:grpSp>
      <p:sp>
        <p:nvSpPr>
          <p:cNvPr id="248" name="Rectangle 37">
            <a:extLst>
              <a:ext uri="{FF2B5EF4-FFF2-40B4-BE49-F238E27FC236}">
                <a16:creationId xmlns:a16="http://schemas.microsoft.com/office/drawing/2014/main" id="{A8678432-C6E0-9045-9DFE-9E95FBC24301}"/>
              </a:ext>
            </a:extLst>
          </p:cNvPr>
          <p:cNvSpPr>
            <a:spLocks noChangeArrowheads="1"/>
          </p:cNvSpPr>
          <p:nvPr/>
        </p:nvSpPr>
        <p:spPr bwMode="auto">
          <a:xfrm>
            <a:off x="6835777" y="3123626"/>
            <a:ext cx="65087" cy="622300"/>
          </a:xfrm>
          <a:prstGeom prst="rect">
            <a:avLst/>
          </a:prstGeom>
          <a:gradFill rotWithShape="1">
            <a:gsLst>
              <a:gs pos="0">
                <a:srgbClr val="FFFFFF"/>
              </a:gs>
              <a:gs pos="100000">
                <a:srgbClr val="33CC33"/>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9" name="Rectangle 39">
            <a:extLst>
              <a:ext uri="{FF2B5EF4-FFF2-40B4-BE49-F238E27FC236}">
                <a16:creationId xmlns:a16="http://schemas.microsoft.com/office/drawing/2014/main" id="{92ADD221-F1C3-B645-92EB-9D1C9315A58A}"/>
              </a:ext>
            </a:extLst>
          </p:cNvPr>
          <p:cNvSpPr>
            <a:spLocks noChangeArrowheads="1"/>
          </p:cNvSpPr>
          <p:nvPr/>
        </p:nvSpPr>
        <p:spPr bwMode="auto">
          <a:xfrm>
            <a:off x="6932614" y="3125214"/>
            <a:ext cx="65088"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0" name="Rectangle 40">
            <a:extLst>
              <a:ext uri="{FF2B5EF4-FFF2-40B4-BE49-F238E27FC236}">
                <a16:creationId xmlns:a16="http://schemas.microsoft.com/office/drawing/2014/main" id="{BB8D0EB3-2337-2A41-9EFC-CC44292E23D6}"/>
              </a:ext>
            </a:extLst>
          </p:cNvPr>
          <p:cNvSpPr>
            <a:spLocks noChangeArrowheads="1"/>
          </p:cNvSpPr>
          <p:nvPr/>
        </p:nvSpPr>
        <p:spPr bwMode="auto">
          <a:xfrm>
            <a:off x="7031039" y="3123626"/>
            <a:ext cx="65088"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1" name="Rectangle 41">
            <a:extLst>
              <a:ext uri="{FF2B5EF4-FFF2-40B4-BE49-F238E27FC236}">
                <a16:creationId xmlns:a16="http://schemas.microsoft.com/office/drawing/2014/main" id="{08B40AAE-C4F3-B24B-A758-0CBE422C11F5}"/>
              </a:ext>
            </a:extLst>
          </p:cNvPr>
          <p:cNvSpPr>
            <a:spLocks noChangeArrowheads="1"/>
          </p:cNvSpPr>
          <p:nvPr/>
        </p:nvSpPr>
        <p:spPr bwMode="auto">
          <a:xfrm>
            <a:off x="7127877" y="3123626"/>
            <a:ext cx="65087"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2" name="Rectangle 42">
            <a:extLst>
              <a:ext uri="{FF2B5EF4-FFF2-40B4-BE49-F238E27FC236}">
                <a16:creationId xmlns:a16="http://schemas.microsoft.com/office/drawing/2014/main" id="{1B696D21-4399-C041-91DC-701FB61A0E4C}"/>
              </a:ext>
            </a:extLst>
          </p:cNvPr>
          <p:cNvSpPr>
            <a:spLocks noChangeArrowheads="1"/>
          </p:cNvSpPr>
          <p:nvPr/>
        </p:nvSpPr>
        <p:spPr bwMode="auto">
          <a:xfrm>
            <a:off x="7223127" y="3123626"/>
            <a:ext cx="65087"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3" name="Rectangle 43">
            <a:extLst>
              <a:ext uri="{FF2B5EF4-FFF2-40B4-BE49-F238E27FC236}">
                <a16:creationId xmlns:a16="http://schemas.microsoft.com/office/drawing/2014/main" id="{2CEBC228-9E7F-7E48-9C85-63629AFC09AA}"/>
              </a:ext>
            </a:extLst>
          </p:cNvPr>
          <p:cNvSpPr>
            <a:spLocks noChangeArrowheads="1"/>
          </p:cNvSpPr>
          <p:nvPr/>
        </p:nvSpPr>
        <p:spPr bwMode="auto">
          <a:xfrm>
            <a:off x="7319964" y="3123626"/>
            <a:ext cx="65088"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4" name="Rectangle 45">
            <a:extLst>
              <a:ext uri="{FF2B5EF4-FFF2-40B4-BE49-F238E27FC236}">
                <a16:creationId xmlns:a16="http://schemas.microsoft.com/office/drawing/2014/main" id="{499D6101-0E72-764D-90A9-65FA5E9288DF}"/>
              </a:ext>
            </a:extLst>
          </p:cNvPr>
          <p:cNvSpPr>
            <a:spLocks noChangeArrowheads="1"/>
          </p:cNvSpPr>
          <p:nvPr/>
        </p:nvSpPr>
        <p:spPr bwMode="auto">
          <a:xfrm>
            <a:off x="7412039" y="3123626"/>
            <a:ext cx="65088"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5" name="Rectangle 46">
            <a:extLst>
              <a:ext uri="{FF2B5EF4-FFF2-40B4-BE49-F238E27FC236}">
                <a16:creationId xmlns:a16="http://schemas.microsoft.com/office/drawing/2014/main" id="{69025D46-11EA-C34F-8D0D-7B789A5DBC95}"/>
              </a:ext>
            </a:extLst>
          </p:cNvPr>
          <p:cNvSpPr>
            <a:spLocks noChangeArrowheads="1"/>
          </p:cNvSpPr>
          <p:nvPr/>
        </p:nvSpPr>
        <p:spPr bwMode="auto">
          <a:xfrm>
            <a:off x="7507289" y="3123626"/>
            <a:ext cx="65088"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6" name="Rectangle 47">
            <a:extLst>
              <a:ext uri="{FF2B5EF4-FFF2-40B4-BE49-F238E27FC236}">
                <a16:creationId xmlns:a16="http://schemas.microsoft.com/office/drawing/2014/main" id="{097282D2-CB09-6743-BD88-978413D66230}"/>
              </a:ext>
            </a:extLst>
          </p:cNvPr>
          <p:cNvSpPr>
            <a:spLocks noChangeArrowheads="1"/>
          </p:cNvSpPr>
          <p:nvPr/>
        </p:nvSpPr>
        <p:spPr bwMode="auto">
          <a:xfrm>
            <a:off x="7602539" y="3123626"/>
            <a:ext cx="65088"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7" name="Rectangle 50">
            <a:extLst>
              <a:ext uri="{FF2B5EF4-FFF2-40B4-BE49-F238E27FC236}">
                <a16:creationId xmlns:a16="http://schemas.microsoft.com/office/drawing/2014/main" id="{C44BBA4A-C75F-6344-A7C0-80FA59F967B5}"/>
              </a:ext>
            </a:extLst>
          </p:cNvPr>
          <p:cNvSpPr>
            <a:spLocks noChangeArrowheads="1"/>
          </p:cNvSpPr>
          <p:nvPr/>
        </p:nvSpPr>
        <p:spPr bwMode="auto">
          <a:xfrm>
            <a:off x="7708902" y="3123626"/>
            <a:ext cx="65087"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8" name="Rectangle 51">
            <a:extLst>
              <a:ext uri="{FF2B5EF4-FFF2-40B4-BE49-F238E27FC236}">
                <a16:creationId xmlns:a16="http://schemas.microsoft.com/office/drawing/2014/main" id="{660EEC78-FF50-7445-8190-34F20263528D}"/>
              </a:ext>
            </a:extLst>
          </p:cNvPr>
          <p:cNvSpPr>
            <a:spLocks noChangeArrowheads="1"/>
          </p:cNvSpPr>
          <p:nvPr/>
        </p:nvSpPr>
        <p:spPr bwMode="auto">
          <a:xfrm>
            <a:off x="7807327" y="3125214"/>
            <a:ext cx="65087"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9" name="Rectangle 52">
            <a:extLst>
              <a:ext uri="{FF2B5EF4-FFF2-40B4-BE49-F238E27FC236}">
                <a16:creationId xmlns:a16="http://schemas.microsoft.com/office/drawing/2014/main" id="{BF1D4EAF-3E48-E64D-A9F0-800C14DE416B}"/>
              </a:ext>
            </a:extLst>
          </p:cNvPr>
          <p:cNvSpPr>
            <a:spLocks noChangeArrowheads="1"/>
          </p:cNvSpPr>
          <p:nvPr/>
        </p:nvSpPr>
        <p:spPr bwMode="auto">
          <a:xfrm>
            <a:off x="7904164" y="3123626"/>
            <a:ext cx="65088"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0" name="Rectangle 53">
            <a:extLst>
              <a:ext uri="{FF2B5EF4-FFF2-40B4-BE49-F238E27FC236}">
                <a16:creationId xmlns:a16="http://schemas.microsoft.com/office/drawing/2014/main" id="{7F7F3BD0-061B-0346-BC6C-7C752F28EF13}"/>
              </a:ext>
            </a:extLst>
          </p:cNvPr>
          <p:cNvSpPr>
            <a:spLocks noChangeArrowheads="1"/>
          </p:cNvSpPr>
          <p:nvPr/>
        </p:nvSpPr>
        <p:spPr bwMode="auto">
          <a:xfrm>
            <a:off x="8001002" y="3123626"/>
            <a:ext cx="65087"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1" name="Rectangle 54">
            <a:extLst>
              <a:ext uri="{FF2B5EF4-FFF2-40B4-BE49-F238E27FC236}">
                <a16:creationId xmlns:a16="http://schemas.microsoft.com/office/drawing/2014/main" id="{1419AB61-44E3-7B43-ADE9-9DF5C9E18D93}"/>
              </a:ext>
            </a:extLst>
          </p:cNvPr>
          <p:cNvSpPr>
            <a:spLocks noChangeArrowheads="1"/>
          </p:cNvSpPr>
          <p:nvPr/>
        </p:nvSpPr>
        <p:spPr bwMode="auto">
          <a:xfrm>
            <a:off x="8097839" y="3123626"/>
            <a:ext cx="65088"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2" name="Rectangle 55">
            <a:extLst>
              <a:ext uri="{FF2B5EF4-FFF2-40B4-BE49-F238E27FC236}">
                <a16:creationId xmlns:a16="http://schemas.microsoft.com/office/drawing/2014/main" id="{FA07924E-D97C-9E4F-9629-377D86F65D54}"/>
              </a:ext>
            </a:extLst>
          </p:cNvPr>
          <p:cNvSpPr>
            <a:spLocks noChangeArrowheads="1"/>
          </p:cNvSpPr>
          <p:nvPr/>
        </p:nvSpPr>
        <p:spPr bwMode="auto">
          <a:xfrm>
            <a:off x="8193089" y="3123626"/>
            <a:ext cx="65088"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3" name="Rectangle 56">
            <a:extLst>
              <a:ext uri="{FF2B5EF4-FFF2-40B4-BE49-F238E27FC236}">
                <a16:creationId xmlns:a16="http://schemas.microsoft.com/office/drawing/2014/main" id="{78BBA4C2-77BF-7140-8522-72AA5C9FF7DA}"/>
              </a:ext>
            </a:extLst>
          </p:cNvPr>
          <p:cNvSpPr>
            <a:spLocks noChangeArrowheads="1"/>
          </p:cNvSpPr>
          <p:nvPr/>
        </p:nvSpPr>
        <p:spPr bwMode="auto">
          <a:xfrm>
            <a:off x="8285164" y="3123626"/>
            <a:ext cx="65088"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4" name="Rectangle 57">
            <a:extLst>
              <a:ext uri="{FF2B5EF4-FFF2-40B4-BE49-F238E27FC236}">
                <a16:creationId xmlns:a16="http://schemas.microsoft.com/office/drawing/2014/main" id="{8C781153-D0D1-4F49-A7D5-E9E0E02C7481}"/>
              </a:ext>
            </a:extLst>
          </p:cNvPr>
          <p:cNvSpPr>
            <a:spLocks noChangeArrowheads="1"/>
          </p:cNvSpPr>
          <p:nvPr/>
        </p:nvSpPr>
        <p:spPr bwMode="auto">
          <a:xfrm>
            <a:off x="8380414" y="3123626"/>
            <a:ext cx="65088"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5" name="Rectangle 58">
            <a:extLst>
              <a:ext uri="{FF2B5EF4-FFF2-40B4-BE49-F238E27FC236}">
                <a16:creationId xmlns:a16="http://schemas.microsoft.com/office/drawing/2014/main" id="{1252424B-0051-8B4E-8014-7CDFA89980FC}"/>
              </a:ext>
            </a:extLst>
          </p:cNvPr>
          <p:cNvSpPr>
            <a:spLocks noChangeArrowheads="1"/>
          </p:cNvSpPr>
          <p:nvPr/>
        </p:nvSpPr>
        <p:spPr bwMode="auto">
          <a:xfrm>
            <a:off x="8477252" y="3123626"/>
            <a:ext cx="65087"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6" name="Rectangle 59">
            <a:extLst>
              <a:ext uri="{FF2B5EF4-FFF2-40B4-BE49-F238E27FC236}">
                <a16:creationId xmlns:a16="http://schemas.microsoft.com/office/drawing/2014/main" id="{FA783663-FBFD-1D4F-94E0-8E07864896AD}"/>
              </a:ext>
            </a:extLst>
          </p:cNvPr>
          <p:cNvSpPr>
            <a:spLocks noChangeArrowheads="1"/>
          </p:cNvSpPr>
          <p:nvPr/>
        </p:nvSpPr>
        <p:spPr bwMode="auto">
          <a:xfrm>
            <a:off x="8566152" y="3123626"/>
            <a:ext cx="65087"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7" name="Rectangle 60">
            <a:extLst>
              <a:ext uri="{FF2B5EF4-FFF2-40B4-BE49-F238E27FC236}">
                <a16:creationId xmlns:a16="http://schemas.microsoft.com/office/drawing/2014/main" id="{9A20FCBA-A9E2-494E-8A95-747703BA2FAA}"/>
              </a:ext>
            </a:extLst>
          </p:cNvPr>
          <p:cNvSpPr>
            <a:spLocks noChangeArrowheads="1"/>
          </p:cNvSpPr>
          <p:nvPr/>
        </p:nvSpPr>
        <p:spPr bwMode="auto">
          <a:xfrm>
            <a:off x="8661402" y="3123626"/>
            <a:ext cx="65087"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8" name="Rectangle 61">
            <a:extLst>
              <a:ext uri="{FF2B5EF4-FFF2-40B4-BE49-F238E27FC236}">
                <a16:creationId xmlns:a16="http://schemas.microsoft.com/office/drawing/2014/main" id="{BD15B2FA-70B2-F44B-A21B-EE69A9B05DC8}"/>
              </a:ext>
            </a:extLst>
          </p:cNvPr>
          <p:cNvSpPr>
            <a:spLocks noChangeArrowheads="1"/>
          </p:cNvSpPr>
          <p:nvPr/>
        </p:nvSpPr>
        <p:spPr bwMode="auto">
          <a:xfrm>
            <a:off x="8755064" y="3122039"/>
            <a:ext cx="65088" cy="622300"/>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9" name="Rectangle 62">
            <a:extLst>
              <a:ext uri="{FF2B5EF4-FFF2-40B4-BE49-F238E27FC236}">
                <a16:creationId xmlns:a16="http://schemas.microsoft.com/office/drawing/2014/main" id="{FCC59CFB-2A58-CB44-B886-3040D9E44C77}"/>
              </a:ext>
            </a:extLst>
          </p:cNvPr>
          <p:cNvSpPr>
            <a:spLocks noChangeArrowheads="1"/>
          </p:cNvSpPr>
          <p:nvPr/>
        </p:nvSpPr>
        <p:spPr bwMode="auto">
          <a:xfrm>
            <a:off x="8847139" y="3122039"/>
            <a:ext cx="65088" cy="622300"/>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0" name="Rectangle 63">
            <a:extLst>
              <a:ext uri="{FF2B5EF4-FFF2-40B4-BE49-F238E27FC236}">
                <a16:creationId xmlns:a16="http://schemas.microsoft.com/office/drawing/2014/main" id="{C2CEED62-895E-984B-A8A4-247D41CE7E93}"/>
              </a:ext>
            </a:extLst>
          </p:cNvPr>
          <p:cNvSpPr>
            <a:spLocks noChangeArrowheads="1"/>
          </p:cNvSpPr>
          <p:nvPr/>
        </p:nvSpPr>
        <p:spPr bwMode="auto">
          <a:xfrm>
            <a:off x="8943977" y="3122039"/>
            <a:ext cx="65087" cy="622300"/>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1" name="Rectangle 64">
            <a:extLst>
              <a:ext uri="{FF2B5EF4-FFF2-40B4-BE49-F238E27FC236}">
                <a16:creationId xmlns:a16="http://schemas.microsoft.com/office/drawing/2014/main" id="{A927D859-82EA-9A4A-9764-093C53E03753}"/>
              </a:ext>
            </a:extLst>
          </p:cNvPr>
          <p:cNvSpPr>
            <a:spLocks noChangeArrowheads="1"/>
          </p:cNvSpPr>
          <p:nvPr/>
        </p:nvSpPr>
        <p:spPr bwMode="auto">
          <a:xfrm>
            <a:off x="9039227" y="3122039"/>
            <a:ext cx="65087" cy="622300"/>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2" name="Rectangle 65">
            <a:extLst>
              <a:ext uri="{FF2B5EF4-FFF2-40B4-BE49-F238E27FC236}">
                <a16:creationId xmlns:a16="http://schemas.microsoft.com/office/drawing/2014/main" id="{F473CF44-260A-E04B-8696-E13EFF7EE281}"/>
              </a:ext>
            </a:extLst>
          </p:cNvPr>
          <p:cNvSpPr>
            <a:spLocks noChangeArrowheads="1"/>
          </p:cNvSpPr>
          <p:nvPr/>
        </p:nvSpPr>
        <p:spPr bwMode="auto">
          <a:xfrm>
            <a:off x="9128127" y="3122039"/>
            <a:ext cx="65087" cy="622300"/>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3" name="Rectangle 66">
            <a:extLst>
              <a:ext uri="{FF2B5EF4-FFF2-40B4-BE49-F238E27FC236}">
                <a16:creationId xmlns:a16="http://schemas.microsoft.com/office/drawing/2014/main" id="{489A018C-E3FF-AC42-A61C-40BC11AD79CE}"/>
              </a:ext>
            </a:extLst>
          </p:cNvPr>
          <p:cNvSpPr>
            <a:spLocks noChangeArrowheads="1"/>
          </p:cNvSpPr>
          <p:nvPr/>
        </p:nvSpPr>
        <p:spPr bwMode="auto">
          <a:xfrm>
            <a:off x="9223377" y="3122039"/>
            <a:ext cx="65087" cy="622300"/>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4" name="Rectangle 68">
            <a:extLst>
              <a:ext uri="{FF2B5EF4-FFF2-40B4-BE49-F238E27FC236}">
                <a16:creationId xmlns:a16="http://schemas.microsoft.com/office/drawing/2014/main" id="{15DBA7E3-2A55-A347-8398-5FF2E190C152}"/>
              </a:ext>
            </a:extLst>
          </p:cNvPr>
          <p:cNvSpPr>
            <a:spLocks noChangeArrowheads="1"/>
          </p:cNvSpPr>
          <p:nvPr/>
        </p:nvSpPr>
        <p:spPr bwMode="auto">
          <a:xfrm>
            <a:off x="9320214" y="3123626"/>
            <a:ext cx="65088"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5" name="Rectangle 69">
            <a:extLst>
              <a:ext uri="{FF2B5EF4-FFF2-40B4-BE49-F238E27FC236}">
                <a16:creationId xmlns:a16="http://schemas.microsoft.com/office/drawing/2014/main" id="{C41C2999-2C3A-6B42-BFD4-461D81F336F2}"/>
              </a:ext>
            </a:extLst>
          </p:cNvPr>
          <p:cNvSpPr>
            <a:spLocks noChangeArrowheads="1"/>
          </p:cNvSpPr>
          <p:nvPr/>
        </p:nvSpPr>
        <p:spPr bwMode="auto">
          <a:xfrm>
            <a:off x="9417052" y="3125214"/>
            <a:ext cx="65087"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6" name="Rectangle 70">
            <a:extLst>
              <a:ext uri="{FF2B5EF4-FFF2-40B4-BE49-F238E27FC236}">
                <a16:creationId xmlns:a16="http://schemas.microsoft.com/office/drawing/2014/main" id="{C31E0892-5A99-CC4B-9267-B95157619AAA}"/>
              </a:ext>
            </a:extLst>
          </p:cNvPr>
          <p:cNvSpPr>
            <a:spLocks noChangeArrowheads="1"/>
          </p:cNvSpPr>
          <p:nvPr/>
        </p:nvSpPr>
        <p:spPr bwMode="auto">
          <a:xfrm>
            <a:off x="9513889" y="3123626"/>
            <a:ext cx="65088"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7" name="Rectangle 71">
            <a:extLst>
              <a:ext uri="{FF2B5EF4-FFF2-40B4-BE49-F238E27FC236}">
                <a16:creationId xmlns:a16="http://schemas.microsoft.com/office/drawing/2014/main" id="{F4A34BCF-97FE-9043-BC3E-A64DDF0FE4E2}"/>
              </a:ext>
            </a:extLst>
          </p:cNvPr>
          <p:cNvSpPr>
            <a:spLocks noChangeArrowheads="1"/>
          </p:cNvSpPr>
          <p:nvPr/>
        </p:nvSpPr>
        <p:spPr bwMode="auto">
          <a:xfrm>
            <a:off x="9612314" y="3123626"/>
            <a:ext cx="65088"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8" name="Rectangle 72">
            <a:extLst>
              <a:ext uri="{FF2B5EF4-FFF2-40B4-BE49-F238E27FC236}">
                <a16:creationId xmlns:a16="http://schemas.microsoft.com/office/drawing/2014/main" id="{AF39E66A-9553-3344-9AD6-6EDA216F2880}"/>
              </a:ext>
            </a:extLst>
          </p:cNvPr>
          <p:cNvSpPr>
            <a:spLocks noChangeArrowheads="1"/>
          </p:cNvSpPr>
          <p:nvPr/>
        </p:nvSpPr>
        <p:spPr bwMode="auto">
          <a:xfrm>
            <a:off x="9707564" y="3123626"/>
            <a:ext cx="65088"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9" name="Rectangle 73">
            <a:extLst>
              <a:ext uri="{FF2B5EF4-FFF2-40B4-BE49-F238E27FC236}">
                <a16:creationId xmlns:a16="http://schemas.microsoft.com/office/drawing/2014/main" id="{ECFAFFA1-A372-CF41-884A-8A8C27CFE0C1}"/>
              </a:ext>
            </a:extLst>
          </p:cNvPr>
          <p:cNvSpPr>
            <a:spLocks noChangeArrowheads="1"/>
          </p:cNvSpPr>
          <p:nvPr/>
        </p:nvSpPr>
        <p:spPr bwMode="auto">
          <a:xfrm>
            <a:off x="9802814" y="3123626"/>
            <a:ext cx="65088"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0" name="Rectangle 74">
            <a:extLst>
              <a:ext uri="{FF2B5EF4-FFF2-40B4-BE49-F238E27FC236}">
                <a16:creationId xmlns:a16="http://schemas.microsoft.com/office/drawing/2014/main" id="{3C3828F5-F0A3-9B49-AB1D-346F1948CC97}"/>
              </a:ext>
            </a:extLst>
          </p:cNvPr>
          <p:cNvSpPr>
            <a:spLocks noChangeArrowheads="1"/>
          </p:cNvSpPr>
          <p:nvPr/>
        </p:nvSpPr>
        <p:spPr bwMode="auto">
          <a:xfrm>
            <a:off x="9894889" y="3123626"/>
            <a:ext cx="65088"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1" name="Rectangle 75">
            <a:extLst>
              <a:ext uri="{FF2B5EF4-FFF2-40B4-BE49-F238E27FC236}">
                <a16:creationId xmlns:a16="http://schemas.microsoft.com/office/drawing/2014/main" id="{E047C25C-F28E-9A40-9394-4DFA7C5CF236}"/>
              </a:ext>
            </a:extLst>
          </p:cNvPr>
          <p:cNvSpPr>
            <a:spLocks noChangeArrowheads="1"/>
          </p:cNvSpPr>
          <p:nvPr/>
        </p:nvSpPr>
        <p:spPr bwMode="auto">
          <a:xfrm>
            <a:off x="9991727" y="3123626"/>
            <a:ext cx="65087"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2" name="Rectangle 76">
            <a:extLst>
              <a:ext uri="{FF2B5EF4-FFF2-40B4-BE49-F238E27FC236}">
                <a16:creationId xmlns:a16="http://schemas.microsoft.com/office/drawing/2014/main" id="{95AB1F8C-60E0-6E4E-BBC9-6AFCA871BF9F}"/>
              </a:ext>
            </a:extLst>
          </p:cNvPr>
          <p:cNvSpPr>
            <a:spLocks noChangeArrowheads="1"/>
          </p:cNvSpPr>
          <p:nvPr/>
        </p:nvSpPr>
        <p:spPr bwMode="auto">
          <a:xfrm>
            <a:off x="10086977" y="3123626"/>
            <a:ext cx="65087" cy="622300"/>
          </a:xfrm>
          <a:prstGeom prst="rect">
            <a:avLst/>
          </a:prstGeom>
          <a:gradFill rotWithShape="1">
            <a:gsLst>
              <a:gs pos="0">
                <a:srgbClr val="B2B2B2"/>
              </a:gs>
              <a:gs pos="100000">
                <a:srgbClr val="FFFFFF"/>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3" name="Rectangle 78">
            <a:extLst>
              <a:ext uri="{FF2B5EF4-FFF2-40B4-BE49-F238E27FC236}">
                <a16:creationId xmlns:a16="http://schemas.microsoft.com/office/drawing/2014/main" id="{4C4E8CF6-C760-5B4C-9C8B-724BC7EC9D27}"/>
              </a:ext>
            </a:extLst>
          </p:cNvPr>
          <p:cNvSpPr>
            <a:spLocks noChangeArrowheads="1"/>
          </p:cNvSpPr>
          <p:nvPr/>
        </p:nvSpPr>
        <p:spPr bwMode="auto">
          <a:xfrm>
            <a:off x="6792914" y="3861814"/>
            <a:ext cx="3408363" cy="8890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4" name="Rectangle 79">
            <a:extLst>
              <a:ext uri="{FF2B5EF4-FFF2-40B4-BE49-F238E27FC236}">
                <a16:creationId xmlns:a16="http://schemas.microsoft.com/office/drawing/2014/main" id="{19F096B9-3111-7D40-B5B1-AE181A6D6D1D}"/>
              </a:ext>
            </a:extLst>
          </p:cNvPr>
          <p:cNvSpPr>
            <a:spLocks noChangeArrowheads="1"/>
          </p:cNvSpPr>
          <p:nvPr/>
        </p:nvSpPr>
        <p:spPr bwMode="auto">
          <a:xfrm>
            <a:off x="6878639" y="3014089"/>
            <a:ext cx="3408363" cy="8890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5" name="Line 80">
            <a:extLst>
              <a:ext uri="{FF2B5EF4-FFF2-40B4-BE49-F238E27FC236}">
                <a16:creationId xmlns:a16="http://schemas.microsoft.com/office/drawing/2014/main" id="{E753CF95-7893-FD4E-BE3D-215F410E8408}"/>
              </a:ext>
            </a:extLst>
          </p:cNvPr>
          <p:cNvSpPr>
            <a:spLocks noChangeShapeType="1"/>
          </p:cNvSpPr>
          <p:nvPr/>
        </p:nvSpPr>
        <p:spPr bwMode="auto">
          <a:xfrm>
            <a:off x="6900864" y="3976114"/>
            <a:ext cx="868363" cy="0"/>
          </a:xfrm>
          <a:prstGeom prst="line">
            <a:avLst/>
          </a:prstGeom>
          <a:noFill/>
          <a:ln w="2857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6" name="Line 82">
            <a:extLst>
              <a:ext uri="{FF2B5EF4-FFF2-40B4-BE49-F238E27FC236}">
                <a16:creationId xmlns:a16="http://schemas.microsoft.com/office/drawing/2014/main" id="{A84B4DF1-EC9A-7F46-AA18-AD952AC6BF0E}"/>
              </a:ext>
            </a:extLst>
          </p:cNvPr>
          <p:cNvSpPr>
            <a:spLocks noChangeShapeType="1"/>
          </p:cNvSpPr>
          <p:nvPr/>
        </p:nvSpPr>
        <p:spPr bwMode="auto">
          <a:xfrm>
            <a:off x="7835902" y="3977701"/>
            <a:ext cx="868362" cy="0"/>
          </a:xfrm>
          <a:prstGeom prst="line">
            <a:avLst/>
          </a:prstGeom>
          <a:noFill/>
          <a:ln w="2857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7" name="Line 83">
            <a:extLst>
              <a:ext uri="{FF2B5EF4-FFF2-40B4-BE49-F238E27FC236}">
                <a16:creationId xmlns:a16="http://schemas.microsoft.com/office/drawing/2014/main" id="{F05D6B54-06E8-3340-AF49-E2A2D7CDBC38}"/>
              </a:ext>
            </a:extLst>
          </p:cNvPr>
          <p:cNvSpPr>
            <a:spLocks noChangeShapeType="1"/>
          </p:cNvSpPr>
          <p:nvPr/>
        </p:nvSpPr>
        <p:spPr bwMode="auto">
          <a:xfrm>
            <a:off x="9329739" y="3976114"/>
            <a:ext cx="801688" cy="0"/>
          </a:xfrm>
          <a:prstGeom prst="line">
            <a:avLst/>
          </a:prstGeom>
          <a:noFill/>
          <a:ln w="2857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8" name="Line 84">
            <a:extLst>
              <a:ext uri="{FF2B5EF4-FFF2-40B4-BE49-F238E27FC236}">
                <a16:creationId xmlns:a16="http://schemas.microsoft.com/office/drawing/2014/main" id="{B41A428C-2E0E-ED49-9C7F-ADDB6951A77B}"/>
              </a:ext>
            </a:extLst>
          </p:cNvPr>
          <p:cNvSpPr>
            <a:spLocks noChangeShapeType="1"/>
          </p:cNvSpPr>
          <p:nvPr/>
        </p:nvSpPr>
        <p:spPr bwMode="auto">
          <a:xfrm>
            <a:off x="8759827" y="3977701"/>
            <a:ext cx="528637" cy="0"/>
          </a:xfrm>
          <a:prstGeom prst="line">
            <a:avLst/>
          </a:prstGeom>
          <a:noFill/>
          <a:ln w="2857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9" name="Line 87">
            <a:extLst>
              <a:ext uri="{FF2B5EF4-FFF2-40B4-BE49-F238E27FC236}">
                <a16:creationId xmlns:a16="http://schemas.microsoft.com/office/drawing/2014/main" id="{F10E82D1-86EA-0A43-A26B-826B8C65625C}"/>
              </a:ext>
            </a:extLst>
          </p:cNvPr>
          <p:cNvSpPr>
            <a:spLocks noChangeShapeType="1"/>
          </p:cNvSpPr>
          <p:nvPr/>
        </p:nvSpPr>
        <p:spPr bwMode="auto">
          <a:xfrm>
            <a:off x="6992939" y="3999926"/>
            <a:ext cx="0" cy="233363"/>
          </a:xfrm>
          <a:prstGeom prst="line">
            <a:avLst/>
          </a:prstGeom>
          <a:noFill/>
          <a:ln w="952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0" name="Line 88">
            <a:extLst>
              <a:ext uri="{FF2B5EF4-FFF2-40B4-BE49-F238E27FC236}">
                <a16:creationId xmlns:a16="http://schemas.microsoft.com/office/drawing/2014/main" id="{849D7775-1F0E-F446-AFC3-AB4363FCD990}"/>
              </a:ext>
            </a:extLst>
          </p:cNvPr>
          <p:cNvSpPr>
            <a:spLocks noChangeShapeType="1"/>
          </p:cNvSpPr>
          <p:nvPr/>
        </p:nvSpPr>
        <p:spPr bwMode="auto">
          <a:xfrm>
            <a:off x="8221664" y="3995164"/>
            <a:ext cx="0" cy="233362"/>
          </a:xfrm>
          <a:prstGeom prst="line">
            <a:avLst/>
          </a:prstGeom>
          <a:noFill/>
          <a:ln w="952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1" name="Line 89">
            <a:extLst>
              <a:ext uri="{FF2B5EF4-FFF2-40B4-BE49-F238E27FC236}">
                <a16:creationId xmlns:a16="http://schemas.microsoft.com/office/drawing/2014/main" id="{0E0B871C-6367-774B-BA58-EF11B16FA4E2}"/>
              </a:ext>
            </a:extLst>
          </p:cNvPr>
          <p:cNvSpPr>
            <a:spLocks noChangeShapeType="1"/>
          </p:cNvSpPr>
          <p:nvPr/>
        </p:nvSpPr>
        <p:spPr bwMode="auto">
          <a:xfrm>
            <a:off x="9040814" y="3995164"/>
            <a:ext cx="0" cy="233362"/>
          </a:xfrm>
          <a:prstGeom prst="line">
            <a:avLst/>
          </a:prstGeom>
          <a:noFill/>
          <a:ln w="952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2" name="Line 90">
            <a:extLst>
              <a:ext uri="{FF2B5EF4-FFF2-40B4-BE49-F238E27FC236}">
                <a16:creationId xmlns:a16="http://schemas.microsoft.com/office/drawing/2014/main" id="{C09F078D-04FC-E640-8A03-2400CC0F0B8A}"/>
              </a:ext>
            </a:extLst>
          </p:cNvPr>
          <p:cNvSpPr>
            <a:spLocks noChangeShapeType="1"/>
          </p:cNvSpPr>
          <p:nvPr/>
        </p:nvSpPr>
        <p:spPr bwMode="auto">
          <a:xfrm>
            <a:off x="9698039" y="3995164"/>
            <a:ext cx="0" cy="233362"/>
          </a:xfrm>
          <a:prstGeom prst="line">
            <a:avLst/>
          </a:prstGeom>
          <a:noFill/>
          <a:ln w="952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3" name="Text Box 91">
            <a:extLst>
              <a:ext uri="{FF2B5EF4-FFF2-40B4-BE49-F238E27FC236}">
                <a16:creationId xmlns:a16="http://schemas.microsoft.com/office/drawing/2014/main" id="{39A723B2-B4B0-634D-AE9D-8AC58218E734}"/>
              </a:ext>
            </a:extLst>
          </p:cNvPr>
          <p:cNvSpPr txBox="1">
            <a:spLocks noChangeArrowheads="1"/>
          </p:cNvSpPr>
          <p:nvPr/>
        </p:nvSpPr>
        <p:spPr bwMode="auto">
          <a:xfrm>
            <a:off x="6869114" y="4223764"/>
            <a:ext cx="693738"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sent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ACKed</a:t>
            </a:r>
          </a:p>
        </p:txBody>
      </p:sp>
      <p:sp>
        <p:nvSpPr>
          <p:cNvPr id="294" name="Text Box 92">
            <a:extLst>
              <a:ext uri="{FF2B5EF4-FFF2-40B4-BE49-F238E27FC236}">
                <a16:creationId xmlns:a16="http://schemas.microsoft.com/office/drawing/2014/main" id="{3B367685-832F-A24C-8E10-9208FC23187F}"/>
              </a:ext>
            </a:extLst>
          </p:cNvPr>
          <p:cNvSpPr txBox="1">
            <a:spLocks noChangeArrowheads="1"/>
          </p:cNvSpPr>
          <p:nvPr/>
        </p:nvSpPr>
        <p:spPr bwMode="auto">
          <a:xfrm>
            <a:off x="7850188" y="4230114"/>
            <a:ext cx="1139821" cy="6848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sent, not-yet </a:t>
            </a:r>
            <a:r>
              <a:rPr kumimoji="0" lang="en-US" altLang="en-US" sz="1400" b="0" i="0" u="none" strike="noStrike" kern="0" cap="none" spc="0" normalizeH="0" baseline="0" noProof="0" dirty="0" err="1">
                <a:ln>
                  <a:noFill/>
                </a:ln>
                <a:solidFill>
                  <a:srgbClr val="000000"/>
                </a:solidFill>
                <a:effectLst/>
                <a:uLnTx/>
                <a:uFillTx/>
                <a:latin typeface="Tahoma" panose="020B0604030504040204" pitchFamily="34" charset="0"/>
                <a:ea typeface="ＭＳ Ｐゴシック" panose="020B0600070205080204" pitchFamily="34" charset="-128"/>
                <a:cs typeface="+mn-cs"/>
              </a:rPr>
              <a:t>ACKed</a:t>
            </a:r>
            <a:endParaRPr kumimoji="0" lang="en-US"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a:p>
            <a:pPr marL="0" marR="0" lvl="0" indent="0" algn="l" defTabSz="914400" rtl="0" eaLnBrk="0" fontAlgn="base" latinLnBrk="0" hangingPunct="0">
              <a:lnSpc>
                <a:spcPct val="90000"/>
              </a:lnSpc>
              <a:spcBef>
                <a:spcPts val="30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t>
            </a:r>
            <a:r>
              <a:rPr kumimoji="0" lang="en-US" altLang="ja-JP" sz="12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in-flight”)</a:t>
            </a:r>
            <a:endParaRPr kumimoji="0" lang="en-US" altLang="en-US" sz="12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95" name="Text Box 93">
            <a:extLst>
              <a:ext uri="{FF2B5EF4-FFF2-40B4-BE49-F238E27FC236}">
                <a16:creationId xmlns:a16="http://schemas.microsoft.com/office/drawing/2014/main" id="{81CC0B14-ECA5-7042-90A8-A3D1691D8277}"/>
              </a:ext>
            </a:extLst>
          </p:cNvPr>
          <p:cNvSpPr txBox="1">
            <a:spLocks noChangeArrowheads="1"/>
          </p:cNvSpPr>
          <p:nvPr/>
        </p:nvSpPr>
        <p:spPr bwMode="auto">
          <a:xfrm>
            <a:off x="8829677" y="4225351"/>
            <a:ext cx="1066800" cy="6683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usable</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but not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yet sent</a:t>
            </a:r>
          </a:p>
        </p:txBody>
      </p:sp>
      <p:sp>
        <p:nvSpPr>
          <p:cNvPr id="296" name="Text Box 94">
            <a:extLst>
              <a:ext uri="{FF2B5EF4-FFF2-40B4-BE49-F238E27FC236}">
                <a16:creationId xmlns:a16="http://schemas.microsoft.com/office/drawing/2014/main" id="{AA04402D-D3B0-AD47-B91F-3AC1C3E2066A}"/>
              </a:ext>
            </a:extLst>
          </p:cNvPr>
          <p:cNvSpPr txBox="1">
            <a:spLocks noChangeArrowheads="1"/>
          </p:cNvSpPr>
          <p:nvPr/>
        </p:nvSpPr>
        <p:spPr bwMode="auto">
          <a:xfrm>
            <a:off x="9586914" y="4230114"/>
            <a:ext cx="81915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not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usable</a:t>
            </a:r>
          </a:p>
        </p:txBody>
      </p:sp>
      <p:sp>
        <p:nvSpPr>
          <p:cNvPr id="297" name="Text Box 96">
            <a:extLst>
              <a:ext uri="{FF2B5EF4-FFF2-40B4-BE49-F238E27FC236}">
                <a16:creationId xmlns:a16="http://schemas.microsoft.com/office/drawing/2014/main" id="{7BC9AF2B-9067-6D40-8AD6-38C8B0980442}"/>
              </a:ext>
            </a:extLst>
          </p:cNvPr>
          <p:cNvSpPr txBox="1">
            <a:spLocks noChangeArrowheads="1"/>
          </p:cNvSpPr>
          <p:nvPr/>
        </p:nvSpPr>
        <p:spPr bwMode="auto">
          <a:xfrm>
            <a:off x="7929564" y="2658489"/>
            <a:ext cx="1131888"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window size</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1" u="none" strike="noStrike" kern="0" cap="none" spc="0" normalizeH="0" baseline="0" noProof="0">
                <a:ln>
                  <a:noFill/>
                </a:ln>
                <a:solidFill>
                  <a:srgbClr val="000000"/>
                </a:solidFill>
                <a:effectLst/>
                <a:uLnTx/>
                <a:uFillTx/>
                <a:latin typeface="Tahoma" charset="0"/>
                <a:ea typeface="ＭＳ Ｐゴシック" charset="0"/>
                <a:cs typeface="+mn-cs"/>
              </a:rPr>
              <a:t> N</a:t>
            </a:r>
          </a:p>
        </p:txBody>
      </p:sp>
      <p:grpSp>
        <p:nvGrpSpPr>
          <p:cNvPr id="298" name="Group 99">
            <a:extLst>
              <a:ext uri="{FF2B5EF4-FFF2-40B4-BE49-F238E27FC236}">
                <a16:creationId xmlns:a16="http://schemas.microsoft.com/office/drawing/2014/main" id="{24BD0429-57C9-5949-A0FA-36C1FBC99776}"/>
              </a:ext>
            </a:extLst>
          </p:cNvPr>
          <p:cNvGrpSpPr>
            <a:grpSpLocks/>
          </p:cNvGrpSpPr>
          <p:nvPr/>
        </p:nvGrpSpPr>
        <p:grpSpPr bwMode="auto">
          <a:xfrm>
            <a:off x="8696327" y="2882326"/>
            <a:ext cx="593725" cy="136525"/>
            <a:chOff x="4250" y="1692"/>
            <a:chExt cx="374" cy="86"/>
          </a:xfrm>
        </p:grpSpPr>
        <p:sp>
          <p:nvSpPr>
            <p:cNvPr id="299" name="Line 97">
              <a:extLst>
                <a:ext uri="{FF2B5EF4-FFF2-40B4-BE49-F238E27FC236}">
                  <a16:creationId xmlns:a16="http://schemas.microsoft.com/office/drawing/2014/main" id="{A02E02EA-0929-104A-BF00-5ADA492F2B7C}"/>
                </a:ext>
              </a:extLst>
            </p:cNvPr>
            <p:cNvSpPr>
              <a:spLocks noChangeShapeType="1"/>
            </p:cNvSpPr>
            <p:nvPr/>
          </p:nvSpPr>
          <p:spPr bwMode="auto">
            <a:xfrm>
              <a:off x="4250" y="1738"/>
              <a:ext cx="374" cy="0"/>
            </a:xfrm>
            <a:prstGeom prst="line">
              <a:avLst/>
            </a:prstGeom>
            <a:noFill/>
            <a:ln w="2857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00" name="Line 98">
              <a:extLst>
                <a:ext uri="{FF2B5EF4-FFF2-40B4-BE49-F238E27FC236}">
                  <a16:creationId xmlns:a16="http://schemas.microsoft.com/office/drawing/2014/main" id="{BBA1422E-A86D-8048-8C6A-CBCE03DB28AC}"/>
                </a:ext>
              </a:extLst>
            </p:cNvPr>
            <p:cNvSpPr>
              <a:spLocks noChangeShapeType="1"/>
            </p:cNvSpPr>
            <p:nvPr/>
          </p:nvSpPr>
          <p:spPr bwMode="auto">
            <a:xfrm>
              <a:off x="4622" y="1692"/>
              <a:ext cx="0" cy="86"/>
            </a:xfrm>
            <a:prstGeom prst="line">
              <a:avLst/>
            </a:prstGeom>
            <a:noFill/>
            <a:ln w="952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301" name="Group 100">
            <a:extLst>
              <a:ext uri="{FF2B5EF4-FFF2-40B4-BE49-F238E27FC236}">
                <a16:creationId xmlns:a16="http://schemas.microsoft.com/office/drawing/2014/main" id="{953BBB09-1247-E749-B041-4AB4BC053F15}"/>
              </a:ext>
            </a:extLst>
          </p:cNvPr>
          <p:cNvGrpSpPr>
            <a:grpSpLocks/>
          </p:cNvGrpSpPr>
          <p:nvPr/>
        </p:nvGrpSpPr>
        <p:grpSpPr bwMode="auto">
          <a:xfrm rot="10800000">
            <a:off x="7804152" y="2907726"/>
            <a:ext cx="593725" cy="136525"/>
            <a:chOff x="4250" y="1692"/>
            <a:chExt cx="374" cy="86"/>
          </a:xfrm>
        </p:grpSpPr>
        <p:sp>
          <p:nvSpPr>
            <p:cNvPr id="302" name="Line 101">
              <a:extLst>
                <a:ext uri="{FF2B5EF4-FFF2-40B4-BE49-F238E27FC236}">
                  <a16:creationId xmlns:a16="http://schemas.microsoft.com/office/drawing/2014/main" id="{3C66FDCF-F2B7-8447-A6D6-18D719B215CF}"/>
                </a:ext>
              </a:extLst>
            </p:cNvPr>
            <p:cNvSpPr>
              <a:spLocks noChangeShapeType="1"/>
            </p:cNvSpPr>
            <p:nvPr/>
          </p:nvSpPr>
          <p:spPr bwMode="auto">
            <a:xfrm>
              <a:off x="4257" y="1745"/>
              <a:ext cx="374" cy="0"/>
            </a:xfrm>
            <a:prstGeom prst="line">
              <a:avLst/>
            </a:prstGeom>
            <a:noFill/>
            <a:ln w="2857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03" name="Line 102">
              <a:extLst>
                <a:ext uri="{FF2B5EF4-FFF2-40B4-BE49-F238E27FC236}">
                  <a16:creationId xmlns:a16="http://schemas.microsoft.com/office/drawing/2014/main" id="{3E685C18-38D0-2242-B6E7-6B45955EA4D6}"/>
                </a:ext>
              </a:extLst>
            </p:cNvPr>
            <p:cNvSpPr>
              <a:spLocks noChangeShapeType="1"/>
            </p:cNvSpPr>
            <p:nvPr/>
          </p:nvSpPr>
          <p:spPr bwMode="auto">
            <a:xfrm>
              <a:off x="4629" y="1699"/>
              <a:ext cx="0" cy="86"/>
            </a:xfrm>
            <a:prstGeom prst="line">
              <a:avLst/>
            </a:prstGeom>
            <a:noFill/>
            <a:ln w="952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304" name="Text Box 196">
            <a:extLst>
              <a:ext uri="{FF2B5EF4-FFF2-40B4-BE49-F238E27FC236}">
                <a16:creationId xmlns:a16="http://schemas.microsoft.com/office/drawing/2014/main" id="{8A4318F8-8B4B-BA46-9E7C-C771B9AFC315}"/>
              </a:ext>
            </a:extLst>
          </p:cNvPr>
          <p:cNvSpPr txBox="1">
            <a:spLocks noChangeArrowheads="1"/>
          </p:cNvSpPr>
          <p:nvPr/>
        </p:nvSpPr>
        <p:spPr bwMode="auto">
          <a:xfrm>
            <a:off x="7085014" y="3677664"/>
            <a:ext cx="31781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defRPr sz="1600">
                <a:solidFill>
                  <a:schemeClr val="tx1"/>
                </a:solidFill>
                <a:latin typeface="Tahoma" charset="0"/>
                <a:ea typeface="ＭＳ Ｐゴシック" charset="0"/>
              </a:defRPr>
            </a:lvl1pPr>
            <a:lvl2pPr>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0" cap="none" spc="0" normalizeH="0" baseline="0" noProof="0">
                <a:ln>
                  <a:noFill/>
                </a:ln>
                <a:solidFill>
                  <a:srgbClr val="000000"/>
                </a:solidFill>
                <a:effectLst/>
                <a:uLnTx/>
                <a:uFillTx/>
                <a:latin typeface="Tahoma" charset="0"/>
                <a:ea typeface="ＭＳ Ｐゴシック" charset="0"/>
                <a:cs typeface="+mn-cs"/>
              </a:rPr>
              <a:t>sender sequence number space </a:t>
            </a:r>
          </a:p>
        </p:txBody>
      </p:sp>
      <p:grpSp>
        <p:nvGrpSpPr>
          <p:cNvPr id="305" name="Group 199">
            <a:extLst>
              <a:ext uri="{FF2B5EF4-FFF2-40B4-BE49-F238E27FC236}">
                <a16:creationId xmlns:a16="http://schemas.microsoft.com/office/drawing/2014/main" id="{17C79495-9E5E-D743-8F6F-313B7597C3E0}"/>
              </a:ext>
            </a:extLst>
          </p:cNvPr>
          <p:cNvGrpSpPr>
            <a:grpSpLocks/>
          </p:cNvGrpSpPr>
          <p:nvPr/>
        </p:nvGrpSpPr>
        <p:grpSpPr bwMode="auto">
          <a:xfrm>
            <a:off x="6280537" y="1151159"/>
            <a:ext cx="2952750" cy="1966912"/>
            <a:chOff x="2600" y="665"/>
            <a:chExt cx="1860" cy="1239"/>
          </a:xfrm>
        </p:grpSpPr>
        <p:sp>
          <p:nvSpPr>
            <p:cNvPr id="306" name="Rectangle 171">
              <a:extLst>
                <a:ext uri="{FF2B5EF4-FFF2-40B4-BE49-F238E27FC236}">
                  <a16:creationId xmlns:a16="http://schemas.microsoft.com/office/drawing/2014/main" id="{1EAF4F70-21E7-C34E-8873-423E3B1E6A8A}"/>
                </a:ext>
              </a:extLst>
            </p:cNvPr>
            <p:cNvSpPr>
              <a:spLocks noChangeArrowheads="1"/>
            </p:cNvSpPr>
            <p:nvPr/>
          </p:nvSpPr>
          <p:spPr bwMode="auto">
            <a:xfrm>
              <a:off x="2840" y="1028"/>
              <a:ext cx="1202" cy="130"/>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07" name="Group 172">
              <a:extLst>
                <a:ext uri="{FF2B5EF4-FFF2-40B4-BE49-F238E27FC236}">
                  <a16:creationId xmlns:a16="http://schemas.microsoft.com/office/drawing/2014/main" id="{DEE85BA8-BC48-F24A-B3C5-A13DD502AF23}"/>
                </a:ext>
              </a:extLst>
            </p:cNvPr>
            <p:cNvGrpSpPr>
              <a:grpSpLocks/>
            </p:cNvGrpSpPr>
            <p:nvPr/>
          </p:nvGrpSpPr>
          <p:grpSpPr bwMode="auto">
            <a:xfrm>
              <a:off x="2820" y="872"/>
              <a:ext cx="1252" cy="714"/>
              <a:chOff x="1976" y="2984"/>
              <a:chExt cx="1252" cy="714"/>
            </a:xfrm>
          </p:grpSpPr>
          <p:sp>
            <p:nvSpPr>
              <p:cNvPr id="310" name="Rectangle 173">
                <a:extLst>
                  <a:ext uri="{FF2B5EF4-FFF2-40B4-BE49-F238E27FC236}">
                    <a16:creationId xmlns:a16="http://schemas.microsoft.com/office/drawing/2014/main" id="{512EC936-B599-4C42-A3CB-F206B3359FAC}"/>
                  </a:ext>
                </a:extLst>
              </p:cNvPr>
              <p:cNvSpPr>
                <a:spLocks noChangeArrowheads="1"/>
              </p:cNvSpPr>
              <p:nvPr/>
            </p:nvSpPr>
            <p:spPr bwMode="auto">
              <a:xfrm>
                <a:off x="1994" y="2995"/>
                <a:ext cx="1210" cy="703"/>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1" name="Text Box 174">
                <a:extLst>
                  <a:ext uri="{FF2B5EF4-FFF2-40B4-BE49-F238E27FC236}">
                    <a16:creationId xmlns:a16="http://schemas.microsoft.com/office/drawing/2014/main" id="{D1A37C4D-C221-B944-960D-5E1AC157A7DE}"/>
                  </a:ext>
                </a:extLst>
              </p:cNvPr>
              <p:cNvSpPr txBox="1">
                <a:spLocks noChangeArrowheads="1"/>
              </p:cNvSpPr>
              <p:nvPr/>
            </p:nvSpPr>
            <p:spPr bwMode="auto">
              <a:xfrm>
                <a:off x="2001" y="2984"/>
                <a:ext cx="580" cy="1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source port #</a:t>
                </a:r>
              </a:p>
            </p:txBody>
          </p:sp>
          <p:sp>
            <p:nvSpPr>
              <p:cNvPr id="312" name="Text Box 175">
                <a:extLst>
                  <a:ext uri="{FF2B5EF4-FFF2-40B4-BE49-F238E27FC236}">
                    <a16:creationId xmlns:a16="http://schemas.microsoft.com/office/drawing/2014/main" id="{DC506D04-4DCA-2A42-8A11-92D274739497}"/>
                  </a:ext>
                </a:extLst>
              </p:cNvPr>
              <p:cNvSpPr txBox="1">
                <a:spLocks noChangeArrowheads="1"/>
              </p:cNvSpPr>
              <p:nvPr/>
            </p:nvSpPr>
            <p:spPr bwMode="auto">
              <a:xfrm>
                <a:off x="2648" y="2987"/>
                <a:ext cx="491" cy="1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dest port #</a:t>
                </a:r>
              </a:p>
            </p:txBody>
          </p:sp>
          <p:sp>
            <p:nvSpPr>
              <p:cNvPr id="313" name="Text Box 176">
                <a:extLst>
                  <a:ext uri="{FF2B5EF4-FFF2-40B4-BE49-F238E27FC236}">
                    <a16:creationId xmlns:a16="http://schemas.microsoft.com/office/drawing/2014/main" id="{E9E72ACF-7C4B-3247-896D-D6CDE3C1CEE4}"/>
                  </a:ext>
                </a:extLst>
              </p:cNvPr>
              <p:cNvSpPr txBox="1">
                <a:spLocks noChangeArrowheads="1"/>
              </p:cNvSpPr>
              <p:nvPr/>
            </p:nvSpPr>
            <p:spPr bwMode="auto">
              <a:xfrm>
                <a:off x="2154" y="3117"/>
                <a:ext cx="912"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Arial" charset="0"/>
                    <a:ea typeface="ＭＳ Ｐゴシック" charset="0"/>
                    <a:cs typeface="+mn-cs"/>
                  </a:rPr>
                  <a:t>sequence number</a:t>
                </a:r>
              </a:p>
            </p:txBody>
          </p:sp>
          <p:sp>
            <p:nvSpPr>
              <p:cNvPr id="314" name="Text Box 177">
                <a:extLst>
                  <a:ext uri="{FF2B5EF4-FFF2-40B4-BE49-F238E27FC236}">
                    <a16:creationId xmlns:a16="http://schemas.microsoft.com/office/drawing/2014/main" id="{4A1EA7EA-E261-2540-A61F-14F1D3C62770}"/>
                  </a:ext>
                </a:extLst>
              </p:cNvPr>
              <p:cNvSpPr txBox="1">
                <a:spLocks noChangeArrowheads="1"/>
              </p:cNvSpPr>
              <p:nvPr/>
            </p:nvSpPr>
            <p:spPr bwMode="auto">
              <a:xfrm>
                <a:off x="1976" y="3257"/>
                <a:ext cx="1252"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acknowledgement number</a:t>
                </a:r>
              </a:p>
            </p:txBody>
          </p:sp>
          <p:sp>
            <p:nvSpPr>
              <p:cNvPr id="315" name="Text Box 178">
                <a:extLst>
                  <a:ext uri="{FF2B5EF4-FFF2-40B4-BE49-F238E27FC236}">
                    <a16:creationId xmlns:a16="http://schemas.microsoft.com/office/drawing/2014/main" id="{14D444FC-B976-4B43-AF8C-651999F1EAD7}"/>
                  </a:ext>
                </a:extLst>
              </p:cNvPr>
              <p:cNvSpPr txBox="1">
                <a:spLocks noChangeArrowheads="1"/>
              </p:cNvSpPr>
              <p:nvPr/>
            </p:nvSpPr>
            <p:spPr bwMode="auto">
              <a:xfrm>
                <a:off x="2053" y="3544"/>
                <a:ext cx="475" cy="1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checksum</a:t>
                </a:r>
              </a:p>
            </p:txBody>
          </p:sp>
          <p:sp>
            <p:nvSpPr>
              <p:cNvPr id="316" name="Line 179">
                <a:extLst>
                  <a:ext uri="{FF2B5EF4-FFF2-40B4-BE49-F238E27FC236}">
                    <a16:creationId xmlns:a16="http://schemas.microsoft.com/office/drawing/2014/main" id="{03CA3683-10CF-2D45-855C-D741CB3E84FC}"/>
                  </a:ext>
                </a:extLst>
              </p:cNvPr>
              <p:cNvSpPr>
                <a:spLocks noChangeShapeType="1"/>
              </p:cNvSpPr>
              <p:nvPr/>
            </p:nvSpPr>
            <p:spPr bwMode="auto">
              <a:xfrm>
                <a:off x="1994" y="3138"/>
                <a:ext cx="121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7" name="Line 180">
                <a:extLst>
                  <a:ext uri="{FF2B5EF4-FFF2-40B4-BE49-F238E27FC236}">
                    <a16:creationId xmlns:a16="http://schemas.microsoft.com/office/drawing/2014/main" id="{4427CEC2-BFD3-0543-AAB5-E40DA49DCF81}"/>
                  </a:ext>
                </a:extLst>
              </p:cNvPr>
              <p:cNvSpPr>
                <a:spLocks noChangeShapeType="1"/>
              </p:cNvSpPr>
              <p:nvPr/>
            </p:nvSpPr>
            <p:spPr bwMode="auto">
              <a:xfrm>
                <a:off x="1994" y="3274"/>
                <a:ext cx="121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8" name="Line 181">
                <a:extLst>
                  <a:ext uri="{FF2B5EF4-FFF2-40B4-BE49-F238E27FC236}">
                    <a16:creationId xmlns:a16="http://schemas.microsoft.com/office/drawing/2014/main" id="{83A31360-0241-B24B-9A5B-5DF36A70BB1A}"/>
                  </a:ext>
                </a:extLst>
              </p:cNvPr>
              <p:cNvSpPr>
                <a:spLocks noChangeShapeType="1"/>
              </p:cNvSpPr>
              <p:nvPr/>
            </p:nvSpPr>
            <p:spPr bwMode="auto">
              <a:xfrm>
                <a:off x="1992" y="3414"/>
                <a:ext cx="121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9" name="Line 182">
                <a:extLst>
                  <a:ext uri="{FF2B5EF4-FFF2-40B4-BE49-F238E27FC236}">
                    <a16:creationId xmlns:a16="http://schemas.microsoft.com/office/drawing/2014/main" id="{E2E74D6E-689D-3E49-A5CA-1EB053F0D115}"/>
                  </a:ext>
                </a:extLst>
              </p:cNvPr>
              <p:cNvSpPr>
                <a:spLocks noChangeShapeType="1"/>
              </p:cNvSpPr>
              <p:nvPr/>
            </p:nvSpPr>
            <p:spPr bwMode="auto">
              <a:xfrm>
                <a:off x="2588" y="2994"/>
                <a:ext cx="0" cy="14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0" name="Line 183">
                <a:extLst>
                  <a:ext uri="{FF2B5EF4-FFF2-40B4-BE49-F238E27FC236}">
                    <a16:creationId xmlns:a16="http://schemas.microsoft.com/office/drawing/2014/main" id="{34408127-C1C4-5142-81BC-0772E406AF42}"/>
                  </a:ext>
                </a:extLst>
              </p:cNvPr>
              <p:cNvSpPr>
                <a:spLocks noChangeShapeType="1"/>
              </p:cNvSpPr>
              <p:nvPr/>
            </p:nvSpPr>
            <p:spPr bwMode="auto">
              <a:xfrm>
                <a:off x="2588" y="3416"/>
                <a:ext cx="0" cy="28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1" name="Line 184">
                <a:extLst>
                  <a:ext uri="{FF2B5EF4-FFF2-40B4-BE49-F238E27FC236}">
                    <a16:creationId xmlns:a16="http://schemas.microsoft.com/office/drawing/2014/main" id="{AF6C4EF8-1ED8-1A4B-B94D-F145C940A384}"/>
                  </a:ext>
                </a:extLst>
              </p:cNvPr>
              <p:cNvSpPr>
                <a:spLocks noChangeShapeType="1"/>
              </p:cNvSpPr>
              <p:nvPr/>
            </p:nvSpPr>
            <p:spPr bwMode="auto">
              <a:xfrm>
                <a:off x="1994" y="3548"/>
                <a:ext cx="121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2" name="Text Box 185">
                <a:extLst>
                  <a:ext uri="{FF2B5EF4-FFF2-40B4-BE49-F238E27FC236}">
                    <a16:creationId xmlns:a16="http://schemas.microsoft.com/office/drawing/2014/main" id="{8F8508CA-EE38-AF4E-A97C-1BE94735E56E}"/>
                  </a:ext>
                </a:extLst>
              </p:cNvPr>
              <p:cNvSpPr txBox="1">
                <a:spLocks noChangeArrowheads="1"/>
              </p:cNvSpPr>
              <p:nvPr/>
            </p:nvSpPr>
            <p:spPr bwMode="auto">
              <a:xfrm>
                <a:off x="2708" y="3390"/>
                <a:ext cx="323"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rwnd</a:t>
                </a:r>
              </a:p>
            </p:txBody>
          </p:sp>
          <p:sp>
            <p:nvSpPr>
              <p:cNvPr id="323" name="Text Box 186">
                <a:extLst>
                  <a:ext uri="{FF2B5EF4-FFF2-40B4-BE49-F238E27FC236}">
                    <a16:creationId xmlns:a16="http://schemas.microsoft.com/office/drawing/2014/main" id="{88BEC28D-C62B-B54E-A090-DF6809C9E835}"/>
                  </a:ext>
                </a:extLst>
              </p:cNvPr>
              <p:cNvSpPr txBox="1">
                <a:spLocks noChangeArrowheads="1"/>
              </p:cNvSpPr>
              <p:nvPr/>
            </p:nvSpPr>
            <p:spPr bwMode="auto">
              <a:xfrm>
                <a:off x="2651" y="3544"/>
                <a:ext cx="496" cy="1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urg pointer</a:t>
                </a:r>
              </a:p>
            </p:txBody>
          </p:sp>
          <p:sp>
            <p:nvSpPr>
              <p:cNvPr id="324" name="Line 187">
                <a:extLst>
                  <a:ext uri="{FF2B5EF4-FFF2-40B4-BE49-F238E27FC236}">
                    <a16:creationId xmlns:a16="http://schemas.microsoft.com/office/drawing/2014/main" id="{8CC1CABE-C086-144F-8F1F-A7D004A1EA6E}"/>
                  </a:ext>
                </a:extLst>
              </p:cNvPr>
              <p:cNvSpPr>
                <a:spLocks noChangeShapeType="1"/>
              </p:cNvSpPr>
              <p:nvPr/>
            </p:nvSpPr>
            <p:spPr bwMode="auto">
              <a:xfrm>
                <a:off x="2398" y="3413"/>
                <a:ext cx="0" cy="134"/>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5" name="Line 188">
                <a:extLst>
                  <a:ext uri="{FF2B5EF4-FFF2-40B4-BE49-F238E27FC236}">
                    <a16:creationId xmlns:a16="http://schemas.microsoft.com/office/drawing/2014/main" id="{061C4173-FBA5-7749-BCE1-9EBD070DBA3D}"/>
                  </a:ext>
                </a:extLst>
              </p:cNvPr>
              <p:cNvSpPr>
                <a:spLocks noChangeShapeType="1"/>
              </p:cNvSpPr>
              <p:nvPr/>
            </p:nvSpPr>
            <p:spPr bwMode="auto">
              <a:xfrm>
                <a:off x="2143" y="3412"/>
                <a:ext cx="0" cy="134"/>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08" name="Text Box 189">
              <a:extLst>
                <a:ext uri="{FF2B5EF4-FFF2-40B4-BE49-F238E27FC236}">
                  <a16:creationId xmlns:a16="http://schemas.microsoft.com/office/drawing/2014/main" id="{961ADE6B-9EA8-FA44-92C6-6941117B3BDE}"/>
                </a:ext>
              </a:extLst>
            </p:cNvPr>
            <p:cNvSpPr txBox="1">
              <a:spLocks noChangeArrowheads="1"/>
            </p:cNvSpPr>
            <p:nvPr/>
          </p:nvSpPr>
          <p:spPr bwMode="auto">
            <a:xfrm>
              <a:off x="2600" y="665"/>
              <a:ext cx="1860"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outgoing segment from sender</a:t>
              </a:r>
            </a:p>
          </p:txBody>
        </p:sp>
        <p:sp>
          <p:nvSpPr>
            <p:cNvPr id="309" name="Freeform 190">
              <a:extLst>
                <a:ext uri="{FF2B5EF4-FFF2-40B4-BE49-F238E27FC236}">
                  <a16:creationId xmlns:a16="http://schemas.microsoft.com/office/drawing/2014/main" id="{ECB9422A-F7AA-6143-8673-CA97EE9D620B}"/>
                </a:ext>
              </a:extLst>
            </p:cNvPr>
            <p:cNvSpPr>
              <a:spLocks/>
            </p:cNvSpPr>
            <p:nvPr/>
          </p:nvSpPr>
          <p:spPr bwMode="auto">
            <a:xfrm>
              <a:off x="4050" y="1080"/>
              <a:ext cx="107" cy="824"/>
            </a:xfrm>
            <a:custGeom>
              <a:avLst/>
              <a:gdLst>
                <a:gd name="T0" fmla="*/ 0 w 107"/>
                <a:gd name="T1" fmla="*/ 0 h 910"/>
                <a:gd name="T2" fmla="*/ 107 w 107"/>
                <a:gd name="T3" fmla="*/ 0 h 910"/>
                <a:gd name="T4" fmla="*/ 107 w 107"/>
                <a:gd name="T5" fmla="*/ 337 h 910"/>
                <a:gd name="T6" fmla="*/ 0 60000 65536"/>
                <a:gd name="T7" fmla="*/ 0 60000 65536"/>
                <a:gd name="T8" fmla="*/ 0 60000 65536"/>
              </a:gdLst>
              <a:ahLst/>
              <a:cxnLst>
                <a:cxn ang="T6">
                  <a:pos x="T0" y="T1"/>
                </a:cxn>
                <a:cxn ang="T7">
                  <a:pos x="T2" y="T3"/>
                </a:cxn>
                <a:cxn ang="T8">
                  <a:pos x="T4" y="T5"/>
                </a:cxn>
              </a:cxnLst>
              <a:rect l="0" t="0" r="r" b="b"/>
              <a:pathLst>
                <a:path w="107" h="910">
                  <a:moveTo>
                    <a:pt x="0" y="0"/>
                  </a:moveTo>
                  <a:lnTo>
                    <a:pt x="107" y="0"/>
                  </a:lnTo>
                  <a:lnTo>
                    <a:pt x="107" y="910"/>
                  </a:lnTo>
                </a:path>
              </a:pathLst>
            </a:custGeom>
            <a:noFill/>
            <a:ln w="9525" cap="flat" cmpd="sng">
              <a:solidFill>
                <a:srgbClr val="CC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107" name="Rectangle 5">
            <a:extLst>
              <a:ext uri="{FF2B5EF4-FFF2-40B4-BE49-F238E27FC236}">
                <a16:creationId xmlns:a16="http://schemas.microsoft.com/office/drawing/2014/main" id="{6C3FDCE7-5731-3B49-B3F0-A28BEE20C1DD}"/>
              </a:ext>
            </a:extLst>
          </p:cNvPr>
          <p:cNvSpPr txBox="1">
            <a:spLocks noChangeArrowheads="1"/>
          </p:cNvSpPr>
          <p:nvPr/>
        </p:nvSpPr>
        <p:spPr bwMode="auto">
          <a:xfrm>
            <a:off x="740571" y="2803512"/>
            <a:ext cx="5096669" cy="1768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34950" marR="0" lvl="0" indent="-123825" algn="l" defTabSz="914400" rtl="0" eaLnBrk="0" fontAlgn="base" latinLnBrk="0" hangingPunct="0">
              <a:lnSpc>
                <a:spcPct val="85000"/>
              </a:lnSpc>
              <a:spcBef>
                <a:spcPct val="20000"/>
              </a:spcBef>
              <a:spcAft>
                <a:spcPct val="0"/>
              </a:spcAft>
              <a:buClr>
                <a:srgbClr val="000099"/>
              </a:buClr>
              <a:buSzPct val="100000"/>
              <a:buFont typeface="Wingdings" pitchFamily="2" charset="2"/>
              <a:buNone/>
              <a:tabLst/>
              <a:defRPr/>
            </a:pPr>
            <a:r>
              <a:rPr kumimoji="0" lang="en-US" altLang="en-US" sz="2800" b="0" i="1"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Acknowledgements</a:t>
            </a:r>
            <a:r>
              <a:rPr kumimoji="0" lang="en-US" altLang="en-US" sz="2800" b="0" i="0" u="sng"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a:t>
            </a:r>
            <a:endParaRPr kumimoji="0" lang="en-US" altLang="en-US" sz="2800" b="0" i="0"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endParaRPr>
          </a:p>
          <a:p>
            <a:pPr marL="635000" marR="0" lvl="1" indent="-285750"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seq # of next byte expected from other side</a:t>
            </a:r>
          </a:p>
          <a:p>
            <a:pPr marL="635000" marR="0" lvl="1" indent="-285750"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cumulative ACK</a:t>
            </a:r>
          </a:p>
        </p:txBody>
      </p:sp>
      <p:sp>
        <p:nvSpPr>
          <p:cNvPr id="108" name="Rectangle 5">
            <a:extLst>
              <a:ext uri="{FF2B5EF4-FFF2-40B4-BE49-F238E27FC236}">
                <a16:creationId xmlns:a16="http://schemas.microsoft.com/office/drawing/2014/main" id="{845D3A7B-C2B2-5F46-AC88-0FE1A562E0B2}"/>
              </a:ext>
            </a:extLst>
          </p:cNvPr>
          <p:cNvSpPr txBox="1">
            <a:spLocks noChangeArrowheads="1"/>
          </p:cNvSpPr>
          <p:nvPr/>
        </p:nvSpPr>
        <p:spPr bwMode="auto">
          <a:xfrm>
            <a:off x="651671" y="4633906"/>
            <a:ext cx="5096669" cy="1730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34950" marR="0" lvl="0" indent="-123825" algn="l" defTabSz="914400" rtl="0" eaLnBrk="0" fontAlgn="base" latinLnBrk="0" hangingPunct="0">
              <a:lnSpc>
                <a:spcPct val="85000"/>
              </a:lnSpc>
              <a:spcBef>
                <a:spcPts val="1900"/>
              </a:spcBef>
              <a:spcAft>
                <a:spcPct val="0"/>
              </a:spcAft>
              <a:buClr>
                <a:srgbClr val="000099"/>
              </a:buClr>
              <a:buSzPct val="100000"/>
              <a:buFont typeface="Wingdings" pitchFamily="2" charset="2"/>
              <a:buNone/>
              <a:tabLst/>
              <a:defRPr/>
            </a:pPr>
            <a:r>
              <a:rPr kumimoji="0" lang="en-US" altLang="en-US" sz="2800" b="0" i="1" u="sng"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Q</a:t>
            </a:r>
            <a:r>
              <a:rPr kumimoji="0" lang="en-US" altLang="en-US" sz="2800" b="0" i="0"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 how receiver handles out-of-order segments</a:t>
            </a:r>
          </a:p>
          <a:p>
            <a:pPr marL="635000" marR="0" lvl="1" indent="-285750"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kumimoji="0" lang="en-US" altLang="en-US" sz="2800" b="0" i="1" u="sng" strike="noStrike" kern="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A: </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TCP spec doesn</a:t>
            </a:r>
            <a:r>
              <a:rPr kumimoji="0" lang="en-US" altLang="ja-JP"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say, - up to implementor</a:t>
            </a:r>
            <a:endPar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09" name="Slide Number Placeholder 2">
            <a:extLst>
              <a:ext uri="{FF2B5EF4-FFF2-40B4-BE49-F238E27FC236}">
                <a16:creationId xmlns:a16="http://schemas.microsoft.com/office/drawing/2014/main" id="{471D7C94-F1DF-F240-884F-FBFDCBF83554}"/>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23</a:t>
            </a:fld>
            <a:endParaRPr lang="en-US" dirty="0"/>
          </a:p>
        </p:txBody>
      </p:sp>
    </p:spTree>
    <p:extLst>
      <p:ext uri="{BB962C8B-B14F-4D97-AF65-F5344CB8AC3E}">
        <p14:creationId xmlns:p14="http://schemas.microsoft.com/office/powerpoint/2010/main" val="300296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animEffect transition="in" filter="dissolve">
                                      <p:cBhvr>
                                        <p:cTn id="7" dur="500"/>
                                        <p:tgtEl>
                                          <p:spTgt spid="30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4"/>
                                        </p:tgtEl>
                                        <p:attrNameLst>
                                          <p:attrName>style.visibility</p:attrName>
                                        </p:attrNameLst>
                                      </p:cBhvr>
                                      <p:to>
                                        <p:strVal val="visible"/>
                                      </p:to>
                                    </p:set>
                                    <p:animEffect transition="in" filter="dissolve">
                                      <p:cBhvr>
                                        <p:cTn id="12" dur="500"/>
                                        <p:tgtEl>
                                          <p:spTgt spid="224"/>
                                        </p:tgtEl>
                                      </p:cBhvr>
                                    </p:animEffect>
                                  </p:childTnLst>
                                </p:cTn>
                              </p:par>
                              <p:par>
                                <p:cTn id="13" presetID="9" presetClass="entr" presetSubtype="0" fill="hold" nodeType="withEffect">
                                  <p:stCondLst>
                                    <p:cond delay="0"/>
                                  </p:stCondLst>
                                  <p:childTnLst>
                                    <p:set>
                                      <p:cBhvr>
                                        <p:cTn id="14" dur="1" fill="hold">
                                          <p:stCondLst>
                                            <p:cond delay="0"/>
                                          </p:stCondLst>
                                        </p:cTn>
                                        <p:tgtEl>
                                          <p:spTgt spid="245"/>
                                        </p:tgtEl>
                                        <p:attrNameLst>
                                          <p:attrName>style.visibility</p:attrName>
                                        </p:attrNameLst>
                                      </p:cBhvr>
                                      <p:to>
                                        <p:strVal val="visible"/>
                                      </p:to>
                                    </p:set>
                                    <p:animEffect transition="in" filter="dissolve">
                                      <p:cBhvr>
                                        <p:cTn id="15" dur="500"/>
                                        <p:tgtEl>
                                          <p:spTgt spid="24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7"/>
                                        </p:tgtEl>
                                        <p:attrNameLst>
                                          <p:attrName>style.visibility</p:attrName>
                                        </p:attrNameLst>
                                      </p:cBhvr>
                                      <p:to>
                                        <p:strVal val="visible"/>
                                      </p:to>
                                    </p:set>
                                    <p:animEffect transition="in" filter="dissolve">
                                      <p:cBhvr>
                                        <p:cTn id="18" dur="500"/>
                                        <p:tgtEl>
                                          <p:spTgt spid="10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dissolve">
                                      <p:cBhvr>
                                        <p:cTn id="23"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D8836C-A917-004D-BE1B-CEAF6EA1A803}"/>
              </a:ext>
            </a:extLst>
          </p:cNvPr>
          <p:cNvSpPr>
            <a:spLocks noGrp="1"/>
          </p:cNvSpPr>
          <p:nvPr>
            <p:ph type="title"/>
          </p:nvPr>
        </p:nvSpPr>
        <p:spPr/>
        <p:txBody>
          <a:bodyPr/>
          <a:lstStyle/>
          <a:p>
            <a:r>
              <a:rPr lang="en-AU" dirty="0"/>
              <a:t>TCP window flow control</a:t>
            </a:r>
          </a:p>
        </p:txBody>
      </p:sp>
      <p:sp>
        <p:nvSpPr>
          <p:cNvPr id="5" name="Slide Number Placeholder 4">
            <a:extLst>
              <a:ext uri="{FF2B5EF4-FFF2-40B4-BE49-F238E27FC236}">
                <a16:creationId xmlns:a16="http://schemas.microsoft.com/office/drawing/2014/main" id="{215A879D-51CB-2546-8091-64EF610E458D}"/>
              </a:ext>
            </a:extLst>
          </p:cNvPr>
          <p:cNvSpPr>
            <a:spLocks noGrp="1"/>
          </p:cNvSpPr>
          <p:nvPr>
            <p:ph type="sldNum" sz="quarter" idx="4"/>
          </p:nvPr>
        </p:nvSpPr>
        <p:spPr/>
        <p:txBody>
          <a:bodyPr/>
          <a:lstStyle/>
          <a:p>
            <a:r>
              <a:rPr lang="en-US"/>
              <a:t>Transport Layer: 3-</a:t>
            </a:r>
            <a:fld id="{C4204591-24BD-A542-B9D5-F8D8A88D2FEE}" type="slidenum">
              <a:rPr lang="en-US" smtClean="0"/>
              <a:pPr/>
              <a:t>24</a:t>
            </a:fld>
            <a:endParaRPr lang="en-US" dirty="0"/>
          </a:p>
        </p:txBody>
      </p:sp>
      <p:sp>
        <p:nvSpPr>
          <p:cNvPr id="291" name="Line 3">
            <a:extLst>
              <a:ext uri="{FF2B5EF4-FFF2-40B4-BE49-F238E27FC236}">
                <a16:creationId xmlns:a16="http://schemas.microsoft.com/office/drawing/2014/main" id="{37B00E50-899F-6C45-82D2-56E3AD152036}"/>
              </a:ext>
            </a:extLst>
          </p:cNvPr>
          <p:cNvSpPr>
            <a:spLocks noChangeShapeType="1"/>
          </p:cNvSpPr>
          <p:nvPr/>
        </p:nvSpPr>
        <p:spPr bwMode="auto">
          <a:xfrm>
            <a:off x="2198350" y="2330285"/>
            <a:ext cx="2533650" cy="590550"/>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92" name="Line 9">
            <a:extLst>
              <a:ext uri="{FF2B5EF4-FFF2-40B4-BE49-F238E27FC236}">
                <a16:creationId xmlns:a16="http://schemas.microsoft.com/office/drawing/2014/main" id="{1091DBD0-02A3-CE48-ABC0-14F72066272D}"/>
              </a:ext>
            </a:extLst>
          </p:cNvPr>
          <p:cNvSpPr>
            <a:spLocks noChangeShapeType="1"/>
          </p:cNvSpPr>
          <p:nvPr/>
        </p:nvSpPr>
        <p:spPr bwMode="auto">
          <a:xfrm>
            <a:off x="2198350" y="2558885"/>
            <a:ext cx="2525712" cy="628650"/>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93" name="Line 10">
            <a:extLst>
              <a:ext uri="{FF2B5EF4-FFF2-40B4-BE49-F238E27FC236}">
                <a16:creationId xmlns:a16="http://schemas.microsoft.com/office/drawing/2014/main" id="{16C518C1-1FBD-B54D-8CE6-75BA0D3588EC}"/>
              </a:ext>
            </a:extLst>
          </p:cNvPr>
          <p:cNvSpPr>
            <a:spLocks noChangeShapeType="1"/>
          </p:cNvSpPr>
          <p:nvPr/>
        </p:nvSpPr>
        <p:spPr bwMode="auto">
          <a:xfrm flipH="1">
            <a:off x="2195175" y="2025485"/>
            <a:ext cx="3175" cy="39941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94" name="Line 11">
            <a:extLst>
              <a:ext uri="{FF2B5EF4-FFF2-40B4-BE49-F238E27FC236}">
                <a16:creationId xmlns:a16="http://schemas.microsoft.com/office/drawing/2014/main" id="{E4235C32-BCC7-4449-9D16-5F80B7C43982}"/>
              </a:ext>
            </a:extLst>
          </p:cNvPr>
          <p:cNvSpPr>
            <a:spLocks noChangeShapeType="1"/>
          </p:cNvSpPr>
          <p:nvPr/>
        </p:nvSpPr>
        <p:spPr bwMode="auto">
          <a:xfrm>
            <a:off x="4712950" y="2101685"/>
            <a:ext cx="11112" cy="39036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95" name="Line 12">
            <a:extLst>
              <a:ext uri="{FF2B5EF4-FFF2-40B4-BE49-F238E27FC236}">
                <a16:creationId xmlns:a16="http://schemas.microsoft.com/office/drawing/2014/main" id="{799FC7E7-A036-AF4C-B203-D81A9102DF34}"/>
              </a:ext>
            </a:extLst>
          </p:cNvPr>
          <p:cNvSpPr>
            <a:spLocks noChangeShapeType="1"/>
          </p:cNvSpPr>
          <p:nvPr/>
        </p:nvSpPr>
        <p:spPr bwMode="auto">
          <a:xfrm flipH="1">
            <a:off x="2161837" y="2973222"/>
            <a:ext cx="2519363" cy="809625"/>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96" name="Line 14">
            <a:extLst>
              <a:ext uri="{FF2B5EF4-FFF2-40B4-BE49-F238E27FC236}">
                <a16:creationId xmlns:a16="http://schemas.microsoft.com/office/drawing/2014/main" id="{8695E9C0-56C1-5C46-8071-01D7678A4BC1}"/>
              </a:ext>
            </a:extLst>
          </p:cNvPr>
          <p:cNvSpPr>
            <a:spLocks noChangeShapeType="1"/>
          </p:cNvSpPr>
          <p:nvPr/>
        </p:nvSpPr>
        <p:spPr bwMode="auto">
          <a:xfrm>
            <a:off x="2198350" y="2787485"/>
            <a:ext cx="2533650" cy="590550"/>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97" name="Line 16">
            <a:extLst>
              <a:ext uri="{FF2B5EF4-FFF2-40B4-BE49-F238E27FC236}">
                <a16:creationId xmlns:a16="http://schemas.microsoft.com/office/drawing/2014/main" id="{DCDE0AAC-A9A8-304F-B892-A3A68BD84C12}"/>
              </a:ext>
            </a:extLst>
          </p:cNvPr>
          <p:cNvSpPr>
            <a:spLocks noChangeShapeType="1"/>
          </p:cNvSpPr>
          <p:nvPr/>
        </p:nvSpPr>
        <p:spPr bwMode="auto">
          <a:xfrm>
            <a:off x="2198350" y="3016085"/>
            <a:ext cx="2533650" cy="590550"/>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98" name="Line 17">
            <a:extLst>
              <a:ext uri="{FF2B5EF4-FFF2-40B4-BE49-F238E27FC236}">
                <a16:creationId xmlns:a16="http://schemas.microsoft.com/office/drawing/2014/main" id="{0214634E-1BC1-7345-BE6E-AA3FA29A73FB}"/>
              </a:ext>
            </a:extLst>
          </p:cNvPr>
          <p:cNvSpPr>
            <a:spLocks noChangeShapeType="1"/>
          </p:cNvSpPr>
          <p:nvPr/>
        </p:nvSpPr>
        <p:spPr bwMode="auto">
          <a:xfrm flipH="1">
            <a:off x="2201524" y="3397084"/>
            <a:ext cx="2492375" cy="871537"/>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99" name="Line 18">
            <a:extLst>
              <a:ext uri="{FF2B5EF4-FFF2-40B4-BE49-F238E27FC236}">
                <a16:creationId xmlns:a16="http://schemas.microsoft.com/office/drawing/2014/main" id="{6289447D-7CDA-C249-8841-1DC00D0CEF7D}"/>
              </a:ext>
            </a:extLst>
          </p:cNvPr>
          <p:cNvSpPr>
            <a:spLocks noChangeShapeType="1"/>
          </p:cNvSpPr>
          <p:nvPr/>
        </p:nvSpPr>
        <p:spPr bwMode="auto">
          <a:xfrm flipH="1">
            <a:off x="2198350" y="3625685"/>
            <a:ext cx="2506662" cy="887412"/>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00" name="Line 24">
            <a:extLst>
              <a:ext uri="{FF2B5EF4-FFF2-40B4-BE49-F238E27FC236}">
                <a16:creationId xmlns:a16="http://schemas.microsoft.com/office/drawing/2014/main" id="{F1C1E2D8-EFB3-5242-915D-79A4B8277C7A}"/>
              </a:ext>
            </a:extLst>
          </p:cNvPr>
          <p:cNvSpPr>
            <a:spLocks noChangeShapeType="1"/>
          </p:cNvSpPr>
          <p:nvPr/>
        </p:nvSpPr>
        <p:spPr bwMode="auto">
          <a:xfrm>
            <a:off x="2187237" y="3800514"/>
            <a:ext cx="2533650" cy="590550"/>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01" name="Text Box 29">
            <a:extLst>
              <a:ext uri="{FF2B5EF4-FFF2-40B4-BE49-F238E27FC236}">
                <a16:creationId xmlns:a16="http://schemas.microsoft.com/office/drawing/2014/main" id="{7DE1C02A-944A-C640-A72C-55B4F2E21469}"/>
              </a:ext>
            </a:extLst>
          </p:cNvPr>
          <p:cNvSpPr txBox="1">
            <a:spLocks noChangeArrowheads="1"/>
          </p:cNvSpPr>
          <p:nvPr/>
        </p:nvSpPr>
        <p:spPr bwMode="auto">
          <a:xfrm>
            <a:off x="1936412" y="5997410"/>
            <a:ext cx="3178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r>
              <a:rPr lang="en-US" altLang="x-none" sz="1800">
                <a:solidFill>
                  <a:srgbClr val="000000"/>
                </a:solidFill>
                <a:latin typeface="Tahoma" charset="0"/>
              </a:rPr>
              <a:t>fast retransmit after sender </a:t>
            </a:r>
          </a:p>
          <a:p>
            <a:pPr algn="ctr" eaLnBrk="0" fontAlgn="base" hangingPunct="0">
              <a:lnSpc>
                <a:spcPct val="100000"/>
              </a:lnSpc>
              <a:spcBef>
                <a:spcPct val="0"/>
              </a:spcBef>
              <a:spcAft>
                <a:spcPct val="0"/>
              </a:spcAft>
              <a:buClrTx/>
              <a:buSzTx/>
              <a:buFontTx/>
              <a:buNone/>
            </a:pPr>
            <a:r>
              <a:rPr lang="en-US" altLang="x-none" sz="1800">
                <a:solidFill>
                  <a:srgbClr val="000000"/>
                </a:solidFill>
                <a:latin typeface="Tahoma" charset="0"/>
              </a:rPr>
              <a:t>receipt of triple duplicate ACK</a:t>
            </a:r>
            <a:endParaRPr lang="en-US" altLang="x-none" sz="1000">
              <a:solidFill>
                <a:srgbClr val="000000"/>
              </a:solidFill>
              <a:latin typeface="Tahoma" charset="0"/>
            </a:endParaRPr>
          </a:p>
        </p:txBody>
      </p:sp>
      <p:sp>
        <p:nvSpPr>
          <p:cNvPr id="302" name="Text Box 34">
            <a:extLst>
              <a:ext uri="{FF2B5EF4-FFF2-40B4-BE49-F238E27FC236}">
                <a16:creationId xmlns:a16="http://schemas.microsoft.com/office/drawing/2014/main" id="{583CE352-35AF-FB4A-8097-8E6AEE1FC296}"/>
              </a:ext>
            </a:extLst>
          </p:cNvPr>
          <p:cNvSpPr txBox="1">
            <a:spLocks noChangeArrowheads="1"/>
          </p:cNvSpPr>
          <p:nvPr/>
        </p:nvSpPr>
        <p:spPr bwMode="auto">
          <a:xfrm>
            <a:off x="4239875" y="1150772"/>
            <a:ext cx="773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r>
              <a:rPr lang="en-US" altLang="x-none" sz="1600">
                <a:solidFill>
                  <a:srgbClr val="000000"/>
                </a:solidFill>
                <a:latin typeface="Tahoma" charset="0"/>
              </a:rPr>
              <a:t>Host B</a:t>
            </a:r>
          </a:p>
        </p:txBody>
      </p:sp>
      <p:sp>
        <p:nvSpPr>
          <p:cNvPr id="303" name="Text Box 38">
            <a:extLst>
              <a:ext uri="{FF2B5EF4-FFF2-40B4-BE49-F238E27FC236}">
                <a16:creationId xmlns:a16="http://schemas.microsoft.com/office/drawing/2014/main" id="{CA923670-5FA7-0B41-82D8-1E13CC6B4C3B}"/>
              </a:ext>
            </a:extLst>
          </p:cNvPr>
          <p:cNvSpPr txBox="1">
            <a:spLocks noChangeArrowheads="1"/>
          </p:cNvSpPr>
          <p:nvPr/>
        </p:nvSpPr>
        <p:spPr bwMode="auto">
          <a:xfrm>
            <a:off x="1906250" y="1168235"/>
            <a:ext cx="776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r>
              <a:rPr lang="en-US" altLang="x-none" sz="1600">
                <a:solidFill>
                  <a:srgbClr val="000000"/>
                </a:solidFill>
                <a:latin typeface="Tahoma" charset="0"/>
              </a:rPr>
              <a:t>Host A</a:t>
            </a:r>
          </a:p>
        </p:txBody>
      </p:sp>
      <p:sp>
        <p:nvSpPr>
          <p:cNvPr id="304" name="Text Box 40">
            <a:extLst>
              <a:ext uri="{FF2B5EF4-FFF2-40B4-BE49-F238E27FC236}">
                <a16:creationId xmlns:a16="http://schemas.microsoft.com/office/drawing/2014/main" id="{CAC94D18-FDF4-B847-8D69-B2F191152DB6}"/>
              </a:ext>
            </a:extLst>
          </p:cNvPr>
          <p:cNvSpPr txBox="1">
            <a:spLocks noChangeArrowheads="1"/>
          </p:cNvSpPr>
          <p:nvPr/>
        </p:nvSpPr>
        <p:spPr bwMode="auto">
          <a:xfrm>
            <a:off x="2601281" y="2345108"/>
            <a:ext cx="1996059"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100" b="0" i="0" u="none" strike="noStrike" kern="0" cap="none" spc="0" normalizeH="0" baseline="0" noProof="0" dirty="0" err="1">
                <a:ln>
                  <a:noFill/>
                </a:ln>
                <a:solidFill>
                  <a:srgbClr val="000000"/>
                </a:solidFill>
                <a:effectLst/>
                <a:uLnTx/>
                <a:uFillTx/>
                <a:latin typeface="Tahoma" charset="0"/>
                <a:ea typeface="ＭＳ Ｐゴシック" charset="-128"/>
              </a:rPr>
              <a:t>Seq</a:t>
            </a:r>
            <a:r>
              <a:rPr kumimoji="0" lang="en-US" altLang="x-none" sz="1100" b="0" i="0" u="none" strike="noStrike" kern="0" cap="none" spc="0" normalizeH="0" baseline="0" noProof="0" dirty="0">
                <a:ln>
                  <a:noFill/>
                </a:ln>
                <a:solidFill>
                  <a:srgbClr val="000000"/>
                </a:solidFill>
                <a:effectLst/>
                <a:uLnTx/>
                <a:uFillTx/>
                <a:latin typeface="Tahoma" charset="0"/>
                <a:ea typeface="ＭＳ Ｐゴシック" charset="-128"/>
              </a:rPr>
              <a:t>=0000, segment=0-1023</a:t>
            </a:r>
          </a:p>
        </p:txBody>
      </p:sp>
      <p:grpSp>
        <p:nvGrpSpPr>
          <p:cNvPr id="305" name="Group 93">
            <a:extLst>
              <a:ext uri="{FF2B5EF4-FFF2-40B4-BE49-F238E27FC236}">
                <a16:creationId xmlns:a16="http://schemas.microsoft.com/office/drawing/2014/main" id="{AD908AA6-C7B8-FE47-AC99-57BE1ED75A13}"/>
              </a:ext>
            </a:extLst>
          </p:cNvPr>
          <p:cNvGrpSpPr>
            <a:grpSpLocks/>
          </p:cNvGrpSpPr>
          <p:nvPr/>
        </p:nvGrpSpPr>
        <p:grpSpPr bwMode="auto">
          <a:xfrm>
            <a:off x="1815762" y="1407947"/>
            <a:ext cx="630238" cy="533400"/>
            <a:chOff x="-44" y="1473"/>
            <a:chExt cx="981" cy="1105"/>
          </a:xfrm>
        </p:grpSpPr>
        <p:pic>
          <p:nvPicPr>
            <p:cNvPr id="306" name="Picture 94" descr="desktop_computer_stylized_medium">
              <a:extLst>
                <a:ext uri="{FF2B5EF4-FFF2-40B4-BE49-F238E27FC236}">
                  <a16:creationId xmlns:a16="http://schemas.microsoft.com/office/drawing/2014/main" id="{16FFBA7A-B29D-A54B-9A6E-806B9FEE1E9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 name="Freeform 95">
              <a:extLst>
                <a:ext uri="{FF2B5EF4-FFF2-40B4-BE49-F238E27FC236}">
                  <a16:creationId xmlns:a16="http://schemas.microsoft.com/office/drawing/2014/main" id="{42121FCA-32EA-C741-B4C4-110F54523DB9}"/>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grpSp>
        <p:nvGrpSpPr>
          <p:cNvPr id="308" name="Group 96">
            <a:extLst>
              <a:ext uri="{FF2B5EF4-FFF2-40B4-BE49-F238E27FC236}">
                <a16:creationId xmlns:a16="http://schemas.microsoft.com/office/drawing/2014/main" id="{B86B9FCA-CD16-2C44-8DB9-C028F5295970}"/>
              </a:ext>
            </a:extLst>
          </p:cNvPr>
          <p:cNvGrpSpPr>
            <a:grpSpLocks/>
          </p:cNvGrpSpPr>
          <p:nvPr/>
        </p:nvGrpSpPr>
        <p:grpSpPr bwMode="auto">
          <a:xfrm flipH="1">
            <a:off x="4393862" y="1434935"/>
            <a:ext cx="654050" cy="579437"/>
            <a:chOff x="-44" y="1473"/>
            <a:chExt cx="981" cy="1105"/>
          </a:xfrm>
        </p:grpSpPr>
        <p:pic>
          <p:nvPicPr>
            <p:cNvPr id="309" name="Picture 97" descr="desktop_computer_stylized_medium">
              <a:extLst>
                <a:ext uri="{FF2B5EF4-FFF2-40B4-BE49-F238E27FC236}">
                  <a16:creationId xmlns:a16="http://schemas.microsoft.com/office/drawing/2014/main" id="{62EE9BD0-284C-414E-8D9E-9C0C097443D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 name="Freeform 98">
              <a:extLst>
                <a:ext uri="{FF2B5EF4-FFF2-40B4-BE49-F238E27FC236}">
                  <a16:creationId xmlns:a16="http://schemas.microsoft.com/office/drawing/2014/main" id="{A811D961-79C8-EA4F-92CE-0D53746BE1E7}"/>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sp>
        <p:nvSpPr>
          <p:cNvPr id="311" name="Line 17">
            <a:extLst>
              <a:ext uri="{FF2B5EF4-FFF2-40B4-BE49-F238E27FC236}">
                <a16:creationId xmlns:a16="http://schemas.microsoft.com/office/drawing/2014/main" id="{7531A9B3-0BC7-254B-9EA6-9CF6336194BE}"/>
              </a:ext>
            </a:extLst>
          </p:cNvPr>
          <p:cNvSpPr>
            <a:spLocks noChangeShapeType="1"/>
          </p:cNvSpPr>
          <p:nvPr/>
        </p:nvSpPr>
        <p:spPr bwMode="auto">
          <a:xfrm flipH="1">
            <a:off x="2196763" y="3199065"/>
            <a:ext cx="2530475" cy="830262"/>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12" name="Text Box 40">
            <a:extLst>
              <a:ext uri="{FF2B5EF4-FFF2-40B4-BE49-F238E27FC236}">
                <a16:creationId xmlns:a16="http://schemas.microsoft.com/office/drawing/2014/main" id="{172988F6-6822-AF45-8BA3-C380E9CE77A3}"/>
              </a:ext>
            </a:extLst>
          </p:cNvPr>
          <p:cNvSpPr txBox="1">
            <a:spLocks noChangeArrowheads="1"/>
          </p:cNvSpPr>
          <p:nvPr/>
        </p:nvSpPr>
        <p:spPr bwMode="auto">
          <a:xfrm>
            <a:off x="2607594" y="2595937"/>
            <a:ext cx="825867"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100" b="0" i="0" u="none" strike="noStrike" kern="0" cap="none" spc="0" normalizeH="0" baseline="0" noProof="0" dirty="0" err="1">
                <a:ln>
                  <a:noFill/>
                </a:ln>
                <a:solidFill>
                  <a:srgbClr val="000000"/>
                </a:solidFill>
                <a:effectLst/>
                <a:uLnTx/>
                <a:uFillTx/>
                <a:latin typeface="Tahoma" charset="0"/>
                <a:ea typeface="ＭＳ Ｐゴシック" charset="-128"/>
              </a:rPr>
              <a:t>Seq</a:t>
            </a:r>
            <a:r>
              <a:rPr kumimoji="0" lang="en-US" altLang="x-none" sz="1100" b="0" i="0" u="none" strike="noStrike" kern="0" cap="none" spc="0" normalizeH="0" baseline="0" noProof="0" dirty="0">
                <a:ln>
                  <a:noFill/>
                </a:ln>
                <a:solidFill>
                  <a:srgbClr val="000000"/>
                </a:solidFill>
                <a:effectLst/>
                <a:uLnTx/>
                <a:uFillTx/>
                <a:latin typeface="Tahoma" charset="0"/>
                <a:ea typeface="ＭＳ Ｐゴシック" charset="-128"/>
              </a:rPr>
              <a:t>=1024</a:t>
            </a:r>
          </a:p>
        </p:txBody>
      </p:sp>
      <p:sp>
        <p:nvSpPr>
          <p:cNvPr id="313" name="Text Box 40">
            <a:extLst>
              <a:ext uri="{FF2B5EF4-FFF2-40B4-BE49-F238E27FC236}">
                <a16:creationId xmlns:a16="http://schemas.microsoft.com/office/drawing/2014/main" id="{C35D30B6-C497-3446-83E4-0E3F35808206}"/>
              </a:ext>
            </a:extLst>
          </p:cNvPr>
          <p:cNvSpPr txBox="1">
            <a:spLocks noChangeArrowheads="1"/>
          </p:cNvSpPr>
          <p:nvPr/>
        </p:nvSpPr>
        <p:spPr bwMode="auto">
          <a:xfrm>
            <a:off x="2601281" y="2832224"/>
            <a:ext cx="825867"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100" b="0" i="0" u="none" strike="noStrike" kern="0" cap="none" spc="0" normalizeH="0" baseline="0" noProof="0" dirty="0" err="1">
                <a:ln>
                  <a:noFill/>
                </a:ln>
                <a:solidFill>
                  <a:srgbClr val="000000"/>
                </a:solidFill>
                <a:effectLst/>
                <a:uLnTx/>
                <a:uFillTx/>
                <a:latin typeface="Tahoma" charset="0"/>
                <a:ea typeface="ＭＳ Ｐゴシック" charset="-128"/>
              </a:rPr>
              <a:t>Seq</a:t>
            </a:r>
            <a:r>
              <a:rPr kumimoji="0" lang="en-US" altLang="x-none" sz="1100" b="0" i="0" u="none" strike="noStrike" kern="0" cap="none" spc="0" normalizeH="0" baseline="0" noProof="0" dirty="0">
                <a:ln>
                  <a:noFill/>
                </a:ln>
                <a:solidFill>
                  <a:srgbClr val="000000"/>
                </a:solidFill>
                <a:effectLst/>
                <a:uLnTx/>
                <a:uFillTx/>
                <a:latin typeface="Tahoma" charset="0"/>
                <a:ea typeface="ＭＳ Ｐゴシック" charset="-128"/>
              </a:rPr>
              <a:t>=2048</a:t>
            </a:r>
          </a:p>
        </p:txBody>
      </p:sp>
      <p:sp>
        <p:nvSpPr>
          <p:cNvPr id="314" name="Text Box 40">
            <a:extLst>
              <a:ext uri="{FF2B5EF4-FFF2-40B4-BE49-F238E27FC236}">
                <a16:creationId xmlns:a16="http://schemas.microsoft.com/office/drawing/2014/main" id="{6A7EB8EB-CBCD-F34E-888D-209658E5A158}"/>
              </a:ext>
            </a:extLst>
          </p:cNvPr>
          <p:cNvSpPr txBox="1">
            <a:spLocks noChangeArrowheads="1"/>
          </p:cNvSpPr>
          <p:nvPr/>
        </p:nvSpPr>
        <p:spPr bwMode="auto">
          <a:xfrm>
            <a:off x="2620258" y="3081922"/>
            <a:ext cx="825867"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100" b="0" i="0" u="none" strike="noStrike" kern="0" cap="none" spc="0" normalizeH="0" baseline="0" noProof="0" dirty="0" err="1">
                <a:ln>
                  <a:noFill/>
                </a:ln>
                <a:solidFill>
                  <a:srgbClr val="000000"/>
                </a:solidFill>
                <a:effectLst/>
                <a:uLnTx/>
                <a:uFillTx/>
                <a:latin typeface="Tahoma" charset="0"/>
                <a:ea typeface="ＭＳ Ｐゴシック" charset="-128"/>
              </a:rPr>
              <a:t>Seq</a:t>
            </a:r>
            <a:r>
              <a:rPr kumimoji="0" lang="en-US" altLang="x-none" sz="1100" b="0" i="0" u="none" strike="noStrike" kern="0" cap="none" spc="0" normalizeH="0" baseline="0" noProof="0" dirty="0">
                <a:ln>
                  <a:noFill/>
                </a:ln>
                <a:solidFill>
                  <a:srgbClr val="000000"/>
                </a:solidFill>
                <a:effectLst/>
                <a:uLnTx/>
                <a:uFillTx/>
                <a:latin typeface="Tahoma" charset="0"/>
                <a:ea typeface="ＭＳ Ｐゴシック" charset="-128"/>
              </a:rPr>
              <a:t>=3072</a:t>
            </a:r>
          </a:p>
        </p:txBody>
      </p:sp>
      <p:sp>
        <p:nvSpPr>
          <p:cNvPr id="315" name="Text Box 40">
            <a:extLst>
              <a:ext uri="{FF2B5EF4-FFF2-40B4-BE49-F238E27FC236}">
                <a16:creationId xmlns:a16="http://schemas.microsoft.com/office/drawing/2014/main" id="{DBD6EF8F-9F7D-C741-AF75-D6E8D3E9DB62}"/>
              </a:ext>
            </a:extLst>
          </p:cNvPr>
          <p:cNvSpPr txBox="1">
            <a:spLocks noChangeArrowheads="1"/>
          </p:cNvSpPr>
          <p:nvPr/>
        </p:nvSpPr>
        <p:spPr bwMode="auto">
          <a:xfrm>
            <a:off x="3634878" y="4086850"/>
            <a:ext cx="825867"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100" b="0" i="0" u="none" strike="noStrike" kern="0" cap="none" spc="0" normalizeH="0" baseline="0" noProof="0" dirty="0" err="1">
                <a:ln>
                  <a:noFill/>
                </a:ln>
                <a:solidFill>
                  <a:srgbClr val="000000"/>
                </a:solidFill>
                <a:effectLst/>
                <a:uLnTx/>
                <a:uFillTx/>
                <a:latin typeface="Tahoma" charset="0"/>
                <a:ea typeface="ＭＳ Ｐゴシック" charset="-128"/>
              </a:rPr>
              <a:t>Seq</a:t>
            </a:r>
            <a:r>
              <a:rPr kumimoji="0" lang="en-US" altLang="x-none" sz="1100" b="0" i="0" u="none" strike="noStrike" kern="0" cap="none" spc="0" normalizeH="0" baseline="0" noProof="0" dirty="0">
                <a:ln>
                  <a:noFill/>
                </a:ln>
                <a:solidFill>
                  <a:srgbClr val="000000"/>
                </a:solidFill>
                <a:effectLst/>
                <a:uLnTx/>
                <a:uFillTx/>
                <a:latin typeface="Tahoma" charset="0"/>
                <a:ea typeface="ＭＳ Ｐゴシック" charset="-128"/>
              </a:rPr>
              <a:t>=5120</a:t>
            </a:r>
          </a:p>
        </p:txBody>
      </p:sp>
      <p:sp>
        <p:nvSpPr>
          <p:cNvPr id="316" name="TextBox 315">
            <a:extLst>
              <a:ext uri="{FF2B5EF4-FFF2-40B4-BE49-F238E27FC236}">
                <a16:creationId xmlns:a16="http://schemas.microsoft.com/office/drawing/2014/main" id="{B084B4D9-6C7F-F041-B671-54B76BDE1896}"/>
              </a:ext>
            </a:extLst>
          </p:cNvPr>
          <p:cNvSpPr txBox="1"/>
          <p:nvPr/>
        </p:nvSpPr>
        <p:spPr>
          <a:xfrm>
            <a:off x="838200" y="1962787"/>
            <a:ext cx="1291829" cy="646331"/>
          </a:xfrm>
          <a:prstGeom prst="rect">
            <a:avLst/>
          </a:prstGeom>
          <a:noFill/>
        </p:spPr>
        <p:txBody>
          <a:bodyPr wrap="none" rtlCol="0">
            <a:spAutoFit/>
          </a:bodyPr>
          <a:lstStyle/>
          <a:p>
            <a:pPr eaLnBrk="0" fontAlgn="base" hangingPunct="0">
              <a:spcBef>
                <a:spcPct val="0"/>
              </a:spcBef>
              <a:spcAft>
                <a:spcPct val="0"/>
              </a:spcAft>
            </a:pPr>
            <a:r>
              <a:rPr lang="en-AU" sz="1200" dirty="0" err="1">
                <a:solidFill>
                  <a:srgbClr val="000000"/>
                </a:solidFill>
                <a:latin typeface="Tahoma" charset="0"/>
                <a:ea typeface="ＭＳ Ｐゴシック" charset="-128"/>
              </a:rPr>
              <a:t>SendBase</a:t>
            </a:r>
            <a:r>
              <a:rPr lang="en-AU" sz="1200" dirty="0">
                <a:solidFill>
                  <a:srgbClr val="000000"/>
                </a:solidFill>
                <a:latin typeface="Tahoma" charset="0"/>
                <a:ea typeface="ＭＳ Ｐゴシック" charset="-128"/>
              </a:rPr>
              <a:t>=0000</a:t>
            </a:r>
          </a:p>
          <a:p>
            <a:pPr eaLnBrk="0" fontAlgn="base" hangingPunct="0">
              <a:spcBef>
                <a:spcPct val="0"/>
              </a:spcBef>
              <a:spcAft>
                <a:spcPct val="0"/>
              </a:spcAft>
            </a:pPr>
            <a:r>
              <a:rPr lang="en-AU" sz="1200" dirty="0">
                <a:solidFill>
                  <a:srgbClr val="000000"/>
                </a:solidFill>
                <a:latin typeface="Tahoma" charset="0"/>
                <a:ea typeface="ＭＳ Ｐゴシック" charset="-128"/>
              </a:rPr>
              <a:t>MSS=1024</a:t>
            </a:r>
          </a:p>
          <a:p>
            <a:pPr eaLnBrk="0" fontAlgn="base" hangingPunct="0">
              <a:spcBef>
                <a:spcPct val="0"/>
              </a:spcBef>
              <a:spcAft>
                <a:spcPct val="0"/>
              </a:spcAft>
            </a:pPr>
            <a:r>
              <a:rPr lang="en-AU" sz="1200" dirty="0">
                <a:solidFill>
                  <a:srgbClr val="000000"/>
                </a:solidFill>
                <a:latin typeface="Tahoma" charset="0"/>
                <a:ea typeface="ＭＳ Ｐゴシック" charset="-128"/>
              </a:rPr>
              <a:t>Window=5120</a:t>
            </a:r>
          </a:p>
        </p:txBody>
      </p:sp>
      <p:sp>
        <p:nvSpPr>
          <p:cNvPr id="317" name="Text Box 40">
            <a:extLst>
              <a:ext uri="{FF2B5EF4-FFF2-40B4-BE49-F238E27FC236}">
                <a16:creationId xmlns:a16="http://schemas.microsoft.com/office/drawing/2014/main" id="{68AAE69E-F5EC-1D46-9625-C80BD1FE9C83}"/>
              </a:ext>
            </a:extLst>
          </p:cNvPr>
          <p:cNvSpPr txBox="1">
            <a:spLocks noChangeArrowheads="1"/>
          </p:cNvSpPr>
          <p:nvPr/>
        </p:nvSpPr>
        <p:spPr bwMode="auto">
          <a:xfrm>
            <a:off x="1107961" y="3656322"/>
            <a:ext cx="1000595"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100" b="0" i="0" u="none" strike="noStrike" kern="0" cap="none" spc="0" normalizeH="0" baseline="0" noProof="0" dirty="0" err="1">
                <a:ln>
                  <a:noFill/>
                </a:ln>
                <a:solidFill>
                  <a:srgbClr val="000000"/>
                </a:solidFill>
                <a:effectLst/>
                <a:uLnTx/>
                <a:uFillTx/>
                <a:latin typeface="Tahoma" charset="0"/>
                <a:ea typeface="ＭＳ Ｐゴシック" charset="-128"/>
              </a:rPr>
              <a:t>ACKed</a:t>
            </a:r>
            <a:r>
              <a:rPr kumimoji="0" lang="en-US" altLang="x-none" sz="1100" b="0" i="0" u="none" strike="noStrike" kern="0" cap="none" spc="0" normalizeH="0" baseline="0" noProof="0" dirty="0">
                <a:ln>
                  <a:noFill/>
                </a:ln>
                <a:solidFill>
                  <a:srgbClr val="000000"/>
                </a:solidFill>
                <a:effectLst/>
                <a:uLnTx/>
                <a:uFillTx/>
                <a:latin typeface="Tahoma" charset="0"/>
                <a:ea typeface="ＭＳ Ｐゴシック" charset="-128"/>
              </a:rPr>
              <a:t>=1024</a:t>
            </a:r>
          </a:p>
        </p:txBody>
      </p:sp>
      <p:sp>
        <p:nvSpPr>
          <p:cNvPr id="318" name="Text Box 40">
            <a:extLst>
              <a:ext uri="{FF2B5EF4-FFF2-40B4-BE49-F238E27FC236}">
                <a16:creationId xmlns:a16="http://schemas.microsoft.com/office/drawing/2014/main" id="{5F7AF07B-3170-4C46-A9F6-044073A46122}"/>
              </a:ext>
            </a:extLst>
          </p:cNvPr>
          <p:cNvSpPr txBox="1">
            <a:spLocks noChangeArrowheads="1"/>
          </p:cNvSpPr>
          <p:nvPr/>
        </p:nvSpPr>
        <p:spPr bwMode="auto">
          <a:xfrm>
            <a:off x="1092067" y="3917571"/>
            <a:ext cx="1000594"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100" b="0" i="0" u="none" strike="noStrike" kern="0" cap="none" spc="0" normalizeH="0" baseline="0" noProof="0" dirty="0" err="1">
                <a:ln>
                  <a:noFill/>
                </a:ln>
                <a:solidFill>
                  <a:srgbClr val="000000"/>
                </a:solidFill>
                <a:effectLst/>
                <a:uLnTx/>
                <a:uFillTx/>
                <a:latin typeface="Tahoma" charset="0"/>
                <a:ea typeface="ＭＳ Ｐゴシック" charset="-128"/>
              </a:rPr>
              <a:t>ACKed</a:t>
            </a:r>
            <a:r>
              <a:rPr kumimoji="0" lang="en-US" altLang="x-none" sz="1100" b="0" i="0" u="none" strike="noStrike" kern="0" cap="none" spc="0" normalizeH="0" baseline="0" noProof="0" dirty="0">
                <a:ln>
                  <a:noFill/>
                </a:ln>
                <a:solidFill>
                  <a:srgbClr val="000000"/>
                </a:solidFill>
                <a:effectLst/>
                <a:uLnTx/>
                <a:uFillTx/>
                <a:latin typeface="Tahoma" charset="0"/>
                <a:ea typeface="ＭＳ Ｐゴシック" charset="-128"/>
              </a:rPr>
              <a:t>=2048</a:t>
            </a:r>
          </a:p>
        </p:txBody>
      </p:sp>
      <p:sp>
        <p:nvSpPr>
          <p:cNvPr id="319" name="Line 24">
            <a:extLst>
              <a:ext uri="{FF2B5EF4-FFF2-40B4-BE49-F238E27FC236}">
                <a16:creationId xmlns:a16="http://schemas.microsoft.com/office/drawing/2014/main" id="{6F6FEF7B-3239-B643-AF04-DBA87D5FF939}"/>
              </a:ext>
            </a:extLst>
          </p:cNvPr>
          <p:cNvSpPr>
            <a:spLocks noChangeShapeType="1"/>
          </p:cNvSpPr>
          <p:nvPr/>
        </p:nvSpPr>
        <p:spPr bwMode="auto">
          <a:xfrm>
            <a:off x="2208656" y="4048376"/>
            <a:ext cx="2533650" cy="590550"/>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20" name="Text Box 40">
            <a:extLst>
              <a:ext uri="{FF2B5EF4-FFF2-40B4-BE49-F238E27FC236}">
                <a16:creationId xmlns:a16="http://schemas.microsoft.com/office/drawing/2014/main" id="{AB23A293-3171-FA4B-BA98-831921AFCDB6}"/>
              </a:ext>
            </a:extLst>
          </p:cNvPr>
          <p:cNvSpPr txBox="1">
            <a:spLocks noChangeArrowheads="1"/>
          </p:cNvSpPr>
          <p:nvPr/>
        </p:nvSpPr>
        <p:spPr bwMode="auto">
          <a:xfrm>
            <a:off x="3641438" y="4322297"/>
            <a:ext cx="825867"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100" b="0" i="0" u="none" strike="noStrike" kern="0" cap="none" spc="0" normalizeH="0" baseline="0" noProof="0" dirty="0" err="1">
                <a:ln>
                  <a:noFill/>
                </a:ln>
                <a:solidFill>
                  <a:srgbClr val="000000"/>
                </a:solidFill>
                <a:effectLst/>
                <a:uLnTx/>
                <a:uFillTx/>
                <a:latin typeface="Tahoma" charset="0"/>
                <a:ea typeface="ＭＳ Ｐゴシック" charset="-128"/>
              </a:rPr>
              <a:t>Seq</a:t>
            </a:r>
            <a:r>
              <a:rPr kumimoji="0" lang="en-US" altLang="x-none" sz="1100" b="0" i="0" u="none" strike="noStrike" kern="0" cap="none" spc="0" normalizeH="0" baseline="0" noProof="0" dirty="0">
                <a:ln>
                  <a:noFill/>
                </a:ln>
                <a:solidFill>
                  <a:srgbClr val="000000"/>
                </a:solidFill>
                <a:effectLst/>
                <a:uLnTx/>
                <a:uFillTx/>
                <a:latin typeface="Tahoma" charset="0"/>
                <a:ea typeface="ＭＳ Ｐゴシック" charset="-128"/>
              </a:rPr>
              <a:t>=6144</a:t>
            </a:r>
          </a:p>
        </p:txBody>
      </p:sp>
      <p:sp>
        <p:nvSpPr>
          <p:cNvPr id="321" name="Line 24">
            <a:extLst>
              <a:ext uri="{FF2B5EF4-FFF2-40B4-BE49-F238E27FC236}">
                <a16:creationId xmlns:a16="http://schemas.microsoft.com/office/drawing/2014/main" id="{A91DE54E-E098-4B4C-9F6D-C171EF65EF9A}"/>
              </a:ext>
            </a:extLst>
          </p:cNvPr>
          <p:cNvSpPr>
            <a:spLocks noChangeShapeType="1"/>
          </p:cNvSpPr>
          <p:nvPr/>
        </p:nvSpPr>
        <p:spPr bwMode="auto">
          <a:xfrm>
            <a:off x="2205109" y="4283823"/>
            <a:ext cx="2533650" cy="590550"/>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22" name="Line 24">
            <a:extLst>
              <a:ext uri="{FF2B5EF4-FFF2-40B4-BE49-F238E27FC236}">
                <a16:creationId xmlns:a16="http://schemas.microsoft.com/office/drawing/2014/main" id="{477900E1-04E1-8B49-AD8E-4C91C24AA715}"/>
              </a:ext>
            </a:extLst>
          </p:cNvPr>
          <p:cNvSpPr>
            <a:spLocks noChangeShapeType="1"/>
          </p:cNvSpPr>
          <p:nvPr/>
        </p:nvSpPr>
        <p:spPr bwMode="auto">
          <a:xfrm>
            <a:off x="2211868" y="4519270"/>
            <a:ext cx="2533650" cy="590550"/>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23" name="Text Box 40">
            <a:extLst>
              <a:ext uri="{FF2B5EF4-FFF2-40B4-BE49-F238E27FC236}">
                <a16:creationId xmlns:a16="http://schemas.microsoft.com/office/drawing/2014/main" id="{66D0261F-CE16-B144-9248-0C63F80C9295}"/>
              </a:ext>
            </a:extLst>
          </p:cNvPr>
          <p:cNvSpPr txBox="1">
            <a:spLocks noChangeArrowheads="1"/>
          </p:cNvSpPr>
          <p:nvPr/>
        </p:nvSpPr>
        <p:spPr bwMode="auto">
          <a:xfrm>
            <a:off x="3775584" y="4557121"/>
            <a:ext cx="585418"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100" b="0" i="0" u="none" strike="noStrike" kern="0" cap="none" spc="0" normalizeH="0" baseline="0" noProof="0" dirty="0" err="1">
                <a:ln>
                  <a:noFill/>
                </a:ln>
                <a:solidFill>
                  <a:srgbClr val="000000"/>
                </a:solidFill>
                <a:effectLst/>
                <a:uLnTx/>
                <a:uFillTx/>
                <a:latin typeface="Tahoma" charset="0"/>
                <a:ea typeface="ＭＳ Ｐゴシック" charset="-128"/>
              </a:rPr>
              <a:t>Seq</a:t>
            </a:r>
            <a:r>
              <a:rPr kumimoji="0" lang="en-US" altLang="x-none" sz="1100" b="0" i="0" u="none" strike="noStrike" kern="0" cap="none" spc="0" normalizeH="0" baseline="0" noProof="0" dirty="0">
                <a:ln>
                  <a:noFill/>
                </a:ln>
                <a:solidFill>
                  <a:srgbClr val="000000"/>
                </a:solidFill>
                <a:effectLst/>
                <a:uLnTx/>
                <a:uFillTx/>
                <a:latin typeface="Tahoma" charset="0"/>
                <a:ea typeface="ＭＳ Ｐゴシック" charset="-128"/>
              </a:rPr>
              <a:t>=?</a:t>
            </a:r>
          </a:p>
        </p:txBody>
      </p:sp>
      <p:sp>
        <p:nvSpPr>
          <p:cNvPr id="324" name="Text Box 40">
            <a:extLst>
              <a:ext uri="{FF2B5EF4-FFF2-40B4-BE49-F238E27FC236}">
                <a16:creationId xmlns:a16="http://schemas.microsoft.com/office/drawing/2014/main" id="{90429548-4E88-224F-A31F-1E0A7F2E71C0}"/>
              </a:ext>
            </a:extLst>
          </p:cNvPr>
          <p:cNvSpPr txBox="1">
            <a:spLocks noChangeArrowheads="1"/>
          </p:cNvSpPr>
          <p:nvPr/>
        </p:nvSpPr>
        <p:spPr bwMode="auto">
          <a:xfrm>
            <a:off x="3795957" y="4824033"/>
            <a:ext cx="585418"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100" b="0" i="0" u="none" strike="noStrike" kern="0" cap="none" spc="0" normalizeH="0" baseline="0" noProof="0" dirty="0" err="1">
                <a:ln>
                  <a:noFill/>
                </a:ln>
                <a:solidFill>
                  <a:srgbClr val="000000"/>
                </a:solidFill>
                <a:effectLst/>
                <a:uLnTx/>
                <a:uFillTx/>
                <a:latin typeface="Tahoma" charset="0"/>
                <a:ea typeface="ＭＳ Ｐゴシック" charset="-128"/>
              </a:rPr>
              <a:t>Seq</a:t>
            </a:r>
            <a:r>
              <a:rPr kumimoji="0" lang="en-US" altLang="x-none" sz="1100" b="0" i="0" u="none" strike="noStrike" kern="0" cap="none" spc="0" normalizeH="0" baseline="0" noProof="0" dirty="0">
                <a:ln>
                  <a:noFill/>
                </a:ln>
                <a:solidFill>
                  <a:srgbClr val="000000"/>
                </a:solidFill>
                <a:effectLst/>
                <a:uLnTx/>
                <a:uFillTx/>
                <a:latin typeface="Tahoma" charset="0"/>
                <a:ea typeface="ＭＳ Ｐゴシック" charset="-128"/>
              </a:rPr>
              <a:t>=?</a:t>
            </a:r>
          </a:p>
        </p:txBody>
      </p:sp>
      <p:grpSp>
        <p:nvGrpSpPr>
          <p:cNvPr id="325" name="Group 195">
            <a:extLst>
              <a:ext uri="{FF2B5EF4-FFF2-40B4-BE49-F238E27FC236}">
                <a16:creationId xmlns:a16="http://schemas.microsoft.com/office/drawing/2014/main" id="{5142706D-30A5-F843-9A6C-B91D6B9DA31F}"/>
              </a:ext>
            </a:extLst>
          </p:cNvPr>
          <p:cNvGrpSpPr>
            <a:grpSpLocks/>
          </p:cNvGrpSpPr>
          <p:nvPr/>
        </p:nvGrpSpPr>
        <p:grpSpPr bwMode="auto">
          <a:xfrm>
            <a:off x="7703896" y="5787860"/>
            <a:ext cx="358775" cy="304800"/>
            <a:chOff x="5144" y="3677"/>
            <a:chExt cx="226" cy="192"/>
          </a:xfrm>
        </p:grpSpPr>
        <p:sp>
          <p:nvSpPr>
            <p:cNvPr id="326" name="Rectangle 194">
              <a:extLst>
                <a:ext uri="{FF2B5EF4-FFF2-40B4-BE49-F238E27FC236}">
                  <a16:creationId xmlns:a16="http://schemas.microsoft.com/office/drawing/2014/main" id="{2949EB7A-F6AE-9740-91B6-E26864EB29DE}"/>
                </a:ext>
              </a:extLst>
            </p:cNvPr>
            <p:cNvSpPr>
              <a:spLocks noChangeArrowheads="1"/>
            </p:cNvSpPr>
            <p:nvPr/>
          </p:nvSpPr>
          <p:spPr bwMode="auto">
            <a:xfrm>
              <a:off x="5212" y="3716"/>
              <a:ext cx="88" cy="13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327" name="Text Box 193">
              <a:extLst>
                <a:ext uri="{FF2B5EF4-FFF2-40B4-BE49-F238E27FC236}">
                  <a16:creationId xmlns:a16="http://schemas.microsoft.com/office/drawing/2014/main" id="{84655309-051C-8940-92AB-437D5A7FDECE}"/>
                </a:ext>
              </a:extLst>
            </p:cNvPr>
            <p:cNvSpPr txBox="1">
              <a:spLocks noChangeArrowheads="1"/>
            </p:cNvSpPr>
            <p:nvPr/>
          </p:nvSpPr>
          <p:spPr bwMode="auto">
            <a:xfrm>
              <a:off x="5144" y="3677"/>
              <a:ext cx="2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50000"/>
                </a:spcBef>
                <a:spcAft>
                  <a:spcPct val="0"/>
                </a:spcAft>
                <a:buClrTx/>
                <a:buSzTx/>
                <a:buFontTx/>
                <a:buNone/>
              </a:pPr>
              <a:r>
                <a:rPr lang="en-US" altLang="x-none" sz="1400" dirty="0">
                  <a:solidFill>
                    <a:srgbClr val="FFFFFF"/>
                  </a:solidFill>
                  <a:latin typeface="Arial Narrow" charset="0"/>
                </a:rPr>
                <a:t>A</a:t>
              </a:r>
            </a:p>
          </p:txBody>
        </p:sp>
      </p:grpSp>
      <p:sp>
        <p:nvSpPr>
          <p:cNvPr id="328" name="Rectangle 37">
            <a:extLst>
              <a:ext uri="{FF2B5EF4-FFF2-40B4-BE49-F238E27FC236}">
                <a16:creationId xmlns:a16="http://schemas.microsoft.com/office/drawing/2014/main" id="{58FAF406-C2C8-4A45-A000-335D0850AF51}"/>
              </a:ext>
            </a:extLst>
          </p:cNvPr>
          <p:cNvSpPr>
            <a:spLocks noChangeArrowheads="1"/>
          </p:cNvSpPr>
          <p:nvPr/>
        </p:nvSpPr>
        <p:spPr bwMode="auto">
          <a:xfrm>
            <a:off x="5843346" y="3138322"/>
            <a:ext cx="65087" cy="622300"/>
          </a:xfrm>
          <a:prstGeom prst="rect">
            <a:avLst/>
          </a:prstGeom>
          <a:gradFill rotWithShape="1">
            <a:gsLst>
              <a:gs pos="0">
                <a:srgbClr val="FFFFFF"/>
              </a:gs>
              <a:gs pos="100000">
                <a:srgbClr val="33CC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29" name="Rectangle 39">
            <a:extLst>
              <a:ext uri="{FF2B5EF4-FFF2-40B4-BE49-F238E27FC236}">
                <a16:creationId xmlns:a16="http://schemas.microsoft.com/office/drawing/2014/main" id="{759D43DB-F3DF-9244-A3CB-61359A494903}"/>
              </a:ext>
            </a:extLst>
          </p:cNvPr>
          <p:cNvSpPr>
            <a:spLocks noChangeArrowheads="1"/>
          </p:cNvSpPr>
          <p:nvPr/>
        </p:nvSpPr>
        <p:spPr bwMode="auto">
          <a:xfrm>
            <a:off x="5940182" y="3139910"/>
            <a:ext cx="263525" cy="622300"/>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330" name="Rectangle 40">
            <a:extLst>
              <a:ext uri="{FF2B5EF4-FFF2-40B4-BE49-F238E27FC236}">
                <a16:creationId xmlns:a16="http://schemas.microsoft.com/office/drawing/2014/main" id="{B97DDB20-0B8C-7946-AAB1-2890CDD33242}"/>
              </a:ext>
            </a:extLst>
          </p:cNvPr>
          <p:cNvSpPr>
            <a:spLocks noChangeArrowheads="1"/>
          </p:cNvSpPr>
          <p:nvPr/>
        </p:nvSpPr>
        <p:spPr bwMode="auto">
          <a:xfrm>
            <a:off x="6038608" y="3138322"/>
            <a:ext cx="65088" cy="622300"/>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331" name="Rectangle 41">
            <a:extLst>
              <a:ext uri="{FF2B5EF4-FFF2-40B4-BE49-F238E27FC236}">
                <a16:creationId xmlns:a16="http://schemas.microsoft.com/office/drawing/2014/main" id="{37C4FCEE-0924-0649-94DA-9A2EB54EB8A9}"/>
              </a:ext>
            </a:extLst>
          </p:cNvPr>
          <p:cNvSpPr>
            <a:spLocks noChangeArrowheads="1"/>
          </p:cNvSpPr>
          <p:nvPr/>
        </p:nvSpPr>
        <p:spPr bwMode="auto">
          <a:xfrm>
            <a:off x="6135446" y="3138322"/>
            <a:ext cx="65087" cy="622300"/>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332" name="Rectangle 42">
            <a:extLst>
              <a:ext uri="{FF2B5EF4-FFF2-40B4-BE49-F238E27FC236}">
                <a16:creationId xmlns:a16="http://schemas.microsoft.com/office/drawing/2014/main" id="{DECC12A3-4C0E-8447-9E6A-2A5D53FB2127}"/>
              </a:ext>
            </a:extLst>
          </p:cNvPr>
          <p:cNvSpPr>
            <a:spLocks noChangeArrowheads="1"/>
          </p:cNvSpPr>
          <p:nvPr/>
        </p:nvSpPr>
        <p:spPr bwMode="auto">
          <a:xfrm>
            <a:off x="6230696" y="3138322"/>
            <a:ext cx="255587" cy="622300"/>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333" name="Rectangle 43">
            <a:extLst>
              <a:ext uri="{FF2B5EF4-FFF2-40B4-BE49-F238E27FC236}">
                <a16:creationId xmlns:a16="http://schemas.microsoft.com/office/drawing/2014/main" id="{6A2D1F7A-F6DF-E648-A0AC-BE374BD41E4F}"/>
              </a:ext>
            </a:extLst>
          </p:cNvPr>
          <p:cNvSpPr>
            <a:spLocks noChangeArrowheads="1"/>
          </p:cNvSpPr>
          <p:nvPr/>
        </p:nvSpPr>
        <p:spPr bwMode="auto">
          <a:xfrm>
            <a:off x="6327533" y="3138322"/>
            <a:ext cx="65088" cy="622300"/>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334" name="Rectangle 45">
            <a:extLst>
              <a:ext uri="{FF2B5EF4-FFF2-40B4-BE49-F238E27FC236}">
                <a16:creationId xmlns:a16="http://schemas.microsoft.com/office/drawing/2014/main" id="{4F225A10-4BBE-FD40-BCDA-F8B57254B139}"/>
              </a:ext>
            </a:extLst>
          </p:cNvPr>
          <p:cNvSpPr>
            <a:spLocks noChangeArrowheads="1"/>
          </p:cNvSpPr>
          <p:nvPr/>
        </p:nvSpPr>
        <p:spPr bwMode="auto">
          <a:xfrm>
            <a:off x="6419608" y="3138322"/>
            <a:ext cx="65088" cy="622300"/>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335" name="Rectangle 46">
            <a:extLst>
              <a:ext uri="{FF2B5EF4-FFF2-40B4-BE49-F238E27FC236}">
                <a16:creationId xmlns:a16="http://schemas.microsoft.com/office/drawing/2014/main" id="{2EA54C8A-B839-1C4E-BB9B-BBC2F7B7AB41}"/>
              </a:ext>
            </a:extLst>
          </p:cNvPr>
          <p:cNvSpPr>
            <a:spLocks noChangeArrowheads="1"/>
          </p:cNvSpPr>
          <p:nvPr/>
        </p:nvSpPr>
        <p:spPr bwMode="auto">
          <a:xfrm>
            <a:off x="6514857" y="3138322"/>
            <a:ext cx="255889" cy="622300"/>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336" name="Rectangle 47">
            <a:extLst>
              <a:ext uri="{FF2B5EF4-FFF2-40B4-BE49-F238E27FC236}">
                <a16:creationId xmlns:a16="http://schemas.microsoft.com/office/drawing/2014/main" id="{15A07E28-2F43-154D-AE6F-F516DAFB9255}"/>
              </a:ext>
            </a:extLst>
          </p:cNvPr>
          <p:cNvSpPr>
            <a:spLocks noChangeArrowheads="1"/>
          </p:cNvSpPr>
          <p:nvPr/>
        </p:nvSpPr>
        <p:spPr bwMode="auto">
          <a:xfrm>
            <a:off x="6610108" y="3138322"/>
            <a:ext cx="65088" cy="622300"/>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337" name="Rectangle 50">
            <a:extLst>
              <a:ext uri="{FF2B5EF4-FFF2-40B4-BE49-F238E27FC236}">
                <a16:creationId xmlns:a16="http://schemas.microsoft.com/office/drawing/2014/main" id="{B43065EC-32D8-B643-9C8F-48F6206B87B0}"/>
              </a:ext>
            </a:extLst>
          </p:cNvPr>
          <p:cNvSpPr>
            <a:spLocks noChangeArrowheads="1"/>
          </p:cNvSpPr>
          <p:nvPr/>
        </p:nvSpPr>
        <p:spPr bwMode="auto">
          <a:xfrm>
            <a:off x="6716471" y="3138322"/>
            <a:ext cx="65087" cy="622300"/>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338" name="Rectangle 51">
            <a:extLst>
              <a:ext uri="{FF2B5EF4-FFF2-40B4-BE49-F238E27FC236}">
                <a16:creationId xmlns:a16="http://schemas.microsoft.com/office/drawing/2014/main" id="{A8CD8AF9-4D7A-424D-9E82-49DFAFE23343}"/>
              </a:ext>
            </a:extLst>
          </p:cNvPr>
          <p:cNvSpPr>
            <a:spLocks noChangeArrowheads="1"/>
          </p:cNvSpPr>
          <p:nvPr/>
        </p:nvSpPr>
        <p:spPr bwMode="auto">
          <a:xfrm>
            <a:off x="6814896" y="3139910"/>
            <a:ext cx="257175" cy="622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339" name="Rectangle 52">
            <a:extLst>
              <a:ext uri="{FF2B5EF4-FFF2-40B4-BE49-F238E27FC236}">
                <a16:creationId xmlns:a16="http://schemas.microsoft.com/office/drawing/2014/main" id="{2DA66BEF-1669-0E42-A018-12AFE61B215C}"/>
              </a:ext>
            </a:extLst>
          </p:cNvPr>
          <p:cNvSpPr>
            <a:spLocks noChangeArrowheads="1"/>
          </p:cNvSpPr>
          <p:nvPr/>
        </p:nvSpPr>
        <p:spPr bwMode="auto">
          <a:xfrm>
            <a:off x="6911733" y="3138322"/>
            <a:ext cx="65088" cy="622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340" name="Rectangle 53">
            <a:extLst>
              <a:ext uri="{FF2B5EF4-FFF2-40B4-BE49-F238E27FC236}">
                <a16:creationId xmlns:a16="http://schemas.microsoft.com/office/drawing/2014/main" id="{6C41515D-B2FF-1C40-AB7A-B87CA34F6749}"/>
              </a:ext>
            </a:extLst>
          </p:cNvPr>
          <p:cNvSpPr>
            <a:spLocks noChangeArrowheads="1"/>
          </p:cNvSpPr>
          <p:nvPr/>
        </p:nvSpPr>
        <p:spPr bwMode="auto">
          <a:xfrm>
            <a:off x="7008571" y="3138322"/>
            <a:ext cx="65087" cy="622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341" name="Rectangle 54">
            <a:extLst>
              <a:ext uri="{FF2B5EF4-FFF2-40B4-BE49-F238E27FC236}">
                <a16:creationId xmlns:a16="http://schemas.microsoft.com/office/drawing/2014/main" id="{95999470-CDE6-A246-803D-4952F5D98AEE}"/>
              </a:ext>
            </a:extLst>
          </p:cNvPr>
          <p:cNvSpPr>
            <a:spLocks noChangeArrowheads="1"/>
          </p:cNvSpPr>
          <p:nvPr/>
        </p:nvSpPr>
        <p:spPr bwMode="auto">
          <a:xfrm>
            <a:off x="7140333" y="3145466"/>
            <a:ext cx="250825" cy="622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342" name="Rectangle 55">
            <a:extLst>
              <a:ext uri="{FF2B5EF4-FFF2-40B4-BE49-F238E27FC236}">
                <a16:creationId xmlns:a16="http://schemas.microsoft.com/office/drawing/2014/main" id="{91B7B804-A8E8-AF43-A11B-D810D4B9F078}"/>
              </a:ext>
            </a:extLst>
          </p:cNvPr>
          <p:cNvSpPr>
            <a:spLocks noChangeArrowheads="1"/>
          </p:cNvSpPr>
          <p:nvPr/>
        </p:nvSpPr>
        <p:spPr bwMode="auto">
          <a:xfrm>
            <a:off x="7200658" y="3138322"/>
            <a:ext cx="65088" cy="622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343" name="Rectangle 56">
            <a:extLst>
              <a:ext uri="{FF2B5EF4-FFF2-40B4-BE49-F238E27FC236}">
                <a16:creationId xmlns:a16="http://schemas.microsoft.com/office/drawing/2014/main" id="{702DA88C-C078-0140-BA02-0FC5CF8A2231}"/>
              </a:ext>
            </a:extLst>
          </p:cNvPr>
          <p:cNvSpPr>
            <a:spLocks noChangeArrowheads="1"/>
          </p:cNvSpPr>
          <p:nvPr/>
        </p:nvSpPr>
        <p:spPr bwMode="auto">
          <a:xfrm>
            <a:off x="7292733" y="3138322"/>
            <a:ext cx="65088" cy="622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344" name="Rectangle 57">
            <a:extLst>
              <a:ext uri="{FF2B5EF4-FFF2-40B4-BE49-F238E27FC236}">
                <a16:creationId xmlns:a16="http://schemas.microsoft.com/office/drawing/2014/main" id="{C9603A6E-7AAF-554A-909E-7BDDF9753153}"/>
              </a:ext>
            </a:extLst>
          </p:cNvPr>
          <p:cNvSpPr>
            <a:spLocks noChangeArrowheads="1"/>
          </p:cNvSpPr>
          <p:nvPr/>
        </p:nvSpPr>
        <p:spPr bwMode="auto">
          <a:xfrm>
            <a:off x="7454959" y="3145466"/>
            <a:ext cx="254001" cy="622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345" name="Rectangle 58">
            <a:extLst>
              <a:ext uri="{FF2B5EF4-FFF2-40B4-BE49-F238E27FC236}">
                <a16:creationId xmlns:a16="http://schemas.microsoft.com/office/drawing/2014/main" id="{9E73B8E0-5D96-3F4C-9A75-D01681DEDB6D}"/>
              </a:ext>
            </a:extLst>
          </p:cNvPr>
          <p:cNvSpPr>
            <a:spLocks noChangeArrowheads="1"/>
          </p:cNvSpPr>
          <p:nvPr/>
        </p:nvSpPr>
        <p:spPr bwMode="auto">
          <a:xfrm>
            <a:off x="7484821" y="3138322"/>
            <a:ext cx="65087" cy="622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346" name="Rectangle 59">
            <a:extLst>
              <a:ext uri="{FF2B5EF4-FFF2-40B4-BE49-F238E27FC236}">
                <a16:creationId xmlns:a16="http://schemas.microsoft.com/office/drawing/2014/main" id="{61351FBE-CD5A-8B41-A6A2-AA5E0C0EC5C6}"/>
              </a:ext>
            </a:extLst>
          </p:cNvPr>
          <p:cNvSpPr>
            <a:spLocks noChangeArrowheads="1"/>
          </p:cNvSpPr>
          <p:nvPr/>
        </p:nvSpPr>
        <p:spPr bwMode="auto">
          <a:xfrm>
            <a:off x="7573721" y="3138322"/>
            <a:ext cx="65087" cy="622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347" name="Rectangle 61">
            <a:extLst>
              <a:ext uri="{FF2B5EF4-FFF2-40B4-BE49-F238E27FC236}">
                <a16:creationId xmlns:a16="http://schemas.microsoft.com/office/drawing/2014/main" id="{555D4ED6-3EBF-A347-AF72-460922105C92}"/>
              </a:ext>
            </a:extLst>
          </p:cNvPr>
          <p:cNvSpPr>
            <a:spLocks noChangeArrowheads="1"/>
          </p:cNvSpPr>
          <p:nvPr/>
        </p:nvSpPr>
        <p:spPr bwMode="auto">
          <a:xfrm>
            <a:off x="7762632" y="3136735"/>
            <a:ext cx="236539" cy="6223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348" name="Rectangle 62">
            <a:extLst>
              <a:ext uri="{FF2B5EF4-FFF2-40B4-BE49-F238E27FC236}">
                <a16:creationId xmlns:a16="http://schemas.microsoft.com/office/drawing/2014/main" id="{2C16F8DF-A337-CD41-A36E-40D912D59E72}"/>
              </a:ext>
            </a:extLst>
          </p:cNvPr>
          <p:cNvSpPr>
            <a:spLocks noChangeArrowheads="1"/>
          </p:cNvSpPr>
          <p:nvPr/>
        </p:nvSpPr>
        <p:spPr bwMode="auto">
          <a:xfrm>
            <a:off x="7854708" y="3136735"/>
            <a:ext cx="65088" cy="6223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349" name="Rectangle 63">
            <a:extLst>
              <a:ext uri="{FF2B5EF4-FFF2-40B4-BE49-F238E27FC236}">
                <a16:creationId xmlns:a16="http://schemas.microsoft.com/office/drawing/2014/main" id="{AB01477B-01E6-0E44-867A-3C7DA066766A}"/>
              </a:ext>
            </a:extLst>
          </p:cNvPr>
          <p:cNvSpPr>
            <a:spLocks noChangeArrowheads="1"/>
          </p:cNvSpPr>
          <p:nvPr/>
        </p:nvSpPr>
        <p:spPr bwMode="auto">
          <a:xfrm>
            <a:off x="7951546" y="3136735"/>
            <a:ext cx="65087" cy="6223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350" name="Rectangle 64">
            <a:extLst>
              <a:ext uri="{FF2B5EF4-FFF2-40B4-BE49-F238E27FC236}">
                <a16:creationId xmlns:a16="http://schemas.microsoft.com/office/drawing/2014/main" id="{840CD647-3D5A-5E48-A5FE-06E111597BC4}"/>
              </a:ext>
            </a:extLst>
          </p:cNvPr>
          <p:cNvSpPr>
            <a:spLocks noChangeArrowheads="1"/>
          </p:cNvSpPr>
          <p:nvPr/>
        </p:nvSpPr>
        <p:spPr bwMode="auto">
          <a:xfrm>
            <a:off x="8046796" y="3136735"/>
            <a:ext cx="234949" cy="6223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351" name="Rectangle 65">
            <a:extLst>
              <a:ext uri="{FF2B5EF4-FFF2-40B4-BE49-F238E27FC236}">
                <a16:creationId xmlns:a16="http://schemas.microsoft.com/office/drawing/2014/main" id="{0571D374-7B76-7D48-9852-4CD8E5C491EF}"/>
              </a:ext>
            </a:extLst>
          </p:cNvPr>
          <p:cNvSpPr>
            <a:spLocks noChangeArrowheads="1"/>
          </p:cNvSpPr>
          <p:nvPr/>
        </p:nvSpPr>
        <p:spPr bwMode="auto">
          <a:xfrm>
            <a:off x="8135696" y="3136735"/>
            <a:ext cx="65087" cy="6223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352" name="Rectangle 66">
            <a:extLst>
              <a:ext uri="{FF2B5EF4-FFF2-40B4-BE49-F238E27FC236}">
                <a16:creationId xmlns:a16="http://schemas.microsoft.com/office/drawing/2014/main" id="{595EF40F-1CF3-FF4B-BCFC-530769F25C6B}"/>
              </a:ext>
            </a:extLst>
          </p:cNvPr>
          <p:cNvSpPr>
            <a:spLocks noChangeArrowheads="1"/>
          </p:cNvSpPr>
          <p:nvPr/>
        </p:nvSpPr>
        <p:spPr bwMode="auto">
          <a:xfrm>
            <a:off x="8230946" y="3136735"/>
            <a:ext cx="65087" cy="6223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353" name="Rectangle 68">
            <a:extLst>
              <a:ext uri="{FF2B5EF4-FFF2-40B4-BE49-F238E27FC236}">
                <a16:creationId xmlns:a16="http://schemas.microsoft.com/office/drawing/2014/main" id="{126FF20F-1DBD-284A-87BC-8D59FE16A3CF}"/>
              </a:ext>
            </a:extLst>
          </p:cNvPr>
          <p:cNvSpPr>
            <a:spLocks noChangeArrowheads="1"/>
          </p:cNvSpPr>
          <p:nvPr/>
        </p:nvSpPr>
        <p:spPr bwMode="auto">
          <a:xfrm>
            <a:off x="8327783" y="3138322"/>
            <a:ext cx="238124" cy="62230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54" name="Rectangle 69">
            <a:extLst>
              <a:ext uri="{FF2B5EF4-FFF2-40B4-BE49-F238E27FC236}">
                <a16:creationId xmlns:a16="http://schemas.microsoft.com/office/drawing/2014/main" id="{87B49248-1540-B441-A3B2-968B47873BC9}"/>
              </a:ext>
            </a:extLst>
          </p:cNvPr>
          <p:cNvSpPr>
            <a:spLocks noChangeArrowheads="1"/>
          </p:cNvSpPr>
          <p:nvPr/>
        </p:nvSpPr>
        <p:spPr bwMode="auto">
          <a:xfrm>
            <a:off x="8424621" y="3139910"/>
            <a:ext cx="65087" cy="62230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55" name="Rectangle 70">
            <a:extLst>
              <a:ext uri="{FF2B5EF4-FFF2-40B4-BE49-F238E27FC236}">
                <a16:creationId xmlns:a16="http://schemas.microsoft.com/office/drawing/2014/main" id="{8C0A0527-B8EB-1E48-97FF-707B0A0B28AF}"/>
              </a:ext>
            </a:extLst>
          </p:cNvPr>
          <p:cNvSpPr>
            <a:spLocks noChangeArrowheads="1"/>
          </p:cNvSpPr>
          <p:nvPr/>
        </p:nvSpPr>
        <p:spPr bwMode="auto">
          <a:xfrm>
            <a:off x="8521458" y="3138322"/>
            <a:ext cx="65088" cy="62230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56" name="Rectangle 71">
            <a:extLst>
              <a:ext uri="{FF2B5EF4-FFF2-40B4-BE49-F238E27FC236}">
                <a16:creationId xmlns:a16="http://schemas.microsoft.com/office/drawing/2014/main" id="{A47626AE-A620-AD4E-96CB-C9D57F80F8EA}"/>
              </a:ext>
            </a:extLst>
          </p:cNvPr>
          <p:cNvSpPr>
            <a:spLocks noChangeArrowheads="1"/>
          </p:cNvSpPr>
          <p:nvPr/>
        </p:nvSpPr>
        <p:spPr bwMode="auto">
          <a:xfrm>
            <a:off x="8619882" y="3138322"/>
            <a:ext cx="250826" cy="62230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57" name="Rectangle 72">
            <a:extLst>
              <a:ext uri="{FF2B5EF4-FFF2-40B4-BE49-F238E27FC236}">
                <a16:creationId xmlns:a16="http://schemas.microsoft.com/office/drawing/2014/main" id="{15BA2FEE-24DB-6F41-A418-B591CE6883E8}"/>
              </a:ext>
            </a:extLst>
          </p:cNvPr>
          <p:cNvSpPr>
            <a:spLocks noChangeArrowheads="1"/>
          </p:cNvSpPr>
          <p:nvPr/>
        </p:nvSpPr>
        <p:spPr bwMode="auto">
          <a:xfrm>
            <a:off x="8715133" y="3138322"/>
            <a:ext cx="65088" cy="62230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58" name="Rectangle 73">
            <a:extLst>
              <a:ext uri="{FF2B5EF4-FFF2-40B4-BE49-F238E27FC236}">
                <a16:creationId xmlns:a16="http://schemas.microsoft.com/office/drawing/2014/main" id="{9309097E-959E-9144-86E1-53ADEC7D3E4D}"/>
              </a:ext>
            </a:extLst>
          </p:cNvPr>
          <p:cNvSpPr>
            <a:spLocks noChangeArrowheads="1"/>
          </p:cNvSpPr>
          <p:nvPr/>
        </p:nvSpPr>
        <p:spPr bwMode="auto">
          <a:xfrm>
            <a:off x="8810383" y="3138322"/>
            <a:ext cx="65088" cy="62230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59" name="Rectangle 74">
            <a:extLst>
              <a:ext uri="{FF2B5EF4-FFF2-40B4-BE49-F238E27FC236}">
                <a16:creationId xmlns:a16="http://schemas.microsoft.com/office/drawing/2014/main" id="{45ECD735-0303-ED4D-8B16-CAF39A401969}"/>
              </a:ext>
            </a:extLst>
          </p:cNvPr>
          <p:cNvSpPr>
            <a:spLocks noChangeArrowheads="1"/>
          </p:cNvSpPr>
          <p:nvPr/>
        </p:nvSpPr>
        <p:spPr bwMode="auto">
          <a:xfrm>
            <a:off x="8902458" y="3138322"/>
            <a:ext cx="192088" cy="62230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60" name="Rectangle 75">
            <a:extLst>
              <a:ext uri="{FF2B5EF4-FFF2-40B4-BE49-F238E27FC236}">
                <a16:creationId xmlns:a16="http://schemas.microsoft.com/office/drawing/2014/main" id="{64FA6470-02C4-DD43-A719-39D644429B3C}"/>
              </a:ext>
            </a:extLst>
          </p:cNvPr>
          <p:cNvSpPr>
            <a:spLocks noChangeArrowheads="1"/>
          </p:cNvSpPr>
          <p:nvPr/>
        </p:nvSpPr>
        <p:spPr bwMode="auto">
          <a:xfrm>
            <a:off x="8999296" y="3138322"/>
            <a:ext cx="65087" cy="62230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61" name="Rectangle 76">
            <a:extLst>
              <a:ext uri="{FF2B5EF4-FFF2-40B4-BE49-F238E27FC236}">
                <a16:creationId xmlns:a16="http://schemas.microsoft.com/office/drawing/2014/main" id="{B5D0A1CB-28B6-0A4E-BD2E-BF951807CCF4}"/>
              </a:ext>
            </a:extLst>
          </p:cNvPr>
          <p:cNvSpPr>
            <a:spLocks noChangeArrowheads="1"/>
          </p:cNvSpPr>
          <p:nvPr/>
        </p:nvSpPr>
        <p:spPr bwMode="auto">
          <a:xfrm>
            <a:off x="9094546" y="3138322"/>
            <a:ext cx="65087" cy="622300"/>
          </a:xfrm>
          <a:prstGeom prst="rect">
            <a:avLst/>
          </a:prstGeom>
          <a:gradFill rotWithShape="1">
            <a:gsLst>
              <a:gs pos="0">
                <a:srgbClr val="B2B2B2"/>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62" name="Rectangle 78">
            <a:extLst>
              <a:ext uri="{FF2B5EF4-FFF2-40B4-BE49-F238E27FC236}">
                <a16:creationId xmlns:a16="http://schemas.microsoft.com/office/drawing/2014/main" id="{03325AD0-3578-4640-9D0F-0949C3015570}"/>
              </a:ext>
            </a:extLst>
          </p:cNvPr>
          <p:cNvSpPr>
            <a:spLocks noChangeArrowheads="1"/>
          </p:cNvSpPr>
          <p:nvPr/>
        </p:nvSpPr>
        <p:spPr bwMode="auto">
          <a:xfrm>
            <a:off x="5800483" y="3876510"/>
            <a:ext cx="3408363" cy="88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63" name="Rectangle 79">
            <a:extLst>
              <a:ext uri="{FF2B5EF4-FFF2-40B4-BE49-F238E27FC236}">
                <a16:creationId xmlns:a16="http://schemas.microsoft.com/office/drawing/2014/main" id="{F956652C-6EE1-F34B-AAC3-056B5F0E09BC}"/>
              </a:ext>
            </a:extLst>
          </p:cNvPr>
          <p:cNvSpPr>
            <a:spLocks noChangeArrowheads="1"/>
          </p:cNvSpPr>
          <p:nvPr/>
        </p:nvSpPr>
        <p:spPr bwMode="auto">
          <a:xfrm>
            <a:off x="5886208" y="3028785"/>
            <a:ext cx="3408363" cy="88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64" name="Line 80">
            <a:extLst>
              <a:ext uri="{FF2B5EF4-FFF2-40B4-BE49-F238E27FC236}">
                <a16:creationId xmlns:a16="http://schemas.microsoft.com/office/drawing/2014/main" id="{35BF03F4-E3E0-864A-AED7-1552D3AE40FD}"/>
              </a:ext>
            </a:extLst>
          </p:cNvPr>
          <p:cNvSpPr>
            <a:spLocks noChangeShapeType="1"/>
          </p:cNvSpPr>
          <p:nvPr/>
        </p:nvSpPr>
        <p:spPr bwMode="auto">
          <a:xfrm>
            <a:off x="5908433" y="3990810"/>
            <a:ext cx="868363"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z="1600">
              <a:solidFill>
                <a:srgbClr val="000000"/>
              </a:solidFill>
              <a:latin typeface="Tahoma" charset="0"/>
              <a:ea typeface="ＭＳ Ｐゴシック" charset="-128"/>
            </a:endParaRPr>
          </a:p>
        </p:txBody>
      </p:sp>
      <p:sp>
        <p:nvSpPr>
          <p:cNvPr id="365" name="Line 82">
            <a:extLst>
              <a:ext uri="{FF2B5EF4-FFF2-40B4-BE49-F238E27FC236}">
                <a16:creationId xmlns:a16="http://schemas.microsoft.com/office/drawing/2014/main" id="{DA03DCB6-8767-B542-8830-713C77D9D560}"/>
              </a:ext>
            </a:extLst>
          </p:cNvPr>
          <p:cNvSpPr>
            <a:spLocks noChangeShapeType="1"/>
          </p:cNvSpPr>
          <p:nvPr/>
        </p:nvSpPr>
        <p:spPr bwMode="auto">
          <a:xfrm>
            <a:off x="6843471" y="3992397"/>
            <a:ext cx="868362"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z="1600">
              <a:solidFill>
                <a:srgbClr val="000000"/>
              </a:solidFill>
              <a:latin typeface="Tahoma" charset="0"/>
              <a:ea typeface="ＭＳ Ｐゴシック" charset="-128"/>
            </a:endParaRPr>
          </a:p>
        </p:txBody>
      </p:sp>
      <p:sp>
        <p:nvSpPr>
          <p:cNvPr id="366" name="Line 83">
            <a:extLst>
              <a:ext uri="{FF2B5EF4-FFF2-40B4-BE49-F238E27FC236}">
                <a16:creationId xmlns:a16="http://schemas.microsoft.com/office/drawing/2014/main" id="{249C93D3-C7B3-6742-8872-51BBCEE23500}"/>
              </a:ext>
            </a:extLst>
          </p:cNvPr>
          <p:cNvSpPr>
            <a:spLocks noChangeShapeType="1"/>
          </p:cNvSpPr>
          <p:nvPr/>
        </p:nvSpPr>
        <p:spPr bwMode="auto">
          <a:xfrm>
            <a:off x="8337308" y="3990810"/>
            <a:ext cx="801688"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z="1600">
              <a:solidFill>
                <a:srgbClr val="000000"/>
              </a:solidFill>
              <a:latin typeface="Tahoma" charset="0"/>
              <a:ea typeface="ＭＳ Ｐゴシック" charset="-128"/>
            </a:endParaRPr>
          </a:p>
        </p:txBody>
      </p:sp>
      <p:sp>
        <p:nvSpPr>
          <p:cNvPr id="367" name="Line 84">
            <a:extLst>
              <a:ext uri="{FF2B5EF4-FFF2-40B4-BE49-F238E27FC236}">
                <a16:creationId xmlns:a16="http://schemas.microsoft.com/office/drawing/2014/main" id="{F0DC82D4-D212-374E-9D85-EE05C0F444DC}"/>
              </a:ext>
            </a:extLst>
          </p:cNvPr>
          <p:cNvSpPr>
            <a:spLocks noChangeShapeType="1"/>
          </p:cNvSpPr>
          <p:nvPr/>
        </p:nvSpPr>
        <p:spPr bwMode="auto">
          <a:xfrm>
            <a:off x="7767396" y="3992397"/>
            <a:ext cx="528637"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z="1600">
              <a:solidFill>
                <a:srgbClr val="000000"/>
              </a:solidFill>
              <a:latin typeface="Tahoma" charset="0"/>
              <a:ea typeface="ＭＳ Ｐゴシック" charset="-128"/>
            </a:endParaRPr>
          </a:p>
        </p:txBody>
      </p:sp>
      <p:sp>
        <p:nvSpPr>
          <p:cNvPr id="368" name="Line 87">
            <a:extLst>
              <a:ext uri="{FF2B5EF4-FFF2-40B4-BE49-F238E27FC236}">
                <a16:creationId xmlns:a16="http://schemas.microsoft.com/office/drawing/2014/main" id="{56DCC03F-10D5-5441-B0FA-AB72F536B4DB}"/>
              </a:ext>
            </a:extLst>
          </p:cNvPr>
          <p:cNvSpPr>
            <a:spLocks noChangeShapeType="1"/>
          </p:cNvSpPr>
          <p:nvPr/>
        </p:nvSpPr>
        <p:spPr bwMode="auto">
          <a:xfrm>
            <a:off x="6000508" y="4014622"/>
            <a:ext cx="0" cy="233363"/>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z="1600">
              <a:solidFill>
                <a:srgbClr val="000000"/>
              </a:solidFill>
              <a:latin typeface="Tahoma" charset="0"/>
              <a:ea typeface="ＭＳ Ｐゴシック" charset="-128"/>
            </a:endParaRPr>
          </a:p>
        </p:txBody>
      </p:sp>
      <p:sp>
        <p:nvSpPr>
          <p:cNvPr id="369" name="Line 88">
            <a:extLst>
              <a:ext uri="{FF2B5EF4-FFF2-40B4-BE49-F238E27FC236}">
                <a16:creationId xmlns:a16="http://schemas.microsoft.com/office/drawing/2014/main" id="{2B74804D-D1BB-3D49-A1C0-D952C1A613C4}"/>
              </a:ext>
            </a:extLst>
          </p:cNvPr>
          <p:cNvSpPr>
            <a:spLocks noChangeShapeType="1"/>
          </p:cNvSpPr>
          <p:nvPr/>
        </p:nvSpPr>
        <p:spPr bwMode="auto">
          <a:xfrm>
            <a:off x="7229233" y="4009860"/>
            <a:ext cx="0" cy="233362"/>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z="1600">
              <a:solidFill>
                <a:srgbClr val="000000"/>
              </a:solidFill>
              <a:latin typeface="Tahoma" charset="0"/>
              <a:ea typeface="ＭＳ Ｐゴシック" charset="-128"/>
            </a:endParaRPr>
          </a:p>
        </p:txBody>
      </p:sp>
      <p:sp>
        <p:nvSpPr>
          <p:cNvPr id="370" name="Line 89">
            <a:extLst>
              <a:ext uri="{FF2B5EF4-FFF2-40B4-BE49-F238E27FC236}">
                <a16:creationId xmlns:a16="http://schemas.microsoft.com/office/drawing/2014/main" id="{9C16134E-F417-8B44-A4D7-8B7AEE8A437D}"/>
              </a:ext>
            </a:extLst>
          </p:cNvPr>
          <p:cNvSpPr>
            <a:spLocks noChangeShapeType="1"/>
          </p:cNvSpPr>
          <p:nvPr/>
        </p:nvSpPr>
        <p:spPr bwMode="auto">
          <a:xfrm>
            <a:off x="8048383" y="4009860"/>
            <a:ext cx="0" cy="233362"/>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z="1600">
              <a:solidFill>
                <a:srgbClr val="000000"/>
              </a:solidFill>
              <a:latin typeface="Tahoma" charset="0"/>
              <a:ea typeface="ＭＳ Ｐゴシック" charset="-128"/>
            </a:endParaRPr>
          </a:p>
        </p:txBody>
      </p:sp>
      <p:sp>
        <p:nvSpPr>
          <p:cNvPr id="371" name="Line 90">
            <a:extLst>
              <a:ext uri="{FF2B5EF4-FFF2-40B4-BE49-F238E27FC236}">
                <a16:creationId xmlns:a16="http://schemas.microsoft.com/office/drawing/2014/main" id="{EB8CF98B-AB5E-FF4D-8130-25EFF66C1A35}"/>
              </a:ext>
            </a:extLst>
          </p:cNvPr>
          <p:cNvSpPr>
            <a:spLocks noChangeShapeType="1"/>
          </p:cNvSpPr>
          <p:nvPr/>
        </p:nvSpPr>
        <p:spPr bwMode="auto">
          <a:xfrm>
            <a:off x="8705608" y="4009860"/>
            <a:ext cx="0" cy="233362"/>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z="1600">
              <a:solidFill>
                <a:srgbClr val="000000"/>
              </a:solidFill>
              <a:latin typeface="Tahoma" charset="0"/>
              <a:ea typeface="ＭＳ Ｐゴシック" charset="-128"/>
            </a:endParaRPr>
          </a:p>
        </p:txBody>
      </p:sp>
      <p:sp>
        <p:nvSpPr>
          <p:cNvPr id="372" name="Text Box 91">
            <a:extLst>
              <a:ext uri="{FF2B5EF4-FFF2-40B4-BE49-F238E27FC236}">
                <a16:creationId xmlns:a16="http://schemas.microsoft.com/office/drawing/2014/main" id="{33CBF481-F415-7A49-B422-3601AC5B7C59}"/>
              </a:ext>
            </a:extLst>
          </p:cNvPr>
          <p:cNvSpPr txBox="1">
            <a:spLocks noChangeArrowheads="1"/>
          </p:cNvSpPr>
          <p:nvPr/>
        </p:nvSpPr>
        <p:spPr bwMode="auto">
          <a:xfrm>
            <a:off x="5876683" y="4238460"/>
            <a:ext cx="6937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0" fontAlgn="base" hangingPunct="0">
              <a:lnSpc>
                <a:spcPct val="90000"/>
              </a:lnSpc>
              <a:spcBef>
                <a:spcPct val="0"/>
              </a:spcBef>
              <a:spcAft>
                <a:spcPct val="0"/>
              </a:spcAft>
              <a:buClrTx/>
              <a:buSzTx/>
              <a:buFontTx/>
              <a:buNone/>
            </a:pPr>
            <a:r>
              <a:rPr lang="en-US" altLang="x-none" sz="1400">
                <a:solidFill>
                  <a:srgbClr val="000000"/>
                </a:solidFill>
                <a:latin typeface="Tahoma" charset="0"/>
              </a:rPr>
              <a:t>sent </a:t>
            </a:r>
          </a:p>
          <a:p>
            <a:pPr eaLnBrk="0" fontAlgn="base" hangingPunct="0">
              <a:lnSpc>
                <a:spcPct val="90000"/>
              </a:lnSpc>
              <a:spcBef>
                <a:spcPct val="0"/>
              </a:spcBef>
              <a:spcAft>
                <a:spcPct val="0"/>
              </a:spcAft>
              <a:buClrTx/>
              <a:buSzTx/>
              <a:buFontTx/>
              <a:buNone/>
            </a:pPr>
            <a:r>
              <a:rPr lang="en-US" altLang="x-none" sz="1400">
                <a:solidFill>
                  <a:srgbClr val="000000"/>
                </a:solidFill>
                <a:latin typeface="Tahoma" charset="0"/>
              </a:rPr>
              <a:t>ACKed</a:t>
            </a:r>
          </a:p>
        </p:txBody>
      </p:sp>
      <p:sp>
        <p:nvSpPr>
          <p:cNvPr id="373" name="Text Box 92">
            <a:extLst>
              <a:ext uri="{FF2B5EF4-FFF2-40B4-BE49-F238E27FC236}">
                <a16:creationId xmlns:a16="http://schemas.microsoft.com/office/drawing/2014/main" id="{A20FEF5E-1922-664A-8DE2-9441F85C14B2}"/>
              </a:ext>
            </a:extLst>
          </p:cNvPr>
          <p:cNvSpPr txBox="1">
            <a:spLocks noChangeArrowheads="1"/>
          </p:cNvSpPr>
          <p:nvPr/>
        </p:nvSpPr>
        <p:spPr bwMode="auto">
          <a:xfrm>
            <a:off x="6857758" y="4244810"/>
            <a:ext cx="1139824"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0" fontAlgn="base" hangingPunct="0">
              <a:lnSpc>
                <a:spcPct val="90000"/>
              </a:lnSpc>
              <a:spcBef>
                <a:spcPct val="0"/>
              </a:spcBef>
              <a:spcAft>
                <a:spcPct val="0"/>
              </a:spcAft>
              <a:buClrTx/>
              <a:buSzTx/>
              <a:buFontTx/>
              <a:buNone/>
            </a:pPr>
            <a:r>
              <a:rPr lang="en-US" altLang="x-none" sz="1400" dirty="0">
                <a:solidFill>
                  <a:srgbClr val="000000"/>
                </a:solidFill>
                <a:latin typeface="Tahoma" charset="0"/>
              </a:rPr>
              <a:t>sent, not-yet </a:t>
            </a:r>
            <a:r>
              <a:rPr lang="en-US" altLang="x-none" sz="1400" dirty="0" err="1">
                <a:solidFill>
                  <a:srgbClr val="000000"/>
                </a:solidFill>
                <a:latin typeface="Tahoma" charset="0"/>
              </a:rPr>
              <a:t>ACKed</a:t>
            </a:r>
            <a:endParaRPr lang="en-US" altLang="x-none" sz="1400" dirty="0">
              <a:solidFill>
                <a:srgbClr val="000000"/>
              </a:solidFill>
              <a:latin typeface="Tahoma" charset="0"/>
            </a:endParaRPr>
          </a:p>
          <a:p>
            <a:pPr eaLnBrk="0" fontAlgn="base" hangingPunct="0">
              <a:lnSpc>
                <a:spcPct val="90000"/>
              </a:lnSpc>
              <a:spcBef>
                <a:spcPct val="0"/>
              </a:spcBef>
              <a:spcAft>
                <a:spcPct val="0"/>
              </a:spcAft>
              <a:buClrTx/>
              <a:buSzTx/>
              <a:buFontTx/>
              <a:buNone/>
            </a:pPr>
            <a:r>
              <a:rPr lang="en-US" altLang="x-none" sz="1400" dirty="0">
                <a:solidFill>
                  <a:srgbClr val="000000"/>
                </a:solidFill>
                <a:latin typeface="Tahoma" charset="0"/>
              </a:rPr>
              <a:t>(</a:t>
            </a:r>
            <a:r>
              <a:rPr lang="ja-JP" altLang="en-US" sz="1400">
                <a:solidFill>
                  <a:srgbClr val="000000"/>
                </a:solidFill>
                <a:latin typeface="Tahoma" charset="0"/>
              </a:rPr>
              <a:t>“</a:t>
            </a:r>
            <a:r>
              <a:rPr lang="en-US" altLang="ja-JP" sz="1400" dirty="0">
                <a:solidFill>
                  <a:srgbClr val="000000"/>
                </a:solidFill>
                <a:latin typeface="Tahoma" charset="0"/>
              </a:rPr>
              <a:t>in-flight</a:t>
            </a:r>
            <a:r>
              <a:rPr lang="ja-JP" altLang="en-US" sz="1400">
                <a:solidFill>
                  <a:srgbClr val="000000"/>
                </a:solidFill>
                <a:latin typeface="Tahoma" charset="0"/>
              </a:rPr>
              <a:t>”</a:t>
            </a:r>
            <a:r>
              <a:rPr lang="en-US" altLang="ja-JP" sz="1400" dirty="0">
                <a:solidFill>
                  <a:srgbClr val="000000"/>
                </a:solidFill>
                <a:latin typeface="Tahoma" charset="0"/>
              </a:rPr>
              <a:t>)</a:t>
            </a:r>
            <a:endParaRPr lang="en-US" altLang="x-none" sz="1400" dirty="0">
              <a:solidFill>
                <a:srgbClr val="000000"/>
              </a:solidFill>
              <a:latin typeface="Tahoma" charset="0"/>
            </a:endParaRPr>
          </a:p>
        </p:txBody>
      </p:sp>
      <p:sp>
        <p:nvSpPr>
          <p:cNvPr id="374" name="Text Box 93">
            <a:extLst>
              <a:ext uri="{FF2B5EF4-FFF2-40B4-BE49-F238E27FC236}">
                <a16:creationId xmlns:a16="http://schemas.microsoft.com/office/drawing/2014/main" id="{15EEDED6-5BF8-3A44-8C62-D3E8CFB2867C}"/>
              </a:ext>
            </a:extLst>
          </p:cNvPr>
          <p:cNvSpPr txBox="1">
            <a:spLocks noChangeArrowheads="1"/>
          </p:cNvSpPr>
          <p:nvPr/>
        </p:nvSpPr>
        <p:spPr bwMode="auto">
          <a:xfrm>
            <a:off x="7837246" y="4240047"/>
            <a:ext cx="10668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0" fontAlgn="base" hangingPunct="0">
              <a:lnSpc>
                <a:spcPct val="90000"/>
              </a:lnSpc>
              <a:spcBef>
                <a:spcPct val="0"/>
              </a:spcBef>
              <a:spcAft>
                <a:spcPct val="0"/>
              </a:spcAft>
              <a:buClrTx/>
              <a:buSzTx/>
              <a:buFontTx/>
              <a:buNone/>
            </a:pPr>
            <a:r>
              <a:rPr lang="en-US" altLang="x-none" sz="1400">
                <a:solidFill>
                  <a:srgbClr val="000000"/>
                </a:solidFill>
                <a:latin typeface="Tahoma" charset="0"/>
              </a:rPr>
              <a:t>usable</a:t>
            </a:r>
          </a:p>
          <a:p>
            <a:pPr eaLnBrk="0" fontAlgn="base" hangingPunct="0">
              <a:lnSpc>
                <a:spcPct val="90000"/>
              </a:lnSpc>
              <a:spcBef>
                <a:spcPct val="0"/>
              </a:spcBef>
              <a:spcAft>
                <a:spcPct val="0"/>
              </a:spcAft>
              <a:buClrTx/>
              <a:buSzTx/>
              <a:buFontTx/>
              <a:buNone/>
            </a:pPr>
            <a:r>
              <a:rPr lang="en-US" altLang="x-none" sz="1400">
                <a:solidFill>
                  <a:srgbClr val="000000"/>
                </a:solidFill>
                <a:latin typeface="Tahoma" charset="0"/>
              </a:rPr>
              <a:t>but not </a:t>
            </a:r>
          </a:p>
          <a:p>
            <a:pPr eaLnBrk="0" fontAlgn="base" hangingPunct="0">
              <a:lnSpc>
                <a:spcPct val="90000"/>
              </a:lnSpc>
              <a:spcBef>
                <a:spcPct val="0"/>
              </a:spcBef>
              <a:spcAft>
                <a:spcPct val="0"/>
              </a:spcAft>
              <a:buClrTx/>
              <a:buSzTx/>
              <a:buFontTx/>
              <a:buNone/>
            </a:pPr>
            <a:r>
              <a:rPr lang="en-US" altLang="x-none" sz="1400">
                <a:solidFill>
                  <a:srgbClr val="000000"/>
                </a:solidFill>
                <a:latin typeface="Tahoma" charset="0"/>
              </a:rPr>
              <a:t>yet sent</a:t>
            </a:r>
          </a:p>
        </p:txBody>
      </p:sp>
      <p:sp>
        <p:nvSpPr>
          <p:cNvPr id="375" name="Text Box 94">
            <a:extLst>
              <a:ext uri="{FF2B5EF4-FFF2-40B4-BE49-F238E27FC236}">
                <a16:creationId xmlns:a16="http://schemas.microsoft.com/office/drawing/2014/main" id="{6E24A792-D55D-7D49-B51D-E5B91BDFE165}"/>
              </a:ext>
            </a:extLst>
          </p:cNvPr>
          <p:cNvSpPr txBox="1">
            <a:spLocks noChangeArrowheads="1"/>
          </p:cNvSpPr>
          <p:nvPr/>
        </p:nvSpPr>
        <p:spPr bwMode="auto">
          <a:xfrm>
            <a:off x="8594483" y="4244810"/>
            <a:ext cx="8191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0" fontAlgn="base" hangingPunct="0">
              <a:lnSpc>
                <a:spcPct val="90000"/>
              </a:lnSpc>
              <a:spcBef>
                <a:spcPct val="0"/>
              </a:spcBef>
              <a:spcAft>
                <a:spcPct val="0"/>
              </a:spcAft>
              <a:buClrTx/>
              <a:buSzTx/>
              <a:buFontTx/>
              <a:buNone/>
            </a:pPr>
            <a:r>
              <a:rPr lang="en-US" altLang="x-none" sz="1400">
                <a:solidFill>
                  <a:srgbClr val="000000"/>
                </a:solidFill>
                <a:latin typeface="Tahoma" charset="0"/>
              </a:rPr>
              <a:t>not </a:t>
            </a:r>
          </a:p>
          <a:p>
            <a:pPr eaLnBrk="0" fontAlgn="base" hangingPunct="0">
              <a:lnSpc>
                <a:spcPct val="90000"/>
              </a:lnSpc>
              <a:spcBef>
                <a:spcPct val="0"/>
              </a:spcBef>
              <a:spcAft>
                <a:spcPct val="0"/>
              </a:spcAft>
              <a:buClrTx/>
              <a:buSzTx/>
              <a:buFontTx/>
              <a:buNone/>
            </a:pPr>
            <a:r>
              <a:rPr lang="en-US" altLang="x-none" sz="1400">
                <a:solidFill>
                  <a:srgbClr val="000000"/>
                </a:solidFill>
                <a:latin typeface="Tahoma" charset="0"/>
              </a:rPr>
              <a:t>usable</a:t>
            </a:r>
          </a:p>
        </p:txBody>
      </p:sp>
      <p:sp>
        <p:nvSpPr>
          <p:cNvPr id="376" name="Text Box 96">
            <a:extLst>
              <a:ext uri="{FF2B5EF4-FFF2-40B4-BE49-F238E27FC236}">
                <a16:creationId xmlns:a16="http://schemas.microsoft.com/office/drawing/2014/main" id="{608670FD-BA3D-0D4C-BA4B-40DDD99F6EA9}"/>
              </a:ext>
            </a:extLst>
          </p:cNvPr>
          <p:cNvSpPr txBox="1">
            <a:spLocks noChangeArrowheads="1"/>
          </p:cNvSpPr>
          <p:nvPr/>
        </p:nvSpPr>
        <p:spPr bwMode="auto">
          <a:xfrm>
            <a:off x="6937133" y="2673185"/>
            <a:ext cx="11318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90000"/>
              </a:lnSpc>
              <a:spcBef>
                <a:spcPct val="0"/>
              </a:spcBef>
              <a:spcAft>
                <a:spcPct val="0"/>
              </a:spcAft>
              <a:buClrTx/>
              <a:buSzTx/>
              <a:buFontTx/>
              <a:buNone/>
            </a:pPr>
            <a:r>
              <a:rPr lang="en-US" altLang="x-none" sz="1400">
                <a:solidFill>
                  <a:srgbClr val="000000"/>
                </a:solidFill>
                <a:latin typeface="Tahoma" charset="0"/>
              </a:rPr>
              <a:t>window size</a:t>
            </a:r>
          </a:p>
          <a:p>
            <a:pPr algn="ctr" eaLnBrk="0" fontAlgn="base" hangingPunct="0">
              <a:lnSpc>
                <a:spcPct val="90000"/>
              </a:lnSpc>
              <a:spcBef>
                <a:spcPct val="0"/>
              </a:spcBef>
              <a:spcAft>
                <a:spcPct val="0"/>
              </a:spcAft>
              <a:buClrTx/>
              <a:buSzTx/>
              <a:buFontTx/>
              <a:buNone/>
            </a:pPr>
            <a:r>
              <a:rPr lang="en-US" altLang="x-none" sz="1400" i="1">
                <a:solidFill>
                  <a:srgbClr val="000000"/>
                </a:solidFill>
                <a:latin typeface="Tahoma" charset="0"/>
              </a:rPr>
              <a:t> N</a:t>
            </a:r>
          </a:p>
        </p:txBody>
      </p:sp>
      <p:grpSp>
        <p:nvGrpSpPr>
          <p:cNvPr id="377" name="Group 99">
            <a:extLst>
              <a:ext uri="{FF2B5EF4-FFF2-40B4-BE49-F238E27FC236}">
                <a16:creationId xmlns:a16="http://schemas.microsoft.com/office/drawing/2014/main" id="{7A2D8E68-E3C3-B347-8B90-5B9477020473}"/>
              </a:ext>
            </a:extLst>
          </p:cNvPr>
          <p:cNvGrpSpPr>
            <a:grpSpLocks/>
          </p:cNvGrpSpPr>
          <p:nvPr/>
        </p:nvGrpSpPr>
        <p:grpSpPr bwMode="auto">
          <a:xfrm>
            <a:off x="7703896" y="2897022"/>
            <a:ext cx="593725" cy="136525"/>
            <a:chOff x="4250" y="1692"/>
            <a:chExt cx="374" cy="86"/>
          </a:xfrm>
        </p:grpSpPr>
        <p:sp>
          <p:nvSpPr>
            <p:cNvPr id="378" name="Line 97">
              <a:extLst>
                <a:ext uri="{FF2B5EF4-FFF2-40B4-BE49-F238E27FC236}">
                  <a16:creationId xmlns:a16="http://schemas.microsoft.com/office/drawing/2014/main" id="{4F60B74C-3A32-2747-82A9-20EBE5EC24C3}"/>
                </a:ext>
              </a:extLst>
            </p:cNvPr>
            <p:cNvSpPr>
              <a:spLocks noChangeShapeType="1"/>
            </p:cNvSpPr>
            <p:nvPr/>
          </p:nvSpPr>
          <p:spPr bwMode="auto">
            <a:xfrm>
              <a:off x="4250" y="1738"/>
              <a:ext cx="374" cy="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z="1600">
                <a:solidFill>
                  <a:srgbClr val="000000"/>
                </a:solidFill>
                <a:latin typeface="Tahoma" charset="0"/>
                <a:ea typeface="ＭＳ Ｐゴシック" charset="-128"/>
              </a:endParaRPr>
            </a:p>
          </p:txBody>
        </p:sp>
        <p:sp>
          <p:nvSpPr>
            <p:cNvPr id="379" name="Line 98">
              <a:extLst>
                <a:ext uri="{FF2B5EF4-FFF2-40B4-BE49-F238E27FC236}">
                  <a16:creationId xmlns:a16="http://schemas.microsoft.com/office/drawing/2014/main" id="{5DA9D2BB-A8A8-D042-A925-61F6AAF4530F}"/>
                </a:ext>
              </a:extLst>
            </p:cNvPr>
            <p:cNvSpPr>
              <a:spLocks noChangeShapeType="1"/>
            </p:cNvSpPr>
            <p:nvPr/>
          </p:nvSpPr>
          <p:spPr bwMode="auto">
            <a:xfrm>
              <a:off x="4622" y="1692"/>
              <a:ext cx="0" cy="86"/>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z="1600">
                <a:solidFill>
                  <a:srgbClr val="000000"/>
                </a:solidFill>
                <a:latin typeface="Tahoma" charset="0"/>
                <a:ea typeface="ＭＳ Ｐゴシック" charset="-128"/>
              </a:endParaRPr>
            </a:p>
          </p:txBody>
        </p:sp>
      </p:grpSp>
      <p:grpSp>
        <p:nvGrpSpPr>
          <p:cNvPr id="380" name="Group 100">
            <a:extLst>
              <a:ext uri="{FF2B5EF4-FFF2-40B4-BE49-F238E27FC236}">
                <a16:creationId xmlns:a16="http://schemas.microsoft.com/office/drawing/2014/main" id="{6A619616-E5D1-204E-90CA-BF6022C2F3D6}"/>
              </a:ext>
            </a:extLst>
          </p:cNvPr>
          <p:cNvGrpSpPr>
            <a:grpSpLocks/>
          </p:cNvGrpSpPr>
          <p:nvPr/>
        </p:nvGrpSpPr>
        <p:grpSpPr bwMode="auto">
          <a:xfrm rot="10800000">
            <a:off x="6811721" y="2922422"/>
            <a:ext cx="593725" cy="136525"/>
            <a:chOff x="4250" y="1692"/>
            <a:chExt cx="374" cy="86"/>
          </a:xfrm>
        </p:grpSpPr>
        <p:sp>
          <p:nvSpPr>
            <p:cNvPr id="381" name="Line 101">
              <a:extLst>
                <a:ext uri="{FF2B5EF4-FFF2-40B4-BE49-F238E27FC236}">
                  <a16:creationId xmlns:a16="http://schemas.microsoft.com/office/drawing/2014/main" id="{50DAD558-CFEA-A54B-A640-0DCAE84C9348}"/>
                </a:ext>
              </a:extLst>
            </p:cNvPr>
            <p:cNvSpPr>
              <a:spLocks noChangeShapeType="1"/>
            </p:cNvSpPr>
            <p:nvPr/>
          </p:nvSpPr>
          <p:spPr bwMode="auto">
            <a:xfrm>
              <a:off x="4258" y="1746"/>
              <a:ext cx="374" cy="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z="1600">
                <a:solidFill>
                  <a:srgbClr val="000000"/>
                </a:solidFill>
                <a:latin typeface="Tahoma" charset="0"/>
                <a:ea typeface="ＭＳ Ｐゴシック" charset="-128"/>
              </a:endParaRPr>
            </a:p>
          </p:txBody>
        </p:sp>
        <p:sp>
          <p:nvSpPr>
            <p:cNvPr id="382" name="Line 102">
              <a:extLst>
                <a:ext uri="{FF2B5EF4-FFF2-40B4-BE49-F238E27FC236}">
                  <a16:creationId xmlns:a16="http://schemas.microsoft.com/office/drawing/2014/main" id="{8A981A64-DE93-E44F-B6D7-DE39FC39BCBF}"/>
                </a:ext>
              </a:extLst>
            </p:cNvPr>
            <p:cNvSpPr>
              <a:spLocks noChangeShapeType="1"/>
            </p:cNvSpPr>
            <p:nvPr/>
          </p:nvSpPr>
          <p:spPr bwMode="auto">
            <a:xfrm>
              <a:off x="4630" y="1700"/>
              <a:ext cx="0" cy="86"/>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z="1600">
                <a:solidFill>
                  <a:srgbClr val="000000"/>
                </a:solidFill>
                <a:latin typeface="Tahoma" charset="0"/>
                <a:ea typeface="ＭＳ Ｐゴシック" charset="-128"/>
              </a:endParaRPr>
            </a:p>
          </p:txBody>
        </p:sp>
      </p:grpSp>
      <p:sp>
        <p:nvSpPr>
          <p:cNvPr id="383" name="Text Box 196">
            <a:extLst>
              <a:ext uri="{FF2B5EF4-FFF2-40B4-BE49-F238E27FC236}">
                <a16:creationId xmlns:a16="http://schemas.microsoft.com/office/drawing/2014/main" id="{6C112155-C6B0-0440-81AB-460BA08048C3}"/>
              </a:ext>
            </a:extLst>
          </p:cNvPr>
          <p:cNvSpPr txBox="1">
            <a:spLocks noChangeArrowheads="1"/>
          </p:cNvSpPr>
          <p:nvPr/>
        </p:nvSpPr>
        <p:spPr bwMode="auto">
          <a:xfrm>
            <a:off x="6316421" y="3679660"/>
            <a:ext cx="3178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lvl="1" algn="ctr" eaLnBrk="0" fontAlgn="base" hangingPunct="0">
              <a:lnSpc>
                <a:spcPct val="100000"/>
              </a:lnSpc>
              <a:spcBef>
                <a:spcPct val="0"/>
              </a:spcBef>
              <a:spcAft>
                <a:spcPct val="0"/>
              </a:spcAft>
              <a:buClrTx/>
              <a:buFontTx/>
              <a:buNone/>
            </a:pPr>
            <a:r>
              <a:rPr lang="en-US" altLang="x-none" sz="1400" i="1">
                <a:solidFill>
                  <a:srgbClr val="000000"/>
                </a:solidFill>
                <a:latin typeface="Tahoma" charset="0"/>
              </a:rPr>
              <a:t>sender sequence number space </a:t>
            </a:r>
          </a:p>
        </p:txBody>
      </p:sp>
      <p:grpSp>
        <p:nvGrpSpPr>
          <p:cNvPr id="384" name="Group 199">
            <a:extLst>
              <a:ext uri="{FF2B5EF4-FFF2-40B4-BE49-F238E27FC236}">
                <a16:creationId xmlns:a16="http://schemas.microsoft.com/office/drawing/2014/main" id="{53785092-0699-6044-8455-B0A8C4AB10C0}"/>
              </a:ext>
            </a:extLst>
          </p:cNvPr>
          <p:cNvGrpSpPr>
            <a:grpSpLocks/>
          </p:cNvGrpSpPr>
          <p:nvPr/>
        </p:nvGrpSpPr>
        <p:grpSpPr bwMode="auto">
          <a:xfrm>
            <a:off x="5595696" y="1168235"/>
            <a:ext cx="2952750" cy="1954212"/>
            <a:chOff x="2768" y="673"/>
            <a:chExt cx="1860" cy="1231"/>
          </a:xfrm>
        </p:grpSpPr>
        <p:sp>
          <p:nvSpPr>
            <p:cNvPr id="385" name="Rectangle 171">
              <a:extLst>
                <a:ext uri="{FF2B5EF4-FFF2-40B4-BE49-F238E27FC236}">
                  <a16:creationId xmlns:a16="http://schemas.microsoft.com/office/drawing/2014/main" id="{DB61ACE8-9880-1944-9DBF-241AC654624D}"/>
                </a:ext>
              </a:extLst>
            </p:cNvPr>
            <p:cNvSpPr>
              <a:spLocks noChangeArrowheads="1"/>
            </p:cNvSpPr>
            <p:nvPr/>
          </p:nvSpPr>
          <p:spPr bwMode="auto">
            <a:xfrm>
              <a:off x="2840" y="1028"/>
              <a:ext cx="1202" cy="13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nvGrpSpPr>
            <p:cNvPr id="386" name="Group 172">
              <a:extLst>
                <a:ext uri="{FF2B5EF4-FFF2-40B4-BE49-F238E27FC236}">
                  <a16:creationId xmlns:a16="http://schemas.microsoft.com/office/drawing/2014/main" id="{D6D1ACD2-5680-7E4C-ACB7-671E0B7A3B05}"/>
                </a:ext>
              </a:extLst>
            </p:cNvPr>
            <p:cNvGrpSpPr>
              <a:grpSpLocks/>
            </p:cNvGrpSpPr>
            <p:nvPr/>
          </p:nvGrpSpPr>
          <p:grpSpPr bwMode="auto">
            <a:xfrm>
              <a:off x="2820" y="872"/>
              <a:ext cx="1252" cy="714"/>
              <a:chOff x="1976" y="2984"/>
              <a:chExt cx="1252" cy="714"/>
            </a:xfrm>
          </p:grpSpPr>
          <p:sp>
            <p:nvSpPr>
              <p:cNvPr id="389" name="Rectangle 173">
                <a:extLst>
                  <a:ext uri="{FF2B5EF4-FFF2-40B4-BE49-F238E27FC236}">
                    <a16:creationId xmlns:a16="http://schemas.microsoft.com/office/drawing/2014/main" id="{4023659A-ACF1-9246-B59D-A891C3D50E68}"/>
                  </a:ext>
                </a:extLst>
              </p:cNvPr>
              <p:cNvSpPr>
                <a:spLocks noChangeArrowheads="1"/>
              </p:cNvSpPr>
              <p:nvPr/>
            </p:nvSpPr>
            <p:spPr bwMode="auto">
              <a:xfrm>
                <a:off x="1994" y="2995"/>
                <a:ext cx="1210" cy="70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90" name="Text Box 174">
                <a:extLst>
                  <a:ext uri="{FF2B5EF4-FFF2-40B4-BE49-F238E27FC236}">
                    <a16:creationId xmlns:a16="http://schemas.microsoft.com/office/drawing/2014/main" id="{F468B462-B5B0-F340-8D09-12436132D0C9}"/>
                  </a:ext>
                </a:extLst>
              </p:cNvPr>
              <p:cNvSpPr txBox="1">
                <a:spLocks noChangeArrowheads="1"/>
              </p:cNvSpPr>
              <p:nvPr/>
            </p:nvSpPr>
            <p:spPr bwMode="auto">
              <a:xfrm>
                <a:off x="2001" y="2984"/>
                <a:ext cx="5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000" b="0" i="0" u="none" strike="noStrike" kern="0" cap="none" spc="0" normalizeH="0" baseline="0" noProof="0">
                    <a:ln>
                      <a:noFill/>
                    </a:ln>
                    <a:solidFill>
                      <a:srgbClr val="000000"/>
                    </a:solidFill>
                    <a:effectLst/>
                    <a:uLnTx/>
                    <a:uFillTx/>
                    <a:latin typeface="Arial" charset="0"/>
                    <a:ea typeface="ＭＳ Ｐゴシック" charset="-128"/>
                  </a:rPr>
                  <a:t>source port #</a:t>
                </a:r>
              </a:p>
            </p:txBody>
          </p:sp>
          <p:sp>
            <p:nvSpPr>
              <p:cNvPr id="391" name="Text Box 175">
                <a:extLst>
                  <a:ext uri="{FF2B5EF4-FFF2-40B4-BE49-F238E27FC236}">
                    <a16:creationId xmlns:a16="http://schemas.microsoft.com/office/drawing/2014/main" id="{F287D39F-3C6C-0D4C-A16D-137A1BF75382}"/>
                  </a:ext>
                </a:extLst>
              </p:cNvPr>
              <p:cNvSpPr txBox="1">
                <a:spLocks noChangeArrowheads="1"/>
              </p:cNvSpPr>
              <p:nvPr/>
            </p:nvSpPr>
            <p:spPr bwMode="auto">
              <a:xfrm>
                <a:off x="2648" y="2987"/>
                <a:ext cx="4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000" b="0" i="0" u="none" strike="noStrike" kern="0" cap="none" spc="0" normalizeH="0" baseline="0" noProof="0">
                    <a:ln>
                      <a:noFill/>
                    </a:ln>
                    <a:solidFill>
                      <a:srgbClr val="000000"/>
                    </a:solidFill>
                    <a:effectLst/>
                    <a:uLnTx/>
                    <a:uFillTx/>
                    <a:latin typeface="Arial" charset="0"/>
                    <a:ea typeface="ＭＳ Ｐゴシック" charset="-128"/>
                  </a:rPr>
                  <a:t>dest port #</a:t>
                </a:r>
              </a:p>
            </p:txBody>
          </p:sp>
          <p:sp>
            <p:nvSpPr>
              <p:cNvPr id="392" name="Text Box 176">
                <a:extLst>
                  <a:ext uri="{FF2B5EF4-FFF2-40B4-BE49-F238E27FC236}">
                    <a16:creationId xmlns:a16="http://schemas.microsoft.com/office/drawing/2014/main" id="{5D7124F2-945B-1344-94BD-0DB8602AE562}"/>
                  </a:ext>
                </a:extLst>
              </p:cNvPr>
              <p:cNvSpPr txBox="1">
                <a:spLocks noChangeArrowheads="1"/>
              </p:cNvSpPr>
              <p:nvPr/>
            </p:nvSpPr>
            <p:spPr bwMode="auto">
              <a:xfrm>
                <a:off x="2154" y="3117"/>
                <a:ext cx="9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200" b="0" i="0" u="none" strike="noStrike" kern="0" cap="none" spc="0" normalizeH="0" baseline="0" noProof="0">
                    <a:ln>
                      <a:noFill/>
                    </a:ln>
                    <a:solidFill>
                      <a:srgbClr val="FFFFFF"/>
                    </a:solidFill>
                    <a:effectLst/>
                    <a:uLnTx/>
                    <a:uFillTx/>
                    <a:latin typeface="Arial" charset="0"/>
                    <a:ea typeface="ＭＳ Ｐゴシック" charset="-128"/>
                  </a:rPr>
                  <a:t>sequence number</a:t>
                </a:r>
              </a:p>
            </p:txBody>
          </p:sp>
          <p:sp>
            <p:nvSpPr>
              <p:cNvPr id="393" name="Text Box 177">
                <a:extLst>
                  <a:ext uri="{FF2B5EF4-FFF2-40B4-BE49-F238E27FC236}">
                    <a16:creationId xmlns:a16="http://schemas.microsoft.com/office/drawing/2014/main" id="{DAD607B3-E958-6845-886F-E96040E58C87}"/>
                  </a:ext>
                </a:extLst>
              </p:cNvPr>
              <p:cNvSpPr txBox="1">
                <a:spLocks noChangeArrowheads="1"/>
              </p:cNvSpPr>
              <p:nvPr/>
            </p:nvSpPr>
            <p:spPr bwMode="auto">
              <a:xfrm>
                <a:off x="1976" y="3257"/>
                <a:ext cx="125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200" b="0" i="0" u="none" strike="noStrike" kern="0" cap="none" spc="0" normalizeH="0" baseline="0" noProof="0">
                    <a:ln>
                      <a:noFill/>
                    </a:ln>
                    <a:solidFill>
                      <a:srgbClr val="000000"/>
                    </a:solidFill>
                    <a:effectLst/>
                    <a:uLnTx/>
                    <a:uFillTx/>
                    <a:latin typeface="Arial" charset="0"/>
                    <a:ea typeface="ＭＳ Ｐゴシック" charset="-128"/>
                  </a:rPr>
                  <a:t>acknowledgement number</a:t>
                </a:r>
              </a:p>
            </p:txBody>
          </p:sp>
          <p:sp>
            <p:nvSpPr>
              <p:cNvPr id="394" name="Text Box 178">
                <a:extLst>
                  <a:ext uri="{FF2B5EF4-FFF2-40B4-BE49-F238E27FC236}">
                    <a16:creationId xmlns:a16="http://schemas.microsoft.com/office/drawing/2014/main" id="{062127C8-5EEE-DD4B-AB64-4B3F3F464A16}"/>
                  </a:ext>
                </a:extLst>
              </p:cNvPr>
              <p:cNvSpPr txBox="1">
                <a:spLocks noChangeArrowheads="1"/>
              </p:cNvSpPr>
              <p:nvPr/>
            </p:nvSpPr>
            <p:spPr bwMode="auto">
              <a:xfrm>
                <a:off x="2053" y="3544"/>
                <a:ext cx="47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000" b="0" i="0" u="none" strike="noStrike" kern="0" cap="none" spc="0" normalizeH="0" baseline="0" noProof="0">
                    <a:ln>
                      <a:noFill/>
                    </a:ln>
                    <a:solidFill>
                      <a:srgbClr val="000000"/>
                    </a:solidFill>
                    <a:effectLst/>
                    <a:uLnTx/>
                    <a:uFillTx/>
                    <a:latin typeface="Arial" charset="0"/>
                    <a:ea typeface="ＭＳ Ｐゴシック" charset="-128"/>
                  </a:rPr>
                  <a:t>checksum</a:t>
                </a:r>
              </a:p>
            </p:txBody>
          </p:sp>
          <p:sp>
            <p:nvSpPr>
              <p:cNvPr id="395" name="Line 179">
                <a:extLst>
                  <a:ext uri="{FF2B5EF4-FFF2-40B4-BE49-F238E27FC236}">
                    <a16:creationId xmlns:a16="http://schemas.microsoft.com/office/drawing/2014/main" id="{1B7229E1-B67B-214B-B3FF-A09126D8AAB6}"/>
                  </a:ext>
                </a:extLst>
              </p:cNvPr>
              <p:cNvSpPr>
                <a:spLocks noChangeShapeType="1"/>
              </p:cNvSpPr>
              <p:nvPr/>
            </p:nvSpPr>
            <p:spPr bwMode="auto">
              <a:xfrm>
                <a:off x="1994" y="3138"/>
                <a:ext cx="121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96" name="Line 180">
                <a:extLst>
                  <a:ext uri="{FF2B5EF4-FFF2-40B4-BE49-F238E27FC236}">
                    <a16:creationId xmlns:a16="http://schemas.microsoft.com/office/drawing/2014/main" id="{5AF29C37-5D2C-284B-8D97-2B03AEA51E2B}"/>
                  </a:ext>
                </a:extLst>
              </p:cNvPr>
              <p:cNvSpPr>
                <a:spLocks noChangeShapeType="1"/>
              </p:cNvSpPr>
              <p:nvPr/>
            </p:nvSpPr>
            <p:spPr bwMode="auto">
              <a:xfrm>
                <a:off x="1994" y="3274"/>
                <a:ext cx="121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97" name="Line 181">
                <a:extLst>
                  <a:ext uri="{FF2B5EF4-FFF2-40B4-BE49-F238E27FC236}">
                    <a16:creationId xmlns:a16="http://schemas.microsoft.com/office/drawing/2014/main" id="{B4B83D14-16CA-C14F-AC94-2A84EB061DC6}"/>
                  </a:ext>
                </a:extLst>
              </p:cNvPr>
              <p:cNvSpPr>
                <a:spLocks noChangeShapeType="1"/>
              </p:cNvSpPr>
              <p:nvPr/>
            </p:nvSpPr>
            <p:spPr bwMode="auto">
              <a:xfrm>
                <a:off x="1992" y="3414"/>
                <a:ext cx="121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98" name="Line 182">
                <a:extLst>
                  <a:ext uri="{FF2B5EF4-FFF2-40B4-BE49-F238E27FC236}">
                    <a16:creationId xmlns:a16="http://schemas.microsoft.com/office/drawing/2014/main" id="{E1AD4CFB-D55A-0540-99A1-B6D6ED2DB7DE}"/>
                  </a:ext>
                </a:extLst>
              </p:cNvPr>
              <p:cNvSpPr>
                <a:spLocks noChangeShapeType="1"/>
              </p:cNvSpPr>
              <p:nvPr/>
            </p:nvSpPr>
            <p:spPr bwMode="auto">
              <a:xfrm>
                <a:off x="2588" y="2994"/>
                <a:ext cx="0" cy="1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99" name="Line 183">
                <a:extLst>
                  <a:ext uri="{FF2B5EF4-FFF2-40B4-BE49-F238E27FC236}">
                    <a16:creationId xmlns:a16="http://schemas.microsoft.com/office/drawing/2014/main" id="{C0BC89CA-DF06-7641-B975-ADAE19BEC2C2}"/>
                  </a:ext>
                </a:extLst>
              </p:cNvPr>
              <p:cNvSpPr>
                <a:spLocks noChangeShapeType="1"/>
              </p:cNvSpPr>
              <p:nvPr/>
            </p:nvSpPr>
            <p:spPr bwMode="auto">
              <a:xfrm>
                <a:off x="2588" y="3416"/>
                <a:ext cx="0" cy="2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400" name="Line 184">
                <a:extLst>
                  <a:ext uri="{FF2B5EF4-FFF2-40B4-BE49-F238E27FC236}">
                    <a16:creationId xmlns:a16="http://schemas.microsoft.com/office/drawing/2014/main" id="{0FC07D26-E391-174D-B69A-69DCCCAA100B}"/>
                  </a:ext>
                </a:extLst>
              </p:cNvPr>
              <p:cNvSpPr>
                <a:spLocks noChangeShapeType="1"/>
              </p:cNvSpPr>
              <p:nvPr/>
            </p:nvSpPr>
            <p:spPr bwMode="auto">
              <a:xfrm>
                <a:off x="1994" y="3548"/>
                <a:ext cx="121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401" name="Text Box 185">
                <a:extLst>
                  <a:ext uri="{FF2B5EF4-FFF2-40B4-BE49-F238E27FC236}">
                    <a16:creationId xmlns:a16="http://schemas.microsoft.com/office/drawing/2014/main" id="{AC710B80-E166-DB4F-90C5-E85B48ABF135}"/>
                  </a:ext>
                </a:extLst>
              </p:cNvPr>
              <p:cNvSpPr txBox="1">
                <a:spLocks noChangeArrowheads="1"/>
              </p:cNvSpPr>
              <p:nvPr/>
            </p:nvSpPr>
            <p:spPr bwMode="auto">
              <a:xfrm>
                <a:off x="2708" y="3390"/>
                <a:ext cx="32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200" b="0" i="0" u="none" strike="noStrike" kern="0" cap="none" spc="0" normalizeH="0" baseline="0" noProof="0">
                    <a:ln>
                      <a:noFill/>
                    </a:ln>
                    <a:solidFill>
                      <a:srgbClr val="000000"/>
                    </a:solidFill>
                    <a:effectLst/>
                    <a:uLnTx/>
                    <a:uFillTx/>
                    <a:latin typeface="Arial" charset="0"/>
                    <a:ea typeface="ＭＳ Ｐゴシック" charset="-128"/>
                  </a:rPr>
                  <a:t>rwnd</a:t>
                </a:r>
              </a:p>
            </p:txBody>
          </p:sp>
          <p:sp>
            <p:nvSpPr>
              <p:cNvPr id="402" name="Text Box 186">
                <a:extLst>
                  <a:ext uri="{FF2B5EF4-FFF2-40B4-BE49-F238E27FC236}">
                    <a16:creationId xmlns:a16="http://schemas.microsoft.com/office/drawing/2014/main" id="{427B2781-3060-0843-852D-D228FF0ABA0F}"/>
                  </a:ext>
                </a:extLst>
              </p:cNvPr>
              <p:cNvSpPr txBox="1">
                <a:spLocks noChangeArrowheads="1"/>
              </p:cNvSpPr>
              <p:nvPr/>
            </p:nvSpPr>
            <p:spPr bwMode="auto">
              <a:xfrm>
                <a:off x="2651" y="3544"/>
                <a:ext cx="4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000" b="0" i="0" u="none" strike="noStrike" kern="0" cap="none" spc="0" normalizeH="0" baseline="0" noProof="0">
                    <a:ln>
                      <a:noFill/>
                    </a:ln>
                    <a:solidFill>
                      <a:srgbClr val="000000"/>
                    </a:solidFill>
                    <a:effectLst/>
                    <a:uLnTx/>
                    <a:uFillTx/>
                    <a:latin typeface="Arial" charset="0"/>
                    <a:ea typeface="ＭＳ Ｐゴシック" charset="-128"/>
                  </a:rPr>
                  <a:t>urg pointer</a:t>
                </a:r>
              </a:p>
            </p:txBody>
          </p:sp>
          <p:sp>
            <p:nvSpPr>
              <p:cNvPr id="403" name="Line 187">
                <a:extLst>
                  <a:ext uri="{FF2B5EF4-FFF2-40B4-BE49-F238E27FC236}">
                    <a16:creationId xmlns:a16="http://schemas.microsoft.com/office/drawing/2014/main" id="{EDA3B183-0850-BF41-AAA0-4F7688C0B6AE}"/>
                  </a:ext>
                </a:extLst>
              </p:cNvPr>
              <p:cNvSpPr>
                <a:spLocks noChangeShapeType="1"/>
              </p:cNvSpPr>
              <p:nvPr/>
            </p:nvSpPr>
            <p:spPr bwMode="auto">
              <a:xfrm>
                <a:off x="2398" y="3413"/>
                <a:ext cx="0" cy="13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404" name="Line 188">
                <a:extLst>
                  <a:ext uri="{FF2B5EF4-FFF2-40B4-BE49-F238E27FC236}">
                    <a16:creationId xmlns:a16="http://schemas.microsoft.com/office/drawing/2014/main" id="{BF87BB90-AF8B-744A-8CFC-0E743F6EA43F}"/>
                  </a:ext>
                </a:extLst>
              </p:cNvPr>
              <p:cNvSpPr>
                <a:spLocks noChangeShapeType="1"/>
              </p:cNvSpPr>
              <p:nvPr/>
            </p:nvSpPr>
            <p:spPr bwMode="auto">
              <a:xfrm>
                <a:off x="2143" y="3412"/>
                <a:ext cx="0" cy="13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sp>
          <p:nvSpPr>
            <p:cNvPr id="387" name="Text Box 189">
              <a:extLst>
                <a:ext uri="{FF2B5EF4-FFF2-40B4-BE49-F238E27FC236}">
                  <a16:creationId xmlns:a16="http://schemas.microsoft.com/office/drawing/2014/main" id="{CC68A778-211F-804C-ACE3-A19EE2DC092F}"/>
                </a:ext>
              </a:extLst>
            </p:cNvPr>
            <p:cNvSpPr txBox="1">
              <a:spLocks noChangeArrowheads="1"/>
            </p:cNvSpPr>
            <p:nvPr/>
          </p:nvSpPr>
          <p:spPr bwMode="auto">
            <a:xfrm>
              <a:off x="2768" y="673"/>
              <a:ext cx="186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600" b="0" i="0" u="none" strike="noStrike" kern="0" cap="none" spc="0" normalizeH="0" baseline="0" noProof="0">
                  <a:ln>
                    <a:noFill/>
                  </a:ln>
                  <a:solidFill>
                    <a:srgbClr val="000000"/>
                  </a:solidFill>
                  <a:effectLst/>
                  <a:uLnTx/>
                  <a:uFillTx/>
                  <a:latin typeface="Tahoma" charset="0"/>
                  <a:ea typeface="ＭＳ Ｐゴシック" charset="-128"/>
                </a:rPr>
                <a:t>outgoing segment from sender</a:t>
              </a:r>
            </a:p>
          </p:txBody>
        </p:sp>
        <p:sp>
          <p:nvSpPr>
            <p:cNvPr id="388" name="Freeform 190">
              <a:extLst>
                <a:ext uri="{FF2B5EF4-FFF2-40B4-BE49-F238E27FC236}">
                  <a16:creationId xmlns:a16="http://schemas.microsoft.com/office/drawing/2014/main" id="{CA80D3EA-ED06-834F-B962-F14F13B37E2D}"/>
                </a:ext>
              </a:extLst>
            </p:cNvPr>
            <p:cNvSpPr>
              <a:spLocks/>
            </p:cNvSpPr>
            <p:nvPr/>
          </p:nvSpPr>
          <p:spPr bwMode="auto">
            <a:xfrm>
              <a:off x="4050" y="1080"/>
              <a:ext cx="107" cy="824"/>
            </a:xfrm>
            <a:custGeom>
              <a:avLst/>
              <a:gdLst>
                <a:gd name="T0" fmla="*/ 0 w 107"/>
                <a:gd name="T1" fmla="*/ 0 h 910"/>
                <a:gd name="T2" fmla="*/ 107 w 107"/>
                <a:gd name="T3" fmla="*/ 0 h 910"/>
                <a:gd name="T4" fmla="*/ 107 w 107"/>
                <a:gd name="T5" fmla="*/ 186 h 910"/>
                <a:gd name="T6" fmla="*/ 0 60000 65536"/>
                <a:gd name="T7" fmla="*/ 0 60000 65536"/>
                <a:gd name="T8" fmla="*/ 0 60000 65536"/>
              </a:gdLst>
              <a:ahLst/>
              <a:cxnLst>
                <a:cxn ang="T6">
                  <a:pos x="T0" y="T1"/>
                </a:cxn>
                <a:cxn ang="T7">
                  <a:pos x="T2" y="T3"/>
                </a:cxn>
                <a:cxn ang="T8">
                  <a:pos x="T4" y="T5"/>
                </a:cxn>
              </a:cxnLst>
              <a:rect l="0" t="0" r="r" b="b"/>
              <a:pathLst>
                <a:path w="107" h="910">
                  <a:moveTo>
                    <a:pt x="0" y="0"/>
                  </a:moveTo>
                  <a:lnTo>
                    <a:pt x="107" y="0"/>
                  </a:lnTo>
                  <a:lnTo>
                    <a:pt x="107" y="910"/>
                  </a:lnTo>
                </a:path>
              </a:pathLst>
            </a:custGeom>
            <a:noFill/>
            <a:ln w="9525" cap="flat" cmpd="sng">
              <a:solidFill>
                <a:srgbClr val="CC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grpSp>
        <p:nvGrpSpPr>
          <p:cNvPr id="405" name="Group 192">
            <a:extLst>
              <a:ext uri="{FF2B5EF4-FFF2-40B4-BE49-F238E27FC236}">
                <a16:creationId xmlns:a16="http://schemas.microsoft.com/office/drawing/2014/main" id="{2BC2ECA1-40CE-0544-A431-05042F8C5547}"/>
              </a:ext>
            </a:extLst>
          </p:cNvPr>
          <p:cNvGrpSpPr>
            <a:grpSpLocks/>
          </p:cNvGrpSpPr>
          <p:nvPr/>
        </p:nvGrpSpPr>
        <p:grpSpPr bwMode="auto">
          <a:xfrm>
            <a:off x="6825626" y="3754272"/>
            <a:ext cx="2897187" cy="2541588"/>
            <a:chOff x="3599" y="2404"/>
            <a:chExt cx="1825" cy="1601"/>
          </a:xfrm>
        </p:grpSpPr>
        <p:sp>
          <p:nvSpPr>
            <p:cNvPr id="406" name="Rectangle 167">
              <a:extLst>
                <a:ext uri="{FF2B5EF4-FFF2-40B4-BE49-F238E27FC236}">
                  <a16:creationId xmlns:a16="http://schemas.microsoft.com/office/drawing/2014/main" id="{9D98D295-9ECF-F040-92C2-853BDA71A12D}"/>
                </a:ext>
              </a:extLst>
            </p:cNvPr>
            <p:cNvSpPr>
              <a:spLocks noChangeArrowheads="1"/>
            </p:cNvSpPr>
            <p:nvPr/>
          </p:nvSpPr>
          <p:spPr bwMode="auto">
            <a:xfrm>
              <a:off x="3753" y="3587"/>
              <a:ext cx="1202" cy="13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nvGrpSpPr>
            <p:cNvPr id="407" name="Group 148">
              <a:extLst>
                <a:ext uri="{FF2B5EF4-FFF2-40B4-BE49-F238E27FC236}">
                  <a16:creationId xmlns:a16="http://schemas.microsoft.com/office/drawing/2014/main" id="{527B9CEE-C80D-6E4A-BB1D-81C4E37289FB}"/>
                </a:ext>
              </a:extLst>
            </p:cNvPr>
            <p:cNvGrpSpPr>
              <a:grpSpLocks/>
            </p:cNvGrpSpPr>
            <p:nvPr/>
          </p:nvGrpSpPr>
          <p:grpSpPr bwMode="auto">
            <a:xfrm>
              <a:off x="3733" y="3291"/>
              <a:ext cx="1252" cy="714"/>
              <a:chOff x="1976" y="2984"/>
              <a:chExt cx="1252" cy="714"/>
            </a:xfrm>
          </p:grpSpPr>
          <p:sp>
            <p:nvSpPr>
              <p:cNvPr id="410" name="Rectangle 149">
                <a:extLst>
                  <a:ext uri="{FF2B5EF4-FFF2-40B4-BE49-F238E27FC236}">
                    <a16:creationId xmlns:a16="http://schemas.microsoft.com/office/drawing/2014/main" id="{CE4C93AD-C6FC-7044-A083-4911C34BB3F0}"/>
                  </a:ext>
                </a:extLst>
              </p:cNvPr>
              <p:cNvSpPr>
                <a:spLocks noChangeArrowheads="1"/>
              </p:cNvSpPr>
              <p:nvPr/>
            </p:nvSpPr>
            <p:spPr bwMode="auto">
              <a:xfrm>
                <a:off x="1994" y="2995"/>
                <a:ext cx="1210" cy="70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411" name="Text Box 150">
                <a:extLst>
                  <a:ext uri="{FF2B5EF4-FFF2-40B4-BE49-F238E27FC236}">
                    <a16:creationId xmlns:a16="http://schemas.microsoft.com/office/drawing/2014/main" id="{D8F5C253-5FCA-7844-81E2-F8685DA6B439}"/>
                  </a:ext>
                </a:extLst>
              </p:cNvPr>
              <p:cNvSpPr txBox="1">
                <a:spLocks noChangeArrowheads="1"/>
              </p:cNvSpPr>
              <p:nvPr/>
            </p:nvSpPr>
            <p:spPr bwMode="auto">
              <a:xfrm>
                <a:off x="2001" y="2984"/>
                <a:ext cx="5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000" b="0" i="0" u="none" strike="noStrike" kern="0" cap="none" spc="0" normalizeH="0" baseline="0" noProof="0">
                    <a:ln>
                      <a:noFill/>
                    </a:ln>
                    <a:solidFill>
                      <a:srgbClr val="000000"/>
                    </a:solidFill>
                    <a:effectLst/>
                    <a:uLnTx/>
                    <a:uFillTx/>
                    <a:latin typeface="Arial" charset="0"/>
                    <a:ea typeface="ＭＳ Ｐゴシック" charset="-128"/>
                  </a:rPr>
                  <a:t>source port #</a:t>
                </a:r>
              </a:p>
            </p:txBody>
          </p:sp>
          <p:sp>
            <p:nvSpPr>
              <p:cNvPr id="412" name="Text Box 151">
                <a:extLst>
                  <a:ext uri="{FF2B5EF4-FFF2-40B4-BE49-F238E27FC236}">
                    <a16:creationId xmlns:a16="http://schemas.microsoft.com/office/drawing/2014/main" id="{47403375-E886-764C-B872-2B16922C0855}"/>
                  </a:ext>
                </a:extLst>
              </p:cNvPr>
              <p:cNvSpPr txBox="1">
                <a:spLocks noChangeArrowheads="1"/>
              </p:cNvSpPr>
              <p:nvPr/>
            </p:nvSpPr>
            <p:spPr bwMode="auto">
              <a:xfrm>
                <a:off x="2648" y="2987"/>
                <a:ext cx="4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000" b="0" i="0" u="none" strike="noStrike" kern="0" cap="none" spc="0" normalizeH="0" baseline="0" noProof="0">
                    <a:ln>
                      <a:noFill/>
                    </a:ln>
                    <a:solidFill>
                      <a:srgbClr val="000000"/>
                    </a:solidFill>
                    <a:effectLst/>
                    <a:uLnTx/>
                    <a:uFillTx/>
                    <a:latin typeface="Arial" charset="0"/>
                    <a:ea typeface="ＭＳ Ｐゴシック" charset="-128"/>
                  </a:rPr>
                  <a:t>dest port #</a:t>
                </a:r>
              </a:p>
            </p:txBody>
          </p:sp>
          <p:sp>
            <p:nvSpPr>
              <p:cNvPr id="413" name="Text Box 152">
                <a:extLst>
                  <a:ext uri="{FF2B5EF4-FFF2-40B4-BE49-F238E27FC236}">
                    <a16:creationId xmlns:a16="http://schemas.microsoft.com/office/drawing/2014/main" id="{BEBF8CAC-5991-B64A-9FD0-279BFB02CC7A}"/>
                  </a:ext>
                </a:extLst>
              </p:cNvPr>
              <p:cNvSpPr txBox="1">
                <a:spLocks noChangeArrowheads="1"/>
              </p:cNvSpPr>
              <p:nvPr/>
            </p:nvSpPr>
            <p:spPr bwMode="auto">
              <a:xfrm>
                <a:off x="2154" y="3117"/>
                <a:ext cx="9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200" b="0" i="0" u="none" strike="noStrike" kern="0" cap="none" spc="0" normalizeH="0" baseline="0" noProof="0">
                    <a:ln>
                      <a:noFill/>
                    </a:ln>
                    <a:solidFill>
                      <a:srgbClr val="000000"/>
                    </a:solidFill>
                    <a:effectLst/>
                    <a:uLnTx/>
                    <a:uFillTx/>
                    <a:latin typeface="Arial" charset="0"/>
                    <a:ea typeface="ＭＳ Ｐゴシック" charset="-128"/>
                  </a:rPr>
                  <a:t>sequence number</a:t>
                </a:r>
              </a:p>
            </p:txBody>
          </p:sp>
          <p:sp>
            <p:nvSpPr>
              <p:cNvPr id="414" name="Text Box 153">
                <a:extLst>
                  <a:ext uri="{FF2B5EF4-FFF2-40B4-BE49-F238E27FC236}">
                    <a16:creationId xmlns:a16="http://schemas.microsoft.com/office/drawing/2014/main" id="{E8272F07-AFB4-B04E-89CD-2980CF7BCE43}"/>
                  </a:ext>
                </a:extLst>
              </p:cNvPr>
              <p:cNvSpPr txBox="1">
                <a:spLocks noChangeArrowheads="1"/>
              </p:cNvSpPr>
              <p:nvPr/>
            </p:nvSpPr>
            <p:spPr bwMode="auto">
              <a:xfrm>
                <a:off x="1976" y="3257"/>
                <a:ext cx="125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200" b="0" i="0" u="none" strike="noStrike" kern="0" cap="none" spc="0" normalizeH="0" baseline="0" noProof="0">
                    <a:ln>
                      <a:noFill/>
                    </a:ln>
                    <a:solidFill>
                      <a:srgbClr val="FFFFFF"/>
                    </a:solidFill>
                    <a:effectLst/>
                    <a:uLnTx/>
                    <a:uFillTx/>
                    <a:latin typeface="Arial" charset="0"/>
                    <a:ea typeface="ＭＳ Ｐゴシック" charset="-128"/>
                  </a:rPr>
                  <a:t>acknowledgement number</a:t>
                </a:r>
              </a:p>
            </p:txBody>
          </p:sp>
          <p:sp>
            <p:nvSpPr>
              <p:cNvPr id="415" name="Text Box 154">
                <a:extLst>
                  <a:ext uri="{FF2B5EF4-FFF2-40B4-BE49-F238E27FC236}">
                    <a16:creationId xmlns:a16="http://schemas.microsoft.com/office/drawing/2014/main" id="{2079F696-8024-B74B-A16B-B3651F85BB97}"/>
                  </a:ext>
                </a:extLst>
              </p:cNvPr>
              <p:cNvSpPr txBox="1">
                <a:spLocks noChangeArrowheads="1"/>
              </p:cNvSpPr>
              <p:nvPr/>
            </p:nvSpPr>
            <p:spPr bwMode="auto">
              <a:xfrm>
                <a:off x="2053" y="3544"/>
                <a:ext cx="47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000" b="0" i="0" u="none" strike="noStrike" kern="0" cap="none" spc="0" normalizeH="0" baseline="0" noProof="0">
                    <a:ln>
                      <a:noFill/>
                    </a:ln>
                    <a:solidFill>
                      <a:srgbClr val="000000"/>
                    </a:solidFill>
                    <a:effectLst/>
                    <a:uLnTx/>
                    <a:uFillTx/>
                    <a:latin typeface="Arial" charset="0"/>
                    <a:ea typeface="ＭＳ Ｐゴシック" charset="-128"/>
                  </a:rPr>
                  <a:t>checksum</a:t>
                </a:r>
              </a:p>
            </p:txBody>
          </p:sp>
          <p:sp>
            <p:nvSpPr>
              <p:cNvPr id="416" name="Line 155">
                <a:extLst>
                  <a:ext uri="{FF2B5EF4-FFF2-40B4-BE49-F238E27FC236}">
                    <a16:creationId xmlns:a16="http://schemas.microsoft.com/office/drawing/2014/main" id="{607C9DED-103F-994B-98F2-62782CAC07F8}"/>
                  </a:ext>
                </a:extLst>
              </p:cNvPr>
              <p:cNvSpPr>
                <a:spLocks noChangeShapeType="1"/>
              </p:cNvSpPr>
              <p:nvPr/>
            </p:nvSpPr>
            <p:spPr bwMode="auto">
              <a:xfrm>
                <a:off x="1994" y="3138"/>
                <a:ext cx="121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417" name="Line 156">
                <a:extLst>
                  <a:ext uri="{FF2B5EF4-FFF2-40B4-BE49-F238E27FC236}">
                    <a16:creationId xmlns:a16="http://schemas.microsoft.com/office/drawing/2014/main" id="{E236BC39-F505-2644-89AB-6DFE600ED01A}"/>
                  </a:ext>
                </a:extLst>
              </p:cNvPr>
              <p:cNvSpPr>
                <a:spLocks noChangeShapeType="1"/>
              </p:cNvSpPr>
              <p:nvPr/>
            </p:nvSpPr>
            <p:spPr bwMode="auto">
              <a:xfrm>
                <a:off x="1994" y="3274"/>
                <a:ext cx="121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418" name="Line 157">
                <a:extLst>
                  <a:ext uri="{FF2B5EF4-FFF2-40B4-BE49-F238E27FC236}">
                    <a16:creationId xmlns:a16="http://schemas.microsoft.com/office/drawing/2014/main" id="{2DFADB42-C30C-C649-81A5-87614AD00F7E}"/>
                  </a:ext>
                </a:extLst>
              </p:cNvPr>
              <p:cNvSpPr>
                <a:spLocks noChangeShapeType="1"/>
              </p:cNvSpPr>
              <p:nvPr/>
            </p:nvSpPr>
            <p:spPr bwMode="auto">
              <a:xfrm>
                <a:off x="1992" y="3414"/>
                <a:ext cx="121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419" name="Line 158">
                <a:extLst>
                  <a:ext uri="{FF2B5EF4-FFF2-40B4-BE49-F238E27FC236}">
                    <a16:creationId xmlns:a16="http://schemas.microsoft.com/office/drawing/2014/main" id="{4BE5A769-E6DD-C541-A543-57BA9BF62954}"/>
                  </a:ext>
                </a:extLst>
              </p:cNvPr>
              <p:cNvSpPr>
                <a:spLocks noChangeShapeType="1"/>
              </p:cNvSpPr>
              <p:nvPr/>
            </p:nvSpPr>
            <p:spPr bwMode="auto">
              <a:xfrm>
                <a:off x="2588" y="2994"/>
                <a:ext cx="0" cy="1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420" name="Line 159">
                <a:extLst>
                  <a:ext uri="{FF2B5EF4-FFF2-40B4-BE49-F238E27FC236}">
                    <a16:creationId xmlns:a16="http://schemas.microsoft.com/office/drawing/2014/main" id="{1863B439-8099-FB4D-ADC4-7F698A1CA65B}"/>
                  </a:ext>
                </a:extLst>
              </p:cNvPr>
              <p:cNvSpPr>
                <a:spLocks noChangeShapeType="1"/>
              </p:cNvSpPr>
              <p:nvPr/>
            </p:nvSpPr>
            <p:spPr bwMode="auto">
              <a:xfrm>
                <a:off x="2588" y="3416"/>
                <a:ext cx="0" cy="2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421" name="Line 160">
                <a:extLst>
                  <a:ext uri="{FF2B5EF4-FFF2-40B4-BE49-F238E27FC236}">
                    <a16:creationId xmlns:a16="http://schemas.microsoft.com/office/drawing/2014/main" id="{2E8DD4A2-6108-6245-BA6C-F1C0E7EBA904}"/>
                  </a:ext>
                </a:extLst>
              </p:cNvPr>
              <p:cNvSpPr>
                <a:spLocks noChangeShapeType="1"/>
              </p:cNvSpPr>
              <p:nvPr/>
            </p:nvSpPr>
            <p:spPr bwMode="auto">
              <a:xfrm>
                <a:off x="1994" y="3548"/>
                <a:ext cx="121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422" name="Text Box 161">
                <a:extLst>
                  <a:ext uri="{FF2B5EF4-FFF2-40B4-BE49-F238E27FC236}">
                    <a16:creationId xmlns:a16="http://schemas.microsoft.com/office/drawing/2014/main" id="{0B756E63-C415-4E48-94BA-530BC3B306DC}"/>
                  </a:ext>
                </a:extLst>
              </p:cNvPr>
              <p:cNvSpPr txBox="1">
                <a:spLocks noChangeArrowheads="1"/>
              </p:cNvSpPr>
              <p:nvPr/>
            </p:nvSpPr>
            <p:spPr bwMode="auto">
              <a:xfrm>
                <a:off x="2708" y="3390"/>
                <a:ext cx="32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200" b="0" i="0" u="none" strike="noStrike" kern="0" cap="none" spc="0" normalizeH="0" baseline="0" noProof="0">
                    <a:ln>
                      <a:noFill/>
                    </a:ln>
                    <a:solidFill>
                      <a:srgbClr val="000000"/>
                    </a:solidFill>
                    <a:effectLst/>
                    <a:uLnTx/>
                    <a:uFillTx/>
                    <a:latin typeface="Arial" charset="0"/>
                    <a:ea typeface="ＭＳ Ｐゴシック" charset="-128"/>
                  </a:rPr>
                  <a:t>rwnd</a:t>
                </a:r>
              </a:p>
            </p:txBody>
          </p:sp>
          <p:sp>
            <p:nvSpPr>
              <p:cNvPr id="423" name="Text Box 162">
                <a:extLst>
                  <a:ext uri="{FF2B5EF4-FFF2-40B4-BE49-F238E27FC236}">
                    <a16:creationId xmlns:a16="http://schemas.microsoft.com/office/drawing/2014/main" id="{89F4C1CB-62D0-1542-B985-D57ED5AF72A6}"/>
                  </a:ext>
                </a:extLst>
              </p:cNvPr>
              <p:cNvSpPr txBox="1">
                <a:spLocks noChangeArrowheads="1"/>
              </p:cNvSpPr>
              <p:nvPr/>
            </p:nvSpPr>
            <p:spPr bwMode="auto">
              <a:xfrm>
                <a:off x="2651" y="3544"/>
                <a:ext cx="4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000" b="0" i="0" u="none" strike="noStrike" kern="0" cap="none" spc="0" normalizeH="0" baseline="0" noProof="0">
                    <a:ln>
                      <a:noFill/>
                    </a:ln>
                    <a:solidFill>
                      <a:srgbClr val="000000"/>
                    </a:solidFill>
                    <a:effectLst/>
                    <a:uLnTx/>
                    <a:uFillTx/>
                    <a:latin typeface="Arial" charset="0"/>
                    <a:ea typeface="ＭＳ Ｐゴシック" charset="-128"/>
                  </a:rPr>
                  <a:t>urg pointer</a:t>
                </a:r>
              </a:p>
            </p:txBody>
          </p:sp>
          <p:sp>
            <p:nvSpPr>
              <p:cNvPr id="424" name="Line 163">
                <a:extLst>
                  <a:ext uri="{FF2B5EF4-FFF2-40B4-BE49-F238E27FC236}">
                    <a16:creationId xmlns:a16="http://schemas.microsoft.com/office/drawing/2014/main" id="{A46D178A-E9F2-6248-80C9-0A8969CCFC35}"/>
                  </a:ext>
                </a:extLst>
              </p:cNvPr>
              <p:cNvSpPr>
                <a:spLocks noChangeShapeType="1"/>
              </p:cNvSpPr>
              <p:nvPr/>
            </p:nvSpPr>
            <p:spPr bwMode="auto">
              <a:xfrm>
                <a:off x="2398" y="3413"/>
                <a:ext cx="0" cy="13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425" name="Line 164">
                <a:extLst>
                  <a:ext uri="{FF2B5EF4-FFF2-40B4-BE49-F238E27FC236}">
                    <a16:creationId xmlns:a16="http://schemas.microsoft.com/office/drawing/2014/main" id="{754D0D57-BA7A-324B-8875-69D4DEA6918C}"/>
                  </a:ext>
                </a:extLst>
              </p:cNvPr>
              <p:cNvSpPr>
                <a:spLocks noChangeShapeType="1"/>
              </p:cNvSpPr>
              <p:nvPr/>
            </p:nvSpPr>
            <p:spPr bwMode="auto">
              <a:xfrm>
                <a:off x="2143" y="3412"/>
                <a:ext cx="0" cy="13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sp>
          <p:nvSpPr>
            <p:cNvPr id="408" name="Text Box 166">
              <a:extLst>
                <a:ext uri="{FF2B5EF4-FFF2-40B4-BE49-F238E27FC236}">
                  <a16:creationId xmlns:a16="http://schemas.microsoft.com/office/drawing/2014/main" id="{8E492D4C-C4EE-014F-909E-A547198254E4}"/>
                </a:ext>
              </a:extLst>
            </p:cNvPr>
            <p:cNvSpPr txBox="1">
              <a:spLocks noChangeArrowheads="1"/>
            </p:cNvSpPr>
            <p:nvPr/>
          </p:nvSpPr>
          <p:spPr bwMode="auto">
            <a:xfrm>
              <a:off x="3704" y="3092"/>
              <a:ext cx="172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600" b="0" i="0" u="none" strike="noStrike" kern="0" cap="none" spc="0" normalizeH="0" baseline="0" noProof="0">
                  <a:ln>
                    <a:noFill/>
                  </a:ln>
                  <a:solidFill>
                    <a:srgbClr val="000000"/>
                  </a:solidFill>
                  <a:effectLst/>
                  <a:uLnTx/>
                  <a:uFillTx/>
                  <a:latin typeface="Tahoma" charset="0"/>
                  <a:ea typeface="ＭＳ Ｐゴシック" charset="-128"/>
                </a:rPr>
                <a:t>incoming segment to sender</a:t>
              </a:r>
            </a:p>
          </p:txBody>
        </p:sp>
        <p:sp>
          <p:nvSpPr>
            <p:cNvPr id="409" name="Freeform 168">
              <a:extLst>
                <a:ext uri="{FF2B5EF4-FFF2-40B4-BE49-F238E27FC236}">
                  <a16:creationId xmlns:a16="http://schemas.microsoft.com/office/drawing/2014/main" id="{C0189DA6-9A9A-E54C-8D08-C7EEC0FBCA48}"/>
                </a:ext>
              </a:extLst>
            </p:cNvPr>
            <p:cNvSpPr>
              <a:spLocks/>
            </p:cNvSpPr>
            <p:nvPr/>
          </p:nvSpPr>
          <p:spPr bwMode="auto">
            <a:xfrm flipH="1" flipV="1">
              <a:off x="3599" y="2404"/>
              <a:ext cx="107" cy="1194"/>
            </a:xfrm>
            <a:custGeom>
              <a:avLst/>
              <a:gdLst>
                <a:gd name="T0" fmla="*/ 0 w 107"/>
                <a:gd name="T1" fmla="*/ 0 h 910"/>
                <a:gd name="T2" fmla="*/ 107 w 107"/>
                <a:gd name="T3" fmla="*/ 0 h 910"/>
                <a:gd name="T4" fmla="*/ 107 w 107"/>
                <a:gd name="T5" fmla="*/ 70250 h 910"/>
                <a:gd name="T6" fmla="*/ 0 60000 65536"/>
                <a:gd name="T7" fmla="*/ 0 60000 65536"/>
                <a:gd name="T8" fmla="*/ 0 60000 65536"/>
              </a:gdLst>
              <a:ahLst/>
              <a:cxnLst>
                <a:cxn ang="T6">
                  <a:pos x="T0" y="T1"/>
                </a:cxn>
                <a:cxn ang="T7">
                  <a:pos x="T2" y="T3"/>
                </a:cxn>
                <a:cxn ang="T8">
                  <a:pos x="T4" y="T5"/>
                </a:cxn>
              </a:cxnLst>
              <a:rect l="0" t="0" r="r" b="b"/>
              <a:pathLst>
                <a:path w="107" h="910">
                  <a:moveTo>
                    <a:pt x="0" y="0"/>
                  </a:moveTo>
                  <a:lnTo>
                    <a:pt x="107" y="0"/>
                  </a:lnTo>
                  <a:lnTo>
                    <a:pt x="107" y="910"/>
                  </a:lnTo>
                </a:path>
              </a:pathLst>
            </a:custGeom>
            <a:noFill/>
            <a:ln w="9525" cap="flat" cmpd="sng">
              <a:solidFill>
                <a:srgbClr val="CC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sp>
        <p:nvSpPr>
          <p:cNvPr id="426" name="Line 16">
            <a:extLst>
              <a:ext uri="{FF2B5EF4-FFF2-40B4-BE49-F238E27FC236}">
                <a16:creationId xmlns:a16="http://schemas.microsoft.com/office/drawing/2014/main" id="{022B6E11-6B49-754B-BD47-F5D651CF9B4D}"/>
              </a:ext>
            </a:extLst>
          </p:cNvPr>
          <p:cNvSpPr>
            <a:spLocks noChangeShapeType="1"/>
          </p:cNvSpPr>
          <p:nvPr/>
        </p:nvSpPr>
        <p:spPr bwMode="auto">
          <a:xfrm>
            <a:off x="2198349" y="3250283"/>
            <a:ext cx="2533650" cy="590550"/>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427" name="Text Box 40">
            <a:extLst>
              <a:ext uri="{FF2B5EF4-FFF2-40B4-BE49-F238E27FC236}">
                <a16:creationId xmlns:a16="http://schemas.microsoft.com/office/drawing/2014/main" id="{B39B2D5B-BEAD-3F48-9997-5F91B0BD942F}"/>
              </a:ext>
            </a:extLst>
          </p:cNvPr>
          <p:cNvSpPr txBox="1">
            <a:spLocks noChangeArrowheads="1"/>
          </p:cNvSpPr>
          <p:nvPr/>
        </p:nvSpPr>
        <p:spPr bwMode="auto">
          <a:xfrm>
            <a:off x="2631257" y="3329646"/>
            <a:ext cx="825867"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100" b="0" i="0" u="none" strike="noStrike" kern="0" cap="none" spc="0" normalizeH="0" baseline="0" noProof="0" dirty="0" err="1">
                <a:ln>
                  <a:noFill/>
                </a:ln>
                <a:solidFill>
                  <a:srgbClr val="000000"/>
                </a:solidFill>
                <a:effectLst/>
                <a:uLnTx/>
                <a:uFillTx/>
                <a:latin typeface="Tahoma" charset="0"/>
                <a:ea typeface="ＭＳ Ｐゴシック" charset="-128"/>
              </a:rPr>
              <a:t>Seq</a:t>
            </a:r>
            <a:r>
              <a:rPr kumimoji="0" lang="en-US" altLang="x-none" sz="1100" b="0" i="0" u="none" strike="noStrike" kern="0" cap="none" spc="0" normalizeH="0" baseline="0" noProof="0" dirty="0">
                <a:ln>
                  <a:noFill/>
                </a:ln>
                <a:solidFill>
                  <a:srgbClr val="000000"/>
                </a:solidFill>
                <a:effectLst/>
                <a:uLnTx/>
                <a:uFillTx/>
                <a:latin typeface="Tahoma" charset="0"/>
                <a:ea typeface="ＭＳ Ｐゴシック" charset="-128"/>
              </a:rPr>
              <a:t>=4096</a:t>
            </a:r>
          </a:p>
        </p:txBody>
      </p:sp>
      <p:grpSp>
        <p:nvGrpSpPr>
          <p:cNvPr id="428" name="Group 427">
            <a:extLst>
              <a:ext uri="{FF2B5EF4-FFF2-40B4-BE49-F238E27FC236}">
                <a16:creationId xmlns:a16="http://schemas.microsoft.com/office/drawing/2014/main" id="{6FAC32F7-28DE-5A49-8AFC-46C54DC69197}"/>
              </a:ext>
            </a:extLst>
          </p:cNvPr>
          <p:cNvGrpSpPr/>
          <p:nvPr/>
        </p:nvGrpSpPr>
        <p:grpSpPr>
          <a:xfrm>
            <a:off x="1894652" y="2219452"/>
            <a:ext cx="322723" cy="621977"/>
            <a:chOff x="1278430" y="2208505"/>
            <a:chExt cx="322723" cy="621977"/>
          </a:xfrm>
        </p:grpSpPr>
        <p:sp>
          <p:nvSpPr>
            <p:cNvPr id="429" name="Right Arrow 428">
              <a:extLst>
                <a:ext uri="{FF2B5EF4-FFF2-40B4-BE49-F238E27FC236}">
                  <a16:creationId xmlns:a16="http://schemas.microsoft.com/office/drawing/2014/main" id="{72311804-6CB8-FA43-91C3-299EAA4ADE17}"/>
                </a:ext>
              </a:extLst>
            </p:cNvPr>
            <p:cNvSpPr/>
            <p:nvPr/>
          </p:nvSpPr>
          <p:spPr>
            <a:xfrm>
              <a:off x="1298303" y="2208505"/>
              <a:ext cx="302850" cy="159039"/>
            </a:xfrm>
            <a:prstGeom prst="rightArrow">
              <a:avLst/>
            </a:prstGeom>
            <a:solidFill>
              <a:srgbClr val="FFFF00"/>
            </a:solidFill>
            <a:ln w="12700">
              <a:solidFill>
                <a:srgbClr val="FF0000"/>
              </a:solidFill>
            </a:ln>
          </p:spPr>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AU" sz="1600">
                <a:solidFill>
                  <a:srgbClr val="000000"/>
                </a:solidFill>
                <a:latin typeface="Tahoma" pitchFamily="34" charset="0"/>
                <a:ea typeface="ＭＳ Ｐゴシック" charset="-128"/>
              </a:endParaRPr>
            </a:p>
          </p:txBody>
        </p:sp>
        <p:sp>
          <p:nvSpPr>
            <p:cNvPr id="430" name="Right Arrow 429">
              <a:extLst>
                <a:ext uri="{FF2B5EF4-FFF2-40B4-BE49-F238E27FC236}">
                  <a16:creationId xmlns:a16="http://schemas.microsoft.com/office/drawing/2014/main" id="{43214506-EEAD-FB40-A212-896C680BFDD3}"/>
                </a:ext>
              </a:extLst>
            </p:cNvPr>
            <p:cNvSpPr/>
            <p:nvPr/>
          </p:nvSpPr>
          <p:spPr>
            <a:xfrm>
              <a:off x="1296641" y="2444436"/>
              <a:ext cx="302850" cy="159039"/>
            </a:xfrm>
            <a:prstGeom prst="rightArrow">
              <a:avLst/>
            </a:prstGeom>
            <a:solidFill>
              <a:srgbClr val="FFFF00"/>
            </a:solidFill>
            <a:ln w="12700">
              <a:solidFill>
                <a:srgbClr val="FF0000"/>
              </a:solidFill>
            </a:ln>
          </p:spPr>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AU" sz="1600">
                <a:solidFill>
                  <a:srgbClr val="000000"/>
                </a:solidFill>
                <a:latin typeface="Tahoma" pitchFamily="34" charset="0"/>
                <a:ea typeface="ＭＳ Ｐゴシック" charset="-128"/>
              </a:endParaRPr>
            </a:p>
          </p:txBody>
        </p:sp>
        <p:sp>
          <p:nvSpPr>
            <p:cNvPr id="431" name="Right Arrow 430">
              <a:extLst>
                <a:ext uri="{FF2B5EF4-FFF2-40B4-BE49-F238E27FC236}">
                  <a16:creationId xmlns:a16="http://schemas.microsoft.com/office/drawing/2014/main" id="{D7E859F0-60A6-154A-A850-1E10F2CDC7CC}"/>
                </a:ext>
              </a:extLst>
            </p:cNvPr>
            <p:cNvSpPr/>
            <p:nvPr/>
          </p:nvSpPr>
          <p:spPr>
            <a:xfrm>
              <a:off x="1278430" y="2671443"/>
              <a:ext cx="302850" cy="159039"/>
            </a:xfrm>
            <a:prstGeom prst="rightArrow">
              <a:avLst/>
            </a:prstGeom>
            <a:solidFill>
              <a:srgbClr val="FFFF00"/>
            </a:solidFill>
            <a:ln w="12700">
              <a:solidFill>
                <a:srgbClr val="FF0000"/>
              </a:solidFill>
            </a:ln>
          </p:spPr>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AU" sz="1600">
                <a:solidFill>
                  <a:srgbClr val="000000"/>
                </a:solidFill>
                <a:latin typeface="Tahoma" pitchFamily="34" charset="0"/>
                <a:ea typeface="ＭＳ Ｐゴシック" charset="-128"/>
              </a:endParaRPr>
            </a:p>
          </p:txBody>
        </p:sp>
      </p:grpSp>
      <p:cxnSp>
        <p:nvCxnSpPr>
          <p:cNvPr id="432" name="Elbow Connector 431">
            <a:extLst>
              <a:ext uri="{FF2B5EF4-FFF2-40B4-BE49-F238E27FC236}">
                <a16:creationId xmlns:a16="http://schemas.microsoft.com/office/drawing/2014/main" id="{C870A5B6-5B54-1642-A885-EF0CE5004A74}"/>
              </a:ext>
            </a:extLst>
          </p:cNvPr>
          <p:cNvCxnSpPr>
            <a:cxnSpLocks/>
          </p:cNvCxnSpPr>
          <p:nvPr/>
        </p:nvCxnSpPr>
        <p:spPr bwMode="auto">
          <a:xfrm rot="10800000" flipV="1">
            <a:off x="2161837" y="1873891"/>
            <a:ext cx="3492856" cy="1112027"/>
          </a:xfrm>
          <a:prstGeom prst="bentConnector3">
            <a:avLst>
              <a:gd name="adj1" fmla="val 111951"/>
            </a:avLst>
          </a:prstGeom>
          <a:solidFill>
            <a:srgbClr val="00CC99"/>
          </a:solidFill>
          <a:ln w="9525" cap="flat" cmpd="sng" algn="ctr">
            <a:solidFill>
              <a:srgbClr val="0070C0"/>
            </a:solidFill>
            <a:prstDash val="solid"/>
            <a:round/>
            <a:headEnd type="non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1946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428"/>
                                        </p:tgtEl>
                                        <p:attrNameLst>
                                          <p:attrName>style.visibility</p:attrName>
                                        </p:attrNameLst>
                                      </p:cBhvr>
                                      <p:to>
                                        <p:strVal val="visible"/>
                                      </p:to>
                                    </p:set>
                                    <p:anim calcmode="lin" valueType="num">
                                      <p:cBhvr additive="base">
                                        <p:cTn id="13" dur="500"/>
                                        <p:tgtEl>
                                          <p:spTgt spid="428"/>
                                        </p:tgtEl>
                                        <p:attrNameLst>
                                          <p:attrName>ppt_y</p:attrName>
                                        </p:attrNameLst>
                                      </p:cBhvr>
                                      <p:tavLst>
                                        <p:tav tm="0">
                                          <p:val>
                                            <p:strVal val="#ppt_y-#ppt_h*1.125000"/>
                                          </p:val>
                                        </p:tav>
                                        <p:tav tm="100000">
                                          <p:val>
                                            <p:strVal val="#ppt_y"/>
                                          </p:val>
                                        </p:tav>
                                      </p:tavLst>
                                    </p:anim>
                                    <p:animEffect transition="in" filter="wipe(down)">
                                      <p:cBhvr>
                                        <p:cTn id="14" dur="500"/>
                                        <p:tgtEl>
                                          <p:spTgt spid="428"/>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384"/>
                                        </p:tgtEl>
                                        <p:attrNameLst>
                                          <p:attrName>style.visibility</p:attrName>
                                        </p:attrNameLst>
                                      </p:cBhvr>
                                      <p:to>
                                        <p:strVal val="visible"/>
                                      </p:to>
                                    </p:set>
                                    <p:animEffect transition="in" filter="dissolve">
                                      <p:cBhvr>
                                        <p:cTn id="19" dur="500"/>
                                        <p:tgtEl>
                                          <p:spTgt spid="384"/>
                                        </p:tgtEl>
                                      </p:cBhvr>
                                    </p:animEffect>
                                  </p:childTnLst>
                                </p:cTn>
                              </p:par>
                            </p:childTnLst>
                          </p:cTn>
                        </p:par>
                        <p:par>
                          <p:cTn id="20" fill="hold">
                            <p:stCondLst>
                              <p:cond delay="500"/>
                            </p:stCondLst>
                            <p:childTnLst>
                              <p:par>
                                <p:cTn id="21" presetID="12" presetClass="entr" presetSubtype="2" fill="hold" nodeType="afterEffect">
                                  <p:stCondLst>
                                    <p:cond delay="0"/>
                                  </p:stCondLst>
                                  <p:childTnLst>
                                    <p:set>
                                      <p:cBhvr>
                                        <p:cTn id="22" dur="1" fill="hold">
                                          <p:stCondLst>
                                            <p:cond delay="0"/>
                                          </p:stCondLst>
                                        </p:cTn>
                                        <p:tgtEl>
                                          <p:spTgt spid="432"/>
                                        </p:tgtEl>
                                        <p:attrNameLst>
                                          <p:attrName>style.visibility</p:attrName>
                                        </p:attrNameLst>
                                      </p:cBhvr>
                                      <p:to>
                                        <p:strVal val="visible"/>
                                      </p:to>
                                    </p:set>
                                    <p:anim calcmode="lin" valueType="num">
                                      <p:cBhvr additive="base">
                                        <p:cTn id="23" dur="500"/>
                                        <p:tgtEl>
                                          <p:spTgt spid="432"/>
                                        </p:tgtEl>
                                        <p:attrNameLst>
                                          <p:attrName>ppt_x</p:attrName>
                                        </p:attrNameLst>
                                      </p:cBhvr>
                                      <p:tavLst>
                                        <p:tav tm="0">
                                          <p:val>
                                            <p:strVal val="#ppt_x+#ppt_w*1.125000"/>
                                          </p:val>
                                        </p:tav>
                                        <p:tav tm="100000">
                                          <p:val>
                                            <p:strVal val="#ppt_x"/>
                                          </p:val>
                                        </p:tav>
                                      </p:tavLst>
                                    </p:anim>
                                    <p:animEffect transition="in" filter="wipe(left)">
                                      <p:cBhvr>
                                        <p:cTn id="24" dur="500"/>
                                        <p:tgtEl>
                                          <p:spTgt spid="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2AD4-043E-1D48-974D-86B63C6E821F}"/>
              </a:ext>
            </a:extLst>
          </p:cNvPr>
          <p:cNvSpPr>
            <a:spLocks noGrp="1"/>
          </p:cNvSpPr>
          <p:nvPr>
            <p:ph type="title"/>
          </p:nvPr>
        </p:nvSpPr>
        <p:spPr/>
        <p:txBody>
          <a:bodyPr/>
          <a:lstStyle/>
          <a:p>
            <a:r>
              <a:rPr lang="en-AU" dirty="0"/>
              <a:t>TCP window flow control</a:t>
            </a:r>
          </a:p>
        </p:txBody>
      </p:sp>
      <p:sp>
        <p:nvSpPr>
          <p:cNvPr id="3" name="Slide Number Placeholder 2">
            <a:extLst>
              <a:ext uri="{FF2B5EF4-FFF2-40B4-BE49-F238E27FC236}">
                <a16:creationId xmlns:a16="http://schemas.microsoft.com/office/drawing/2014/main" id="{12216499-274A-A34F-9A54-2BD9709E30B1}"/>
              </a:ext>
            </a:extLst>
          </p:cNvPr>
          <p:cNvSpPr>
            <a:spLocks noGrp="1"/>
          </p:cNvSpPr>
          <p:nvPr>
            <p:ph type="sldNum" sz="quarter" idx="4"/>
          </p:nvPr>
        </p:nvSpPr>
        <p:spPr/>
        <p:txBody>
          <a:bodyPr/>
          <a:lstStyle/>
          <a:p>
            <a:r>
              <a:rPr lang="en-US"/>
              <a:t>Transport Layer: 3-</a:t>
            </a:r>
            <a:fld id="{C4204591-24BD-A542-B9D5-F8D8A88D2FEE}" type="slidenum">
              <a:rPr lang="en-US" smtClean="0"/>
              <a:pPr/>
              <a:t>25</a:t>
            </a:fld>
            <a:endParaRPr lang="en-US" dirty="0"/>
          </a:p>
        </p:txBody>
      </p:sp>
      <p:sp>
        <p:nvSpPr>
          <p:cNvPr id="150" name="Line 3">
            <a:extLst>
              <a:ext uri="{FF2B5EF4-FFF2-40B4-BE49-F238E27FC236}">
                <a16:creationId xmlns:a16="http://schemas.microsoft.com/office/drawing/2014/main" id="{0E4BF186-9479-7E49-804A-24746F7CE0CD}"/>
              </a:ext>
            </a:extLst>
          </p:cNvPr>
          <p:cNvSpPr>
            <a:spLocks noChangeShapeType="1"/>
          </p:cNvSpPr>
          <p:nvPr/>
        </p:nvSpPr>
        <p:spPr bwMode="auto">
          <a:xfrm>
            <a:off x="2198350" y="2302503"/>
            <a:ext cx="2533650" cy="590550"/>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51" name="Line 9">
            <a:extLst>
              <a:ext uri="{FF2B5EF4-FFF2-40B4-BE49-F238E27FC236}">
                <a16:creationId xmlns:a16="http://schemas.microsoft.com/office/drawing/2014/main" id="{D2896F4F-3D93-4243-A513-BE4A95FE0E71}"/>
              </a:ext>
            </a:extLst>
          </p:cNvPr>
          <p:cNvSpPr>
            <a:spLocks noChangeShapeType="1"/>
          </p:cNvSpPr>
          <p:nvPr/>
        </p:nvSpPr>
        <p:spPr bwMode="auto">
          <a:xfrm>
            <a:off x="2198350" y="2531103"/>
            <a:ext cx="2525712" cy="628650"/>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52" name="Line 10">
            <a:extLst>
              <a:ext uri="{FF2B5EF4-FFF2-40B4-BE49-F238E27FC236}">
                <a16:creationId xmlns:a16="http://schemas.microsoft.com/office/drawing/2014/main" id="{ABDFC262-D69B-7247-A80A-AA8A2E364028}"/>
              </a:ext>
            </a:extLst>
          </p:cNvPr>
          <p:cNvSpPr>
            <a:spLocks noChangeShapeType="1"/>
          </p:cNvSpPr>
          <p:nvPr/>
        </p:nvSpPr>
        <p:spPr bwMode="auto">
          <a:xfrm flipH="1">
            <a:off x="2195175" y="1997703"/>
            <a:ext cx="3175" cy="39941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53" name="Line 11">
            <a:extLst>
              <a:ext uri="{FF2B5EF4-FFF2-40B4-BE49-F238E27FC236}">
                <a16:creationId xmlns:a16="http://schemas.microsoft.com/office/drawing/2014/main" id="{871B2C02-2412-A145-BA32-3D4F18DA25B9}"/>
              </a:ext>
            </a:extLst>
          </p:cNvPr>
          <p:cNvSpPr>
            <a:spLocks noChangeShapeType="1"/>
          </p:cNvSpPr>
          <p:nvPr/>
        </p:nvSpPr>
        <p:spPr bwMode="auto">
          <a:xfrm>
            <a:off x="4712950" y="2073903"/>
            <a:ext cx="11112" cy="39036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54" name="Line 12">
            <a:extLst>
              <a:ext uri="{FF2B5EF4-FFF2-40B4-BE49-F238E27FC236}">
                <a16:creationId xmlns:a16="http://schemas.microsoft.com/office/drawing/2014/main" id="{C30C6F82-C1E5-8B41-9588-00FAF936B405}"/>
              </a:ext>
            </a:extLst>
          </p:cNvPr>
          <p:cNvSpPr>
            <a:spLocks noChangeShapeType="1"/>
          </p:cNvSpPr>
          <p:nvPr/>
        </p:nvSpPr>
        <p:spPr bwMode="auto">
          <a:xfrm flipH="1">
            <a:off x="2161837" y="2945440"/>
            <a:ext cx="2519363" cy="809625"/>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55" name="Line 14">
            <a:extLst>
              <a:ext uri="{FF2B5EF4-FFF2-40B4-BE49-F238E27FC236}">
                <a16:creationId xmlns:a16="http://schemas.microsoft.com/office/drawing/2014/main" id="{4C2968CB-7CE2-E24B-89FE-3C77316D8CBA}"/>
              </a:ext>
            </a:extLst>
          </p:cNvPr>
          <p:cNvSpPr>
            <a:spLocks noChangeShapeType="1"/>
          </p:cNvSpPr>
          <p:nvPr/>
        </p:nvSpPr>
        <p:spPr bwMode="auto">
          <a:xfrm>
            <a:off x="2198350" y="2759703"/>
            <a:ext cx="2533650" cy="590550"/>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56" name="Line 16">
            <a:extLst>
              <a:ext uri="{FF2B5EF4-FFF2-40B4-BE49-F238E27FC236}">
                <a16:creationId xmlns:a16="http://schemas.microsoft.com/office/drawing/2014/main" id="{3A259ABD-B321-404E-A18F-A0EE7FC31108}"/>
              </a:ext>
            </a:extLst>
          </p:cNvPr>
          <p:cNvSpPr>
            <a:spLocks noChangeShapeType="1"/>
          </p:cNvSpPr>
          <p:nvPr/>
        </p:nvSpPr>
        <p:spPr bwMode="auto">
          <a:xfrm>
            <a:off x="2198350" y="2988303"/>
            <a:ext cx="2533650" cy="590550"/>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57" name="Line 17">
            <a:extLst>
              <a:ext uri="{FF2B5EF4-FFF2-40B4-BE49-F238E27FC236}">
                <a16:creationId xmlns:a16="http://schemas.microsoft.com/office/drawing/2014/main" id="{94D1C522-1F2C-4B42-82D6-4AE774922188}"/>
              </a:ext>
            </a:extLst>
          </p:cNvPr>
          <p:cNvSpPr>
            <a:spLocks noChangeShapeType="1"/>
          </p:cNvSpPr>
          <p:nvPr/>
        </p:nvSpPr>
        <p:spPr bwMode="auto">
          <a:xfrm flipH="1">
            <a:off x="2201524" y="3369302"/>
            <a:ext cx="2492375" cy="871537"/>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58" name="Line 18">
            <a:extLst>
              <a:ext uri="{FF2B5EF4-FFF2-40B4-BE49-F238E27FC236}">
                <a16:creationId xmlns:a16="http://schemas.microsoft.com/office/drawing/2014/main" id="{E96E4DBC-46B5-8F40-855A-90EAAEB76617}"/>
              </a:ext>
            </a:extLst>
          </p:cNvPr>
          <p:cNvSpPr>
            <a:spLocks noChangeShapeType="1"/>
          </p:cNvSpPr>
          <p:nvPr/>
        </p:nvSpPr>
        <p:spPr bwMode="auto">
          <a:xfrm flipH="1">
            <a:off x="2198350" y="3597903"/>
            <a:ext cx="2506662" cy="887412"/>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59" name="Line 24">
            <a:extLst>
              <a:ext uri="{FF2B5EF4-FFF2-40B4-BE49-F238E27FC236}">
                <a16:creationId xmlns:a16="http://schemas.microsoft.com/office/drawing/2014/main" id="{F3F7ACF1-A0B8-764A-AA0A-A26D40E93A69}"/>
              </a:ext>
            </a:extLst>
          </p:cNvPr>
          <p:cNvSpPr>
            <a:spLocks noChangeShapeType="1"/>
          </p:cNvSpPr>
          <p:nvPr/>
        </p:nvSpPr>
        <p:spPr bwMode="auto">
          <a:xfrm>
            <a:off x="2187237" y="3772732"/>
            <a:ext cx="2533650" cy="590550"/>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60" name="Text Box 29">
            <a:extLst>
              <a:ext uri="{FF2B5EF4-FFF2-40B4-BE49-F238E27FC236}">
                <a16:creationId xmlns:a16="http://schemas.microsoft.com/office/drawing/2014/main" id="{A075C9EB-4D51-8A44-954C-83496E91528F}"/>
              </a:ext>
            </a:extLst>
          </p:cNvPr>
          <p:cNvSpPr txBox="1">
            <a:spLocks noChangeArrowheads="1"/>
          </p:cNvSpPr>
          <p:nvPr/>
        </p:nvSpPr>
        <p:spPr bwMode="auto">
          <a:xfrm>
            <a:off x="1936412" y="5969628"/>
            <a:ext cx="3178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r>
              <a:rPr lang="en-US" altLang="x-none" sz="1800">
                <a:solidFill>
                  <a:srgbClr val="000000"/>
                </a:solidFill>
                <a:latin typeface="Tahoma" charset="0"/>
              </a:rPr>
              <a:t>fast retransmit after sender </a:t>
            </a:r>
          </a:p>
          <a:p>
            <a:pPr algn="ctr" eaLnBrk="0" fontAlgn="base" hangingPunct="0">
              <a:lnSpc>
                <a:spcPct val="100000"/>
              </a:lnSpc>
              <a:spcBef>
                <a:spcPct val="0"/>
              </a:spcBef>
              <a:spcAft>
                <a:spcPct val="0"/>
              </a:spcAft>
              <a:buClrTx/>
              <a:buSzTx/>
              <a:buFontTx/>
              <a:buNone/>
            </a:pPr>
            <a:r>
              <a:rPr lang="en-US" altLang="x-none" sz="1800">
                <a:solidFill>
                  <a:srgbClr val="000000"/>
                </a:solidFill>
                <a:latin typeface="Tahoma" charset="0"/>
              </a:rPr>
              <a:t>receipt of triple duplicate ACK</a:t>
            </a:r>
            <a:endParaRPr lang="en-US" altLang="x-none" sz="1000">
              <a:solidFill>
                <a:srgbClr val="000000"/>
              </a:solidFill>
              <a:latin typeface="Tahoma" charset="0"/>
            </a:endParaRPr>
          </a:p>
        </p:txBody>
      </p:sp>
      <p:sp>
        <p:nvSpPr>
          <p:cNvPr id="161" name="Text Box 34">
            <a:extLst>
              <a:ext uri="{FF2B5EF4-FFF2-40B4-BE49-F238E27FC236}">
                <a16:creationId xmlns:a16="http://schemas.microsoft.com/office/drawing/2014/main" id="{833DA73D-7817-3C48-907D-D9D9882D3403}"/>
              </a:ext>
            </a:extLst>
          </p:cNvPr>
          <p:cNvSpPr txBox="1">
            <a:spLocks noChangeArrowheads="1"/>
          </p:cNvSpPr>
          <p:nvPr/>
        </p:nvSpPr>
        <p:spPr bwMode="auto">
          <a:xfrm>
            <a:off x="4239875" y="1122990"/>
            <a:ext cx="773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r>
              <a:rPr lang="en-US" altLang="x-none" sz="1600">
                <a:solidFill>
                  <a:srgbClr val="000000"/>
                </a:solidFill>
                <a:latin typeface="Tahoma" charset="0"/>
              </a:rPr>
              <a:t>Host B</a:t>
            </a:r>
          </a:p>
        </p:txBody>
      </p:sp>
      <p:sp>
        <p:nvSpPr>
          <p:cNvPr id="162" name="Text Box 38">
            <a:extLst>
              <a:ext uri="{FF2B5EF4-FFF2-40B4-BE49-F238E27FC236}">
                <a16:creationId xmlns:a16="http://schemas.microsoft.com/office/drawing/2014/main" id="{2062E713-D4ED-FC41-AB1D-E05AD76AE32E}"/>
              </a:ext>
            </a:extLst>
          </p:cNvPr>
          <p:cNvSpPr txBox="1">
            <a:spLocks noChangeArrowheads="1"/>
          </p:cNvSpPr>
          <p:nvPr/>
        </p:nvSpPr>
        <p:spPr bwMode="auto">
          <a:xfrm>
            <a:off x="1906250" y="1140453"/>
            <a:ext cx="776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r>
              <a:rPr lang="en-US" altLang="x-none" sz="1600">
                <a:solidFill>
                  <a:srgbClr val="000000"/>
                </a:solidFill>
                <a:latin typeface="Tahoma" charset="0"/>
              </a:rPr>
              <a:t>Host A</a:t>
            </a:r>
          </a:p>
        </p:txBody>
      </p:sp>
      <p:sp>
        <p:nvSpPr>
          <p:cNvPr id="163" name="Text Box 40">
            <a:extLst>
              <a:ext uri="{FF2B5EF4-FFF2-40B4-BE49-F238E27FC236}">
                <a16:creationId xmlns:a16="http://schemas.microsoft.com/office/drawing/2014/main" id="{E19111ED-F147-0949-AF85-D911FDE84514}"/>
              </a:ext>
            </a:extLst>
          </p:cNvPr>
          <p:cNvSpPr txBox="1">
            <a:spLocks noChangeArrowheads="1"/>
          </p:cNvSpPr>
          <p:nvPr/>
        </p:nvSpPr>
        <p:spPr bwMode="auto">
          <a:xfrm>
            <a:off x="2601281" y="2317326"/>
            <a:ext cx="1996059"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100" b="0" i="0" u="none" strike="noStrike" kern="0" cap="none" spc="0" normalizeH="0" baseline="0" noProof="0" dirty="0" err="1">
                <a:ln>
                  <a:noFill/>
                </a:ln>
                <a:solidFill>
                  <a:srgbClr val="000000"/>
                </a:solidFill>
                <a:effectLst/>
                <a:uLnTx/>
                <a:uFillTx/>
                <a:latin typeface="Tahoma" charset="0"/>
                <a:ea typeface="ＭＳ Ｐゴシック" charset="-128"/>
              </a:rPr>
              <a:t>Seq</a:t>
            </a:r>
            <a:r>
              <a:rPr kumimoji="0" lang="en-US" altLang="x-none" sz="1100" b="0" i="0" u="none" strike="noStrike" kern="0" cap="none" spc="0" normalizeH="0" baseline="0" noProof="0" dirty="0">
                <a:ln>
                  <a:noFill/>
                </a:ln>
                <a:solidFill>
                  <a:srgbClr val="000000"/>
                </a:solidFill>
                <a:effectLst/>
                <a:uLnTx/>
                <a:uFillTx/>
                <a:latin typeface="Tahoma" charset="0"/>
                <a:ea typeface="ＭＳ Ｐゴシック" charset="-128"/>
              </a:rPr>
              <a:t>=0000, segment=0-1023</a:t>
            </a:r>
          </a:p>
        </p:txBody>
      </p:sp>
      <p:grpSp>
        <p:nvGrpSpPr>
          <p:cNvPr id="164" name="Group 93">
            <a:extLst>
              <a:ext uri="{FF2B5EF4-FFF2-40B4-BE49-F238E27FC236}">
                <a16:creationId xmlns:a16="http://schemas.microsoft.com/office/drawing/2014/main" id="{D054FF74-FDD7-4E44-B500-A2430EAE7EDC}"/>
              </a:ext>
            </a:extLst>
          </p:cNvPr>
          <p:cNvGrpSpPr>
            <a:grpSpLocks/>
          </p:cNvGrpSpPr>
          <p:nvPr/>
        </p:nvGrpSpPr>
        <p:grpSpPr bwMode="auto">
          <a:xfrm>
            <a:off x="1815762" y="1380165"/>
            <a:ext cx="630238" cy="533400"/>
            <a:chOff x="-44" y="1473"/>
            <a:chExt cx="981" cy="1105"/>
          </a:xfrm>
        </p:grpSpPr>
        <p:pic>
          <p:nvPicPr>
            <p:cNvPr id="165" name="Picture 94" descr="desktop_computer_stylized_medium">
              <a:extLst>
                <a:ext uri="{FF2B5EF4-FFF2-40B4-BE49-F238E27FC236}">
                  <a16:creationId xmlns:a16="http://schemas.microsoft.com/office/drawing/2014/main" id="{BF140C97-4366-6847-842B-29781EF5286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 name="Freeform 95">
              <a:extLst>
                <a:ext uri="{FF2B5EF4-FFF2-40B4-BE49-F238E27FC236}">
                  <a16:creationId xmlns:a16="http://schemas.microsoft.com/office/drawing/2014/main" id="{6C55D661-9CA5-7840-87CA-1041947B1AAE}"/>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grpSp>
        <p:nvGrpSpPr>
          <p:cNvPr id="167" name="Group 96">
            <a:extLst>
              <a:ext uri="{FF2B5EF4-FFF2-40B4-BE49-F238E27FC236}">
                <a16:creationId xmlns:a16="http://schemas.microsoft.com/office/drawing/2014/main" id="{28F063E3-2C58-E74D-B48C-D728F8E8C37C}"/>
              </a:ext>
            </a:extLst>
          </p:cNvPr>
          <p:cNvGrpSpPr>
            <a:grpSpLocks/>
          </p:cNvGrpSpPr>
          <p:nvPr/>
        </p:nvGrpSpPr>
        <p:grpSpPr bwMode="auto">
          <a:xfrm flipH="1">
            <a:off x="4393862" y="1407153"/>
            <a:ext cx="654050" cy="579437"/>
            <a:chOff x="-44" y="1473"/>
            <a:chExt cx="981" cy="1105"/>
          </a:xfrm>
        </p:grpSpPr>
        <p:pic>
          <p:nvPicPr>
            <p:cNvPr id="168" name="Picture 97" descr="desktop_computer_stylized_medium">
              <a:extLst>
                <a:ext uri="{FF2B5EF4-FFF2-40B4-BE49-F238E27FC236}">
                  <a16:creationId xmlns:a16="http://schemas.microsoft.com/office/drawing/2014/main" id="{F3247168-560C-7744-B201-9CCDE7A1145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 name="Freeform 98">
              <a:extLst>
                <a:ext uri="{FF2B5EF4-FFF2-40B4-BE49-F238E27FC236}">
                  <a16:creationId xmlns:a16="http://schemas.microsoft.com/office/drawing/2014/main" id="{BA3AAF68-D8BA-B24E-BB52-1089085D8E26}"/>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sp>
        <p:nvSpPr>
          <p:cNvPr id="170" name="Line 17">
            <a:extLst>
              <a:ext uri="{FF2B5EF4-FFF2-40B4-BE49-F238E27FC236}">
                <a16:creationId xmlns:a16="http://schemas.microsoft.com/office/drawing/2014/main" id="{153BEED9-A23C-FE4D-8659-29795994CE79}"/>
              </a:ext>
            </a:extLst>
          </p:cNvPr>
          <p:cNvSpPr>
            <a:spLocks noChangeShapeType="1"/>
          </p:cNvSpPr>
          <p:nvPr/>
        </p:nvSpPr>
        <p:spPr bwMode="auto">
          <a:xfrm flipH="1">
            <a:off x="2196763" y="3171283"/>
            <a:ext cx="2530475" cy="830262"/>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71" name="Text Box 40">
            <a:extLst>
              <a:ext uri="{FF2B5EF4-FFF2-40B4-BE49-F238E27FC236}">
                <a16:creationId xmlns:a16="http://schemas.microsoft.com/office/drawing/2014/main" id="{62D1116D-9CB5-D54B-A544-074838A03051}"/>
              </a:ext>
            </a:extLst>
          </p:cNvPr>
          <p:cNvSpPr txBox="1">
            <a:spLocks noChangeArrowheads="1"/>
          </p:cNvSpPr>
          <p:nvPr/>
        </p:nvSpPr>
        <p:spPr bwMode="auto">
          <a:xfrm>
            <a:off x="2607594" y="2568155"/>
            <a:ext cx="825867"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100" b="0" i="0" u="none" strike="noStrike" kern="0" cap="none" spc="0" normalizeH="0" baseline="0" noProof="0" dirty="0" err="1">
                <a:ln>
                  <a:noFill/>
                </a:ln>
                <a:solidFill>
                  <a:srgbClr val="000000"/>
                </a:solidFill>
                <a:effectLst/>
                <a:uLnTx/>
                <a:uFillTx/>
                <a:latin typeface="Tahoma" charset="0"/>
                <a:ea typeface="ＭＳ Ｐゴシック" charset="-128"/>
              </a:rPr>
              <a:t>Seq</a:t>
            </a:r>
            <a:r>
              <a:rPr kumimoji="0" lang="en-US" altLang="x-none" sz="1100" b="0" i="0" u="none" strike="noStrike" kern="0" cap="none" spc="0" normalizeH="0" baseline="0" noProof="0" dirty="0">
                <a:ln>
                  <a:noFill/>
                </a:ln>
                <a:solidFill>
                  <a:srgbClr val="000000"/>
                </a:solidFill>
                <a:effectLst/>
                <a:uLnTx/>
                <a:uFillTx/>
                <a:latin typeface="Tahoma" charset="0"/>
                <a:ea typeface="ＭＳ Ｐゴシック" charset="-128"/>
              </a:rPr>
              <a:t>=1024</a:t>
            </a:r>
          </a:p>
        </p:txBody>
      </p:sp>
      <p:sp>
        <p:nvSpPr>
          <p:cNvPr id="172" name="Text Box 40">
            <a:extLst>
              <a:ext uri="{FF2B5EF4-FFF2-40B4-BE49-F238E27FC236}">
                <a16:creationId xmlns:a16="http://schemas.microsoft.com/office/drawing/2014/main" id="{637CCBF6-B629-8444-BBC3-F9975A2C9BCC}"/>
              </a:ext>
            </a:extLst>
          </p:cNvPr>
          <p:cNvSpPr txBox="1">
            <a:spLocks noChangeArrowheads="1"/>
          </p:cNvSpPr>
          <p:nvPr/>
        </p:nvSpPr>
        <p:spPr bwMode="auto">
          <a:xfrm>
            <a:off x="2601281" y="2804442"/>
            <a:ext cx="825867"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100" b="0" i="0" u="none" strike="noStrike" kern="0" cap="none" spc="0" normalizeH="0" baseline="0" noProof="0" dirty="0" err="1">
                <a:ln>
                  <a:noFill/>
                </a:ln>
                <a:solidFill>
                  <a:srgbClr val="000000"/>
                </a:solidFill>
                <a:effectLst/>
                <a:uLnTx/>
                <a:uFillTx/>
                <a:latin typeface="Tahoma" charset="0"/>
                <a:ea typeface="ＭＳ Ｐゴシック" charset="-128"/>
              </a:rPr>
              <a:t>Seq</a:t>
            </a:r>
            <a:r>
              <a:rPr kumimoji="0" lang="en-US" altLang="x-none" sz="1100" b="0" i="0" u="none" strike="noStrike" kern="0" cap="none" spc="0" normalizeH="0" baseline="0" noProof="0" dirty="0">
                <a:ln>
                  <a:noFill/>
                </a:ln>
                <a:solidFill>
                  <a:srgbClr val="000000"/>
                </a:solidFill>
                <a:effectLst/>
                <a:uLnTx/>
                <a:uFillTx/>
                <a:latin typeface="Tahoma" charset="0"/>
                <a:ea typeface="ＭＳ Ｐゴシック" charset="-128"/>
              </a:rPr>
              <a:t>=2048</a:t>
            </a:r>
          </a:p>
        </p:txBody>
      </p:sp>
      <p:sp>
        <p:nvSpPr>
          <p:cNvPr id="173" name="Text Box 40">
            <a:extLst>
              <a:ext uri="{FF2B5EF4-FFF2-40B4-BE49-F238E27FC236}">
                <a16:creationId xmlns:a16="http://schemas.microsoft.com/office/drawing/2014/main" id="{6B0F6803-25CD-DE40-B82F-514E3BA930E7}"/>
              </a:ext>
            </a:extLst>
          </p:cNvPr>
          <p:cNvSpPr txBox="1">
            <a:spLocks noChangeArrowheads="1"/>
          </p:cNvSpPr>
          <p:nvPr/>
        </p:nvSpPr>
        <p:spPr bwMode="auto">
          <a:xfrm>
            <a:off x="2620258" y="3054140"/>
            <a:ext cx="825867"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100" b="0" i="0" u="none" strike="noStrike" kern="0" cap="none" spc="0" normalizeH="0" baseline="0" noProof="0" dirty="0" err="1">
                <a:ln>
                  <a:noFill/>
                </a:ln>
                <a:solidFill>
                  <a:srgbClr val="000000"/>
                </a:solidFill>
                <a:effectLst/>
                <a:uLnTx/>
                <a:uFillTx/>
                <a:latin typeface="Tahoma" charset="0"/>
                <a:ea typeface="ＭＳ Ｐゴシック" charset="-128"/>
              </a:rPr>
              <a:t>Seq</a:t>
            </a:r>
            <a:r>
              <a:rPr kumimoji="0" lang="en-US" altLang="x-none" sz="1100" b="0" i="0" u="none" strike="noStrike" kern="0" cap="none" spc="0" normalizeH="0" baseline="0" noProof="0" dirty="0">
                <a:ln>
                  <a:noFill/>
                </a:ln>
                <a:solidFill>
                  <a:srgbClr val="000000"/>
                </a:solidFill>
                <a:effectLst/>
                <a:uLnTx/>
                <a:uFillTx/>
                <a:latin typeface="Tahoma" charset="0"/>
                <a:ea typeface="ＭＳ Ｐゴシック" charset="-128"/>
              </a:rPr>
              <a:t>=3072</a:t>
            </a:r>
          </a:p>
        </p:txBody>
      </p:sp>
      <p:sp>
        <p:nvSpPr>
          <p:cNvPr id="174" name="Text Box 40">
            <a:extLst>
              <a:ext uri="{FF2B5EF4-FFF2-40B4-BE49-F238E27FC236}">
                <a16:creationId xmlns:a16="http://schemas.microsoft.com/office/drawing/2014/main" id="{79FE93F1-2353-CE4E-8A01-0D16EB9AA98D}"/>
              </a:ext>
            </a:extLst>
          </p:cNvPr>
          <p:cNvSpPr txBox="1">
            <a:spLocks noChangeArrowheads="1"/>
          </p:cNvSpPr>
          <p:nvPr/>
        </p:nvSpPr>
        <p:spPr bwMode="auto">
          <a:xfrm>
            <a:off x="3634878" y="4059068"/>
            <a:ext cx="825867"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100" b="0" i="0" u="none" strike="noStrike" kern="0" cap="none" spc="0" normalizeH="0" baseline="0" noProof="0" dirty="0" err="1">
                <a:ln>
                  <a:noFill/>
                </a:ln>
                <a:solidFill>
                  <a:srgbClr val="000000"/>
                </a:solidFill>
                <a:effectLst/>
                <a:uLnTx/>
                <a:uFillTx/>
                <a:latin typeface="Tahoma" charset="0"/>
                <a:ea typeface="ＭＳ Ｐゴシック" charset="-128"/>
              </a:rPr>
              <a:t>Seq</a:t>
            </a:r>
            <a:r>
              <a:rPr kumimoji="0" lang="en-US" altLang="x-none" sz="1100" b="0" i="0" u="none" strike="noStrike" kern="0" cap="none" spc="0" normalizeH="0" baseline="0" noProof="0" dirty="0">
                <a:ln>
                  <a:noFill/>
                </a:ln>
                <a:solidFill>
                  <a:srgbClr val="000000"/>
                </a:solidFill>
                <a:effectLst/>
                <a:uLnTx/>
                <a:uFillTx/>
                <a:latin typeface="Tahoma" charset="0"/>
                <a:ea typeface="ＭＳ Ｐゴシック" charset="-128"/>
              </a:rPr>
              <a:t>=5120</a:t>
            </a:r>
          </a:p>
        </p:txBody>
      </p:sp>
      <p:sp>
        <p:nvSpPr>
          <p:cNvPr id="175" name="TextBox 174">
            <a:extLst>
              <a:ext uri="{FF2B5EF4-FFF2-40B4-BE49-F238E27FC236}">
                <a16:creationId xmlns:a16="http://schemas.microsoft.com/office/drawing/2014/main" id="{15541F1E-5EAF-3A46-95B7-B39339043FF5}"/>
              </a:ext>
            </a:extLst>
          </p:cNvPr>
          <p:cNvSpPr txBox="1"/>
          <p:nvPr/>
        </p:nvSpPr>
        <p:spPr>
          <a:xfrm>
            <a:off x="838200" y="1935005"/>
            <a:ext cx="1375185" cy="646331"/>
          </a:xfrm>
          <a:prstGeom prst="rect">
            <a:avLst/>
          </a:prstGeom>
          <a:noFill/>
        </p:spPr>
        <p:txBody>
          <a:bodyPr wrap="none" rtlCol="0">
            <a:spAutoFit/>
          </a:bodyPr>
          <a:lstStyle/>
          <a:p>
            <a:pPr eaLnBrk="0" fontAlgn="base" hangingPunct="0">
              <a:spcBef>
                <a:spcPct val="0"/>
              </a:spcBef>
              <a:spcAft>
                <a:spcPct val="0"/>
              </a:spcAft>
            </a:pPr>
            <a:r>
              <a:rPr lang="en-AU" sz="1200" dirty="0" err="1">
                <a:solidFill>
                  <a:srgbClr val="000000"/>
                </a:solidFill>
                <a:latin typeface="Tahoma" charset="0"/>
                <a:ea typeface="ＭＳ Ｐゴシック" charset="-128"/>
              </a:rPr>
              <a:t>SendBase</a:t>
            </a:r>
            <a:r>
              <a:rPr lang="en-AU" sz="1200" dirty="0">
                <a:solidFill>
                  <a:srgbClr val="000000"/>
                </a:solidFill>
                <a:latin typeface="Tahoma" charset="0"/>
                <a:ea typeface="ＭＳ Ｐゴシック" charset="-128"/>
              </a:rPr>
              <a:t>=50000</a:t>
            </a:r>
          </a:p>
          <a:p>
            <a:pPr eaLnBrk="0" fontAlgn="base" hangingPunct="0">
              <a:spcBef>
                <a:spcPct val="0"/>
              </a:spcBef>
              <a:spcAft>
                <a:spcPct val="0"/>
              </a:spcAft>
            </a:pPr>
            <a:r>
              <a:rPr lang="en-AU" sz="1200" dirty="0">
                <a:solidFill>
                  <a:srgbClr val="000000"/>
                </a:solidFill>
                <a:latin typeface="Tahoma" charset="0"/>
                <a:ea typeface="ＭＳ Ｐゴシック" charset="-128"/>
              </a:rPr>
              <a:t>MSS=1024</a:t>
            </a:r>
          </a:p>
          <a:p>
            <a:pPr eaLnBrk="0" fontAlgn="base" hangingPunct="0">
              <a:spcBef>
                <a:spcPct val="0"/>
              </a:spcBef>
              <a:spcAft>
                <a:spcPct val="0"/>
              </a:spcAft>
            </a:pPr>
            <a:r>
              <a:rPr lang="en-AU" sz="1200" dirty="0">
                <a:solidFill>
                  <a:srgbClr val="000000"/>
                </a:solidFill>
                <a:latin typeface="Tahoma" charset="0"/>
                <a:ea typeface="ＭＳ Ｐゴシック" charset="-128"/>
              </a:rPr>
              <a:t>Window=5120</a:t>
            </a:r>
          </a:p>
        </p:txBody>
      </p:sp>
      <p:sp>
        <p:nvSpPr>
          <p:cNvPr id="176" name="Text Box 40">
            <a:extLst>
              <a:ext uri="{FF2B5EF4-FFF2-40B4-BE49-F238E27FC236}">
                <a16:creationId xmlns:a16="http://schemas.microsoft.com/office/drawing/2014/main" id="{840932D9-219F-694A-A6FC-3282D7D7B180}"/>
              </a:ext>
            </a:extLst>
          </p:cNvPr>
          <p:cNvSpPr txBox="1">
            <a:spLocks noChangeArrowheads="1"/>
          </p:cNvSpPr>
          <p:nvPr/>
        </p:nvSpPr>
        <p:spPr bwMode="auto">
          <a:xfrm>
            <a:off x="864895" y="3628540"/>
            <a:ext cx="1000595"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100" b="0" i="0" u="none" strike="noStrike" kern="0" cap="none" spc="0" normalizeH="0" baseline="0" noProof="0" dirty="0" err="1">
                <a:ln>
                  <a:noFill/>
                </a:ln>
                <a:solidFill>
                  <a:srgbClr val="000000"/>
                </a:solidFill>
                <a:effectLst/>
                <a:uLnTx/>
                <a:uFillTx/>
                <a:latin typeface="Tahoma" charset="0"/>
                <a:ea typeface="ＭＳ Ｐゴシック" charset="-128"/>
              </a:rPr>
              <a:t>ACKed</a:t>
            </a:r>
            <a:r>
              <a:rPr kumimoji="0" lang="en-US" altLang="x-none" sz="1100" b="0" i="0" u="none" strike="noStrike" kern="0" cap="none" spc="0" normalizeH="0" baseline="0" noProof="0" dirty="0">
                <a:ln>
                  <a:noFill/>
                </a:ln>
                <a:solidFill>
                  <a:srgbClr val="000000"/>
                </a:solidFill>
                <a:effectLst/>
                <a:uLnTx/>
                <a:uFillTx/>
                <a:latin typeface="Tahoma" charset="0"/>
                <a:ea typeface="ＭＳ Ｐゴシック" charset="-128"/>
              </a:rPr>
              <a:t>=1024</a:t>
            </a:r>
          </a:p>
        </p:txBody>
      </p:sp>
      <p:sp>
        <p:nvSpPr>
          <p:cNvPr id="177" name="Text Box 40">
            <a:extLst>
              <a:ext uri="{FF2B5EF4-FFF2-40B4-BE49-F238E27FC236}">
                <a16:creationId xmlns:a16="http://schemas.microsoft.com/office/drawing/2014/main" id="{59E55EB5-4616-2F4B-BC76-2026884EECBB}"/>
              </a:ext>
            </a:extLst>
          </p:cNvPr>
          <p:cNvSpPr txBox="1">
            <a:spLocks noChangeArrowheads="1"/>
          </p:cNvSpPr>
          <p:nvPr/>
        </p:nvSpPr>
        <p:spPr bwMode="auto">
          <a:xfrm>
            <a:off x="849001" y="3889789"/>
            <a:ext cx="1000594"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100" b="0" i="0" u="none" strike="noStrike" kern="0" cap="none" spc="0" normalizeH="0" baseline="0" noProof="0" dirty="0" err="1">
                <a:ln>
                  <a:noFill/>
                </a:ln>
                <a:solidFill>
                  <a:srgbClr val="000000"/>
                </a:solidFill>
                <a:effectLst/>
                <a:uLnTx/>
                <a:uFillTx/>
                <a:latin typeface="Tahoma" charset="0"/>
                <a:ea typeface="ＭＳ Ｐゴシック" charset="-128"/>
              </a:rPr>
              <a:t>ACKed</a:t>
            </a:r>
            <a:r>
              <a:rPr kumimoji="0" lang="en-US" altLang="x-none" sz="1100" b="0" i="0" u="none" strike="noStrike" kern="0" cap="none" spc="0" normalizeH="0" baseline="0" noProof="0" dirty="0">
                <a:ln>
                  <a:noFill/>
                </a:ln>
                <a:solidFill>
                  <a:srgbClr val="000000"/>
                </a:solidFill>
                <a:effectLst/>
                <a:uLnTx/>
                <a:uFillTx/>
                <a:latin typeface="Tahoma" charset="0"/>
                <a:ea typeface="ＭＳ Ｐゴシック" charset="-128"/>
              </a:rPr>
              <a:t>=2048</a:t>
            </a:r>
          </a:p>
        </p:txBody>
      </p:sp>
      <p:sp>
        <p:nvSpPr>
          <p:cNvPr id="178" name="Line 24">
            <a:extLst>
              <a:ext uri="{FF2B5EF4-FFF2-40B4-BE49-F238E27FC236}">
                <a16:creationId xmlns:a16="http://schemas.microsoft.com/office/drawing/2014/main" id="{D51FA908-F8BC-474D-A19E-1AB67840371B}"/>
              </a:ext>
            </a:extLst>
          </p:cNvPr>
          <p:cNvSpPr>
            <a:spLocks noChangeShapeType="1"/>
          </p:cNvSpPr>
          <p:nvPr/>
        </p:nvSpPr>
        <p:spPr bwMode="auto">
          <a:xfrm>
            <a:off x="2208656" y="4020594"/>
            <a:ext cx="2533650" cy="590550"/>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79" name="Text Box 40">
            <a:extLst>
              <a:ext uri="{FF2B5EF4-FFF2-40B4-BE49-F238E27FC236}">
                <a16:creationId xmlns:a16="http://schemas.microsoft.com/office/drawing/2014/main" id="{DB2E9428-85E1-1942-B628-923C6CA40BD0}"/>
              </a:ext>
            </a:extLst>
          </p:cNvPr>
          <p:cNvSpPr txBox="1">
            <a:spLocks noChangeArrowheads="1"/>
          </p:cNvSpPr>
          <p:nvPr/>
        </p:nvSpPr>
        <p:spPr bwMode="auto">
          <a:xfrm>
            <a:off x="3641438" y="4294515"/>
            <a:ext cx="825867"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100" b="0" i="0" u="none" strike="noStrike" kern="0" cap="none" spc="0" normalizeH="0" baseline="0" noProof="0" dirty="0" err="1">
                <a:ln>
                  <a:noFill/>
                </a:ln>
                <a:solidFill>
                  <a:srgbClr val="000000"/>
                </a:solidFill>
                <a:effectLst/>
                <a:uLnTx/>
                <a:uFillTx/>
                <a:latin typeface="Tahoma" charset="0"/>
                <a:ea typeface="ＭＳ Ｐゴシック" charset="-128"/>
              </a:rPr>
              <a:t>Seq</a:t>
            </a:r>
            <a:r>
              <a:rPr kumimoji="0" lang="en-US" altLang="x-none" sz="1100" b="0" i="0" u="none" strike="noStrike" kern="0" cap="none" spc="0" normalizeH="0" baseline="0" noProof="0" dirty="0">
                <a:ln>
                  <a:noFill/>
                </a:ln>
                <a:solidFill>
                  <a:srgbClr val="000000"/>
                </a:solidFill>
                <a:effectLst/>
                <a:uLnTx/>
                <a:uFillTx/>
                <a:latin typeface="Tahoma" charset="0"/>
                <a:ea typeface="ＭＳ Ｐゴシック" charset="-128"/>
              </a:rPr>
              <a:t>=6144</a:t>
            </a:r>
          </a:p>
        </p:txBody>
      </p:sp>
      <p:sp>
        <p:nvSpPr>
          <p:cNvPr id="180" name="Line 24">
            <a:extLst>
              <a:ext uri="{FF2B5EF4-FFF2-40B4-BE49-F238E27FC236}">
                <a16:creationId xmlns:a16="http://schemas.microsoft.com/office/drawing/2014/main" id="{9E49F395-F48E-FB41-9517-C75F4C7FF634}"/>
              </a:ext>
            </a:extLst>
          </p:cNvPr>
          <p:cNvSpPr>
            <a:spLocks noChangeShapeType="1"/>
          </p:cNvSpPr>
          <p:nvPr/>
        </p:nvSpPr>
        <p:spPr bwMode="auto">
          <a:xfrm>
            <a:off x="2205109" y="4256041"/>
            <a:ext cx="2533650" cy="590550"/>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81" name="Line 24">
            <a:extLst>
              <a:ext uri="{FF2B5EF4-FFF2-40B4-BE49-F238E27FC236}">
                <a16:creationId xmlns:a16="http://schemas.microsoft.com/office/drawing/2014/main" id="{0D195EA7-5B7F-8841-AC27-F77C71143BF9}"/>
              </a:ext>
            </a:extLst>
          </p:cNvPr>
          <p:cNvSpPr>
            <a:spLocks noChangeShapeType="1"/>
          </p:cNvSpPr>
          <p:nvPr/>
        </p:nvSpPr>
        <p:spPr bwMode="auto">
          <a:xfrm>
            <a:off x="2211868" y="4491488"/>
            <a:ext cx="2533650" cy="590550"/>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82" name="Text Box 40">
            <a:extLst>
              <a:ext uri="{FF2B5EF4-FFF2-40B4-BE49-F238E27FC236}">
                <a16:creationId xmlns:a16="http://schemas.microsoft.com/office/drawing/2014/main" id="{FECD7072-1229-7340-A8D1-96B50A16DF23}"/>
              </a:ext>
            </a:extLst>
          </p:cNvPr>
          <p:cNvSpPr txBox="1">
            <a:spLocks noChangeArrowheads="1"/>
          </p:cNvSpPr>
          <p:nvPr/>
        </p:nvSpPr>
        <p:spPr bwMode="auto">
          <a:xfrm>
            <a:off x="3775584" y="4529339"/>
            <a:ext cx="585418"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100" b="0" i="0" u="none" strike="noStrike" kern="0" cap="none" spc="0" normalizeH="0" baseline="0" noProof="0" dirty="0" err="1">
                <a:ln>
                  <a:noFill/>
                </a:ln>
                <a:solidFill>
                  <a:srgbClr val="000000"/>
                </a:solidFill>
                <a:effectLst/>
                <a:uLnTx/>
                <a:uFillTx/>
                <a:latin typeface="Tahoma" charset="0"/>
                <a:ea typeface="ＭＳ Ｐゴシック" charset="-128"/>
              </a:rPr>
              <a:t>Seq</a:t>
            </a:r>
            <a:r>
              <a:rPr kumimoji="0" lang="en-US" altLang="x-none" sz="1100" b="0" i="0" u="none" strike="noStrike" kern="0" cap="none" spc="0" normalizeH="0" baseline="0" noProof="0" dirty="0">
                <a:ln>
                  <a:noFill/>
                </a:ln>
                <a:solidFill>
                  <a:srgbClr val="000000"/>
                </a:solidFill>
                <a:effectLst/>
                <a:uLnTx/>
                <a:uFillTx/>
                <a:latin typeface="Tahoma" charset="0"/>
                <a:ea typeface="ＭＳ Ｐゴシック" charset="-128"/>
              </a:rPr>
              <a:t>=?</a:t>
            </a:r>
          </a:p>
        </p:txBody>
      </p:sp>
      <p:sp>
        <p:nvSpPr>
          <p:cNvPr id="183" name="Text Box 40">
            <a:extLst>
              <a:ext uri="{FF2B5EF4-FFF2-40B4-BE49-F238E27FC236}">
                <a16:creationId xmlns:a16="http://schemas.microsoft.com/office/drawing/2014/main" id="{7B05C52B-3AB7-5C49-877E-E209177EC355}"/>
              </a:ext>
            </a:extLst>
          </p:cNvPr>
          <p:cNvSpPr txBox="1">
            <a:spLocks noChangeArrowheads="1"/>
          </p:cNvSpPr>
          <p:nvPr/>
        </p:nvSpPr>
        <p:spPr bwMode="auto">
          <a:xfrm>
            <a:off x="3795957" y="4796251"/>
            <a:ext cx="585418"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100" b="0" i="0" u="none" strike="noStrike" kern="0" cap="none" spc="0" normalizeH="0" baseline="0" noProof="0" dirty="0" err="1">
                <a:ln>
                  <a:noFill/>
                </a:ln>
                <a:solidFill>
                  <a:srgbClr val="000000"/>
                </a:solidFill>
                <a:effectLst/>
                <a:uLnTx/>
                <a:uFillTx/>
                <a:latin typeface="Tahoma" charset="0"/>
                <a:ea typeface="ＭＳ Ｐゴシック" charset="-128"/>
              </a:rPr>
              <a:t>Seq</a:t>
            </a:r>
            <a:r>
              <a:rPr kumimoji="0" lang="en-US" altLang="x-none" sz="1100" b="0" i="0" u="none" strike="noStrike" kern="0" cap="none" spc="0" normalizeH="0" baseline="0" noProof="0" dirty="0">
                <a:ln>
                  <a:noFill/>
                </a:ln>
                <a:solidFill>
                  <a:srgbClr val="000000"/>
                </a:solidFill>
                <a:effectLst/>
                <a:uLnTx/>
                <a:uFillTx/>
                <a:latin typeface="Tahoma" charset="0"/>
                <a:ea typeface="ＭＳ Ｐゴシック" charset="-128"/>
              </a:rPr>
              <a:t>=?</a:t>
            </a:r>
          </a:p>
        </p:txBody>
      </p:sp>
      <p:grpSp>
        <p:nvGrpSpPr>
          <p:cNvPr id="184" name="Group 195">
            <a:extLst>
              <a:ext uri="{FF2B5EF4-FFF2-40B4-BE49-F238E27FC236}">
                <a16:creationId xmlns:a16="http://schemas.microsoft.com/office/drawing/2014/main" id="{FF08DDA9-E960-E143-B5AB-3B650778F0DF}"/>
              </a:ext>
            </a:extLst>
          </p:cNvPr>
          <p:cNvGrpSpPr>
            <a:grpSpLocks/>
          </p:cNvGrpSpPr>
          <p:nvPr/>
        </p:nvGrpSpPr>
        <p:grpSpPr bwMode="auto">
          <a:xfrm>
            <a:off x="7703896" y="5760078"/>
            <a:ext cx="358775" cy="304800"/>
            <a:chOff x="5144" y="3677"/>
            <a:chExt cx="226" cy="192"/>
          </a:xfrm>
        </p:grpSpPr>
        <p:sp>
          <p:nvSpPr>
            <p:cNvPr id="185" name="Rectangle 194">
              <a:extLst>
                <a:ext uri="{FF2B5EF4-FFF2-40B4-BE49-F238E27FC236}">
                  <a16:creationId xmlns:a16="http://schemas.microsoft.com/office/drawing/2014/main" id="{C1B3ACF6-BE45-5D4B-85FE-3ED4676F4852}"/>
                </a:ext>
              </a:extLst>
            </p:cNvPr>
            <p:cNvSpPr>
              <a:spLocks noChangeArrowheads="1"/>
            </p:cNvSpPr>
            <p:nvPr/>
          </p:nvSpPr>
          <p:spPr bwMode="auto">
            <a:xfrm>
              <a:off x="5212" y="3716"/>
              <a:ext cx="88" cy="13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186" name="Text Box 193">
              <a:extLst>
                <a:ext uri="{FF2B5EF4-FFF2-40B4-BE49-F238E27FC236}">
                  <a16:creationId xmlns:a16="http://schemas.microsoft.com/office/drawing/2014/main" id="{13E81C8C-5C68-A64A-AC43-56108878220C}"/>
                </a:ext>
              </a:extLst>
            </p:cNvPr>
            <p:cNvSpPr txBox="1">
              <a:spLocks noChangeArrowheads="1"/>
            </p:cNvSpPr>
            <p:nvPr/>
          </p:nvSpPr>
          <p:spPr bwMode="auto">
            <a:xfrm>
              <a:off x="5144" y="3677"/>
              <a:ext cx="2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50000"/>
                </a:spcBef>
                <a:spcAft>
                  <a:spcPct val="0"/>
                </a:spcAft>
                <a:buClrTx/>
                <a:buSzTx/>
                <a:buFontTx/>
                <a:buNone/>
              </a:pPr>
              <a:r>
                <a:rPr lang="en-US" altLang="x-none" sz="1400">
                  <a:solidFill>
                    <a:srgbClr val="FFFFFF"/>
                  </a:solidFill>
                  <a:latin typeface="Arial Narrow" charset="0"/>
                </a:rPr>
                <a:t>A</a:t>
              </a:r>
            </a:p>
          </p:txBody>
        </p:sp>
      </p:grpSp>
      <p:sp>
        <p:nvSpPr>
          <p:cNvPr id="187" name="Rectangle 37">
            <a:extLst>
              <a:ext uri="{FF2B5EF4-FFF2-40B4-BE49-F238E27FC236}">
                <a16:creationId xmlns:a16="http://schemas.microsoft.com/office/drawing/2014/main" id="{1CF1AA86-D984-C047-80AB-588C2E8A383D}"/>
              </a:ext>
            </a:extLst>
          </p:cNvPr>
          <p:cNvSpPr>
            <a:spLocks noChangeArrowheads="1"/>
          </p:cNvSpPr>
          <p:nvPr/>
        </p:nvSpPr>
        <p:spPr bwMode="auto">
          <a:xfrm>
            <a:off x="5843346" y="3110540"/>
            <a:ext cx="65087" cy="622300"/>
          </a:xfrm>
          <a:prstGeom prst="rect">
            <a:avLst/>
          </a:prstGeom>
          <a:gradFill rotWithShape="1">
            <a:gsLst>
              <a:gs pos="0">
                <a:srgbClr val="FFFFFF"/>
              </a:gs>
              <a:gs pos="100000">
                <a:srgbClr val="33CC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88" name="Rectangle 39">
            <a:extLst>
              <a:ext uri="{FF2B5EF4-FFF2-40B4-BE49-F238E27FC236}">
                <a16:creationId xmlns:a16="http://schemas.microsoft.com/office/drawing/2014/main" id="{76603DB2-B2B5-C24B-9A37-0BEA8249F280}"/>
              </a:ext>
            </a:extLst>
          </p:cNvPr>
          <p:cNvSpPr>
            <a:spLocks noChangeArrowheads="1"/>
          </p:cNvSpPr>
          <p:nvPr/>
        </p:nvSpPr>
        <p:spPr bwMode="auto">
          <a:xfrm>
            <a:off x="5940182" y="3112128"/>
            <a:ext cx="263525" cy="622300"/>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189" name="Rectangle 40">
            <a:extLst>
              <a:ext uri="{FF2B5EF4-FFF2-40B4-BE49-F238E27FC236}">
                <a16:creationId xmlns:a16="http://schemas.microsoft.com/office/drawing/2014/main" id="{C6E05E28-1DF9-124A-A1F1-F96429DCEEB5}"/>
              </a:ext>
            </a:extLst>
          </p:cNvPr>
          <p:cNvSpPr>
            <a:spLocks noChangeArrowheads="1"/>
          </p:cNvSpPr>
          <p:nvPr/>
        </p:nvSpPr>
        <p:spPr bwMode="auto">
          <a:xfrm>
            <a:off x="6038608" y="3110540"/>
            <a:ext cx="65088" cy="622300"/>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190" name="Rectangle 41">
            <a:extLst>
              <a:ext uri="{FF2B5EF4-FFF2-40B4-BE49-F238E27FC236}">
                <a16:creationId xmlns:a16="http://schemas.microsoft.com/office/drawing/2014/main" id="{51ED9F92-4104-064C-BB7F-7C56F96C4AAD}"/>
              </a:ext>
            </a:extLst>
          </p:cNvPr>
          <p:cNvSpPr>
            <a:spLocks noChangeArrowheads="1"/>
          </p:cNvSpPr>
          <p:nvPr/>
        </p:nvSpPr>
        <p:spPr bwMode="auto">
          <a:xfrm>
            <a:off x="6135446" y="3110540"/>
            <a:ext cx="65087" cy="622300"/>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191" name="Rectangle 42">
            <a:extLst>
              <a:ext uri="{FF2B5EF4-FFF2-40B4-BE49-F238E27FC236}">
                <a16:creationId xmlns:a16="http://schemas.microsoft.com/office/drawing/2014/main" id="{7CCD51C5-E347-E340-AE19-1C09A0C287B1}"/>
              </a:ext>
            </a:extLst>
          </p:cNvPr>
          <p:cNvSpPr>
            <a:spLocks noChangeArrowheads="1"/>
          </p:cNvSpPr>
          <p:nvPr/>
        </p:nvSpPr>
        <p:spPr bwMode="auto">
          <a:xfrm>
            <a:off x="6230696" y="3110540"/>
            <a:ext cx="255587" cy="622300"/>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192" name="Rectangle 43">
            <a:extLst>
              <a:ext uri="{FF2B5EF4-FFF2-40B4-BE49-F238E27FC236}">
                <a16:creationId xmlns:a16="http://schemas.microsoft.com/office/drawing/2014/main" id="{1B5201D6-F8A0-964B-9715-54E00E4252C6}"/>
              </a:ext>
            </a:extLst>
          </p:cNvPr>
          <p:cNvSpPr>
            <a:spLocks noChangeArrowheads="1"/>
          </p:cNvSpPr>
          <p:nvPr/>
        </p:nvSpPr>
        <p:spPr bwMode="auto">
          <a:xfrm>
            <a:off x="6327533" y="3110540"/>
            <a:ext cx="65088" cy="622300"/>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193" name="Rectangle 45">
            <a:extLst>
              <a:ext uri="{FF2B5EF4-FFF2-40B4-BE49-F238E27FC236}">
                <a16:creationId xmlns:a16="http://schemas.microsoft.com/office/drawing/2014/main" id="{1323A16C-84B2-1C42-8A83-326401D946C3}"/>
              </a:ext>
            </a:extLst>
          </p:cNvPr>
          <p:cNvSpPr>
            <a:spLocks noChangeArrowheads="1"/>
          </p:cNvSpPr>
          <p:nvPr/>
        </p:nvSpPr>
        <p:spPr bwMode="auto">
          <a:xfrm>
            <a:off x="6419608" y="3110540"/>
            <a:ext cx="65088" cy="622300"/>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194" name="Rectangle 46">
            <a:extLst>
              <a:ext uri="{FF2B5EF4-FFF2-40B4-BE49-F238E27FC236}">
                <a16:creationId xmlns:a16="http://schemas.microsoft.com/office/drawing/2014/main" id="{5F97D1DA-0F41-DE4D-82E6-975867DD4544}"/>
              </a:ext>
            </a:extLst>
          </p:cNvPr>
          <p:cNvSpPr>
            <a:spLocks noChangeArrowheads="1"/>
          </p:cNvSpPr>
          <p:nvPr/>
        </p:nvSpPr>
        <p:spPr bwMode="auto">
          <a:xfrm>
            <a:off x="6514857" y="3110540"/>
            <a:ext cx="255889" cy="622300"/>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195" name="Rectangle 47">
            <a:extLst>
              <a:ext uri="{FF2B5EF4-FFF2-40B4-BE49-F238E27FC236}">
                <a16:creationId xmlns:a16="http://schemas.microsoft.com/office/drawing/2014/main" id="{72A985B0-CDD4-9A44-87DA-C85A9C9F02E0}"/>
              </a:ext>
            </a:extLst>
          </p:cNvPr>
          <p:cNvSpPr>
            <a:spLocks noChangeArrowheads="1"/>
          </p:cNvSpPr>
          <p:nvPr/>
        </p:nvSpPr>
        <p:spPr bwMode="auto">
          <a:xfrm>
            <a:off x="6610108" y="3110540"/>
            <a:ext cx="65088" cy="622300"/>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196" name="Rectangle 50">
            <a:extLst>
              <a:ext uri="{FF2B5EF4-FFF2-40B4-BE49-F238E27FC236}">
                <a16:creationId xmlns:a16="http://schemas.microsoft.com/office/drawing/2014/main" id="{9B384515-4C32-9D41-88E2-4DFBBC5AC92C}"/>
              </a:ext>
            </a:extLst>
          </p:cNvPr>
          <p:cNvSpPr>
            <a:spLocks noChangeArrowheads="1"/>
          </p:cNvSpPr>
          <p:nvPr/>
        </p:nvSpPr>
        <p:spPr bwMode="auto">
          <a:xfrm>
            <a:off x="6716471" y="3110540"/>
            <a:ext cx="65087" cy="622300"/>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197" name="Rectangle 51">
            <a:extLst>
              <a:ext uri="{FF2B5EF4-FFF2-40B4-BE49-F238E27FC236}">
                <a16:creationId xmlns:a16="http://schemas.microsoft.com/office/drawing/2014/main" id="{4CD12CD1-6981-0A41-AE52-D5062E4F06EA}"/>
              </a:ext>
            </a:extLst>
          </p:cNvPr>
          <p:cNvSpPr>
            <a:spLocks noChangeArrowheads="1"/>
          </p:cNvSpPr>
          <p:nvPr/>
        </p:nvSpPr>
        <p:spPr bwMode="auto">
          <a:xfrm>
            <a:off x="6814896" y="3112128"/>
            <a:ext cx="257175" cy="622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198" name="Rectangle 52">
            <a:extLst>
              <a:ext uri="{FF2B5EF4-FFF2-40B4-BE49-F238E27FC236}">
                <a16:creationId xmlns:a16="http://schemas.microsoft.com/office/drawing/2014/main" id="{BE14B370-F06F-E743-84A5-7505D856E820}"/>
              </a:ext>
            </a:extLst>
          </p:cNvPr>
          <p:cNvSpPr>
            <a:spLocks noChangeArrowheads="1"/>
          </p:cNvSpPr>
          <p:nvPr/>
        </p:nvSpPr>
        <p:spPr bwMode="auto">
          <a:xfrm>
            <a:off x="6911733" y="3110540"/>
            <a:ext cx="65088" cy="622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199" name="Rectangle 53">
            <a:extLst>
              <a:ext uri="{FF2B5EF4-FFF2-40B4-BE49-F238E27FC236}">
                <a16:creationId xmlns:a16="http://schemas.microsoft.com/office/drawing/2014/main" id="{C19D346C-75F2-9045-9CA3-A2D7BBF0328B}"/>
              </a:ext>
            </a:extLst>
          </p:cNvPr>
          <p:cNvSpPr>
            <a:spLocks noChangeArrowheads="1"/>
          </p:cNvSpPr>
          <p:nvPr/>
        </p:nvSpPr>
        <p:spPr bwMode="auto">
          <a:xfrm>
            <a:off x="7008571" y="3110540"/>
            <a:ext cx="65087" cy="622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200" name="Rectangle 54">
            <a:extLst>
              <a:ext uri="{FF2B5EF4-FFF2-40B4-BE49-F238E27FC236}">
                <a16:creationId xmlns:a16="http://schemas.microsoft.com/office/drawing/2014/main" id="{CA083885-2175-DE49-BE91-365DA6B14514}"/>
              </a:ext>
            </a:extLst>
          </p:cNvPr>
          <p:cNvSpPr>
            <a:spLocks noChangeArrowheads="1"/>
          </p:cNvSpPr>
          <p:nvPr/>
        </p:nvSpPr>
        <p:spPr bwMode="auto">
          <a:xfrm>
            <a:off x="7140333" y="3117684"/>
            <a:ext cx="250825" cy="622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201" name="Rectangle 55">
            <a:extLst>
              <a:ext uri="{FF2B5EF4-FFF2-40B4-BE49-F238E27FC236}">
                <a16:creationId xmlns:a16="http://schemas.microsoft.com/office/drawing/2014/main" id="{A1B00DFB-7E85-C945-A9C5-838D48EDA655}"/>
              </a:ext>
            </a:extLst>
          </p:cNvPr>
          <p:cNvSpPr>
            <a:spLocks noChangeArrowheads="1"/>
          </p:cNvSpPr>
          <p:nvPr/>
        </p:nvSpPr>
        <p:spPr bwMode="auto">
          <a:xfrm>
            <a:off x="7200658" y="3110540"/>
            <a:ext cx="65088" cy="622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202" name="Rectangle 56">
            <a:extLst>
              <a:ext uri="{FF2B5EF4-FFF2-40B4-BE49-F238E27FC236}">
                <a16:creationId xmlns:a16="http://schemas.microsoft.com/office/drawing/2014/main" id="{9B0CC606-A1AE-6B45-96AE-D53E6E9F4662}"/>
              </a:ext>
            </a:extLst>
          </p:cNvPr>
          <p:cNvSpPr>
            <a:spLocks noChangeArrowheads="1"/>
          </p:cNvSpPr>
          <p:nvPr/>
        </p:nvSpPr>
        <p:spPr bwMode="auto">
          <a:xfrm>
            <a:off x="7292733" y="3110540"/>
            <a:ext cx="65088" cy="622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203" name="Rectangle 57">
            <a:extLst>
              <a:ext uri="{FF2B5EF4-FFF2-40B4-BE49-F238E27FC236}">
                <a16:creationId xmlns:a16="http://schemas.microsoft.com/office/drawing/2014/main" id="{4F9364DD-2D17-2B4B-90C7-5511A519CCE8}"/>
              </a:ext>
            </a:extLst>
          </p:cNvPr>
          <p:cNvSpPr>
            <a:spLocks noChangeArrowheads="1"/>
          </p:cNvSpPr>
          <p:nvPr/>
        </p:nvSpPr>
        <p:spPr bwMode="auto">
          <a:xfrm>
            <a:off x="7454959" y="3117684"/>
            <a:ext cx="254001" cy="622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204" name="Rectangle 58">
            <a:extLst>
              <a:ext uri="{FF2B5EF4-FFF2-40B4-BE49-F238E27FC236}">
                <a16:creationId xmlns:a16="http://schemas.microsoft.com/office/drawing/2014/main" id="{973078A1-D557-B54F-8899-C4BAABB8F591}"/>
              </a:ext>
            </a:extLst>
          </p:cNvPr>
          <p:cNvSpPr>
            <a:spLocks noChangeArrowheads="1"/>
          </p:cNvSpPr>
          <p:nvPr/>
        </p:nvSpPr>
        <p:spPr bwMode="auto">
          <a:xfrm>
            <a:off x="7484821" y="3110540"/>
            <a:ext cx="65087" cy="622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205" name="Rectangle 59">
            <a:extLst>
              <a:ext uri="{FF2B5EF4-FFF2-40B4-BE49-F238E27FC236}">
                <a16:creationId xmlns:a16="http://schemas.microsoft.com/office/drawing/2014/main" id="{B5C52922-9BA8-7543-90DD-AC9890560625}"/>
              </a:ext>
            </a:extLst>
          </p:cNvPr>
          <p:cNvSpPr>
            <a:spLocks noChangeArrowheads="1"/>
          </p:cNvSpPr>
          <p:nvPr/>
        </p:nvSpPr>
        <p:spPr bwMode="auto">
          <a:xfrm>
            <a:off x="7573721" y="3110540"/>
            <a:ext cx="65087" cy="622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206" name="Rectangle 62">
            <a:extLst>
              <a:ext uri="{FF2B5EF4-FFF2-40B4-BE49-F238E27FC236}">
                <a16:creationId xmlns:a16="http://schemas.microsoft.com/office/drawing/2014/main" id="{8227E2F5-D206-C34D-9D25-800A4DB831AB}"/>
              </a:ext>
            </a:extLst>
          </p:cNvPr>
          <p:cNvSpPr>
            <a:spLocks noChangeArrowheads="1"/>
          </p:cNvSpPr>
          <p:nvPr/>
        </p:nvSpPr>
        <p:spPr bwMode="auto">
          <a:xfrm>
            <a:off x="7854708" y="3108953"/>
            <a:ext cx="65088" cy="6223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207" name="Rectangle 63">
            <a:extLst>
              <a:ext uri="{FF2B5EF4-FFF2-40B4-BE49-F238E27FC236}">
                <a16:creationId xmlns:a16="http://schemas.microsoft.com/office/drawing/2014/main" id="{80DF37B2-5EB5-0D4F-BB50-7F192725CD50}"/>
              </a:ext>
            </a:extLst>
          </p:cNvPr>
          <p:cNvSpPr>
            <a:spLocks noChangeArrowheads="1"/>
          </p:cNvSpPr>
          <p:nvPr/>
        </p:nvSpPr>
        <p:spPr bwMode="auto">
          <a:xfrm>
            <a:off x="7951546" y="3108953"/>
            <a:ext cx="65087" cy="6223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208" name="Rectangle 65">
            <a:extLst>
              <a:ext uri="{FF2B5EF4-FFF2-40B4-BE49-F238E27FC236}">
                <a16:creationId xmlns:a16="http://schemas.microsoft.com/office/drawing/2014/main" id="{CDF94297-50C9-4A45-8E15-5FA016C8DF14}"/>
              </a:ext>
            </a:extLst>
          </p:cNvPr>
          <p:cNvSpPr>
            <a:spLocks noChangeArrowheads="1"/>
          </p:cNvSpPr>
          <p:nvPr/>
        </p:nvSpPr>
        <p:spPr bwMode="auto">
          <a:xfrm>
            <a:off x="8135696" y="3108953"/>
            <a:ext cx="65087" cy="6223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209" name="Rectangle 66">
            <a:extLst>
              <a:ext uri="{FF2B5EF4-FFF2-40B4-BE49-F238E27FC236}">
                <a16:creationId xmlns:a16="http://schemas.microsoft.com/office/drawing/2014/main" id="{EB9A6E42-3E68-AB4B-B11C-0B5E7FDD99D7}"/>
              </a:ext>
            </a:extLst>
          </p:cNvPr>
          <p:cNvSpPr>
            <a:spLocks noChangeArrowheads="1"/>
          </p:cNvSpPr>
          <p:nvPr/>
        </p:nvSpPr>
        <p:spPr bwMode="auto">
          <a:xfrm>
            <a:off x="8230946" y="3108953"/>
            <a:ext cx="65087" cy="6223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210" name="Rectangle 68">
            <a:extLst>
              <a:ext uri="{FF2B5EF4-FFF2-40B4-BE49-F238E27FC236}">
                <a16:creationId xmlns:a16="http://schemas.microsoft.com/office/drawing/2014/main" id="{EB4AEF70-C21E-ED43-8104-C0A9E02B93E4}"/>
              </a:ext>
            </a:extLst>
          </p:cNvPr>
          <p:cNvSpPr>
            <a:spLocks noChangeArrowheads="1"/>
          </p:cNvSpPr>
          <p:nvPr/>
        </p:nvSpPr>
        <p:spPr bwMode="auto">
          <a:xfrm>
            <a:off x="8327783" y="3110540"/>
            <a:ext cx="238124" cy="62230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11" name="Rectangle 69">
            <a:extLst>
              <a:ext uri="{FF2B5EF4-FFF2-40B4-BE49-F238E27FC236}">
                <a16:creationId xmlns:a16="http://schemas.microsoft.com/office/drawing/2014/main" id="{07ECFFB3-A371-5F49-89FE-C5D4A535C5E1}"/>
              </a:ext>
            </a:extLst>
          </p:cNvPr>
          <p:cNvSpPr>
            <a:spLocks noChangeArrowheads="1"/>
          </p:cNvSpPr>
          <p:nvPr/>
        </p:nvSpPr>
        <p:spPr bwMode="auto">
          <a:xfrm>
            <a:off x="8424621" y="3112128"/>
            <a:ext cx="65087" cy="62230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12" name="Rectangle 70">
            <a:extLst>
              <a:ext uri="{FF2B5EF4-FFF2-40B4-BE49-F238E27FC236}">
                <a16:creationId xmlns:a16="http://schemas.microsoft.com/office/drawing/2014/main" id="{0E159947-5BC1-1C4C-AFD4-EA03CD5E2F9A}"/>
              </a:ext>
            </a:extLst>
          </p:cNvPr>
          <p:cNvSpPr>
            <a:spLocks noChangeArrowheads="1"/>
          </p:cNvSpPr>
          <p:nvPr/>
        </p:nvSpPr>
        <p:spPr bwMode="auto">
          <a:xfrm>
            <a:off x="8521458" y="3110540"/>
            <a:ext cx="65088" cy="62230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13" name="Rectangle 71">
            <a:extLst>
              <a:ext uri="{FF2B5EF4-FFF2-40B4-BE49-F238E27FC236}">
                <a16:creationId xmlns:a16="http://schemas.microsoft.com/office/drawing/2014/main" id="{89B842FA-57CF-A24E-9D93-689AEF889661}"/>
              </a:ext>
            </a:extLst>
          </p:cNvPr>
          <p:cNvSpPr>
            <a:spLocks noChangeArrowheads="1"/>
          </p:cNvSpPr>
          <p:nvPr/>
        </p:nvSpPr>
        <p:spPr bwMode="auto">
          <a:xfrm>
            <a:off x="8619882" y="3110540"/>
            <a:ext cx="250826" cy="62230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14" name="Rectangle 72">
            <a:extLst>
              <a:ext uri="{FF2B5EF4-FFF2-40B4-BE49-F238E27FC236}">
                <a16:creationId xmlns:a16="http://schemas.microsoft.com/office/drawing/2014/main" id="{D9F2B32D-7C9B-F647-983A-DD120B623F91}"/>
              </a:ext>
            </a:extLst>
          </p:cNvPr>
          <p:cNvSpPr>
            <a:spLocks noChangeArrowheads="1"/>
          </p:cNvSpPr>
          <p:nvPr/>
        </p:nvSpPr>
        <p:spPr bwMode="auto">
          <a:xfrm>
            <a:off x="8715133" y="3110540"/>
            <a:ext cx="65088" cy="62230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15" name="Rectangle 73">
            <a:extLst>
              <a:ext uri="{FF2B5EF4-FFF2-40B4-BE49-F238E27FC236}">
                <a16:creationId xmlns:a16="http://schemas.microsoft.com/office/drawing/2014/main" id="{A85F7BDA-8AC5-EA4A-8696-18A28C3E0D45}"/>
              </a:ext>
            </a:extLst>
          </p:cNvPr>
          <p:cNvSpPr>
            <a:spLocks noChangeArrowheads="1"/>
          </p:cNvSpPr>
          <p:nvPr/>
        </p:nvSpPr>
        <p:spPr bwMode="auto">
          <a:xfrm>
            <a:off x="8810383" y="3110540"/>
            <a:ext cx="65088" cy="62230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16" name="Rectangle 74">
            <a:extLst>
              <a:ext uri="{FF2B5EF4-FFF2-40B4-BE49-F238E27FC236}">
                <a16:creationId xmlns:a16="http://schemas.microsoft.com/office/drawing/2014/main" id="{984EE7BC-E825-A643-89FC-3BD336D321E1}"/>
              </a:ext>
            </a:extLst>
          </p:cNvPr>
          <p:cNvSpPr>
            <a:spLocks noChangeArrowheads="1"/>
          </p:cNvSpPr>
          <p:nvPr/>
        </p:nvSpPr>
        <p:spPr bwMode="auto">
          <a:xfrm>
            <a:off x="8902458" y="3110540"/>
            <a:ext cx="192088" cy="62230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17" name="Rectangle 75">
            <a:extLst>
              <a:ext uri="{FF2B5EF4-FFF2-40B4-BE49-F238E27FC236}">
                <a16:creationId xmlns:a16="http://schemas.microsoft.com/office/drawing/2014/main" id="{4D4C510C-E78F-6D4B-8248-0843A0243FDE}"/>
              </a:ext>
            </a:extLst>
          </p:cNvPr>
          <p:cNvSpPr>
            <a:spLocks noChangeArrowheads="1"/>
          </p:cNvSpPr>
          <p:nvPr/>
        </p:nvSpPr>
        <p:spPr bwMode="auto">
          <a:xfrm>
            <a:off x="8999296" y="3110540"/>
            <a:ext cx="65087" cy="622300"/>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18" name="Rectangle 76">
            <a:extLst>
              <a:ext uri="{FF2B5EF4-FFF2-40B4-BE49-F238E27FC236}">
                <a16:creationId xmlns:a16="http://schemas.microsoft.com/office/drawing/2014/main" id="{A82BA5DA-3A78-D240-AA5B-5867A325DCC0}"/>
              </a:ext>
            </a:extLst>
          </p:cNvPr>
          <p:cNvSpPr>
            <a:spLocks noChangeArrowheads="1"/>
          </p:cNvSpPr>
          <p:nvPr/>
        </p:nvSpPr>
        <p:spPr bwMode="auto">
          <a:xfrm>
            <a:off x="9094546" y="3110540"/>
            <a:ext cx="65087" cy="622300"/>
          </a:xfrm>
          <a:prstGeom prst="rect">
            <a:avLst/>
          </a:prstGeom>
          <a:gradFill rotWithShape="1">
            <a:gsLst>
              <a:gs pos="0">
                <a:srgbClr val="B2B2B2"/>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19" name="Rectangle 78">
            <a:extLst>
              <a:ext uri="{FF2B5EF4-FFF2-40B4-BE49-F238E27FC236}">
                <a16:creationId xmlns:a16="http://schemas.microsoft.com/office/drawing/2014/main" id="{5DB1B0D7-1852-9C48-9E53-B45DF0B87D82}"/>
              </a:ext>
            </a:extLst>
          </p:cNvPr>
          <p:cNvSpPr>
            <a:spLocks noChangeArrowheads="1"/>
          </p:cNvSpPr>
          <p:nvPr/>
        </p:nvSpPr>
        <p:spPr bwMode="auto">
          <a:xfrm>
            <a:off x="5800483" y="3848728"/>
            <a:ext cx="3408363" cy="88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20" name="Rectangle 79">
            <a:extLst>
              <a:ext uri="{FF2B5EF4-FFF2-40B4-BE49-F238E27FC236}">
                <a16:creationId xmlns:a16="http://schemas.microsoft.com/office/drawing/2014/main" id="{1604CC8C-32EB-E244-85BA-20BA3880EE77}"/>
              </a:ext>
            </a:extLst>
          </p:cNvPr>
          <p:cNvSpPr>
            <a:spLocks noChangeArrowheads="1"/>
          </p:cNvSpPr>
          <p:nvPr/>
        </p:nvSpPr>
        <p:spPr bwMode="auto">
          <a:xfrm>
            <a:off x="5886208" y="3001003"/>
            <a:ext cx="3408363" cy="88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21" name="Line 80">
            <a:extLst>
              <a:ext uri="{FF2B5EF4-FFF2-40B4-BE49-F238E27FC236}">
                <a16:creationId xmlns:a16="http://schemas.microsoft.com/office/drawing/2014/main" id="{387C9B14-A8B0-D843-8702-127B35A5F7F6}"/>
              </a:ext>
            </a:extLst>
          </p:cNvPr>
          <p:cNvSpPr>
            <a:spLocks noChangeShapeType="1"/>
          </p:cNvSpPr>
          <p:nvPr/>
        </p:nvSpPr>
        <p:spPr bwMode="auto">
          <a:xfrm>
            <a:off x="5908433" y="3963028"/>
            <a:ext cx="868363"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z="1600">
              <a:solidFill>
                <a:srgbClr val="000000"/>
              </a:solidFill>
              <a:latin typeface="Tahoma" charset="0"/>
              <a:ea typeface="ＭＳ Ｐゴシック" charset="-128"/>
            </a:endParaRPr>
          </a:p>
        </p:txBody>
      </p:sp>
      <p:sp>
        <p:nvSpPr>
          <p:cNvPr id="222" name="Line 82">
            <a:extLst>
              <a:ext uri="{FF2B5EF4-FFF2-40B4-BE49-F238E27FC236}">
                <a16:creationId xmlns:a16="http://schemas.microsoft.com/office/drawing/2014/main" id="{7D0F854D-F1B2-944D-AE2F-8968648AE7A7}"/>
              </a:ext>
            </a:extLst>
          </p:cNvPr>
          <p:cNvSpPr>
            <a:spLocks noChangeShapeType="1"/>
          </p:cNvSpPr>
          <p:nvPr/>
        </p:nvSpPr>
        <p:spPr bwMode="auto">
          <a:xfrm>
            <a:off x="6843470" y="3964615"/>
            <a:ext cx="1420811" cy="2382"/>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z="1600">
              <a:solidFill>
                <a:srgbClr val="000000"/>
              </a:solidFill>
              <a:latin typeface="Tahoma" charset="0"/>
              <a:ea typeface="ＭＳ Ｐゴシック" charset="-128"/>
            </a:endParaRPr>
          </a:p>
        </p:txBody>
      </p:sp>
      <p:sp>
        <p:nvSpPr>
          <p:cNvPr id="223" name="Line 83">
            <a:extLst>
              <a:ext uri="{FF2B5EF4-FFF2-40B4-BE49-F238E27FC236}">
                <a16:creationId xmlns:a16="http://schemas.microsoft.com/office/drawing/2014/main" id="{702B0143-799D-7B4E-A5B6-5FFB33DC7769}"/>
              </a:ext>
            </a:extLst>
          </p:cNvPr>
          <p:cNvSpPr>
            <a:spLocks noChangeShapeType="1"/>
          </p:cNvSpPr>
          <p:nvPr/>
        </p:nvSpPr>
        <p:spPr bwMode="auto">
          <a:xfrm flipV="1">
            <a:off x="8619882" y="3963027"/>
            <a:ext cx="519114" cy="17257"/>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z="1600">
              <a:solidFill>
                <a:srgbClr val="000000"/>
              </a:solidFill>
              <a:latin typeface="Tahoma" charset="0"/>
              <a:ea typeface="ＭＳ Ｐゴシック" charset="-128"/>
            </a:endParaRPr>
          </a:p>
        </p:txBody>
      </p:sp>
      <p:sp>
        <p:nvSpPr>
          <p:cNvPr id="224" name="Line 87">
            <a:extLst>
              <a:ext uri="{FF2B5EF4-FFF2-40B4-BE49-F238E27FC236}">
                <a16:creationId xmlns:a16="http://schemas.microsoft.com/office/drawing/2014/main" id="{6D7871E9-1D20-F14E-AAE7-EFF858FC9C0D}"/>
              </a:ext>
            </a:extLst>
          </p:cNvPr>
          <p:cNvSpPr>
            <a:spLocks noChangeShapeType="1"/>
          </p:cNvSpPr>
          <p:nvPr/>
        </p:nvSpPr>
        <p:spPr bwMode="auto">
          <a:xfrm>
            <a:off x="6000508" y="3986840"/>
            <a:ext cx="0" cy="233363"/>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z="1600">
              <a:solidFill>
                <a:srgbClr val="000000"/>
              </a:solidFill>
              <a:latin typeface="Tahoma" charset="0"/>
              <a:ea typeface="ＭＳ Ｐゴシック" charset="-128"/>
            </a:endParaRPr>
          </a:p>
        </p:txBody>
      </p:sp>
      <p:sp>
        <p:nvSpPr>
          <p:cNvPr id="225" name="Line 88">
            <a:extLst>
              <a:ext uri="{FF2B5EF4-FFF2-40B4-BE49-F238E27FC236}">
                <a16:creationId xmlns:a16="http://schemas.microsoft.com/office/drawing/2014/main" id="{263E56E1-3456-4D43-B0C5-62D739E12478}"/>
              </a:ext>
            </a:extLst>
          </p:cNvPr>
          <p:cNvSpPr>
            <a:spLocks noChangeShapeType="1"/>
          </p:cNvSpPr>
          <p:nvPr/>
        </p:nvSpPr>
        <p:spPr bwMode="auto">
          <a:xfrm>
            <a:off x="7145137" y="3983666"/>
            <a:ext cx="0" cy="233362"/>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z="1600">
              <a:solidFill>
                <a:srgbClr val="000000"/>
              </a:solidFill>
              <a:latin typeface="Tahoma" charset="0"/>
              <a:ea typeface="ＭＳ Ｐゴシック" charset="-128"/>
            </a:endParaRPr>
          </a:p>
        </p:txBody>
      </p:sp>
      <p:sp>
        <p:nvSpPr>
          <p:cNvPr id="226" name="Line 90">
            <a:extLst>
              <a:ext uri="{FF2B5EF4-FFF2-40B4-BE49-F238E27FC236}">
                <a16:creationId xmlns:a16="http://schemas.microsoft.com/office/drawing/2014/main" id="{C2F538DE-C390-5A45-B1B6-7258A2D4CC96}"/>
              </a:ext>
            </a:extLst>
          </p:cNvPr>
          <p:cNvSpPr>
            <a:spLocks noChangeShapeType="1"/>
          </p:cNvSpPr>
          <p:nvPr/>
        </p:nvSpPr>
        <p:spPr bwMode="auto">
          <a:xfrm>
            <a:off x="8619882" y="3986840"/>
            <a:ext cx="0" cy="233362"/>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z="1600">
              <a:solidFill>
                <a:srgbClr val="000000"/>
              </a:solidFill>
              <a:latin typeface="Tahoma" charset="0"/>
              <a:ea typeface="ＭＳ Ｐゴシック" charset="-128"/>
            </a:endParaRPr>
          </a:p>
        </p:txBody>
      </p:sp>
      <p:sp>
        <p:nvSpPr>
          <p:cNvPr id="227" name="Text Box 91">
            <a:extLst>
              <a:ext uri="{FF2B5EF4-FFF2-40B4-BE49-F238E27FC236}">
                <a16:creationId xmlns:a16="http://schemas.microsoft.com/office/drawing/2014/main" id="{E4C6BCC9-61CC-254A-871F-8A6248CB89F6}"/>
              </a:ext>
            </a:extLst>
          </p:cNvPr>
          <p:cNvSpPr txBox="1">
            <a:spLocks noChangeArrowheads="1"/>
          </p:cNvSpPr>
          <p:nvPr/>
        </p:nvSpPr>
        <p:spPr bwMode="auto">
          <a:xfrm>
            <a:off x="5876683" y="4210678"/>
            <a:ext cx="6937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0" fontAlgn="base" hangingPunct="0">
              <a:lnSpc>
                <a:spcPct val="90000"/>
              </a:lnSpc>
              <a:spcBef>
                <a:spcPct val="0"/>
              </a:spcBef>
              <a:spcAft>
                <a:spcPct val="0"/>
              </a:spcAft>
              <a:buClrTx/>
              <a:buSzTx/>
              <a:buFontTx/>
              <a:buNone/>
            </a:pPr>
            <a:r>
              <a:rPr lang="en-US" altLang="x-none" sz="1400">
                <a:solidFill>
                  <a:srgbClr val="000000"/>
                </a:solidFill>
                <a:latin typeface="Tahoma" charset="0"/>
              </a:rPr>
              <a:t>sent </a:t>
            </a:r>
          </a:p>
          <a:p>
            <a:pPr eaLnBrk="0" fontAlgn="base" hangingPunct="0">
              <a:lnSpc>
                <a:spcPct val="90000"/>
              </a:lnSpc>
              <a:spcBef>
                <a:spcPct val="0"/>
              </a:spcBef>
              <a:spcAft>
                <a:spcPct val="0"/>
              </a:spcAft>
              <a:buClrTx/>
              <a:buSzTx/>
              <a:buFontTx/>
              <a:buNone/>
            </a:pPr>
            <a:r>
              <a:rPr lang="en-US" altLang="x-none" sz="1400">
                <a:solidFill>
                  <a:srgbClr val="000000"/>
                </a:solidFill>
                <a:latin typeface="Tahoma" charset="0"/>
              </a:rPr>
              <a:t>ACKed</a:t>
            </a:r>
          </a:p>
        </p:txBody>
      </p:sp>
      <p:sp>
        <p:nvSpPr>
          <p:cNvPr id="228" name="Text Box 92">
            <a:extLst>
              <a:ext uri="{FF2B5EF4-FFF2-40B4-BE49-F238E27FC236}">
                <a16:creationId xmlns:a16="http://schemas.microsoft.com/office/drawing/2014/main" id="{5C0D16A2-2DDC-8E46-A4AC-CAADF879225B}"/>
              </a:ext>
            </a:extLst>
          </p:cNvPr>
          <p:cNvSpPr txBox="1">
            <a:spLocks noChangeArrowheads="1"/>
          </p:cNvSpPr>
          <p:nvPr/>
        </p:nvSpPr>
        <p:spPr bwMode="auto">
          <a:xfrm>
            <a:off x="6857758" y="4217028"/>
            <a:ext cx="10668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0" fontAlgn="base" hangingPunct="0">
              <a:lnSpc>
                <a:spcPct val="90000"/>
              </a:lnSpc>
              <a:spcBef>
                <a:spcPct val="0"/>
              </a:spcBef>
              <a:spcAft>
                <a:spcPct val="0"/>
              </a:spcAft>
              <a:buClrTx/>
              <a:buSzTx/>
              <a:buFontTx/>
              <a:buNone/>
            </a:pPr>
            <a:r>
              <a:rPr lang="en-US" altLang="x-none" sz="1400">
                <a:solidFill>
                  <a:srgbClr val="000000"/>
                </a:solidFill>
                <a:latin typeface="Tahoma" charset="0"/>
              </a:rPr>
              <a:t>sent, not-yet ACKed</a:t>
            </a:r>
          </a:p>
          <a:p>
            <a:pPr eaLnBrk="0" fontAlgn="base" hangingPunct="0">
              <a:lnSpc>
                <a:spcPct val="90000"/>
              </a:lnSpc>
              <a:spcBef>
                <a:spcPct val="0"/>
              </a:spcBef>
              <a:spcAft>
                <a:spcPct val="0"/>
              </a:spcAft>
              <a:buClrTx/>
              <a:buSzTx/>
              <a:buFontTx/>
              <a:buNone/>
            </a:pPr>
            <a:r>
              <a:rPr lang="en-US" altLang="x-none" sz="1400">
                <a:solidFill>
                  <a:srgbClr val="000000"/>
                </a:solidFill>
                <a:latin typeface="Tahoma" charset="0"/>
              </a:rPr>
              <a:t>(</a:t>
            </a:r>
            <a:r>
              <a:rPr lang="ja-JP" altLang="en-US" sz="1400">
                <a:solidFill>
                  <a:srgbClr val="000000"/>
                </a:solidFill>
                <a:latin typeface="Tahoma" charset="0"/>
              </a:rPr>
              <a:t>“</a:t>
            </a:r>
            <a:r>
              <a:rPr lang="en-US" altLang="ja-JP" sz="1400">
                <a:solidFill>
                  <a:srgbClr val="000000"/>
                </a:solidFill>
                <a:latin typeface="Tahoma" charset="0"/>
              </a:rPr>
              <a:t>in-flight</a:t>
            </a:r>
            <a:r>
              <a:rPr lang="ja-JP" altLang="en-US" sz="1400">
                <a:solidFill>
                  <a:srgbClr val="000000"/>
                </a:solidFill>
                <a:latin typeface="Tahoma" charset="0"/>
              </a:rPr>
              <a:t>”</a:t>
            </a:r>
            <a:r>
              <a:rPr lang="en-US" altLang="ja-JP" sz="1400">
                <a:solidFill>
                  <a:srgbClr val="000000"/>
                </a:solidFill>
                <a:latin typeface="Tahoma" charset="0"/>
              </a:rPr>
              <a:t>)</a:t>
            </a:r>
            <a:endParaRPr lang="en-US" altLang="x-none" sz="1400">
              <a:solidFill>
                <a:srgbClr val="000000"/>
              </a:solidFill>
              <a:latin typeface="Tahoma" charset="0"/>
            </a:endParaRPr>
          </a:p>
        </p:txBody>
      </p:sp>
      <p:sp>
        <p:nvSpPr>
          <p:cNvPr id="229" name="Text Box 94">
            <a:extLst>
              <a:ext uri="{FF2B5EF4-FFF2-40B4-BE49-F238E27FC236}">
                <a16:creationId xmlns:a16="http://schemas.microsoft.com/office/drawing/2014/main" id="{E2E8CA69-D09A-3745-AC73-1105F975B2D7}"/>
              </a:ext>
            </a:extLst>
          </p:cNvPr>
          <p:cNvSpPr txBox="1">
            <a:spLocks noChangeArrowheads="1"/>
          </p:cNvSpPr>
          <p:nvPr/>
        </p:nvSpPr>
        <p:spPr bwMode="auto">
          <a:xfrm>
            <a:off x="8594483" y="4217028"/>
            <a:ext cx="8191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0" fontAlgn="base" hangingPunct="0">
              <a:lnSpc>
                <a:spcPct val="90000"/>
              </a:lnSpc>
              <a:spcBef>
                <a:spcPct val="0"/>
              </a:spcBef>
              <a:spcAft>
                <a:spcPct val="0"/>
              </a:spcAft>
              <a:buClrTx/>
              <a:buSzTx/>
              <a:buFontTx/>
              <a:buNone/>
            </a:pPr>
            <a:r>
              <a:rPr lang="en-US" altLang="x-none" sz="1400">
                <a:solidFill>
                  <a:srgbClr val="000000"/>
                </a:solidFill>
                <a:latin typeface="Tahoma" charset="0"/>
              </a:rPr>
              <a:t>not </a:t>
            </a:r>
          </a:p>
          <a:p>
            <a:pPr eaLnBrk="0" fontAlgn="base" hangingPunct="0">
              <a:lnSpc>
                <a:spcPct val="90000"/>
              </a:lnSpc>
              <a:spcBef>
                <a:spcPct val="0"/>
              </a:spcBef>
              <a:spcAft>
                <a:spcPct val="0"/>
              </a:spcAft>
              <a:buClrTx/>
              <a:buSzTx/>
              <a:buFontTx/>
              <a:buNone/>
            </a:pPr>
            <a:r>
              <a:rPr lang="en-US" altLang="x-none" sz="1400">
                <a:solidFill>
                  <a:srgbClr val="000000"/>
                </a:solidFill>
                <a:latin typeface="Tahoma" charset="0"/>
              </a:rPr>
              <a:t>usable</a:t>
            </a:r>
          </a:p>
        </p:txBody>
      </p:sp>
      <p:grpSp>
        <p:nvGrpSpPr>
          <p:cNvPr id="230" name="Group 229">
            <a:extLst>
              <a:ext uri="{FF2B5EF4-FFF2-40B4-BE49-F238E27FC236}">
                <a16:creationId xmlns:a16="http://schemas.microsoft.com/office/drawing/2014/main" id="{691D04E5-7F8B-F34C-8750-C93F19AE19B5}"/>
              </a:ext>
            </a:extLst>
          </p:cNvPr>
          <p:cNvGrpSpPr/>
          <p:nvPr/>
        </p:nvGrpSpPr>
        <p:grpSpPr>
          <a:xfrm>
            <a:off x="6831127" y="2637245"/>
            <a:ext cx="1485900" cy="476250"/>
            <a:chOff x="6249805" y="2654080"/>
            <a:chExt cx="1485900" cy="476250"/>
          </a:xfrm>
        </p:grpSpPr>
        <p:sp>
          <p:nvSpPr>
            <p:cNvPr id="231" name="Text Box 96">
              <a:extLst>
                <a:ext uri="{FF2B5EF4-FFF2-40B4-BE49-F238E27FC236}">
                  <a16:creationId xmlns:a16="http://schemas.microsoft.com/office/drawing/2014/main" id="{4ABCB229-83B8-2A4F-AA2D-D8A53E774045}"/>
                </a:ext>
              </a:extLst>
            </p:cNvPr>
            <p:cNvSpPr txBox="1">
              <a:spLocks noChangeArrowheads="1"/>
            </p:cNvSpPr>
            <p:nvPr/>
          </p:nvSpPr>
          <p:spPr bwMode="auto">
            <a:xfrm>
              <a:off x="6375217" y="2654080"/>
              <a:ext cx="11318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90000"/>
                </a:lnSpc>
                <a:spcBef>
                  <a:spcPct val="0"/>
                </a:spcBef>
                <a:spcAft>
                  <a:spcPct val="0"/>
                </a:spcAft>
                <a:buClrTx/>
                <a:buSzTx/>
                <a:buFontTx/>
                <a:buNone/>
              </a:pPr>
              <a:r>
                <a:rPr lang="en-US" altLang="x-none" sz="1400" dirty="0">
                  <a:solidFill>
                    <a:srgbClr val="000000"/>
                  </a:solidFill>
                  <a:latin typeface="Tahoma" charset="0"/>
                </a:rPr>
                <a:t>window size</a:t>
              </a:r>
            </a:p>
            <a:p>
              <a:pPr algn="ctr" eaLnBrk="0" fontAlgn="base" hangingPunct="0">
                <a:lnSpc>
                  <a:spcPct val="90000"/>
                </a:lnSpc>
                <a:spcBef>
                  <a:spcPct val="0"/>
                </a:spcBef>
                <a:spcAft>
                  <a:spcPct val="0"/>
                </a:spcAft>
                <a:buClrTx/>
                <a:buSzTx/>
                <a:buFontTx/>
                <a:buNone/>
              </a:pPr>
              <a:r>
                <a:rPr lang="en-US" altLang="x-none" sz="1400" i="1" dirty="0">
                  <a:solidFill>
                    <a:srgbClr val="000000"/>
                  </a:solidFill>
                  <a:latin typeface="Tahoma" charset="0"/>
                </a:rPr>
                <a:t> N</a:t>
              </a:r>
            </a:p>
          </p:txBody>
        </p:sp>
        <p:grpSp>
          <p:nvGrpSpPr>
            <p:cNvPr id="232" name="Group 99">
              <a:extLst>
                <a:ext uri="{FF2B5EF4-FFF2-40B4-BE49-F238E27FC236}">
                  <a16:creationId xmlns:a16="http://schemas.microsoft.com/office/drawing/2014/main" id="{2609F45A-618B-5E41-B504-4B960F15A3C1}"/>
                </a:ext>
              </a:extLst>
            </p:cNvPr>
            <p:cNvGrpSpPr>
              <a:grpSpLocks/>
            </p:cNvGrpSpPr>
            <p:nvPr/>
          </p:nvGrpSpPr>
          <p:grpSpPr bwMode="auto">
            <a:xfrm>
              <a:off x="7141980" y="2877917"/>
              <a:ext cx="593725" cy="136525"/>
              <a:chOff x="4250" y="1692"/>
              <a:chExt cx="374" cy="86"/>
            </a:xfrm>
          </p:grpSpPr>
          <p:sp>
            <p:nvSpPr>
              <p:cNvPr id="236" name="Line 97">
                <a:extLst>
                  <a:ext uri="{FF2B5EF4-FFF2-40B4-BE49-F238E27FC236}">
                    <a16:creationId xmlns:a16="http://schemas.microsoft.com/office/drawing/2014/main" id="{550278BE-8420-8541-80F6-7076143A6758}"/>
                  </a:ext>
                </a:extLst>
              </p:cNvPr>
              <p:cNvSpPr>
                <a:spLocks noChangeShapeType="1"/>
              </p:cNvSpPr>
              <p:nvPr/>
            </p:nvSpPr>
            <p:spPr bwMode="auto">
              <a:xfrm>
                <a:off x="4250" y="1738"/>
                <a:ext cx="374" cy="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z="1600">
                  <a:solidFill>
                    <a:srgbClr val="000000"/>
                  </a:solidFill>
                  <a:latin typeface="Tahoma" charset="0"/>
                  <a:ea typeface="ＭＳ Ｐゴシック" charset="-128"/>
                </a:endParaRPr>
              </a:p>
            </p:txBody>
          </p:sp>
          <p:sp>
            <p:nvSpPr>
              <p:cNvPr id="237" name="Line 98">
                <a:extLst>
                  <a:ext uri="{FF2B5EF4-FFF2-40B4-BE49-F238E27FC236}">
                    <a16:creationId xmlns:a16="http://schemas.microsoft.com/office/drawing/2014/main" id="{9E784843-72AF-5A41-9448-DD2927D7EA27}"/>
                  </a:ext>
                </a:extLst>
              </p:cNvPr>
              <p:cNvSpPr>
                <a:spLocks noChangeShapeType="1"/>
              </p:cNvSpPr>
              <p:nvPr/>
            </p:nvSpPr>
            <p:spPr bwMode="auto">
              <a:xfrm>
                <a:off x="4622" y="1692"/>
                <a:ext cx="0" cy="86"/>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z="1600">
                  <a:solidFill>
                    <a:srgbClr val="000000"/>
                  </a:solidFill>
                  <a:latin typeface="Tahoma" charset="0"/>
                  <a:ea typeface="ＭＳ Ｐゴシック" charset="-128"/>
                </a:endParaRPr>
              </a:p>
            </p:txBody>
          </p:sp>
        </p:grpSp>
        <p:grpSp>
          <p:nvGrpSpPr>
            <p:cNvPr id="233" name="Group 100">
              <a:extLst>
                <a:ext uri="{FF2B5EF4-FFF2-40B4-BE49-F238E27FC236}">
                  <a16:creationId xmlns:a16="http://schemas.microsoft.com/office/drawing/2014/main" id="{7008CC44-100E-E842-A521-A594E54D2EDB}"/>
                </a:ext>
              </a:extLst>
            </p:cNvPr>
            <p:cNvGrpSpPr>
              <a:grpSpLocks/>
            </p:cNvGrpSpPr>
            <p:nvPr/>
          </p:nvGrpSpPr>
          <p:grpSpPr bwMode="auto">
            <a:xfrm rot="10800000">
              <a:off x="6249805" y="2903317"/>
              <a:ext cx="593725" cy="136525"/>
              <a:chOff x="4250" y="1692"/>
              <a:chExt cx="374" cy="86"/>
            </a:xfrm>
          </p:grpSpPr>
          <p:sp>
            <p:nvSpPr>
              <p:cNvPr id="234" name="Line 101">
                <a:extLst>
                  <a:ext uri="{FF2B5EF4-FFF2-40B4-BE49-F238E27FC236}">
                    <a16:creationId xmlns:a16="http://schemas.microsoft.com/office/drawing/2014/main" id="{446217D6-307F-FD47-9FA8-8364F0B3A24C}"/>
                  </a:ext>
                </a:extLst>
              </p:cNvPr>
              <p:cNvSpPr>
                <a:spLocks noChangeShapeType="1"/>
              </p:cNvSpPr>
              <p:nvPr/>
            </p:nvSpPr>
            <p:spPr bwMode="auto">
              <a:xfrm>
                <a:off x="4258" y="1746"/>
                <a:ext cx="374" cy="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z="1600">
                  <a:solidFill>
                    <a:srgbClr val="000000"/>
                  </a:solidFill>
                  <a:latin typeface="Tahoma" charset="0"/>
                  <a:ea typeface="ＭＳ Ｐゴシック" charset="-128"/>
                </a:endParaRPr>
              </a:p>
            </p:txBody>
          </p:sp>
          <p:sp>
            <p:nvSpPr>
              <p:cNvPr id="235" name="Line 102">
                <a:extLst>
                  <a:ext uri="{FF2B5EF4-FFF2-40B4-BE49-F238E27FC236}">
                    <a16:creationId xmlns:a16="http://schemas.microsoft.com/office/drawing/2014/main" id="{FFEB7409-11D0-5847-B329-5C9DDFE898BD}"/>
                  </a:ext>
                </a:extLst>
              </p:cNvPr>
              <p:cNvSpPr>
                <a:spLocks noChangeShapeType="1"/>
              </p:cNvSpPr>
              <p:nvPr/>
            </p:nvSpPr>
            <p:spPr bwMode="auto">
              <a:xfrm>
                <a:off x="4630" y="1700"/>
                <a:ext cx="0" cy="86"/>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z="1600">
                  <a:solidFill>
                    <a:srgbClr val="000000"/>
                  </a:solidFill>
                  <a:latin typeface="Tahoma" charset="0"/>
                  <a:ea typeface="ＭＳ Ｐゴシック" charset="-128"/>
                </a:endParaRPr>
              </a:p>
            </p:txBody>
          </p:sp>
        </p:grpSp>
      </p:grpSp>
      <p:sp>
        <p:nvSpPr>
          <p:cNvPr id="238" name="Text Box 196">
            <a:extLst>
              <a:ext uri="{FF2B5EF4-FFF2-40B4-BE49-F238E27FC236}">
                <a16:creationId xmlns:a16="http://schemas.microsoft.com/office/drawing/2014/main" id="{183CA154-87F7-3140-A2BF-E2BDF0CCA15B}"/>
              </a:ext>
            </a:extLst>
          </p:cNvPr>
          <p:cNvSpPr txBox="1">
            <a:spLocks noChangeArrowheads="1"/>
          </p:cNvSpPr>
          <p:nvPr/>
        </p:nvSpPr>
        <p:spPr bwMode="auto">
          <a:xfrm>
            <a:off x="6316421" y="3651878"/>
            <a:ext cx="3178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lvl="1" algn="ctr" eaLnBrk="0" fontAlgn="base" hangingPunct="0">
              <a:lnSpc>
                <a:spcPct val="100000"/>
              </a:lnSpc>
              <a:spcBef>
                <a:spcPct val="0"/>
              </a:spcBef>
              <a:spcAft>
                <a:spcPct val="0"/>
              </a:spcAft>
              <a:buClrTx/>
              <a:buFontTx/>
              <a:buNone/>
            </a:pPr>
            <a:r>
              <a:rPr lang="en-US" altLang="x-none" sz="1400" i="1">
                <a:solidFill>
                  <a:srgbClr val="000000"/>
                </a:solidFill>
                <a:latin typeface="Tahoma" charset="0"/>
              </a:rPr>
              <a:t>sender sequence number space </a:t>
            </a:r>
          </a:p>
        </p:txBody>
      </p:sp>
      <p:grpSp>
        <p:nvGrpSpPr>
          <p:cNvPr id="239" name="Group 199">
            <a:extLst>
              <a:ext uri="{FF2B5EF4-FFF2-40B4-BE49-F238E27FC236}">
                <a16:creationId xmlns:a16="http://schemas.microsoft.com/office/drawing/2014/main" id="{6A923AC3-A735-2141-883C-C00C1EC1AED4}"/>
              </a:ext>
            </a:extLst>
          </p:cNvPr>
          <p:cNvGrpSpPr>
            <a:grpSpLocks/>
          </p:cNvGrpSpPr>
          <p:nvPr/>
        </p:nvGrpSpPr>
        <p:grpSpPr bwMode="auto">
          <a:xfrm>
            <a:off x="6152082" y="1150772"/>
            <a:ext cx="2952750" cy="1954212"/>
            <a:chOff x="2768" y="673"/>
            <a:chExt cx="1860" cy="1231"/>
          </a:xfrm>
        </p:grpSpPr>
        <p:sp>
          <p:nvSpPr>
            <p:cNvPr id="240" name="Rectangle 171">
              <a:extLst>
                <a:ext uri="{FF2B5EF4-FFF2-40B4-BE49-F238E27FC236}">
                  <a16:creationId xmlns:a16="http://schemas.microsoft.com/office/drawing/2014/main" id="{D575371D-E855-044B-8D8B-E1D0EE1D4323}"/>
                </a:ext>
              </a:extLst>
            </p:cNvPr>
            <p:cNvSpPr>
              <a:spLocks noChangeArrowheads="1"/>
            </p:cNvSpPr>
            <p:nvPr/>
          </p:nvSpPr>
          <p:spPr bwMode="auto">
            <a:xfrm>
              <a:off x="2840" y="1028"/>
              <a:ext cx="1202" cy="13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nvGrpSpPr>
            <p:cNvPr id="241" name="Group 172">
              <a:extLst>
                <a:ext uri="{FF2B5EF4-FFF2-40B4-BE49-F238E27FC236}">
                  <a16:creationId xmlns:a16="http://schemas.microsoft.com/office/drawing/2014/main" id="{6BA8FCEA-94A5-A041-99B7-84788268EF03}"/>
                </a:ext>
              </a:extLst>
            </p:cNvPr>
            <p:cNvGrpSpPr>
              <a:grpSpLocks/>
            </p:cNvGrpSpPr>
            <p:nvPr/>
          </p:nvGrpSpPr>
          <p:grpSpPr bwMode="auto">
            <a:xfrm>
              <a:off x="2820" y="872"/>
              <a:ext cx="1252" cy="714"/>
              <a:chOff x="1976" y="2984"/>
              <a:chExt cx="1252" cy="714"/>
            </a:xfrm>
          </p:grpSpPr>
          <p:sp>
            <p:nvSpPr>
              <p:cNvPr id="244" name="Rectangle 173">
                <a:extLst>
                  <a:ext uri="{FF2B5EF4-FFF2-40B4-BE49-F238E27FC236}">
                    <a16:creationId xmlns:a16="http://schemas.microsoft.com/office/drawing/2014/main" id="{9777BC93-B20E-294F-8DF5-60FAA4E3C333}"/>
                  </a:ext>
                </a:extLst>
              </p:cNvPr>
              <p:cNvSpPr>
                <a:spLocks noChangeArrowheads="1"/>
              </p:cNvSpPr>
              <p:nvPr/>
            </p:nvSpPr>
            <p:spPr bwMode="auto">
              <a:xfrm>
                <a:off x="1994" y="2995"/>
                <a:ext cx="1210" cy="70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45" name="Text Box 174">
                <a:extLst>
                  <a:ext uri="{FF2B5EF4-FFF2-40B4-BE49-F238E27FC236}">
                    <a16:creationId xmlns:a16="http://schemas.microsoft.com/office/drawing/2014/main" id="{DCD08BF9-D4CC-CF4B-BD49-F2EA9D8FC28F}"/>
                  </a:ext>
                </a:extLst>
              </p:cNvPr>
              <p:cNvSpPr txBox="1">
                <a:spLocks noChangeArrowheads="1"/>
              </p:cNvSpPr>
              <p:nvPr/>
            </p:nvSpPr>
            <p:spPr bwMode="auto">
              <a:xfrm>
                <a:off x="2001" y="2984"/>
                <a:ext cx="5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000" b="0" i="0" u="none" strike="noStrike" kern="0" cap="none" spc="0" normalizeH="0" baseline="0" noProof="0">
                    <a:ln>
                      <a:noFill/>
                    </a:ln>
                    <a:solidFill>
                      <a:srgbClr val="000000"/>
                    </a:solidFill>
                    <a:effectLst/>
                    <a:uLnTx/>
                    <a:uFillTx/>
                    <a:latin typeface="Arial" charset="0"/>
                    <a:ea typeface="ＭＳ Ｐゴシック" charset="-128"/>
                  </a:rPr>
                  <a:t>source port #</a:t>
                </a:r>
              </a:p>
            </p:txBody>
          </p:sp>
          <p:sp>
            <p:nvSpPr>
              <p:cNvPr id="246" name="Text Box 175">
                <a:extLst>
                  <a:ext uri="{FF2B5EF4-FFF2-40B4-BE49-F238E27FC236}">
                    <a16:creationId xmlns:a16="http://schemas.microsoft.com/office/drawing/2014/main" id="{09D9EE6E-5FF1-4E4D-BAA3-C5C9C853FE56}"/>
                  </a:ext>
                </a:extLst>
              </p:cNvPr>
              <p:cNvSpPr txBox="1">
                <a:spLocks noChangeArrowheads="1"/>
              </p:cNvSpPr>
              <p:nvPr/>
            </p:nvSpPr>
            <p:spPr bwMode="auto">
              <a:xfrm>
                <a:off x="2648" y="2987"/>
                <a:ext cx="4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000" b="0" i="0" u="none" strike="noStrike" kern="0" cap="none" spc="0" normalizeH="0" baseline="0" noProof="0">
                    <a:ln>
                      <a:noFill/>
                    </a:ln>
                    <a:solidFill>
                      <a:srgbClr val="000000"/>
                    </a:solidFill>
                    <a:effectLst/>
                    <a:uLnTx/>
                    <a:uFillTx/>
                    <a:latin typeface="Arial" charset="0"/>
                    <a:ea typeface="ＭＳ Ｐゴシック" charset="-128"/>
                  </a:rPr>
                  <a:t>dest port #</a:t>
                </a:r>
              </a:p>
            </p:txBody>
          </p:sp>
          <p:sp>
            <p:nvSpPr>
              <p:cNvPr id="247" name="Text Box 176">
                <a:extLst>
                  <a:ext uri="{FF2B5EF4-FFF2-40B4-BE49-F238E27FC236}">
                    <a16:creationId xmlns:a16="http://schemas.microsoft.com/office/drawing/2014/main" id="{8B811706-1ADF-3148-A1E6-ADF9E6EAC365}"/>
                  </a:ext>
                </a:extLst>
              </p:cNvPr>
              <p:cNvSpPr txBox="1">
                <a:spLocks noChangeArrowheads="1"/>
              </p:cNvSpPr>
              <p:nvPr/>
            </p:nvSpPr>
            <p:spPr bwMode="auto">
              <a:xfrm>
                <a:off x="2154" y="3117"/>
                <a:ext cx="9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200" b="0" i="0" u="none" strike="noStrike" kern="0" cap="none" spc="0" normalizeH="0" baseline="0" noProof="0">
                    <a:ln>
                      <a:noFill/>
                    </a:ln>
                    <a:solidFill>
                      <a:srgbClr val="FFFFFF"/>
                    </a:solidFill>
                    <a:effectLst/>
                    <a:uLnTx/>
                    <a:uFillTx/>
                    <a:latin typeface="Arial" charset="0"/>
                    <a:ea typeface="ＭＳ Ｐゴシック" charset="-128"/>
                  </a:rPr>
                  <a:t>sequence number</a:t>
                </a:r>
              </a:p>
            </p:txBody>
          </p:sp>
          <p:sp>
            <p:nvSpPr>
              <p:cNvPr id="248" name="Text Box 177">
                <a:extLst>
                  <a:ext uri="{FF2B5EF4-FFF2-40B4-BE49-F238E27FC236}">
                    <a16:creationId xmlns:a16="http://schemas.microsoft.com/office/drawing/2014/main" id="{E5AF569E-101C-DD46-8653-1AF98E227980}"/>
                  </a:ext>
                </a:extLst>
              </p:cNvPr>
              <p:cNvSpPr txBox="1">
                <a:spLocks noChangeArrowheads="1"/>
              </p:cNvSpPr>
              <p:nvPr/>
            </p:nvSpPr>
            <p:spPr bwMode="auto">
              <a:xfrm>
                <a:off x="1976" y="3257"/>
                <a:ext cx="125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200" b="0" i="0" u="none" strike="noStrike" kern="0" cap="none" spc="0" normalizeH="0" baseline="0" noProof="0">
                    <a:ln>
                      <a:noFill/>
                    </a:ln>
                    <a:solidFill>
                      <a:srgbClr val="000000"/>
                    </a:solidFill>
                    <a:effectLst/>
                    <a:uLnTx/>
                    <a:uFillTx/>
                    <a:latin typeface="Arial" charset="0"/>
                    <a:ea typeface="ＭＳ Ｐゴシック" charset="-128"/>
                  </a:rPr>
                  <a:t>acknowledgement number</a:t>
                </a:r>
              </a:p>
            </p:txBody>
          </p:sp>
          <p:sp>
            <p:nvSpPr>
              <p:cNvPr id="249" name="Text Box 178">
                <a:extLst>
                  <a:ext uri="{FF2B5EF4-FFF2-40B4-BE49-F238E27FC236}">
                    <a16:creationId xmlns:a16="http://schemas.microsoft.com/office/drawing/2014/main" id="{D5BBB6FC-ACC8-654B-A485-D2CF1AC5ECBA}"/>
                  </a:ext>
                </a:extLst>
              </p:cNvPr>
              <p:cNvSpPr txBox="1">
                <a:spLocks noChangeArrowheads="1"/>
              </p:cNvSpPr>
              <p:nvPr/>
            </p:nvSpPr>
            <p:spPr bwMode="auto">
              <a:xfrm>
                <a:off x="2053" y="3544"/>
                <a:ext cx="47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000" b="0" i="0" u="none" strike="noStrike" kern="0" cap="none" spc="0" normalizeH="0" baseline="0" noProof="0">
                    <a:ln>
                      <a:noFill/>
                    </a:ln>
                    <a:solidFill>
                      <a:srgbClr val="000000"/>
                    </a:solidFill>
                    <a:effectLst/>
                    <a:uLnTx/>
                    <a:uFillTx/>
                    <a:latin typeface="Arial" charset="0"/>
                    <a:ea typeface="ＭＳ Ｐゴシック" charset="-128"/>
                  </a:rPr>
                  <a:t>checksum</a:t>
                </a:r>
              </a:p>
            </p:txBody>
          </p:sp>
          <p:sp>
            <p:nvSpPr>
              <p:cNvPr id="250" name="Line 179">
                <a:extLst>
                  <a:ext uri="{FF2B5EF4-FFF2-40B4-BE49-F238E27FC236}">
                    <a16:creationId xmlns:a16="http://schemas.microsoft.com/office/drawing/2014/main" id="{579D2A63-A918-114C-BD1A-5B9D0733D408}"/>
                  </a:ext>
                </a:extLst>
              </p:cNvPr>
              <p:cNvSpPr>
                <a:spLocks noChangeShapeType="1"/>
              </p:cNvSpPr>
              <p:nvPr/>
            </p:nvSpPr>
            <p:spPr bwMode="auto">
              <a:xfrm>
                <a:off x="1994" y="3138"/>
                <a:ext cx="121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51" name="Line 180">
                <a:extLst>
                  <a:ext uri="{FF2B5EF4-FFF2-40B4-BE49-F238E27FC236}">
                    <a16:creationId xmlns:a16="http://schemas.microsoft.com/office/drawing/2014/main" id="{5A48A676-1168-2444-A6B7-F6417701266F}"/>
                  </a:ext>
                </a:extLst>
              </p:cNvPr>
              <p:cNvSpPr>
                <a:spLocks noChangeShapeType="1"/>
              </p:cNvSpPr>
              <p:nvPr/>
            </p:nvSpPr>
            <p:spPr bwMode="auto">
              <a:xfrm>
                <a:off x="1994" y="3274"/>
                <a:ext cx="121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52" name="Line 181">
                <a:extLst>
                  <a:ext uri="{FF2B5EF4-FFF2-40B4-BE49-F238E27FC236}">
                    <a16:creationId xmlns:a16="http://schemas.microsoft.com/office/drawing/2014/main" id="{FE62AC3C-C8BA-B84A-ADD9-A79EFDE7B441}"/>
                  </a:ext>
                </a:extLst>
              </p:cNvPr>
              <p:cNvSpPr>
                <a:spLocks noChangeShapeType="1"/>
              </p:cNvSpPr>
              <p:nvPr/>
            </p:nvSpPr>
            <p:spPr bwMode="auto">
              <a:xfrm>
                <a:off x="1992" y="3414"/>
                <a:ext cx="121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53" name="Line 182">
                <a:extLst>
                  <a:ext uri="{FF2B5EF4-FFF2-40B4-BE49-F238E27FC236}">
                    <a16:creationId xmlns:a16="http://schemas.microsoft.com/office/drawing/2014/main" id="{F4D7D859-A118-E840-A38F-04C03F3BF262}"/>
                  </a:ext>
                </a:extLst>
              </p:cNvPr>
              <p:cNvSpPr>
                <a:spLocks noChangeShapeType="1"/>
              </p:cNvSpPr>
              <p:nvPr/>
            </p:nvSpPr>
            <p:spPr bwMode="auto">
              <a:xfrm>
                <a:off x="2588" y="2994"/>
                <a:ext cx="0" cy="1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54" name="Line 183">
                <a:extLst>
                  <a:ext uri="{FF2B5EF4-FFF2-40B4-BE49-F238E27FC236}">
                    <a16:creationId xmlns:a16="http://schemas.microsoft.com/office/drawing/2014/main" id="{10B7B0B4-B121-694B-8FD6-8872821A6C08}"/>
                  </a:ext>
                </a:extLst>
              </p:cNvPr>
              <p:cNvSpPr>
                <a:spLocks noChangeShapeType="1"/>
              </p:cNvSpPr>
              <p:nvPr/>
            </p:nvSpPr>
            <p:spPr bwMode="auto">
              <a:xfrm>
                <a:off x="2588" y="3416"/>
                <a:ext cx="0" cy="2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55" name="Line 184">
                <a:extLst>
                  <a:ext uri="{FF2B5EF4-FFF2-40B4-BE49-F238E27FC236}">
                    <a16:creationId xmlns:a16="http://schemas.microsoft.com/office/drawing/2014/main" id="{8D0D9BBB-F79F-234D-A532-807D20B16102}"/>
                  </a:ext>
                </a:extLst>
              </p:cNvPr>
              <p:cNvSpPr>
                <a:spLocks noChangeShapeType="1"/>
              </p:cNvSpPr>
              <p:nvPr/>
            </p:nvSpPr>
            <p:spPr bwMode="auto">
              <a:xfrm>
                <a:off x="1994" y="3548"/>
                <a:ext cx="121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56" name="Text Box 185">
                <a:extLst>
                  <a:ext uri="{FF2B5EF4-FFF2-40B4-BE49-F238E27FC236}">
                    <a16:creationId xmlns:a16="http://schemas.microsoft.com/office/drawing/2014/main" id="{E2910F16-72D2-AE46-8DE2-5133CCAEA851}"/>
                  </a:ext>
                </a:extLst>
              </p:cNvPr>
              <p:cNvSpPr txBox="1">
                <a:spLocks noChangeArrowheads="1"/>
              </p:cNvSpPr>
              <p:nvPr/>
            </p:nvSpPr>
            <p:spPr bwMode="auto">
              <a:xfrm>
                <a:off x="2708" y="3390"/>
                <a:ext cx="32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200" b="0" i="0" u="none" strike="noStrike" kern="0" cap="none" spc="0" normalizeH="0" baseline="0" noProof="0">
                    <a:ln>
                      <a:noFill/>
                    </a:ln>
                    <a:solidFill>
                      <a:srgbClr val="000000"/>
                    </a:solidFill>
                    <a:effectLst/>
                    <a:uLnTx/>
                    <a:uFillTx/>
                    <a:latin typeface="Arial" charset="0"/>
                    <a:ea typeface="ＭＳ Ｐゴシック" charset="-128"/>
                  </a:rPr>
                  <a:t>rwnd</a:t>
                </a:r>
              </a:p>
            </p:txBody>
          </p:sp>
          <p:sp>
            <p:nvSpPr>
              <p:cNvPr id="257" name="Text Box 186">
                <a:extLst>
                  <a:ext uri="{FF2B5EF4-FFF2-40B4-BE49-F238E27FC236}">
                    <a16:creationId xmlns:a16="http://schemas.microsoft.com/office/drawing/2014/main" id="{8415E86E-B3C4-3D4C-B8D4-982F79AF668E}"/>
                  </a:ext>
                </a:extLst>
              </p:cNvPr>
              <p:cNvSpPr txBox="1">
                <a:spLocks noChangeArrowheads="1"/>
              </p:cNvSpPr>
              <p:nvPr/>
            </p:nvSpPr>
            <p:spPr bwMode="auto">
              <a:xfrm>
                <a:off x="2651" y="3544"/>
                <a:ext cx="4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000" b="0" i="0" u="none" strike="noStrike" kern="0" cap="none" spc="0" normalizeH="0" baseline="0" noProof="0">
                    <a:ln>
                      <a:noFill/>
                    </a:ln>
                    <a:solidFill>
                      <a:srgbClr val="000000"/>
                    </a:solidFill>
                    <a:effectLst/>
                    <a:uLnTx/>
                    <a:uFillTx/>
                    <a:latin typeface="Arial" charset="0"/>
                    <a:ea typeface="ＭＳ Ｐゴシック" charset="-128"/>
                  </a:rPr>
                  <a:t>urg pointer</a:t>
                </a:r>
              </a:p>
            </p:txBody>
          </p:sp>
          <p:sp>
            <p:nvSpPr>
              <p:cNvPr id="258" name="Line 187">
                <a:extLst>
                  <a:ext uri="{FF2B5EF4-FFF2-40B4-BE49-F238E27FC236}">
                    <a16:creationId xmlns:a16="http://schemas.microsoft.com/office/drawing/2014/main" id="{03D5A05B-9987-444D-9277-B13C85DADDFF}"/>
                  </a:ext>
                </a:extLst>
              </p:cNvPr>
              <p:cNvSpPr>
                <a:spLocks noChangeShapeType="1"/>
              </p:cNvSpPr>
              <p:nvPr/>
            </p:nvSpPr>
            <p:spPr bwMode="auto">
              <a:xfrm>
                <a:off x="2398" y="3413"/>
                <a:ext cx="0" cy="13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59" name="Line 188">
                <a:extLst>
                  <a:ext uri="{FF2B5EF4-FFF2-40B4-BE49-F238E27FC236}">
                    <a16:creationId xmlns:a16="http://schemas.microsoft.com/office/drawing/2014/main" id="{DB15583A-DC8F-4E41-B018-62ED65691A4D}"/>
                  </a:ext>
                </a:extLst>
              </p:cNvPr>
              <p:cNvSpPr>
                <a:spLocks noChangeShapeType="1"/>
              </p:cNvSpPr>
              <p:nvPr/>
            </p:nvSpPr>
            <p:spPr bwMode="auto">
              <a:xfrm>
                <a:off x="2143" y="3412"/>
                <a:ext cx="0" cy="13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sp>
          <p:nvSpPr>
            <p:cNvPr id="242" name="Text Box 189">
              <a:extLst>
                <a:ext uri="{FF2B5EF4-FFF2-40B4-BE49-F238E27FC236}">
                  <a16:creationId xmlns:a16="http://schemas.microsoft.com/office/drawing/2014/main" id="{0D867C23-FAF2-EA4F-A41E-17B454E7AC8E}"/>
                </a:ext>
              </a:extLst>
            </p:cNvPr>
            <p:cNvSpPr txBox="1">
              <a:spLocks noChangeArrowheads="1"/>
            </p:cNvSpPr>
            <p:nvPr/>
          </p:nvSpPr>
          <p:spPr bwMode="auto">
            <a:xfrm>
              <a:off x="2768" y="673"/>
              <a:ext cx="186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600" b="0" i="0" u="none" strike="noStrike" kern="0" cap="none" spc="0" normalizeH="0" baseline="0" noProof="0">
                  <a:ln>
                    <a:noFill/>
                  </a:ln>
                  <a:solidFill>
                    <a:srgbClr val="000000"/>
                  </a:solidFill>
                  <a:effectLst/>
                  <a:uLnTx/>
                  <a:uFillTx/>
                  <a:latin typeface="Tahoma" charset="0"/>
                  <a:ea typeface="ＭＳ Ｐゴシック" charset="-128"/>
                </a:rPr>
                <a:t>outgoing segment from sender</a:t>
              </a:r>
            </a:p>
          </p:txBody>
        </p:sp>
        <p:sp>
          <p:nvSpPr>
            <p:cNvPr id="243" name="Freeform 190">
              <a:extLst>
                <a:ext uri="{FF2B5EF4-FFF2-40B4-BE49-F238E27FC236}">
                  <a16:creationId xmlns:a16="http://schemas.microsoft.com/office/drawing/2014/main" id="{D7EF364D-A8FE-5140-9A22-023B77AE5770}"/>
                </a:ext>
              </a:extLst>
            </p:cNvPr>
            <p:cNvSpPr>
              <a:spLocks/>
            </p:cNvSpPr>
            <p:nvPr/>
          </p:nvSpPr>
          <p:spPr bwMode="auto">
            <a:xfrm>
              <a:off x="4050" y="1080"/>
              <a:ext cx="107" cy="824"/>
            </a:xfrm>
            <a:custGeom>
              <a:avLst/>
              <a:gdLst>
                <a:gd name="T0" fmla="*/ 0 w 107"/>
                <a:gd name="T1" fmla="*/ 0 h 910"/>
                <a:gd name="T2" fmla="*/ 107 w 107"/>
                <a:gd name="T3" fmla="*/ 0 h 910"/>
                <a:gd name="T4" fmla="*/ 107 w 107"/>
                <a:gd name="T5" fmla="*/ 186 h 910"/>
                <a:gd name="T6" fmla="*/ 0 60000 65536"/>
                <a:gd name="T7" fmla="*/ 0 60000 65536"/>
                <a:gd name="T8" fmla="*/ 0 60000 65536"/>
              </a:gdLst>
              <a:ahLst/>
              <a:cxnLst>
                <a:cxn ang="T6">
                  <a:pos x="T0" y="T1"/>
                </a:cxn>
                <a:cxn ang="T7">
                  <a:pos x="T2" y="T3"/>
                </a:cxn>
                <a:cxn ang="T8">
                  <a:pos x="T4" y="T5"/>
                </a:cxn>
              </a:cxnLst>
              <a:rect l="0" t="0" r="r" b="b"/>
              <a:pathLst>
                <a:path w="107" h="910">
                  <a:moveTo>
                    <a:pt x="0" y="0"/>
                  </a:moveTo>
                  <a:lnTo>
                    <a:pt x="107" y="0"/>
                  </a:lnTo>
                  <a:lnTo>
                    <a:pt x="107" y="910"/>
                  </a:lnTo>
                </a:path>
              </a:pathLst>
            </a:custGeom>
            <a:noFill/>
            <a:ln w="9525" cap="flat" cmpd="sng">
              <a:solidFill>
                <a:srgbClr val="CC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grpSp>
        <p:nvGrpSpPr>
          <p:cNvPr id="260" name="Group 192">
            <a:extLst>
              <a:ext uri="{FF2B5EF4-FFF2-40B4-BE49-F238E27FC236}">
                <a16:creationId xmlns:a16="http://schemas.microsoft.com/office/drawing/2014/main" id="{32F0E56A-4F1A-8F4D-B043-AAE258A96B7A}"/>
              </a:ext>
            </a:extLst>
          </p:cNvPr>
          <p:cNvGrpSpPr>
            <a:grpSpLocks/>
          </p:cNvGrpSpPr>
          <p:nvPr/>
        </p:nvGrpSpPr>
        <p:grpSpPr bwMode="auto">
          <a:xfrm>
            <a:off x="7135570" y="3735810"/>
            <a:ext cx="2897187" cy="2541588"/>
            <a:chOff x="3599" y="2404"/>
            <a:chExt cx="1825" cy="1601"/>
          </a:xfrm>
        </p:grpSpPr>
        <p:sp>
          <p:nvSpPr>
            <p:cNvPr id="261" name="Rectangle 167">
              <a:extLst>
                <a:ext uri="{FF2B5EF4-FFF2-40B4-BE49-F238E27FC236}">
                  <a16:creationId xmlns:a16="http://schemas.microsoft.com/office/drawing/2014/main" id="{5CA0F75C-EFB2-D942-865D-009714A5253C}"/>
                </a:ext>
              </a:extLst>
            </p:cNvPr>
            <p:cNvSpPr>
              <a:spLocks noChangeArrowheads="1"/>
            </p:cNvSpPr>
            <p:nvPr/>
          </p:nvSpPr>
          <p:spPr bwMode="auto">
            <a:xfrm>
              <a:off x="3753" y="3587"/>
              <a:ext cx="1202" cy="13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nvGrpSpPr>
            <p:cNvPr id="262" name="Group 148">
              <a:extLst>
                <a:ext uri="{FF2B5EF4-FFF2-40B4-BE49-F238E27FC236}">
                  <a16:creationId xmlns:a16="http://schemas.microsoft.com/office/drawing/2014/main" id="{EC81D3CF-941D-2842-97CD-4632DB1EDF3E}"/>
                </a:ext>
              </a:extLst>
            </p:cNvPr>
            <p:cNvGrpSpPr>
              <a:grpSpLocks/>
            </p:cNvGrpSpPr>
            <p:nvPr/>
          </p:nvGrpSpPr>
          <p:grpSpPr bwMode="auto">
            <a:xfrm>
              <a:off x="3733" y="3291"/>
              <a:ext cx="1252" cy="714"/>
              <a:chOff x="1976" y="2984"/>
              <a:chExt cx="1252" cy="714"/>
            </a:xfrm>
          </p:grpSpPr>
          <p:sp>
            <p:nvSpPr>
              <p:cNvPr id="265" name="Rectangle 149">
                <a:extLst>
                  <a:ext uri="{FF2B5EF4-FFF2-40B4-BE49-F238E27FC236}">
                    <a16:creationId xmlns:a16="http://schemas.microsoft.com/office/drawing/2014/main" id="{D585659C-8537-BB4C-B22A-42645CC3F463}"/>
                  </a:ext>
                </a:extLst>
              </p:cNvPr>
              <p:cNvSpPr>
                <a:spLocks noChangeArrowheads="1"/>
              </p:cNvSpPr>
              <p:nvPr/>
            </p:nvSpPr>
            <p:spPr bwMode="auto">
              <a:xfrm>
                <a:off x="1994" y="2995"/>
                <a:ext cx="1210" cy="70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66" name="Text Box 150">
                <a:extLst>
                  <a:ext uri="{FF2B5EF4-FFF2-40B4-BE49-F238E27FC236}">
                    <a16:creationId xmlns:a16="http://schemas.microsoft.com/office/drawing/2014/main" id="{EA629F8D-7F0A-FC4A-A0C6-18EAD13B4353}"/>
                  </a:ext>
                </a:extLst>
              </p:cNvPr>
              <p:cNvSpPr txBox="1">
                <a:spLocks noChangeArrowheads="1"/>
              </p:cNvSpPr>
              <p:nvPr/>
            </p:nvSpPr>
            <p:spPr bwMode="auto">
              <a:xfrm>
                <a:off x="2001" y="2984"/>
                <a:ext cx="5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000" b="0" i="0" u="none" strike="noStrike" kern="0" cap="none" spc="0" normalizeH="0" baseline="0" noProof="0">
                    <a:ln>
                      <a:noFill/>
                    </a:ln>
                    <a:solidFill>
                      <a:srgbClr val="000000"/>
                    </a:solidFill>
                    <a:effectLst/>
                    <a:uLnTx/>
                    <a:uFillTx/>
                    <a:latin typeface="Arial" charset="0"/>
                    <a:ea typeface="ＭＳ Ｐゴシック" charset="-128"/>
                  </a:rPr>
                  <a:t>source port #</a:t>
                </a:r>
              </a:p>
            </p:txBody>
          </p:sp>
          <p:sp>
            <p:nvSpPr>
              <p:cNvPr id="267" name="Text Box 151">
                <a:extLst>
                  <a:ext uri="{FF2B5EF4-FFF2-40B4-BE49-F238E27FC236}">
                    <a16:creationId xmlns:a16="http://schemas.microsoft.com/office/drawing/2014/main" id="{714DC568-7C7B-8D49-B88F-CC311F5A047E}"/>
                  </a:ext>
                </a:extLst>
              </p:cNvPr>
              <p:cNvSpPr txBox="1">
                <a:spLocks noChangeArrowheads="1"/>
              </p:cNvSpPr>
              <p:nvPr/>
            </p:nvSpPr>
            <p:spPr bwMode="auto">
              <a:xfrm>
                <a:off x="2648" y="2987"/>
                <a:ext cx="4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000" b="0" i="0" u="none" strike="noStrike" kern="0" cap="none" spc="0" normalizeH="0" baseline="0" noProof="0">
                    <a:ln>
                      <a:noFill/>
                    </a:ln>
                    <a:solidFill>
                      <a:srgbClr val="000000"/>
                    </a:solidFill>
                    <a:effectLst/>
                    <a:uLnTx/>
                    <a:uFillTx/>
                    <a:latin typeface="Arial" charset="0"/>
                    <a:ea typeface="ＭＳ Ｐゴシック" charset="-128"/>
                  </a:rPr>
                  <a:t>dest port #</a:t>
                </a:r>
              </a:p>
            </p:txBody>
          </p:sp>
          <p:sp>
            <p:nvSpPr>
              <p:cNvPr id="268" name="Text Box 152">
                <a:extLst>
                  <a:ext uri="{FF2B5EF4-FFF2-40B4-BE49-F238E27FC236}">
                    <a16:creationId xmlns:a16="http://schemas.microsoft.com/office/drawing/2014/main" id="{A6C27335-1220-3F4D-924E-7893BC6E0E98}"/>
                  </a:ext>
                </a:extLst>
              </p:cNvPr>
              <p:cNvSpPr txBox="1">
                <a:spLocks noChangeArrowheads="1"/>
              </p:cNvSpPr>
              <p:nvPr/>
            </p:nvSpPr>
            <p:spPr bwMode="auto">
              <a:xfrm>
                <a:off x="2154" y="3117"/>
                <a:ext cx="9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200" b="0" i="0" u="none" strike="noStrike" kern="0" cap="none" spc="0" normalizeH="0" baseline="0" noProof="0">
                    <a:ln>
                      <a:noFill/>
                    </a:ln>
                    <a:solidFill>
                      <a:srgbClr val="000000"/>
                    </a:solidFill>
                    <a:effectLst/>
                    <a:uLnTx/>
                    <a:uFillTx/>
                    <a:latin typeface="Arial" charset="0"/>
                    <a:ea typeface="ＭＳ Ｐゴシック" charset="-128"/>
                  </a:rPr>
                  <a:t>sequence number</a:t>
                </a:r>
              </a:p>
            </p:txBody>
          </p:sp>
          <p:sp>
            <p:nvSpPr>
              <p:cNvPr id="269" name="Text Box 153">
                <a:extLst>
                  <a:ext uri="{FF2B5EF4-FFF2-40B4-BE49-F238E27FC236}">
                    <a16:creationId xmlns:a16="http://schemas.microsoft.com/office/drawing/2014/main" id="{EAB572D3-ECFD-6447-96EA-F0330E4553D8}"/>
                  </a:ext>
                </a:extLst>
              </p:cNvPr>
              <p:cNvSpPr txBox="1">
                <a:spLocks noChangeArrowheads="1"/>
              </p:cNvSpPr>
              <p:nvPr/>
            </p:nvSpPr>
            <p:spPr bwMode="auto">
              <a:xfrm>
                <a:off x="1976" y="3257"/>
                <a:ext cx="125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200" b="0" i="0" u="none" strike="noStrike" kern="0" cap="none" spc="0" normalizeH="0" baseline="0" noProof="0">
                    <a:ln>
                      <a:noFill/>
                    </a:ln>
                    <a:solidFill>
                      <a:srgbClr val="FFFFFF"/>
                    </a:solidFill>
                    <a:effectLst/>
                    <a:uLnTx/>
                    <a:uFillTx/>
                    <a:latin typeface="Arial" charset="0"/>
                    <a:ea typeface="ＭＳ Ｐゴシック" charset="-128"/>
                  </a:rPr>
                  <a:t>acknowledgement number</a:t>
                </a:r>
              </a:p>
            </p:txBody>
          </p:sp>
          <p:sp>
            <p:nvSpPr>
              <p:cNvPr id="270" name="Text Box 154">
                <a:extLst>
                  <a:ext uri="{FF2B5EF4-FFF2-40B4-BE49-F238E27FC236}">
                    <a16:creationId xmlns:a16="http://schemas.microsoft.com/office/drawing/2014/main" id="{8AFD6CBF-1AC1-BE40-BE2C-A13B21249D4B}"/>
                  </a:ext>
                </a:extLst>
              </p:cNvPr>
              <p:cNvSpPr txBox="1">
                <a:spLocks noChangeArrowheads="1"/>
              </p:cNvSpPr>
              <p:nvPr/>
            </p:nvSpPr>
            <p:spPr bwMode="auto">
              <a:xfrm>
                <a:off x="2053" y="3544"/>
                <a:ext cx="47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000" b="0" i="0" u="none" strike="noStrike" kern="0" cap="none" spc="0" normalizeH="0" baseline="0" noProof="0">
                    <a:ln>
                      <a:noFill/>
                    </a:ln>
                    <a:solidFill>
                      <a:srgbClr val="000000"/>
                    </a:solidFill>
                    <a:effectLst/>
                    <a:uLnTx/>
                    <a:uFillTx/>
                    <a:latin typeface="Arial" charset="0"/>
                    <a:ea typeface="ＭＳ Ｐゴシック" charset="-128"/>
                  </a:rPr>
                  <a:t>checksum</a:t>
                </a:r>
              </a:p>
            </p:txBody>
          </p:sp>
          <p:sp>
            <p:nvSpPr>
              <p:cNvPr id="271" name="Line 155">
                <a:extLst>
                  <a:ext uri="{FF2B5EF4-FFF2-40B4-BE49-F238E27FC236}">
                    <a16:creationId xmlns:a16="http://schemas.microsoft.com/office/drawing/2014/main" id="{03600022-2F2B-D44A-954F-E63BFA447DE8}"/>
                  </a:ext>
                </a:extLst>
              </p:cNvPr>
              <p:cNvSpPr>
                <a:spLocks noChangeShapeType="1"/>
              </p:cNvSpPr>
              <p:nvPr/>
            </p:nvSpPr>
            <p:spPr bwMode="auto">
              <a:xfrm>
                <a:off x="1994" y="3138"/>
                <a:ext cx="121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72" name="Line 156">
                <a:extLst>
                  <a:ext uri="{FF2B5EF4-FFF2-40B4-BE49-F238E27FC236}">
                    <a16:creationId xmlns:a16="http://schemas.microsoft.com/office/drawing/2014/main" id="{FD4ABD58-9D6F-D647-B972-3F0B168BEE0E}"/>
                  </a:ext>
                </a:extLst>
              </p:cNvPr>
              <p:cNvSpPr>
                <a:spLocks noChangeShapeType="1"/>
              </p:cNvSpPr>
              <p:nvPr/>
            </p:nvSpPr>
            <p:spPr bwMode="auto">
              <a:xfrm>
                <a:off x="1994" y="3274"/>
                <a:ext cx="121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73" name="Line 157">
                <a:extLst>
                  <a:ext uri="{FF2B5EF4-FFF2-40B4-BE49-F238E27FC236}">
                    <a16:creationId xmlns:a16="http://schemas.microsoft.com/office/drawing/2014/main" id="{A4159432-9B6A-7449-85D7-829EC56886D2}"/>
                  </a:ext>
                </a:extLst>
              </p:cNvPr>
              <p:cNvSpPr>
                <a:spLocks noChangeShapeType="1"/>
              </p:cNvSpPr>
              <p:nvPr/>
            </p:nvSpPr>
            <p:spPr bwMode="auto">
              <a:xfrm>
                <a:off x="1992" y="3414"/>
                <a:ext cx="121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74" name="Line 158">
                <a:extLst>
                  <a:ext uri="{FF2B5EF4-FFF2-40B4-BE49-F238E27FC236}">
                    <a16:creationId xmlns:a16="http://schemas.microsoft.com/office/drawing/2014/main" id="{654291AF-9B0C-B14A-BBC6-5F0C1614B399}"/>
                  </a:ext>
                </a:extLst>
              </p:cNvPr>
              <p:cNvSpPr>
                <a:spLocks noChangeShapeType="1"/>
              </p:cNvSpPr>
              <p:nvPr/>
            </p:nvSpPr>
            <p:spPr bwMode="auto">
              <a:xfrm>
                <a:off x="2588" y="2994"/>
                <a:ext cx="0" cy="1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75" name="Line 159">
                <a:extLst>
                  <a:ext uri="{FF2B5EF4-FFF2-40B4-BE49-F238E27FC236}">
                    <a16:creationId xmlns:a16="http://schemas.microsoft.com/office/drawing/2014/main" id="{6DF9737F-2CCB-2B44-9EF9-5F63C7753CC2}"/>
                  </a:ext>
                </a:extLst>
              </p:cNvPr>
              <p:cNvSpPr>
                <a:spLocks noChangeShapeType="1"/>
              </p:cNvSpPr>
              <p:nvPr/>
            </p:nvSpPr>
            <p:spPr bwMode="auto">
              <a:xfrm>
                <a:off x="2588" y="3416"/>
                <a:ext cx="0" cy="2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76" name="Line 160">
                <a:extLst>
                  <a:ext uri="{FF2B5EF4-FFF2-40B4-BE49-F238E27FC236}">
                    <a16:creationId xmlns:a16="http://schemas.microsoft.com/office/drawing/2014/main" id="{AE270ED1-FBC8-7C42-B163-6D2815CF38A4}"/>
                  </a:ext>
                </a:extLst>
              </p:cNvPr>
              <p:cNvSpPr>
                <a:spLocks noChangeShapeType="1"/>
              </p:cNvSpPr>
              <p:nvPr/>
            </p:nvSpPr>
            <p:spPr bwMode="auto">
              <a:xfrm>
                <a:off x="1994" y="3548"/>
                <a:ext cx="121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77" name="Text Box 161">
                <a:extLst>
                  <a:ext uri="{FF2B5EF4-FFF2-40B4-BE49-F238E27FC236}">
                    <a16:creationId xmlns:a16="http://schemas.microsoft.com/office/drawing/2014/main" id="{AD889EC5-66AB-CF4A-92A5-FEEA58DE3EFB}"/>
                  </a:ext>
                </a:extLst>
              </p:cNvPr>
              <p:cNvSpPr txBox="1">
                <a:spLocks noChangeArrowheads="1"/>
              </p:cNvSpPr>
              <p:nvPr/>
            </p:nvSpPr>
            <p:spPr bwMode="auto">
              <a:xfrm>
                <a:off x="2708" y="3390"/>
                <a:ext cx="32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200" b="0" i="0" u="none" strike="noStrike" kern="0" cap="none" spc="0" normalizeH="0" baseline="0" noProof="0">
                    <a:ln>
                      <a:noFill/>
                    </a:ln>
                    <a:solidFill>
                      <a:srgbClr val="000000"/>
                    </a:solidFill>
                    <a:effectLst/>
                    <a:uLnTx/>
                    <a:uFillTx/>
                    <a:latin typeface="Arial" charset="0"/>
                    <a:ea typeface="ＭＳ Ｐゴシック" charset="-128"/>
                  </a:rPr>
                  <a:t>rwnd</a:t>
                </a:r>
              </a:p>
            </p:txBody>
          </p:sp>
          <p:sp>
            <p:nvSpPr>
              <p:cNvPr id="278" name="Text Box 162">
                <a:extLst>
                  <a:ext uri="{FF2B5EF4-FFF2-40B4-BE49-F238E27FC236}">
                    <a16:creationId xmlns:a16="http://schemas.microsoft.com/office/drawing/2014/main" id="{D9E4099D-9EF5-6A41-9B50-0014AD3328C8}"/>
                  </a:ext>
                </a:extLst>
              </p:cNvPr>
              <p:cNvSpPr txBox="1">
                <a:spLocks noChangeArrowheads="1"/>
              </p:cNvSpPr>
              <p:nvPr/>
            </p:nvSpPr>
            <p:spPr bwMode="auto">
              <a:xfrm>
                <a:off x="2651" y="3544"/>
                <a:ext cx="4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000" b="0" i="0" u="none" strike="noStrike" kern="0" cap="none" spc="0" normalizeH="0" baseline="0" noProof="0">
                    <a:ln>
                      <a:noFill/>
                    </a:ln>
                    <a:solidFill>
                      <a:srgbClr val="000000"/>
                    </a:solidFill>
                    <a:effectLst/>
                    <a:uLnTx/>
                    <a:uFillTx/>
                    <a:latin typeface="Arial" charset="0"/>
                    <a:ea typeface="ＭＳ Ｐゴシック" charset="-128"/>
                  </a:rPr>
                  <a:t>urg pointer</a:t>
                </a:r>
              </a:p>
            </p:txBody>
          </p:sp>
          <p:sp>
            <p:nvSpPr>
              <p:cNvPr id="279" name="Line 163">
                <a:extLst>
                  <a:ext uri="{FF2B5EF4-FFF2-40B4-BE49-F238E27FC236}">
                    <a16:creationId xmlns:a16="http://schemas.microsoft.com/office/drawing/2014/main" id="{89B64FB4-E2A1-7648-ABC4-DEE2403C3411}"/>
                  </a:ext>
                </a:extLst>
              </p:cNvPr>
              <p:cNvSpPr>
                <a:spLocks noChangeShapeType="1"/>
              </p:cNvSpPr>
              <p:nvPr/>
            </p:nvSpPr>
            <p:spPr bwMode="auto">
              <a:xfrm>
                <a:off x="2398" y="3413"/>
                <a:ext cx="0" cy="13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80" name="Line 164">
                <a:extLst>
                  <a:ext uri="{FF2B5EF4-FFF2-40B4-BE49-F238E27FC236}">
                    <a16:creationId xmlns:a16="http://schemas.microsoft.com/office/drawing/2014/main" id="{62CFC997-3312-B745-852C-E8F616AA8E43}"/>
                  </a:ext>
                </a:extLst>
              </p:cNvPr>
              <p:cNvSpPr>
                <a:spLocks noChangeShapeType="1"/>
              </p:cNvSpPr>
              <p:nvPr/>
            </p:nvSpPr>
            <p:spPr bwMode="auto">
              <a:xfrm>
                <a:off x="2143" y="3412"/>
                <a:ext cx="0" cy="13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sp>
          <p:nvSpPr>
            <p:cNvPr id="263" name="Text Box 166">
              <a:extLst>
                <a:ext uri="{FF2B5EF4-FFF2-40B4-BE49-F238E27FC236}">
                  <a16:creationId xmlns:a16="http://schemas.microsoft.com/office/drawing/2014/main" id="{EF06220F-AC55-CC4A-9F22-8FFC3EC24DBA}"/>
                </a:ext>
              </a:extLst>
            </p:cNvPr>
            <p:cNvSpPr txBox="1">
              <a:spLocks noChangeArrowheads="1"/>
            </p:cNvSpPr>
            <p:nvPr/>
          </p:nvSpPr>
          <p:spPr bwMode="auto">
            <a:xfrm>
              <a:off x="3704" y="3092"/>
              <a:ext cx="172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600" b="0" i="0" u="none" strike="noStrike" kern="0" cap="none" spc="0" normalizeH="0" baseline="0" noProof="0">
                  <a:ln>
                    <a:noFill/>
                  </a:ln>
                  <a:solidFill>
                    <a:srgbClr val="000000"/>
                  </a:solidFill>
                  <a:effectLst/>
                  <a:uLnTx/>
                  <a:uFillTx/>
                  <a:latin typeface="Tahoma" charset="0"/>
                  <a:ea typeface="ＭＳ Ｐゴシック" charset="-128"/>
                </a:rPr>
                <a:t>incoming segment to sender</a:t>
              </a:r>
            </a:p>
          </p:txBody>
        </p:sp>
        <p:sp>
          <p:nvSpPr>
            <p:cNvPr id="264" name="Freeform 168">
              <a:extLst>
                <a:ext uri="{FF2B5EF4-FFF2-40B4-BE49-F238E27FC236}">
                  <a16:creationId xmlns:a16="http://schemas.microsoft.com/office/drawing/2014/main" id="{43C0D69C-003B-5F40-810C-2331E38E1CE7}"/>
                </a:ext>
              </a:extLst>
            </p:cNvPr>
            <p:cNvSpPr>
              <a:spLocks/>
            </p:cNvSpPr>
            <p:nvPr/>
          </p:nvSpPr>
          <p:spPr bwMode="auto">
            <a:xfrm flipH="1" flipV="1">
              <a:off x="3599" y="2404"/>
              <a:ext cx="107" cy="1194"/>
            </a:xfrm>
            <a:custGeom>
              <a:avLst/>
              <a:gdLst>
                <a:gd name="T0" fmla="*/ 0 w 107"/>
                <a:gd name="T1" fmla="*/ 0 h 910"/>
                <a:gd name="T2" fmla="*/ 107 w 107"/>
                <a:gd name="T3" fmla="*/ 0 h 910"/>
                <a:gd name="T4" fmla="*/ 107 w 107"/>
                <a:gd name="T5" fmla="*/ 70250 h 910"/>
                <a:gd name="T6" fmla="*/ 0 60000 65536"/>
                <a:gd name="T7" fmla="*/ 0 60000 65536"/>
                <a:gd name="T8" fmla="*/ 0 60000 65536"/>
              </a:gdLst>
              <a:ahLst/>
              <a:cxnLst>
                <a:cxn ang="T6">
                  <a:pos x="T0" y="T1"/>
                </a:cxn>
                <a:cxn ang="T7">
                  <a:pos x="T2" y="T3"/>
                </a:cxn>
                <a:cxn ang="T8">
                  <a:pos x="T4" y="T5"/>
                </a:cxn>
              </a:cxnLst>
              <a:rect l="0" t="0" r="r" b="b"/>
              <a:pathLst>
                <a:path w="107" h="910">
                  <a:moveTo>
                    <a:pt x="0" y="0"/>
                  </a:moveTo>
                  <a:lnTo>
                    <a:pt x="107" y="0"/>
                  </a:lnTo>
                  <a:lnTo>
                    <a:pt x="107" y="910"/>
                  </a:lnTo>
                </a:path>
              </a:pathLst>
            </a:custGeom>
            <a:noFill/>
            <a:ln w="9525" cap="flat" cmpd="sng">
              <a:solidFill>
                <a:srgbClr val="CC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sp>
        <p:nvSpPr>
          <p:cNvPr id="281" name="Line 16">
            <a:extLst>
              <a:ext uri="{FF2B5EF4-FFF2-40B4-BE49-F238E27FC236}">
                <a16:creationId xmlns:a16="http://schemas.microsoft.com/office/drawing/2014/main" id="{70CA71B7-2BAB-5F49-87E4-D4C39D07B77B}"/>
              </a:ext>
            </a:extLst>
          </p:cNvPr>
          <p:cNvSpPr>
            <a:spLocks noChangeShapeType="1"/>
          </p:cNvSpPr>
          <p:nvPr/>
        </p:nvSpPr>
        <p:spPr bwMode="auto">
          <a:xfrm>
            <a:off x="2198349" y="3222501"/>
            <a:ext cx="2533650" cy="590550"/>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82" name="Text Box 40">
            <a:extLst>
              <a:ext uri="{FF2B5EF4-FFF2-40B4-BE49-F238E27FC236}">
                <a16:creationId xmlns:a16="http://schemas.microsoft.com/office/drawing/2014/main" id="{3298A6F9-AF23-B942-9619-9E57EA8B23E3}"/>
              </a:ext>
            </a:extLst>
          </p:cNvPr>
          <p:cNvSpPr txBox="1">
            <a:spLocks noChangeArrowheads="1"/>
          </p:cNvSpPr>
          <p:nvPr/>
        </p:nvSpPr>
        <p:spPr bwMode="auto">
          <a:xfrm>
            <a:off x="2631257" y="3301864"/>
            <a:ext cx="825867" cy="261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100" b="0" i="0" u="none" strike="noStrike" kern="0" cap="none" spc="0" normalizeH="0" baseline="0" noProof="0" dirty="0" err="1">
                <a:ln>
                  <a:noFill/>
                </a:ln>
                <a:solidFill>
                  <a:srgbClr val="000000"/>
                </a:solidFill>
                <a:effectLst/>
                <a:uLnTx/>
                <a:uFillTx/>
                <a:latin typeface="Tahoma" charset="0"/>
                <a:ea typeface="ＭＳ Ｐゴシック" charset="-128"/>
              </a:rPr>
              <a:t>Seq</a:t>
            </a:r>
            <a:r>
              <a:rPr kumimoji="0" lang="en-US" altLang="x-none" sz="1100" b="0" i="0" u="none" strike="noStrike" kern="0" cap="none" spc="0" normalizeH="0" baseline="0" noProof="0" dirty="0">
                <a:ln>
                  <a:noFill/>
                </a:ln>
                <a:solidFill>
                  <a:srgbClr val="000000"/>
                </a:solidFill>
                <a:effectLst/>
                <a:uLnTx/>
                <a:uFillTx/>
                <a:latin typeface="Tahoma" charset="0"/>
                <a:ea typeface="ＭＳ Ｐゴシック" charset="-128"/>
              </a:rPr>
              <a:t>=4096</a:t>
            </a:r>
          </a:p>
        </p:txBody>
      </p:sp>
      <p:sp>
        <p:nvSpPr>
          <p:cNvPr id="283" name="Rectangle 61">
            <a:extLst>
              <a:ext uri="{FF2B5EF4-FFF2-40B4-BE49-F238E27FC236}">
                <a16:creationId xmlns:a16="http://schemas.microsoft.com/office/drawing/2014/main" id="{6E72A2ED-DFFB-C84C-A154-63BF379DB52B}"/>
              </a:ext>
            </a:extLst>
          </p:cNvPr>
          <p:cNvSpPr>
            <a:spLocks noChangeArrowheads="1"/>
          </p:cNvSpPr>
          <p:nvPr/>
        </p:nvSpPr>
        <p:spPr bwMode="auto">
          <a:xfrm>
            <a:off x="7762632" y="3108953"/>
            <a:ext cx="257177" cy="622300"/>
          </a:xfrm>
          <a:prstGeom prst="rect">
            <a:avLst/>
          </a:prstGeom>
          <a:solidFill>
            <a:srgbClr val="FFFF00"/>
          </a:solidFill>
          <a:ln>
            <a:noFill/>
          </a:ln>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284" name="Rectangle 64">
            <a:extLst>
              <a:ext uri="{FF2B5EF4-FFF2-40B4-BE49-F238E27FC236}">
                <a16:creationId xmlns:a16="http://schemas.microsoft.com/office/drawing/2014/main" id="{DEEB14BB-BEE4-454F-A785-9295D6B3F486}"/>
              </a:ext>
            </a:extLst>
          </p:cNvPr>
          <p:cNvSpPr>
            <a:spLocks noChangeArrowheads="1"/>
          </p:cNvSpPr>
          <p:nvPr/>
        </p:nvSpPr>
        <p:spPr bwMode="auto">
          <a:xfrm>
            <a:off x="8046796" y="3108953"/>
            <a:ext cx="254000" cy="622300"/>
          </a:xfrm>
          <a:prstGeom prst="rect">
            <a:avLst/>
          </a:prstGeom>
          <a:solidFill>
            <a:srgbClr val="FFFF00"/>
          </a:solidFill>
          <a:ln>
            <a:noFill/>
          </a:ln>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285" name="Rectangle 51">
            <a:extLst>
              <a:ext uri="{FF2B5EF4-FFF2-40B4-BE49-F238E27FC236}">
                <a16:creationId xmlns:a16="http://schemas.microsoft.com/office/drawing/2014/main" id="{B9B7691D-1BE4-5B4A-9326-94F57A27EBC8}"/>
              </a:ext>
            </a:extLst>
          </p:cNvPr>
          <p:cNvSpPr>
            <a:spLocks noChangeArrowheads="1"/>
          </p:cNvSpPr>
          <p:nvPr/>
        </p:nvSpPr>
        <p:spPr bwMode="auto">
          <a:xfrm>
            <a:off x="6829183" y="3117684"/>
            <a:ext cx="257175" cy="622300"/>
          </a:xfrm>
          <a:prstGeom prst="rect">
            <a:avLst/>
          </a:prstGeom>
          <a:solidFill>
            <a:srgbClr val="00B050"/>
          </a:solidFill>
          <a:ln>
            <a:noFill/>
          </a:ln>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286" name="Rectangle 64">
            <a:extLst>
              <a:ext uri="{FF2B5EF4-FFF2-40B4-BE49-F238E27FC236}">
                <a16:creationId xmlns:a16="http://schemas.microsoft.com/office/drawing/2014/main" id="{7DDEB258-639D-274E-86E3-503D15B23DC2}"/>
              </a:ext>
            </a:extLst>
          </p:cNvPr>
          <p:cNvSpPr>
            <a:spLocks noChangeArrowheads="1"/>
          </p:cNvSpPr>
          <p:nvPr/>
        </p:nvSpPr>
        <p:spPr bwMode="auto">
          <a:xfrm>
            <a:off x="8330164" y="3112128"/>
            <a:ext cx="254000" cy="622300"/>
          </a:xfrm>
          <a:prstGeom prst="rect">
            <a:avLst/>
          </a:prstGeom>
          <a:solidFill>
            <a:srgbClr val="000099"/>
          </a:solidFill>
          <a:ln>
            <a:noFill/>
          </a:ln>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287" name="Oval 286">
            <a:extLst>
              <a:ext uri="{FF2B5EF4-FFF2-40B4-BE49-F238E27FC236}">
                <a16:creationId xmlns:a16="http://schemas.microsoft.com/office/drawing/2014/main" id="{8F4A5518-1C0E-C74E-9AF4-A8AE6DCFC4B3}"/>
              </a:ext>
            </a:extLst>
          </p:cNvPr>
          <p:cNvSpPr/>
          <p:nvPr/>
        </p:nvSpPr>
        <p:spPr>
          <a:xfrm>
            <a:off x="849001" y="3597903"/>
            <a:ext cx="1016489" cy="291886"/>
          </a:xfrm>
          <a:prstGeom prst="ellipse">
            <a:avLst/>
          </a:prstGeom>
          <a:ln w="38100">
            <a:solidFill>
              <a:srgbClr val="00B050"/>
            </a:solidFill>
          </a:ln>
        </p:spPr>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AU" sz="1600">
              <a:solidFill>
                <a:srgbClr val="000000"/>
              </a:solidFill>
              <a:latin typeface="Tahoma" pitchFamily="34" charset="0"/>
              <a:ea typeface="ＭＳ Ｐゴシック" charset="-128"/>
            </a:endParaRPr>
          </a:p>
        </p:txBody>
      </p:sp>
      <p:sp>
        <p:nvSpPr>
          <p:cNvPr id="288" name="Right Arrow 287">
            <a:extLst>
              <a:ext uri="{FF2B5EF4-FFF2-40B4-BE49-F238E27FC236}">
                <a16:creationId xmlns:a16="http://schemas.microsoft.com/office/drawing/2014/main" id="{34755682-9C89-6F40-B6E6-F7E6719F7FE7}"/>
              </a:ext>
            </a:extLst>
          </p:cNvPr>
          <p:cNvSpPr/>
          <p:nvPr/>
        </p:nvSpPr>
        <p:spPr>
          <a:xfrm>
            <a:off x="1964332" y="2223794"/>
            <a:ext cx="225425" cy="146583"/>
          </a:xfrm>
          <a:prstGeom prst="rightArrow">
            <a:avLst/>
          </a:prstGeom>
          <a:solidFill>
            <a:srgbClr val="FFFF00"/>
          </a:solidFill>
          <a:ln w="12700">
            <a:solidFill>
              <a:srgbClr val="000000"/>
            </a:solidFill>
          </a:ln>
        </p:spPr>
        <p:txBody>
          <a:bodyPr vert="horz" wrap="none" lIns="91440" tIns="45720" rIns="9144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000000"/>
              </a:solidFill>
              <a:effectLst/>
              <a:uLnTx/>
              <a:uFillTx/>
              <a:latin typeface="Tahoma" pitchFamily="34" charset="0"/>
              <a:ea typeface="ＭＳ Ｐゴシック" charset="-128"/>
            </a:endParaRPr>
          </a:p>
        </p:txBody>
      </p:sp>
      <p:sp>
        <p:nvSpPr>
          <p:cNvPr id="289" name="Right Arrow 288">
            <a:extLst>
              <a:ext uri="{FF2B5EF4-FFF2-40B4-BE49-F238E27FC236}">
                <a16:creationId xmlns:a16="http://schemas.microsoft.com/office/drawing/2014/main" id="{13071C97-34F6-8949-BD7E-CD4706D8FD83}"/>
              </a:ext>
            </a:extLst>
          </p:cNvPr>
          <p:cNvSpPr/>
          <p:nvPr/>
        </p:nvSpPr>
        <p:spPr>
          <a:xfrm>
            <a:off x="1954266" y="2442037"/>
            <a:ext cx="225425" cy="146583"/>
          </a:xfrm>
          <a:prstGeom prst="rightArrow">
            <a:avLst/>
          </a:prstGeom>
          <a:solidFill>
            <a:srgbClr val="FFFF00"/>
          </a:solidFill>
          <a:ln w="12700">
            <a:solidFill>
              <a:srgbClr val="000000"/>
            </a:solidFill>
          </a:ln>
        </p:spPr>
        <p:txBody>
          <a:bodyPr vert="horz" wrap="none" lIns="91440" tIns="45720" rIns="9144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000000"/>
              </a:solidFill>
              <a:effectLst/>
              <a:uLnTx/>
              <a:uFillTx/>
              <a:latin typeface="Tahoma" pitchFamily="34" charset="0"/>
              <a:ea typeface="ＭＳ Ｐゴシック" charset="-128"/>
            </a:endParaRPr>
          </a:p>
        </p:txBody>
      </p:sp>
      <p:sp>
        <p:nvSpPr>
          <p:cNvPr id="290" name="Right Arrow 289">
            <a:extLst>
              <a:ext uri="{FF2B5EF4-FFF2-40B4-BE49-F238E27FC236}">
                <a16:creationId xmlns:a16="http://schemas.microsoft.com/office/drawing/2014/main" id="{A831AE6C-163B-E54F-8721-91523648EE81}"/>
              </a:ext>
            </a:extLst>
          </p:cNvPr>
          <p:cNvSpPr/>
          <p:nvPr/>
        </p:nvSpPr>
        <p:spPr>
          <a:xfrm>
            <a:off x="1953081" y="2663802"/>
            <a:ext cx="225425" cy="146583"/>
          </a:xfrm>
          <a:prstGeom prst="rightArrow">
            <a:avLst/>
          </a:prstGeom>
          <a:solidFill>
            <a:srgbClr val="FFFF00"/>
          </a:solidFill>
          <a:ln w="12700">
            <a:solidFill>
              <a:srgbClr val="000000"/>
            </a:solidFill>
          </a:ln>
        </p:spPr>
        <p:txBody>
          <a:bodyPr vert="horz" wrap="none" lIns="91440" tIns="45720" rIns="9144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000000"/>
              </a:solidFill>
              <a:effectLst/>
              <a:uLnTx/>
              <a:uFillTx/>
              <a:latin typeface="Tahoma" pitchFamily="34" charset="0"/>
              <a:ea typeface="ＭＳ Ｐゴシック" charset="-128"/>
            </a:endParaRPr>
          </a:p>
        </p:txBody>
      </p:sp>
      <p:sp>
        <p:nvSpPr>
          <p:cNvPr id="291" name="Right Arrow 290">
            <a:extLst>
              <a:ext uri="{FF2B5EF4-FFF2-40B4-BE49-F238E27FC236}">
                <a16:creationId xmlns:a16="http://schemas.microsoft.com/office/drawing/2014/main" id="{871FC718-FCC8-1F4B-8911-7EDCEC135DF3}"/>
              </a:ext>
            </a:extLst>
          </p:cNvPr>
          <p:cNvSpPr/>
          <p:nvPr/>
        </p:nvSpPr>
        <p:spPr>
          <a:xfrm>
            <a:off x="1937850" y="2899250"/>
            <a:ext cx="225425" cy="146583"/>
          </a:xfrm>
          <a:prstGeom prst="rightArrow">
            <a:avLst/>
          </a:prstGeom>
          <a:solidFill>
            <a:srgbClr val="FFFF00"/>
          </a:solidFill>
          <a:ln w="12700">
            <a:solidFill>
              <a:srgbClr val="000000"/>
            </a:solidFill>
          </a:ln>
        </p:spPr>
        <p:txBody>
          <a:bodyPr vert="horz" wrap="none" lIns="91440" tIns="45720" rIns="9144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000000"/>
              </a:solidFill>
              <a:effectLst/>
              <a:uLnTx/>
              <a:uFillTx/>
              <a:latin typeface="Tahoma" pitchFamily="34" charset="0"/>
              <a:ea typeface="ＭＳ Ｐゴシック" charset="-128"/>
            </a:endParaRPr>
          </a:p>
        </p:txBody>
      </p:sp>
      <p:sp>
        <p:nvSpPr>
          <p:cNvPr id="292" name="Right Arrow 291">
            <a:extLst>
              <a:ext uri="{FF2B5EF4-FFF2-40B4-BE49-F238E27FC236}">
                <a16:creationId xmlns:a16="http://schemas.microsoft.com/office/drawing/2014/main" id="{1F4F8E25-FC00-B745-BE34-1F87992AA9BD}"/>
              </a:ext>
            </a:extLst>
          </p:cNvPr>
          <p:cNvSpPr/>
          <p:nvPr/>
        </p:nvSpPr>
        <p:spPr>
          <a:xfrm>
            <a:off x="1951118" y="3128355"/>
            <a:ext cx="225425" cy="146583"/>
          </a:xfrm>
          <a:prstGeom prst="rightArrow">
            <a:avLst/>
          </a:prstGeom>
          <a:solidFill>
            <a:srgbClr val="FFFF00"/>
          </a:solidFill>
          <a:ln w="12700">
            <a:solidFill>
              <a:srgbClr val="000000"/>
            </a:solidFill>
          </a:ln>
        </p:spPr>
        <p:txBody>
          <a:bodyPr vert="horz" wrap="none" lIns="91440" tIns="45720" rIns="9144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000000"/>
              </a:solidFill>
              <a:effectLst/>
              <a:uLnTx/>
              <a:uFillTx/>
              <a:latin typeface="Tahoma" pitchFamily="34" charset="0"/>
              <a:ea typeface="ＭＳ Ｐゴシック" charset="-128"/>
            </a:endParaRPr>
          </a:p>
        </p:txBody>
      </p:sp>
      <p:cxnSp>
        <p:nvCxnSpPr>
          <p:cNvPr id="293" name="Elbow Connector 292">
            <a:extLst>
              <a:ext uri="{FF2B5EF4-FFF2-40B4-BE49-F238E27FC236}">
                <a16:creationId xmlns:a16="http://schemas.microsoft.com/office/drawing/2014/main" id="{10ED5001-D4DB-9448-A104-625E674B20FA}"/>
              </a:ext>
            </a:extLst>
          </p:cNvPr>
          <p:cNvCxnSpPr>
            <a:cxnSpLocks/>
            <a:endCxn id="287" idx="6"/>
          </p:cNvCxnSpPr>
          <p:nvPr/>
        </p:nvCxnSpPr>
        <p:spPr bwMode="auto">
          <a:xfrm rot="10800000" flipV="1">
            <a:off x="1865490" y="1846866"/>
            <a:ext cx="4122142" cy="1896980"/>
          </a:xfrm>
          <a:prstGeom prst="bentConnector3">
            <a:avLst>
              <a:gd name="adj1" fmla="val 109775"/>
            </a:avLst>
          </a:prstGeom>
          <a:solidFill>
            <a:srgbClr val="00CC99"/>
          </a:solidFill>
          <a:ln w="9525" cap="flat" cmpd="sng" algn="ctr">
            <a:solidFill>
              <a:srgbClr val="0070C0"/>
            </a:solidFill>
            <a:prstDash val="solid"/>
            <a:round/>
            <a:headEnd type="non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94" name="Rectangle 64">
            <a:extLst>
              <a:ext uri="{FF2B5EF4-FFF2-40B4-BE49-F238E27FC236}">
                <a16:creationId xmlns:a16="http://schemas.microsoft.com/office/drawing/2014/main" id="{DED979B3-BD9A-7142-870A-6031DE20B28B}"/>
              </a:ext>
            </a:extLst>
          </p:cNvPr>
          <p:cNvSpPr>
            <a:spLocks noChangeArrowheads="1"/>
          </p:cNvSpPr>
          <p:nvPr/>
        </p:nvSpPr>
        <p:spPr bwMode="auto">
          <a:xfrm>
            <a:off x="8332094" y="3111200"/>
            <a:ext cx="254000" cy="622300"/>
          </a:xfrm>
          <a:prstGeom prst="rect">
            <a:avLst/>
          </a:prstGeom>
          <a:solidFill>
            <a:srgbClr val="FFFF00"/>
          </a:solidFill>
          <a:ln>
            <a:noFill/>
          </a:ln>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endParaRPr lang="x-none" altLang="x-none" sz="1600">
              <a:solidFill>
                <a:srgbClr val="000000"/>
              </a:solidFill>
              <a:latin typeface="Tahoma" charset="0"/>
            </a:endParaRPr>
          </a:p>
        </p:txBody>
      </p:sp>
      <p:sp>
        <p:nvSpPr>
          <p:cNvPr id="295" name="Right Arrow 294">
            <a:extLst>
              <a:ext uri="{FF2B5EF4-FFF2-40B4-BE49-F238E27FC236}">
                <a16:creationId xmlns:a16="http://schemas.microsoft.com/office/drawing/2014/main" id="{08F4ED41-A8E4-A649-AB73-A9C1C5826B3B}"/>
              </a:ext>
            </a:extLst>
          </p:cNvPr>
          <p:cNvSpPr/>
          <p:nvPr/>
        </p:nvSpPr>
        <p:spPr>
          <a:xfrm>
            <a:off x="1918263" y="3664791"/>
            <a:ext cx="225425" cy="146583"/>
          </a:xfrm>
          <a:prstGeom prst="rightArrow">
            <a:avLst/>
          </a:prstGeom>
          <a:solidFill>
            <a:srgbClr val="FFFF00"/>
          </a:solidFill>
          <a:ln w="12700">
            <a:solidFill>
              <a:srgbClr val="000000"/>
            </a:solidFill>
          </a:ln>
        </p:spPr>
        <p:txBody>
          <a:bodyPr vert="horz" wrap="none" lIns="91440" tIns="45720" rIns="9144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000000"/>
              </a:solidFill>
              <a:effectLst/>
              <a:uLnTx/>
              <a:uFillTx/>
              <a:latin typeface="Tahoma" pitchFamily="34" charset="0"/>
              <a:ea typeface="ＭＳ Ｐゴシック" charset="-128"/>
            </a:endParaRPr>
          </a:p>
        </p:txBody>
      </p:sp>
    </p:spTree>
    <p:extLst>
      <p:ext uri="{BB962C8B-B14F-4D97-AF65-F5344CB8AC3E}">
        <p14:creationId xmlns:p14="http://schemas.microsoft.com/office/powerpoint/2010/main" val="157022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dissolve">
                                      <p:cBhvr>
                                        <p:cTn id="7" dur="500"/>
                                        <p:tgtEl>
                                          <p:spTgt spid="26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8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8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nodeType="clickEffect">
                                  <p:stCondLst>
                                    <p:cond delay="0"/>
                                  </p:stCondLst>
                                  <p:childTnLst>
                                    <p:animMotion origin="layout" path="M -3.95833E-6 -2.96296E-6 L 0.02305 -0.00023 " pathEditMode="relative" rAng="0" ptsTypes="AA">
                                      <p:cBhvr>
                                        <p:cTn id="17" dur="2000" fill="hold"/>
                                        <p:tgtEl>
                                          <p:spTgt spid="230"/>
                                        </p:tgtEl>
                                        <p:attrNameLst>
                                          <p:attrName>ppt_x</p:attrName>
                                          <p:attrName>ppt_y</p:attrName>
                                        </p:attrNameLst>
                                      </p:cBhvr>
                                      <p:rCtr x="1146" y="-23"/>
                                    </p:animMotion>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28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39"/>
                                        </p:tgtEl>
                                        <p:attrNameLst>
                                          <p:attrName>style.visibility</p:attrName>
                                        </p:attrNameLst>
                                      </p:cBhvr>
                                      <p:to>
                                        <p:strVal val="visible"/>
                                      </p:to>
                                    </p:set>
                                    <p:animEffect transition="in" filter="dissolve">
                                      <p:cBhvr>
                                        <p:cTn id="25" dur="500"/>
                                        <p:tgtEl>
                                          <p:spTgt spid="239"/>
                                        </p:tgtEl>
                                      </p:cBhvr>
                                    </p:animEffect>
                                  </p:childTnLst>
                                </p:cTn>
                              </p:par>
                              <p:par>
                                <p:cTn id="26" presetID="9" presetClass="entr" presetSubtype="0" fill="hold" nodeType="with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dissolve">
                                      <p:cBhvr>
                                        <p:cTn id="28" dur="500"/>
                                        <p:tgtEl>
                                          <p:spTgt spid="184"/>
                                        </p:tgtEl>
                                      </p:cBhvr>
                                    </p:animEffect>
                                  </p:childTnLst>
                                </p:cTn>
                              </p:par>
                            </p:childTnLst>
                          </p:cTn>
                        </p:par>
                        <p:par>
                          <p:cTn id="29" fill="hold">
                            <p:stCondLst>
                              <p:cond delay="500"/>
                            </p:stCondLst>
                            <p:childTnLst>
                              <p:par>
                                <p:cTn id="30" presetID="12" presetClass="entr" presetSubtype="2" fill="hold" nodeType="afterEffect">
                                  <p:stCondLst>
                                    <p:cond delay="0"/>
                                  </p:stCondLst>
                                  <p:childTnLst>
                                    <p:set>
                                      <p:cBhvr>
                                        <p:cTn id="31" dur="1" fill="hold">
                                          <p:stCondLst>
                                            <p:cond delay="0"/>
                                          </p:stCondLst>
                                        </p:cTn>
                                        <p:tgtEl>
                                          <p:spTgt spid="293"/>
                                        </p:tgtEl>
                                        <p:attrNameLst>
                                          <p:attrName>style.visibility</p:attrName>
                                        </p:attrNameLst>
                                      </p:cBhvr>
                                      <p:to>
                                        <p:strVal val="visible"/>
                                      </p:to>
                                    </p:set>
                                    <p:anim calcmode="lin" valueType="num">
                                      <p:cBhvr additive="base">
                                        <p:cTn id="32" dur="500"/>
                                        <p:tgtEl>
                                          <p:spTgt spid="293"/>
                                        </p:tgtEl>
                                        <p:attrNameLst>
                                          <p:attrName>ppt_x</p:attrName>
                                        </p:attrNameLst>
                                      </p:cBhvr>
                                      <p:tavLst>
                                        <p:tav tm="0">
                                          <p:val>
                                            <p:strVal val="#ppt_x+#ppt_w*1.125000"/>
                                          </p:val>
                                        </p:tav>
                                        <p:tav tm="100000">
                                          <p:val>
                                            <p:strVal val="#ppt_x"/>
                                          </p:val>
                                        </p:tav>
                                      </p:tavLst>
                                    </p:anim>
                                    <p:animEffect transition="in" filter="wipe(left)">
                                      <p:cBhvr>
                                        <p:cTn id="33" dur="500"/>
                                        <p:tgtEl>
                                          <p:spTgt spid="29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95"/>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500"/>
                                  </p:stCondLst>
                                  <p:childTnLst>
                                    <p:set>
                                      <p:cBhvr>
                                        <p:cTn id="40" dur="1" fill="hold">
                                          <p:stCondLst>
                                            <p:cond delay="0"/>
                                          </p:stCondLst>
                                        </p:cTn>
                                        <p:tgtEl>
                                          <p:spTgt spid="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 grpId="0" animBg="1"/>
      <p:bldP spid="286" grpId="0" animBg="1"/>
      <p:bldP spid="287" grpId="0" animBg="1"/>
      <p:bldP spid="294" grpId="0" animBg="1"/>
      <p:bldP spid="2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18AEDFC-F05E-AF58-1A04-4AA643C5CA39}"/>
              </a:ext>
            </a:extLst>
          </p:cNvPr>
          <p:cNvSpPr>
            <a:spLocks noGrp="1"/>
          </p:cNvSpPr>
          <p:nvPr>
            <p:ph idx="1"/>
          </p:nvPr>
        </p:nvSpPr>
        <p:spPr/>
        <p:txBody>
          <a:bodyPr>
            <a:normAutofit/>
          </a:bodyPr>
          <a:lstStyle/>
          <a:p>
            <a:pPr marL="473075" lvl="1" indent="0">
              <a:buNone/>
            </a:pPr>
            <a:r>
              <a:rPr lang="en-US" sz="9200" dirty="0"/>
              <a:t>☕️</a:t>
            </a:r>
          </a:p>
          <a:p>
            <a:r>
              <a:rPr lang="en-US" dirty="0"/>
              <a:t>Q&amp;A</a:t>
            </a:r>
          </a:p>
        </p:txBody>
      </p:sp>
      <p:sp>
        <p:nvSpPr>
          <p:cNvPr id="6" name="Title 5">
            <a:extLst>
              <a:ext uri="{FF2B5EF4-FFF2-40B4-BE49-F238E27FC236}">
                <a16:creationId xmlns:a16="http://schemas.microsoft.com/office/drawing/2014/main" id="{BF026966-46DB-701E-2024-0612CADA94C6}"/>
              </a:ext>
            </a:extLst>
          </p:cNvPr>
          <p:cNvSpPr>
            <a:spLocks noGrp="1"/>
          </p:cNvSpPr>
          <p:nvPr>
            <p:ph type="title"/>
          </p:nvPr>
        </p:nvSpPr>
        <p:spPr/>
        <p:txBody>
          <a:bodyPr/>
          <a:lstStyle/>
          <a:p>
            <a:r>
              <a:rPr lang="en-US" dirty="0"/>
              <a:t>Mid-break</a:t>
            </a:r>
          </a:p>
        </p:txBody>
      </p:sp>
    </p:spTree>
    <p:extLst>
      <p:ext uri="{BB962C8B-B14F-4D97-AF65-F5344CB8AC3E}">
        <p14:creationId xmlns:p14="http://schemas.microsoft.com/office/powerpoint/2010/main" val="1669110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sz="4400" dirty="0">
                <a:cs typeface="Calibri" panose="020F0502020204030204" pitchFamily="34" charset="0"/>
              </a:rPr>
              <a:t>Transport layer: roadmap</a:t>
            </a:r>
            <a:endParaRPr lang="en-US" sz="4400"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414010"/>
            <a:ext cx="8708725" cy="5154665"/>
          </a:xfrm>
        </p:spPr>
        <p:txBody>
          <a:bodyPr>
            <a:normAutofit fontScale="92500" lnSpcReduction="10000"/>
          </a:bodyPr>
          <a:lstStyle/>
          <a:p>
            <a:pPr marL="117475" indent="0">
              <a:spcBef>
                <a:spcPts val="800"/>
              </a:spcBef>
              <a:buNone/>
            </a:pPr>
            <a:r>
              <a:rPr lang="en-US" altLang="en-US" sz="3200" dirty="0">
                <a:solidFill>
                  <a:schemeClr val="bg2"/>
                </a:solidFill>
                <a:cs typeface="Calibri" panose="020F0502020204030204" pitchFamily="34" charset="0"/>
              </a:rPr>
              <a:t>3.1 Transport-layer services</a:t>
            </a:r>
          </a:p>
          <a:p>
            <a:pPr marL="117475" indent="0">
              <a:spcBef>
                <a:spcPts val="800"/>
              </a:spcBef>
              <a:buNone/>
            </a:pPr>
            <a:r>
              <a:rPr lang="en-US" altLang="en-US" sz="3200" dirty="0">
                <a:solidFill>
                  <a:schemeClr val="bg2"/>
                </a:solidFill>
                <a:cs typeface="Calibri" panose="020F0502020204030204" pitchFamily="34" charset="0"/>
              </a:rPr>
              <a:t>3.2 Multiplexing and demultiplexing</a:t>
            </a:r>
          </a:p>
          <a:p>
            <a:pPr marL="117475" indent="0">
              <a:spcBef>
                <a:spcPts val="800"/>
              </a:spcBef>
              <a:buNone/>
            </a:pPr>
            <a:r>
              <a:rPr lang="en-US" altLang="en-US" sz="3200" dirty="0">
                <a:solidFill>
                  <a:schemeClr val="bg2"/>
                </a:solidFill>
                <a:cs typeface="Calibri" panose="020F0502020204030204" pitchFamily="34" charset="0"/>
              </a:rPr>
              <a:t>3.3 Connectionless transport: UDP</a:t>
            </a:r>
          </a:p>
          <a:p>
            <a:pPr marL="117475" indent="0">
              <a:spcBef>
                <a:spcPts val="800"/>
              </a:spcBef>
              <a:buNone/>
            </a:pPr>
            <a:r>
              <a:rPr lang="en-US" altLang="en-US" sz="3200" dirty="0">
                <a:solidFill>
                  <a:schemeClr val="bg2"/>
                </a:solidFill>
                <a:cs typeface="Calibri" panose="020F0502020204030204" pitchFamily="34" charset="0"/>
              </a:rPr>
              <a:t>3.4 Principles of reliable data transfer </a:t>
            </a:r>
          </a:p>
          <a:p>
            <a:pPr marL="117475" indent="0">
              <a:spcBef>
                <a:spcPts val="800"/>
              </a:spcBef>
              <a:buNone/>
            </a:pPr>
            <a:r>
              <a:rPr lang="en-US" sz="3200" dirty="0"/>
              <a:t>3.5 Connection-oriented transport: TCP</a:t>
            </a:r>
          </a:p>
          <a:p>
            <a:pPr marL="746125" lvl="1" indent="-288925">
              <a:buFont typeface="Arial"/>
              <a:buChar char="•"/>
              <a:defRPr/>
            </a:pPr>
            <a:r>
              <a:rPr lang="en-US" dirty="0">
                <a:solidFill>
                  <a:schemeClr val="bg2"/>
                </a:solidFill>
              </a:rPr>
              <a:t>segment structure</a:t>
            </a:r>
          </a:p>
          <a:p>
            <a:pPr marL="746125" lvl="1" indent="-288925">
              <a:buFont typeface="Arial"/>
              <a:buChar char="•"/>
              <a:defRPr/>
            </a:pPr>
            <a:r>
              <a:rPr lang="en-US" dirty="0">
                <a:solidFill>
                  <a:schemeClr val="bg2"/>
                </a:solidFill>
              </a:rPr>
              <a:t>reliable data transfer</a:t>
            </a:r>
          </a:p>
          <a:p>
            <a:pPr marL="746125" lvl="1" indent="-288925">
              <a:buFont typeface="Arial"/>
              <a:buChar char="•"/>
              <a:defRPr/>
            </a:pPr>
            <a:r>
              <a:rPr lang="en-US" dirty="0">
                <a:solidFill>
                  <a:schemeClr val="bg2"/>
                </a:solidFill>
              </a:rPr>
              <a:t>flow control</a:t>
            </a:r>
          </a:p>
          <a:p>
            <a:pPr marL="746125" lvl="1" indent="-288925">
              <a:buFont typeface="Arial"/>
              <a:buChar char="•"/>
              <a:defRPr/>
            </a:pPr>
            <a:r>
              <a:rPr lang="en-US" dirty="0"/>
              <a:t>connection management</a:t>
            </a:r>
            <a:endParaRPr lang="en-US" sz="3200" dirty="0"/>
          </a:p>
          <a:p>
            <a:pPr marL="117475" indent="0">
              <a:spcBef>
                <a:spcPts val="800"/>
              </a:spcBef>
              <a:buNone/>
            </a:pPr>
            <a:r>
              <a:rPr lang="en-US" sz="3200" dirty="0">
                <a:solidFill>
                  <a:schemeClr val="bg2"/>
                </a:solidFill>
              </a:rPr>
              <a:t>3.6 Principles of congestion control</a:t>
            </a:r>
          </a:p>
          <a:p>
            <a:pPr marL="117475" indent="0">
              <a:spcBef>
                <a:spcPts val="800"/>
              </a:spcBef>
              <a:buNone/>
            </a:pPr>
            <a:r>
              <a:rPr lang="en-US" sz="3200" dirty="0">
                <a:solidFill>
                  <a:schemeClr val="bg2"/>
                </a:solidFill>
              </a:rPr>
              <a:t>3.7 TCP congestion control</a:t>
            </a:r>
          </a:p>
          <a:p>
            <a:pPr marL="117475" indent="0">
              <a:spcBef>
                <a:spcPts val="800"/>
              </a:spcBef>
              <a:buNone/>
            </a:pPr>
            <a:r>
              <a:rPr lang="en-US" sz="3200" dirty="0">
                <a:solidFill>
                  <a:schemeClr val="bg2"/>
                </a:solidFill>
              </a:rPr>
              <a:t>3.8 Evolution of transport-layer functionality</a:t>
            </a:r>
          </a:p>
        </p:txBody>
      </p:sp>
      <p:sp>
        <p:nvSpPr>
          <p:cNvPr id="3" name="Slide Number Placeholder 2">
            <a:extLst>
              <a:ext uri="{FF2B5EF4-FFF2-40B4-BE49-F238E27FC236}">
                <a16:creationId xmlns:a16="http://schemas.microsoft.com/office/drawing/2014/main" id="{807E4337-A925-084B-B48F-23146A4A73A1}"/>
              </a:ext>
            </a:extLst>
          </p:cNvPr>
          <p:cNvSpPr>
            <a:spLocks noGrp="1"/>
          </p:cNvSpPr>
          <p:nvPr>
            <p:ph type="sldNum" sz="quarter" idx="4"/>
          </p:nvPr>
        </p:nvSpPr>
        <p:spPr/>
        <p:txBody>
          <a:bodyPr/>
          <a:lstStyle/>
          <a:p>
            <a:r>
              <a:rPr lang="en-US"/>
              <a:t>Transport Layer: 3-</a:t>
            </a:r>
            <a:fld id="{C4204591-24BD-A542-B9D5-F8D8A88D2FEE}" type="slidenum">
              <a:rPr lang="en-US" smtClean="0"/>
              <a:pPr/>
              <a:t>27</a:t>
            </a:fld>
            <a:endParaRPr lang="en-US" dirty="0"/>
          </a:p>
        </p:txBody>
      </p:sp>
      <p:pic>
        <p:nvPicPr>
          <p:cNvPr id="7" name="Picture 6">
            <a:extLst>
              <a:ext uri="{FF2B5EF4-FFF2-40B4-BE49-F238E27FC236}">
                <a16:creationId xmlns:a16="http://schemas.microsoft.com/office/drawing/2014/main" id="{95113DDE-AC2C-45DD-9691-CDD55E53AAB9}"/>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67759" y="1414011"/>
            <a:ext cx="3657601" cy="2693739"/>
          </a:xfrm>
          <a:prstGeom prst="rect">
            <a:avLst/>
          </a:prstGeom>
          <a:noFill/>
          <a:ln>
            <a:noFill/>
          </a:ln>
        </p:spPr>
      </p:pic>
    </p:spTree>
    <p:extLst>
      <p:ext uri="{BB962C8B-B14F-4D97-AF65-F5344CB8AC3E}">
        <p14:creationId xmlns:p14="http://schemas.microsoft.com/office/powerpoint/2010/main" val="3405999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connection management</a:t>
            </a:r>
            <a:endParaRPr lang="en-US" sz="4400" b="0" dirty="0"/>
          </a:p>
        </p:txBody>
      </p:sp>
      <p:sp>
        <p:nvSpPr>
          <p:cNvPr id="31" name="Rectangle 5">
            <a:extLst>
              <a:ext uri="{FF2B5EF4-FFF2-40B4-BE49-F238E27FC236}">
                <a16:creationId xmlns:a16="http://schemas.microsoft.com/office/drawing/2014/main" id="{9C578410-CCAC-A940-BEC5-74269A538606}"/>
              </a:ext>
            </a:extLst>
          </p:cNvPr>
          <p:cNvSpPr txBox="1">
            <a:spLocks noChangeArrowheads="1"/>
          </p:cNvSpPr>
          <p:nvPr/>
        </p:nvSpPr>
        <p:spPr>
          <a:xfrm>
            <a:off x="785243" y="1329399"/>
            <a:ext cx="11329310" cy="218757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before exchanging data, sender/receiver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handshake”:</a:t>
            </a:r>
          </a:p>
          <a:p>
            <a:pPr marL="352425" marR="0" lvl="0" indent="-222250" algn="l" defTabSz="914400" rtl="0" eaLnBrk="1" fontAlgn="auto" latinLnBrk="0" hangingPunct="1">
              <a:lnSpc>
                <a:spcPct val="90000"/>
              </a:lnSpc>
              <a:spcBef>
                <a:spcPts val="4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agree to establish connection (each knowing the other willing to establish connection)</a:t>
            </a:r>
          </a:p>
          <a:p>
            <a:pPr marL="352425" marR="0" lvl="0" indent="-222250" algn="l" defTabSz="914400" rtl="0" eaLnBrk="1" fontAlgn="auto" latinLnBrk="0" hangingPunct="1">
              <a:lnSpc>
                <a:spcPct val="90000"/>
              </a:lnSpc>
              <a:spcBef>
                <a:spcPts val="4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agree on connection parameters (e.g., starting seq #s)</a:t>
            </a:r>
          </a:p>
        </p:txBody>
      </p:sp>
      <p:sp>
        <p:nvSpPr>
          <p:cNvPr id="129" name="Rectangle 62">
            <a:extLst>
              <a:ext uri="{FF2B5EF4-FFF2-40B4-BE49-F238E27FC236}">
                <a16:creationId xmlns:a16="http://schemas.microsoft.com/office/drawing/2014/main" id="{C5E2ED2D-96E6-7640-B8B9-2E97B87686AF}"/>
              </a:ext>
            </a:extLst>
          </p:cNvPr>
          <p:cNvSpPr>
            <a:spLocks noChangeArrowheads="1"/>
          </p:cNvSpPr>
          <p:nvPr/>
        </p:nvSpPr>
        <p:spPr bwMode="auto">
          <a:xfrm>
            <a:off x="3138677" y="2935290"/>
            <a:ext cx="2279650" cy="2414588"/>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30" name="Rectangle 45">
            <a:extLst>
              <a:ext uri="{FF2B5EF4-FFF2-40B4-BE49-F238E27FC236}">
                <a16:creationId xmlns:a16="http://schemas.microsoft.com/office/drawing/2014/main" id="{E1C433CA-144F-FE40-9939-574216DE0F50}"/>
              </a:ext>
            </a:extLst>
          </p:cNvPr>
          <p:cNvSpPr>
            <a:spLocks noChangeArrowheads="1"/>
          </p:cNvSpPr>
          <p:nvPr/>
        </p:nvSpPr>
        <p:spPr bwMode="auto">
          <a:xfrm>
            <a:off x="3098989" y="2989265"/>
            <a:ext cx="2270125" cy="2471738"/>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Line 55">
            <a:extLst>
              <a:ext uri="{FF2B5EF4-FFF2-40B4-BE49-F238E27FC236}">
                <a16:creationId xmlns:a16="http://schemas.microsoft.com/office/drawing/2014/main" id="{B5AF7973-E361-6A42-9B3B-A8AD0E9C7140}"/>
              </a:ext>
            </a:extLst>
          </p:cNvPr>
          <p:cNvSpPr>
            <a:spLocks noChangeShapeType="1"/>
          </p:cNvSpPr>
          <p:nvPr/>
        </p:nvSpPr>
        <p:spPr bwMode="auto">
          <a:xfrm>
            <a:off x="3098989" y="3430590"/>
            <a:ext cx="2270125"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2" name="Text Box 6">
            <a:extLst>
              <a:ext uri="{FF2B5EF4-FFF2-40B4-BE49-F238E27FC236}">
                <a16:creationId xmlns:a16="http://schemas.microsoft.com/office/drawing/2014/main" id="{F4060720-F3C5-A543-A168-90183A3F78EB}"/>
              </a:ext>
            </a:extLst>
          </p:cNvPr>
          <p:cNvSpPr txBox="1">
            <a:spLocks noChangeArrowheads="1"/>
          </p:cNvSpPr>
          <p:nvPr/>
        </p:nvSpPr>
        <p:spPr bwMode="auto">
          <a:xfrm>
            <a:off x="3113277" y="3543303"/>
            <a:ext cx="2335212" cy="1581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230188">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state: ESTAB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variables:</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 # client-to-server</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server-to-client</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Courier New" charset="0"/>
                <a:ea typeface="ＭＳ Ｐゴシック" charset="0"/>
                <a:cs typeface="+mn-cs"/>
              </a:rPr>
              <a:t>rcvBuffer</a:t>
            </a: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size</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at server,client </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a:t>
            </a:r>
          </a:p>
        </p:txBody>
      </p:sp>
      <p:grpSp>
        <p:nvGrpSpPr>
          <p:cNvPr id="133" name="Group 46">
            <a:extLst>
              <a:ext uri="{FF2B5EF4-FFF2-40B4-BE49-F238E27FC236}">
                <a16:creationId xmlns:a16="http://schemas.microsoft.com/office/drawing/2014/main" id="{B33AB7A5-CCC5-254C-8A3A-759B759D5041}"/>
              </a:ext>
            </a:extLst>
          </p:cNvPr>
          <p:cNvGrpSpPr>
            <a:grpSpLocks/>
          </p:cNvGrpSpPr>
          <p:nvPr/>
        </p:nvGrpSpPr>
        <p:grpSpPr bwMode="auto">
          <a:xfrm>
            <a:off x="3979492" y="3344865"/>
            <a:ext cx="438150" cy="206375"/>
            <a:chOff x="344" y="1846"/>
            <a:chExt cx="336" cy="130"/>
          </a:xfrm>
        </p:grpSpPr>
        <p:sp>
          <p:nvSpPr>
            <p:cNvPr id="134" name="Rectangle 47">
              <a:extLst>
                <a:ext uri="{FF2B5EF4-FFF2-40B4-BE49-F238E27FC236}">
                  <a16:creationId xmlns:a16="http://schemas.microsoft.com/office/drawing/2014/main" id="{6C823A22-D6EB-C649-B7E4-0B164EE814C3}"/>
                </a:ext>
              </a:extLst>
            </p:cNvPr>
            <p:cNvSpPr>
              <a:spLocks noChangeArrowheads="1"/>
            </p:cNvSpPr>
            <p:nvPr/>
          </p:nvSpPr>
          <p:spPr bwMode="auto">
            <a:xfrm>
              <a:off x="344" y="1846"/>
              <a:ext cx="336" cy="13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5" name="Rectangle 48">
              <a:extLst>
                <a:ext uri="{FF2B5EF4-FFF2-40B4-BE49-F238E27FC236}">
                  <a16:creationId xmlns:a16="http://schemas.microsoft.com/office/drawing/2014/main" id="{A8BB07C4-6AD0-A344-8975-A5BF33372416}"/>
                </a:ext>
              </a:extLst>
            </p:cNvPr>
            <p:cNvSpPr>
              <a:spLocks noChangeArrowheads="1"/>
            </p:cNvSpPr>
            <p:nvPr/>
          </p:nvSpPr>
          <p:spPr bwMode="auto">
            <a:xfrm>
              <a:off x="454" y="1863"/>
              <a:ext cx="112" cy="99"/>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6" name="Rectangle 49">
              <a:extLst>
                <a:ext uri="{FF2B5EF4-FFF2-40B4-BE49-F238E27FC236}">
                  <a16:creationId xmlns:a16="http://schemas.microsoft.com/office/drawing/2014/main" id="{2CA09AF3-81EA-B643-82AA-454FD210EE48}"/>
                </a:ext>
              </a:extLst>
            </p:cNvPr>
            <p:cNvSpPr>
              <a:spLocks noChangeArrowheads="1"/>
            </p:cNvSpPr>
            <p:nvPr/>
          </p:nvSpPr>
          <p:spPr bwMode="auto">
            <a:xfrm>
              <a:off x="578" y="1921"/>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7" name="Rectangle 50">
              <a:extLst>
                <a:ext uri="{FF2B5EF4-FFF2-40B4-BE49-F238E27FC236}">
                  <a16:creationId xmlns:a16="http://schemas.microsoft.com/office/drawing/2014/main" id="{467634F2-41DA-0748-9C1A-D08864A76A2F}"/>
                </a:ext>
              </a:extLst>
            </p:cNvPr>
            <p:cNvSpPr>
              <a:spLocks noChangeArrowheads="1"/>
            </p:cNvSpPr>
            <p:nvPr/>
          </p:nvSpPr>
          <p:spPr bwMode="auto">
            <a:xfrm>
              <a:off x="407" y="1922"/>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38" name="Text Box 54">
            <a:extLst>
              <a:ext uri="{FF2B5EF4-FFF2-40B4-BE49-F238E27FC236}">
                <a16:creationId xmlns:a16="http://schemas.microsoft.com/office/drawing/2014/main" id="{A9AEB3C4-6978-5E48-B717-A659B5C3B9DD}"/>
              </a:ext>
            </a:extLst>
          </p:cNvPr>
          <p:cNvSpPr txBox="1">
            <a:spLocks noChangeArrowheads="1"/>
          </p:cNvSpPr>
          <p:nvPr/>
        </p:nvSpPr>
        <p:spPr bwMode="auto">
          <a:xfrm>
            <a:off x="3617081" y="3006443"/>
            <a:ext cx="1146175"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application</a:t>
            </a:r>
          </a:p>
        </p:txBody>
      </p:sp>
      <p:sp>
        <p:nvSpPr>
          <p:cNvPr id="139" name="Line 56">
            <a:extLst>
              <a:ext uri="{FF2B5EF4-FFF2-40B4-BE49-F238E27FC236}">
                <a16:creationId xmlns:a16="http://schemas.microsoft.com/office/drawing/2014/main" id="{D326D2D6-0DA1-914C-9073-3ECFE526F8CC}"/>
              </a:ext>
            </a:extLst>
          </p:cNvPr>
          <p:cNvSpPr>
            <a:spLocks noChangeShapeType="1"/>
          </p:cNvSpPr>
          <p:nvPr/>
        </p:nvSpPr>
        <p:spPr bwMode="auto">
          <a:xfrm>
            <a:off x="3105339" y="4926015"/>
            <a:ext cx="2268538"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Text Box 57">
            <a:extLst>
              <a:ext uri="{FF2B5EF4-FFF2-40B4-BE49-F238E27FC236}">
                <a16:creationId xmlns:a16="http://schemas.microsoft.com/office/drawing/2014/main" id="{E4C0EAD6-0908-3C42-9A10-A6AAF94515B4}"/>
              </a:ext>
            </a:extLst>
          </p:cNvPr>
          <p:cNvSpPr txBox="1">
            <a:spLocks noChangeArrowheads="1"/>
          </p:cNvSpPr>
          <p:nvPr/>
        </p:nvSpPr>
        <p:spPr bwMode="auto">
          <a:xfrm>
            <a:off x="3623658" y="5021176"/>
            <a:ext cx="9080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network</a:t>
            </a:r>
          </a:p>
        </p:txBody>
      </p:sp>
      <p:sp>
        <p:nvSpPr>
          <p:cNvPr id="141" name="Rectangle 58">
            <a:extLst>
              <a:ext uri="{FF2B5EF4-FFF2-40B4-BE49-F238E27FC236}">
                <a16:creationId xmlns:a16="http://schemas.microsoft.com/office/drawing/2014/main" id="{1CB6C439-3E38-7043-B2E4-E0EA4F390BE5}"/>
              </a:ext>
            </a:extLst>
          </p:cNvPr>
          <p:cNvSpPr>
            <a:spLocks noChangeArrowheads="1"/>
          </p:cNvSpPr>
          <p:nvPr/>
        </p:nvSpPr>
        <p:spPr bwMode="auto">
          <a:xfrm>
            <a:off x="3070414" y="5348290"/>
            <a:ext cx="2335213" cy="18097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2" name="Line 59">
            <a:extLst>
              <a:ext uri="{FF2B5EF4-FFF2-40B4-BE49-F238E27FC236}">
                <a16:creationId xmlns:a16="http://schemas.microsoft.com/office/drawing/2014/main" id="{D8BBE84F-BCD3-BB4A-9FD3-757AFB3C13AA}"/>
              </a:ext>
            </a:extLst>
          </p:cNvPr>
          <p:cNvSpPr>
            <a:spLocks noChangeShapeType="1"/>
          </p:cNvSpPr>
          <p:nvPr/>
        </p:nvSpPr>
        <p:spPr bwMode="auto">
          <a:xfrm>
            <a:off x="3098989" y="5337178"/>
            <a:ext cx="0" cy="236537"/>
          </a:xfrm>
          <a:prstGeom prst="line">
            <a:avLst/>
          </a:prstGeom>
          <a:noFill/>
          <a:ln w="9525">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Line 60">
            <a:extLst>
              <a:ext uri="{FF2B5EF4-FFF2-40B4-BE49-F238E27FC236}">
                <a16:creationId xmlns:a16="http://schemas.microsoft.com/office/drawing/2014/main" id="{F862C10B-983A-F94D-A269-24CE747FC5AA}"/>
              </a:ext>
            </a:extLst>
          </p:cNvPr>
          <p:cNvSpPr>
            <a:spLocks noChangeShapeType="1"/>
          </p:cNvSpPr>
          <p:nvPr/>
        </p:nvSpPr>
        <p:spPr bwMode="auto">
          <a:xfrm>
            <a:off x="5362764" y="5308603"/>
            <a:ext cx="0" cy="236537"/>
          </a:xfrm>
          <a:prstGeom prst="line">
            <a:avLst/>
          </a:prstGeom>
          <a:noFill/>
          <a:ln w="9525">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4" name="Freeform 8">
            <a:extLst>
              <a:ext uri="{FF2B5EF4-FFF2-40B4-BE49-F238E27FC236}">
                <a16:creationId xmlns:a16="http://schemas.microsoft.com/office/drawing/2014/main" id="{DF364C08-2C0C-EE4E-8664-EDA4833FE296}"/>
              </a:ext>
            </a:extLst>
          </p:cNvPr>
          <p:cNvSpPr>
            <a:spLocks/>
          </p:cNvSpPr>
          <p:nvPr/>
        </p:nvSpPr>
        <p:spPr bwMode="auto">
          <a:xfrm flipH="1">
            <a:off x="2625914" y="2992440"/>
            <a:ext cx="468313" cy="2490788"/>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5" name="Rectangle 63">
            <a:extLst>
              <a:ext uri="{FF2B5EF4-FFF2-40B4-BE49-F238E27FC236}">
                <a16:creationId xmlns:a16="http://schemas.microsoft.com/office/drawing/2014/main" id="{0F4E1AF7-DE3A-2541-818F-C54CEC430AE0}"/>
              </a:ext>
            </a:extLst>
          </p:cNvPr>
          <p:cNvSpPr>
            <a:spLocks noChangeArrowheads="1"/>
          </p:cNvSpPr>
          <p:nvPr/>
        </p:nvSpPr>
        <p:spPr bwMode="auto">
          <a:xfrm>
            <a:off x="7440802" y="2941640"/>
            <a:ext cx="2279650" cy="2414588"/>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6" name="Rectangle 64">
            <a:extLst>
              <a:ext uri="{FF2B5EF4-FFF2-40B4-BE49-F238E27FC236}">
                <a16:creationId xmlns:a16="http://schemas.microsoft.com/office/drawing/2014/main" id="{5B961E58-331E-B748-A80F-3B7778F1C486}"/>
              </a:ext>
            </a:extLst>
          </p:cNvPr>
          <p:cNvSpPr>
            <a:spLocks noChangeArrowheads="1"/>
          </p:cNvSpPr>
          <p:nvPr/>
        </p:nvSpPr>
        <p:spPr bwMode="auto">
          <a:xfrm>
            <a:off x="7401114" y="2995615"/>
            <a:ext cx="2270125" cy="2471738"/>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7" name="Line 65">
            <a:extLst>
              <a:ext uri="{FF2B5EF4-FFF2-40B4-BE49-F238E27FC236}">
                <a16:creationId xmlns:a16="http://schemas.microsoft.com/office/drawing/2014/main" id="{83696C28-A57C-AC46-B97E-048E3D615664}"/>
              </a:ext>
            </a:extLst>
          </p:cNvPr>
          <p:cNvSpPr>
            <a:spLocks noChangeShapeType="1"/>
          </p:cNvSpPr>
          <p:nvPr/>
        </p:nvSpPr>
        <p:spPr bwMode="auto">
          <a:xfrm>
            <a:off x="7401114" y="3436940"/>
            <a:ext cx="2270125"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8" name="Text Box 66">
            <a:extLst>
              <a:ext uri="{FF2B5EF4-FFF2-40B4-BE49-F238E27FC236}">
                <a16:creationId xmlns:a16="http://schemas.microsoft.com/office/drawing/2014/main" id="{3C17C23B-2BF5-5B4E-BB33-288C1922406B}"/>
              </a:ext>
            </a:extLst>
          </p:cNvPr>
          <p:cNvSpPr txBox="1">
            <a:spLocks noChangeArrowheads="1"/>
          </p:cNvSpPr>
          <p:nvPr/>
        </p:nvSpPr>
        <p:spPr bwMode="auto">
          <a:xfrm>
            <a:off x="7415402" y="3549653"/>
            <a:ext cx="2335212" cy="1581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230188">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state: ESTAB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Variables:</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 # client-to-server</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server-to-client</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Courier New" charset="0"/>
                <a:ea typeface="ＭＳ Ｐゴシック" charset="0"/>
                <a:cs typeface="+mn-cs"/>
              </a:rPr>
              <a:t>rcvBuffer</a:t>
            </a: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size</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at server,client </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a:t>
            </a:r>
          </a:p>
        </p:txBody>
      </p:sp>
      <p:grpSp>
        <p:nvGrpSpPr>
          <p:cNvPr id="149" name="Group 67">
            <a:extLst>
              <a:ext uri="{FF2B5EF4-FFF2-40B4-BE49-F238E27FC236}">
                <a16:creationId xmlns:a16="http://schemas.microsoft.com/office/drawing/2014/main" id="{A3675259-9C7A-1740-AEED-A90AD2D0AE87}"/>
              </a:ext>
            </a:extLst>
          </p:cNvPr>
          <p:cNvGrpSpPr>
            <a:grpSpLocks/>
          </p:cNvGrpSpPr>
          <p:nvPr/>
        </p:nvGrpSpPr>
        <p:grpSpPr bwMode="auto">
          <a:xfrm>
            <a:off x="8308511" y="3351215"/>
            <a:ext cx="438150" cy="206375"/>
            <a:chOff x="344" y="1846"/>
            <a:chExt cx="336" cy="130"/>
          </a:xfrm>
        </p:grpSpPr>
        <p:sp>
          <p:nvSpPr>
            <p:cNvPr id="150" name="Rectangle 68">
              <a:extLst>
                <a:ext uri="{FF2B5EF4-FFF2-40B4-BE49-F238E27FC236}">
                  <a16:creationId xmlns:a16="http://schemas.microsoft.com/office/drawing/2014/main" id="{4B4BD261-01C7-494F-8D01-68B19AA4B9AC}"/>
                </a:ext>
              </a:extLst>
            </p:cNvPr>
            <p:cNvSpPr>
              <a:spLocks noChangeArrowheads="1"/>
            </p:cNvSpPr>
            <p:nvPr/>
          </p:nvSpPr>
          <p:spPr bwMode="auto">
            <a:xfrm>
              <a:off x="344" y="1846"/>
              <a:ext cx="336" cy="13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1" name="Rectangle 69">
              <a:extLst>
                <a:ext uri="{FF2B5EF4-FFF2-40B4-BE49-F238E27FC236}">
                  <a16:creationId xmlns:a16="http://schemas.microsoft.com/office/drawing/2014/main" id="{4E7628F3-86B5-E44C-8195-D9FF1BBA53D4}"/>
                </a:ext>
              </a:extLst>
            </p:cNvPr>
            <p:cNvSpPr>
              <a:spLocks noChangeArrowheads="1"/>
            </p:cNvSpPr>
            <p:nvPr/>
          </p:nvSpPr>
          <p:spPr bwMode="auto">
            <a:xfrm>
              <a:off x="454" y="1863"/>
              <a:ext cx="112" cy="99"/>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2" name="Rectangle 70">
              <a:extLst>
                <a:ext uri="{FF2B5EF4-FFF2-40B4-BE49-F238E27FC236}">
                  <a16:creationId xmlns:a16="http://schemas.microsoft.com/office/drawing/2014/main" id="{BE5565DB-C659-5048-B6BD-16420D5CE92C}"/>
                </a:ext>
              </a:extLst>
            </p:cNvPr>
            <p:cNvSpPr>
              <a:spLocks noChangeArrowheads="1"/>
            </p:cNvSpPr>
            <p:nvPr/>
          </p:nvSpPr>
          <p:spPr bwMode="auto">
            <a:xfrm>
              <a:off x="578" y="1921"/>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Rectangle 71">
              <a:extLst>
                <a:ext uri="{FF2B5EF4-FFF2-40B4-BE49-F238E27FC236}">
                  <a16:creationId xmlns:a16="http://schemas.microsoft.com/office/drawing/2014/main" id="{720A74F5-E1C3-FF45-B800-884CFBB24D0A}"/>
                </a:ext>
              </a:extLst>
            </p:cNvPr>
            <p:cNvSpPr>
              <a:spLocks noChangeArrowheads="1"/>
            </p:cNvSpPr>
            <p:nvPr/>
          </p:nvSpPr>
          <p:spPr bwMode="auto">
            <a:xfrm>
              <a:off x="407" y="1922"/>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54" name="Text Box 72">
            <a:extLst>
              <a:ext uri="{FF2B5EF4-FFF2-40B4-BE49-F238E27FC236}">
                <a16:creationId xmlns:a16="http://schemas.microsoft.com/office/drawing/2014/main" id="{48C5FBCA-1883-5B46-BC6B-BD218B24C18D}"/>
              </a:ext>
            </a:extLst>
          </p:cNvPr>
          <p:cNvSpPr txBox="1">
            <a:spLocks noChangeArrowheads="1"/>
          </p:cNvSpPr>
          <p:nvPr/>
        </p:nvSpPr>
        <p:spPr bwMode="auto">
          <a:xfrm>
            <a:off x="7943246" y="3024051"/>
            <a:ext cx="1146175"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application</a:t>
            </a:r>
          </a:p>
        </p:txBody>
      </p:sp>
      <p:sp>
        <p:nvSpPr>
          <p:cNvPr id="155" name="Line 73">
            <a:extLst>
              <a:ext uri="{FF2B5EF4-FFF2-40B4-BE49-F238E27FC236}">
                <a16:creationId xmlns:a16="http://schemas.microsoft.com/office/drawing/2014/main" id="{C7D010E1-FDC8-B843-B502-33120A86EB14}"/>
              </a:ext>
            </a:extLst>
          </p:cNvPr>
          <p:cNvSpPr>
            <a:spLocks noChangeShapeType="1"/>
          </p:cNvSpPr>
          <p:nvPr/>
        </p:nvSpPr>
        <p:spPr bwMode="auto">
          <a:xfrm>
            <a:off x="7407464" y="4932365"/>
            <a:ext cx="2268538"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6" name="Text Box 74">
            <a:extLst>
              <a:ext uri="{FF2B5EF4-FFF2-40B4-BE49-F238E27FC236}">
                <a16:creationId xmlns:a16="http://schemas.microsoft.com/office/drawing/2014/main" id="{46053DCC-44E5-2C43-B37B-8DA921C733B2}"/>
              </a:ext>
            </a:extLst>
          </p:cNvPr>
          <p:cNvSpPr txBox="1">
            <a:spLocks noChangeArrowheads="1"/>
          </p:cNvSpPr>
          <p:nvPr/>
        </p:nvSpPr>
        <p:spPr bwMode="auto">
          <a:xfrm>
            <a:off x="8070953" y="5013813"/>
            <a:ext cx="9080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network</a:t>
            </a:r>
          </a:p>
        </p:txBody>
      </p:sp>
      <p:sp>
        <p:nvSpPr>
          <p:cNvPr id="157" name="Rectangle 75">
            <a:extLst>
              <a:ext uri="{FF2B5EF4-FFF2-40B4-BE49-F238E27FC236}">
                <a16:creationId xmlns:a16="http://schemas.microsoft.com/office/drawing/2014/main" id="{2794759F-1BDF-124F-8990-F97B9E3FFDCA}"/>
              </a:ext>
            </a:extLst>
          </p:cNvPr>
          <p:cNvSpPr>
            <a:spLocks noChangeArrowheads="1"/>
          </p:cNvSpPr>
          <p:nvPr/>
        </p:nvSpPr>
        <p:spPr bwMode="auto">
          <a:xfrm>
            <a:off x="7372539" y="5354640"/>
            <a:ext cx="2335213" cy="18097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8" name="Line 76">
            <a:extLst>
              <a:ext uri="{FF2B5EF4-FFF2-40B4-BE49-F238E27FC236}">
                <a16:creationId xmlns:a16="http://schemas.microsoft.com/office/drawing/2014/main" id="{AA62258B-6959-8646-9E2E-9B0097512BD1}"/>
              </a:ext>
            </a:extLst>
          </p:cNvPr>
          <p:cNvSpPr>
            <a:spLocks noChangeShapeType="1"/>
          </p:cNvSpPr>
          <p:nvPr/>
        </p:nvSpPr>
        <p:spPr bwMode="auto">
          <a:xfrm>
            <a:off x="7401114" y="5343528"/>
            <a:ext cx="0" cy="236537"/>
          </a:xfrm>
          <a:prstGeom prst="line">
            <a:avLst/>
          </a:prstGeom>
          <a:noFill/>
          <a:ln w="9525">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9" name="Line 77">
            <a:extLst>
              <a:ext uri="{FF2B5EF4-FFF2-40B4-BE49-F238E27FC236}">
                <a16:creationId xmlns:a16="http://schemas.microsoft.com/office/drawing/2014/main" id="{B39909BE-5B6C-6F46-8749-CE29AEAB2CB2}"/>
              </a:ext>
            </a:extLst>
          </p:cNvPr>
          <p:cNvSpPr>
            <a:spLocks noChangeShapeType="1"/>
          </p:cNvSpPr>
          <p:nvPr/>
        </p:nvSpPr>
        <p:spPr bwMode="auto">
          <a:xfrm>
            <a:off x="9664889" y="5314953"/>
            <a:ext cx="0" cy="236537"/>
          </a:xfrm>
          <a:prstGeom prst="line">
            <a:avLst/>
          </a:prstGeom>
          <a:noFill/>
          <a:ln w="9525">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Freeform 78">
            <a:extLst>
              <a:ext uri="{FF2B5EF4-FFF2-40B4-BE49-F238E27FC236}">
                <a16:creationId xmlns:a16="http://schemas.microsoft.com/office/drawing/2014/main" id="{830D21F8-79F0-0E4D-A9EF-3C8300C80D17}"/>
              </a:ext>
            </a:extLst>
          </p:cNvPr>
          <p:cNvSpPr>
            <a:spLocks/>
          </p:cNvSpPr>
          <p:nvPr/>
        </p:nvSpPr>
        <p:spPr bwMode="auto">
          <a:xfrm>
            <a:off x="9682352" y="2932115"/>
            <a:ext cx="468312" cy="2490788"/>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63" name="Group 89">
            <a:extLst>
              <a:ext uri="{FF2B5EF4-FFF2-40B4-BE49-F238E27FC236}">
                <a16:creationId xmlns:a16="http://schemas.microsoft.com/office/drawing/2014/main" id="{DB71F8E2-0EB4-2A4E-B4C5-3DC2955DEDE8}"/>
              </a:ext>
            </a:extLst>
          </p:cNvPr>
          <p:cNvGrpSpPr>
            <a:grpSpLocks/>
          </p:cNvGrpSpPr>
          <p:nvPr/>
        </p:nvGrpSpPr>
        <p:grpSpPr bwMode="auto">
          <a:xfrm>
            <a:off x="2149664" y="5024440"/>
            <a:ext cx="698500" cy="612775"/>
            <a:chOff x="-44" y="1473"/>
            <a:chExt cx="981" cy="1105"/>
          </a:xfrm>
        </p:grpSpPr>
        <p:pic>
          <p:nvPicPr>
            <p:cNvPr id="164" name="Picture 90" descr="desktop_computer_stylized_medium">
              <a:extLst>
                <a:ext uri="{FF2B5EF4-FFF2-40B4-BE49-F238E27FC236}">
                  <a16:creationId xmlns:a16="http://schemas.microsoft.com/office/drawing/2014/main" id="{C631DB34-DA41-694E-BA26-57FDF68E687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 name="Freeform 91">
              <a:extLst>
                <a:ext uri="{FF2B5EF4-FFF2-40B4-BE49-F238E27FC236}">
                  <a16:creationId xmlns:a16="http://schemas.microsoft.com/office/drawing/2014/main" id="{BEF55614-0BD4-8249-9822-CEE59DA9A93D}"/>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66" name="Group 92">
            <a:extLst>
              <a:ext uri="{FF2B5EF4-FFF2-40B4-BE49-F238E27FC236}">
                <a16:creationId xmlns:a16="http://schemas.microsoft.com/office/drawing/2014/main" id="{F06A1B16-A85F-394E-802F-0E5CD7D943D6}"/>
              </a:ext>
            </a:extLst>
          </p:cNvPr>
          <p:cNvGrpSpPr>
            <a:grpSpLocks/>
          </p:cNvGrpSpPr>
          <p:nvPr/>
        </p:nvGrpSpPr>
        <p:grpSpPr bwMode="auto">
          <a:xfrm>
            <a:off x="9964927" y="4922840"/>
            <a:ext cx="415925" cy="627063"/>
            <a:chOff x="4140" y="429"/>
            <a:chExt cx="1425" cy="2396"/>
          </a:xfrm>
        </p:grpSpPr>
        <p:sp>
          <p:nvSpPr>
            <p:cNvPr id="167" name="Freeform 93">
              <a:extLst>
                <a:ext uri="{FF2B5EF4-FFF2-40B4-BE49-F238E27FC236}">
                  <a16:creationId xmlns:a16="http://schemas.microsoft.com/office/drawing/2014/main" id="{0B18D7B8-4C19-6A48-9356-0BDC63F4B19E}"/>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8" name="Rectangle 94">
              <a:extLst>
                <a:ext uri="{FF2B5EF4-FFF2-40B4-BE49-F238E27FC236}">
                  <a16:creationId xmlns:a16="http://schemas.microsoft.com/office/drawing/2014/main" id="{83F51854-758D-F348-B0AE-4C8BBF01B327}"/>
                </a:ext>
              </a:extLst>
            </p:cNvPr>
            <p:cNvSpPr>
              <a:spLocks noChangeArrowheads="1"/>
            </p:cNvSpPr>
            <p:nvPr/>
          </p:nvSpPr>
          <p:spPr bwMode="auto">
            <a:xfrm>
              <a:off x="4205" y="429"/>
              <a:ext cx="1050" cy="2287"/>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9" name="Freeform 95">
              <a:extLst>
                <a:ext uri="{FF2B5EF4-FFF2-40B4-BE49-F238E27FC236}">
                  <a16:creationId xmlns:a16="http://schemas.microsoft.com/office/drawing/2014/main" id="{BCB6E605-7A9B-CA4D-855C-288812DAAB0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0" name="Freeform 96">
              <a:extLst>
                <a:ext uri="{FF2B5EF4-FFF2-40B4-BE49-F238E27FC236}">
                  <a16:creationId xmlns:a16="http://schemas.microsoft.com/office/drawing/2014/main" id="{010D7A25-5C86-B443-B0F4-6A6735092E3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1" name="Rectangle 97">
              <a:extLst>
                <a:ext uri="{FF2B5EF4-FFF2-40B4-BE49-F238E27FC236}">
                  <a16:creationId xmlns:a16="http://schemas.microsoft.com/office/drawing/2014/main" id="{6B6FDD4A-AD55-9345-AF53-BC625746DD19}"/>
                </a:ext>
              </a:extLst>
            </p:cNvPr>
            <p:cNvSpPr>
              <a:spLocks noChangeArrowheads="1"/>
            </p:cNvSpPr>
            <p:nvPr/>
          </p:nvSpPr>
          <p:spPr bwMode="auto">
            <a:xfrm>
              <a:off x="4211" y="696"/>
              <a:ext cx="598" cy="42"/>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2" name="Group 98">
              <a:extLst>
                <a:ext uri="{FF2B5EF4-FFF2-40B4-BE49-F238E27FC236}">
                  <a16:creationId xmlns:a16="http://schemas.microsoft.com/office/drawing/2014/main" id="{A97FBBEC-0302-FA4C-A3B9-B0FD424712B4}"/>
                </a:ext>
              </a:extLst>
            </p:cNvPr>
            <p:cNvGrpSpPr>
              <a:grpSpLocks/>
            </p:cNvGrpSpPr>
            <p:nvPr/>
          </p:nvGrpSpPr>
          <p:grpSpPr bwMode="auto">
            <a:xfrm>
              <a:off x="4749" y="668"/>
              <a:ext cx="581" cy="145"/>
              <a:chOff x="614" y="2568"/>
              <a:chExt cx="725" cy="139"/>
            </a:xfrm>
          </p:grpSpPr>
          <p:sp>
            <p:nvSpPr>
              <p:cNvPr id="197" name="AutoShape 99">
                <a:extLst>
                  <a:ext uri="{FF2B5EF4-FFF2-40B4-BE49-F238E27FC236}">
                    <a16:creationId xmlns:a16="http://schemas.microsoft.com/office/drawing/2014/main" id="{C21CB491-D46B-EE41-AA0F-DE79A218D55A}"/>
                  </a:ext>
                </a:extLst>
              </p:cNvPr>
              <p:cNvSpPr>
                <a:spLocks noChangeArrowheads="1"/>
              </p:cNvSpPr>
              <p:nvPr/>
            </p:nvSpPr>
            <p:spPr bwMode="auto">
              <a:xfrm>
                <a:off x="614" y="2566"/>
                <a:ext cx="726"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8" name="AutoShape 100">
                <a:extLst>
                  <a:ext uri="{FF2B5EF4-FFF2-40B4-BE49-F238E27FC236}">
                    <a16:creationId xmlns:a16="http://schemas.microsoft.com/office/drawing/2014/main" id="{1FC5D9EE-EAE0-7E4E-B85F-6FC8DE4DEE26}"/>
                  </a:ext>
                </a:extLst>
              </p:cNvPr>
              <p:cNvSpPr>
                <a:spLocks noChangeArrowheads="1"/>
              </p:cNvSpPr>
              <p:nvPr/>
            </p:nvSpPr>
            <p:spPr bwMode="auto">
              <a:xfrm>
                <a:off x="628" y="2583"/>
                <a:ext cx="692"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73" name="Rectangle 101">
              <a:extLst>
                <a:ext uri="{FF2B5EF4-FFF2-40B4-BE49-F238E27FC236}">
                  <a16:creationId xmlns:a16="http://schemas.microsoft.com/office/drawing/2014/main" id="{8F3C4297-FFD3-D843-98B6-43C61A7317BF}"/>
                </a:ext>
              </a:extLst>
            </p:cNvPr>
            <p:cNvSpPr>
              <a:spLocks noChangeArrowheads="1"/>
            </p:cNvSpPr>
            <p:nvPr/>
          </p:nvSpPr>
          <p:spPr bwMode="auto">
            <a:xfrm>
              <a:off x="4222" y="1017"/>
              <a:ext cx="598"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4" name="Group 102">
              <a:extLst>
                <a:ext uri="{FF2B5EF4-FFF2-40B4-BE49-F238E27FC236}">
                  <a16:creationId xmlns:a16="http://schemas.microsoft.com/office/drawing/2014/main" id="{21DC2796-CCBB-6A4F-838F-49A2C67C0E64}"/>
                </a:ext>
              </a:extLst>
            </p:cNvPr>
            <p:cNvGrpSpPr>
              <a:grpSpLocks/>
            </p:cNvGrpSpPr>
            <p:nvPr/>
          </p:nvGrpSpPr>
          <p:grpSpPr bwMode="auto">
            <a:xfrm>
              <a:off x="4747" y="994"/>
              <a:ext cx="581" cy="134"/>
              <a:chOff x="614" y="2568"/>
              <a:chExt cx="725" cy="139"/>
            </a:xfrm>
          </p:grpSpPr>
          <p:sp>
            <p:nvSpPr>
              <p:cNvPr id="195" name="AutoShape 103">
                <a:extLst>
                  <a:ext uri="{FF2B5EF4-FFF2-40B4-BE49-F238E27FC236}">
                    <a16:creationId xmlns:a16="http://schemas.microsoft.com/office/drawing/2014/main" id="{969D7B41-0DC1-4440-AFDE-248D9CDB66EB}"/>
                  </a:ext>
                </a:extLst>
              </p:cNvPr>
              <p:cNvSpPr>
                <a:spLocks noChangeArrowheads="1"/>
              </p:cNvSpPr>
              <p:nvPr/>
            </p:nvSpPr>
            <p:spPr bwMode="auto">
              <a:xfrm>
                <a:off x="617" y="2567"/>
                <a:ext cx="719" cy="138"/>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6" name="AutoShape 104">
                <a:extLst>
                  <a:ext uri="{FF2B5EF4-FFF2-40B4-BE49-F238E27FC236}">
                    <a16:creationId xmlns:a16="http://schemas.microsoft.com/office/drawing/2014/main" id="{B3EC6575-CF4C-6246-8181-ED39D289D214}"/>
                  </a:ext>
                </a:extLst>
              </p:cNvPr>
              <p:cNvSpPr>
                <a:spLocks noChangeArrowheads="1"/>
              </p:cNvSpPr>
              <p:nvPr/>
            </p:nvSpPr>
            <p:spPr bwMode="auto">
              <a:xfrm>
                <a:off x="630" y="2586"/>
                <a:ext cx="679"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75" name="Rectangle 105">
              <a:extLst>
                <a:ext uri="{FF2B5EF4-FFF2-40B4-BE49-F238E27FC236}">
                  <a16:creationId xmlns:a16="http://schemas.microsoft.com/office/drawing/2014/main" id="{E4C8EF29-9693-8843-BE99-DFF7EF55F859}"/>
                </a:ext>
              </a:extLst>
            </p:cNvPr>
            <p:cNvSpPr>
              <a:spLocks noChangeArrowheads="1"/>
            </p:cNvSpPr>
            <p:nvPr/>
          </p:nvSpPr>
          <p:spPr bwMode="auto">
            <a:xfrm>
              <a:off x="4216" y="1357"/>
              <a:ext cx="598"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6" name="Rectangle 106">
              <a:extLst>
                <a:ext uri="{FF2B5EF4-FFF2-40B4-BE49-F238E27FC236}">
                  <a16:creationId xmlns:a16="http://schemas.microsoft.com/office/drawing/2014/main" id="{444A4DA4-95C5-7247-8CDB-5D7AF6D3A816}"/>
                </a:ext>
              </a:extLst>
            </p:cNvPr>
            <p:cNvSpPr>
              <a:spLocks noChangeArrowheads="1"/>
            </p:cNvSpPr>
            <p:nvPr/>
          </p:nvSpPr>
          <p:spPr bwMode="auto">
            <a:xfrm>
              <a:off x="4227" y="1654"/>
              <a:ext cx="598"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7" name="Group 107">
              <a:extLst>
                <a:ext uri="{FF2B5EF4-FFF2-40B4-BE49-F238E27FC236}">
                  <a16:creationId xmlns:a16="http://schemas.microsoft.com/office/drawing/2014/main" id="{E95F09FB-35B3-984D-8B07-8ED352E49862}"/>
                </a:ext>
              </a:extLst>
            </p:cNvPr>
            <p:cNvGrpSpPr>
              <a:grpSpLocks/>
            </p:cNvGrpSpPr>
            <p:nvPr/>
          </p:nvGrpSpPr>
          <p:grpSpPr bwMode="auto">
            <a:xfrm>
              <a:off x="4735" y="1627"/>
              <a:ext cx="582" cy="151"/>
              <a:chOff x="614" y="2568"/>
              <a:chExt cx="725" cy="139"/>
            </a:xfrm>
          </p:grpSpPr>
          <p:sp>
            <p:nvSpPr>
              <p:cNvPr id="193" name="AutoShape 108">
                <a:extLst>
                  <a:ext uri="{FF2B5EF4-FFF2-40B4-BE49-F238E27FC236}">
                    <a16:creationId xmlns:a16="http://schemas.microsoft.com/office/drawing/2014/main" id="{0D8F2BD6-B00B-A145-9FAD-DEBB9A14C761}"/>
                  </a:ext>
                </a:extLst>
              </p:cNvPr>
              <p:cNvSpPr>
                <a:spLocks noChangeArrowheads="1"/>
              </p:cNvSpPr>
              <p:nvPr/>
            </p:nvSpPr>
            <p:spPr bwMode="auto">
              <a:xfrm>
                <a:off x="611" y="2576"/>
                <a:ext cx="725" cy="123"/>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4" name="AutoShape 109">
                <a:extLst>
                  <a:ext uri="{FF2B5EF4-FFF2-40B4-BE49-F238E27FC236}">
                    <a16:creationId xmlns:a16="http://schemas.microsoft.com/office/drawing/2014/main" id="{FBEB72B8-9464-2649-9EA1-03257A809BD1}"/>
                  </a:ext>
                </a:extLst>
              </p:cNvPr>
              <p:cNvSpPr>
                <a:spLocks noChangeArrowheads="1"/>
              </p:cNvSpPr>
              <p:nvPr/>
            </p:nvSpPr>
            <p:spPr bwMode="auto">
              <a:xfrm>
                <a:off x="625" y="2588"/>
                <a:ext cx="691"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78" name="Freeform 110">
              <a:extLst>
                <a:ext uri="{FF2B5EF4-FFF2-40B4-BE49-F238E27FC236}">
                  <a16:creationId xmlns:a16="http://schemas.microsoft.com/office/drawing/2014/main" id="{69825DF1-2B01-DB4D-AD1A-63C84CD16387}"/>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79" name="Group 111">
              <a:extLst>
                <a:ext uri="{FF2B5EF4-FFF2-40B4-BE49-F238E27FC236}">
                  <a16:creationId xmlns:a16="http://schemas.microsoft.com/office/drawing/2014/main" id="{77E8896E-C175-9440-8F1C-C0DAB898AF9D}"/>
                </a:ext>
              </a:extLst>
            </p:cNvPr>
            <p:cNvGrpSpPr>
              <a:grpSpLocks/>
            </p:cNvGrpSpPr>
            <p:nvPr/>
          </p:nvGrpSpPr>
          <p:grpSpPr bwMode="auto">
            <a:xfrm>
              <a:off x="4739" y="1327"/>
              <a:ext cx="582" cy="139"/>
              <a:chOff x="614" y="2568"/>
              <a:chExt cx="725" cy="139"/>
            </a:xfrm>
          </p:grpSpPr>
          <p:sp>
            <p:nvSpPr>
              <p:cNvPr id="191" name="AutoShape 112">
                <a:extLst>
                  <a:ext uri="{FF2B5EF4-FFF2-40B4-BE49-F238E27FC236}">
                    <a16:creationId xmlns:a16="http://schemas.microsoft.com/office/drawing/2014/main" id="{207BBBCB-E17B-0743-A1A2-C4D7DD812519}"/>
                  </a:ext>
                </a:extLst>
              </p:cNvPr>
              <p:cNvSpPr>
                <a:spLocks noChangeArrowheads="1"/>
              </p:cNvSpPr>
              <p:nvPr/>
            </p:nvSpPr>
            <p:spPr bwMode="auto">
              <a:xfrm>
                <a:off x="613" y="2568"/>
                <a:ext cx="725"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2" name="AutoShape 113">
                <a:extLst>
                  <a:ext uri="{FF2B5EF4-FFF2-40B4-BE49-F238E27FC236}">
                    <a16:creationId xmlns:a16="http://schemas.microsoft.com/office/drawing/2014/main" id="{28DD6B35-219B-6B45-BF21-71B299ABB40C}"/>
                  </a:ext>
                </a:extLst>
              </p:cNvPr>
              <p:cNvSpPr>
                <a:spLocks noChangeArrowheads="1"/>
              </p:cNvSpPr>
              <p:nvPr/>
            </p:nvSpPr>
            <p:spPr bwMode="auto">
              <a:xfrm>
                <a:off x="627" y="2586"/>
                <a:ext cx="691"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80" name="Rectangle 114">
              <a:extLst>
                <a:ext uri="{FF2B5EF4-FFF2-40B4-BE49-F238E27FC236}">
                  <a16:creationId xmlns:a16="http://schemas.microsoft.com/office/drawing/2014/main" id="{CD269004-8DB5-4549-A4AF-499B61683FB8}"/>
                </a:ext>
              </a:extLst>
            </p:cNvPr>
            <p:cNvSpPr>
              <a:spLocks noChangeArrowheads="1"/>
            </p:cNvSpPr>
            <p:nvPr/>
          </p:nvSpPr>
          <p:spPr bwMode="auto">
            <a:xfrm>
              <a:off x="5250" y="429"/>
              <a:ext cx="71" cy="2287"/>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1" name="Freeform 115">
              <a:extLst>
                <a:ext uri="{FF2B5EF4-FFF2-40B4-BE49-F238E27FC236}">
                  <a16:creationId xmlns:a16="http://schemas.microsoft.com/office/drawing/2014/main" id="{8AAFEB73-B442-224B-96A6-63129BA97E10}"/>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2" name="Freeform 116">
              <a:extLst>
                <a:ext uri="{FF2B5EF4-FFF2-40B4-BE49-F238E27FC236}">
                  <a16:creationId xmlns:a16="http://schemas.microsoft.com/office/drawing/2014/main" id="{E0880A41-79A8-9248-8678-A4C1ACE4B8B3}"/>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Oval 117">
              <a:extLst>
                <a:ext uri="{FF2B5EF4-FFF2-40B4-BE49-F238E27FC236}">
                  <a16:creationId xmlns:a16="http://schemas.microsoft.com/office/drawing/2014/main" id="{11D25FBB-2A67-A949-8638-6A82B88E1AEE}"/>
                </a:ext>
              </a:extLst>
            </p:cNvPr>
            <p:cNvSpPr>
              <a:spLocks noChangeArrowheads="1"/>
            </p:cNvSpPr>
            <p:nvPr/>
          </p:nvSpPr>
          <p:spPr bwMode="auto">
            <a:xfrm>
              <a:off x="5516" y="2613"/>
              <a:ext cx="49"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4" name="Freeform 118">
              <a:extLst>
                <a:ext uri="{FF2B5EF4-FFF2-40B4-BE49-F238E27FC236}">
                  <a16:creationId xmlns:a16="http://schemas.microsoft.com/office/drawing/2014/main" id="{9FEB11C7-9DF6-A746-9A7F-CE68217C13B7}"/>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5" name="AutoShape 119">
              <a:extLst>
                <a:ext uri="{FF2B5EF4-FFF2-40B4-BE49-F238E27FC236}">
                  <a16:creationId xmlns:a16="http://schemas.microsoft.com/office/drawing/2014/main" id="{D279A648-2B84-1346-BF0F-DB65CFB075C7}"/>
                </a:ext>
              </a:extLst>
            </p:cNvPr>
            <p:cNvSpPr>
              <a:spLocks noChangeArrowheads="1"/>
            </p:cNvSpPr>
            <p:nvPr/>
          </p:nvSpPr>
          <p:spPr bwMode="auto">
            <a:xfrm>
              <a:off x="4140" y="2679"/>
              <a:ext cx="1197"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6" name="AutoShape 120">
              <a:extLst>
                <a:ext uri="{FF2B5EF4-FFF2-40B4-BE49-F238E27FC236}">
                  <a16:creationId xmlns:a16="http://schemas.microsoft.com/office/drawing/2014/main" id="{0EDBF10F-D10C-CA46-A0A9-1ACE621AD066}"/>
                </a:ext>
              </a:extLst>
            </p:cNvPr>
            <p:cNvSpPr>
              <a:spLocks noChangeArrowheads="1"/>
            </p:cNvSpPr>
            <p:nvPr/>
          </p:nvSpPr>
          <p:spPr bwMode="auto">
            <a:xfrm>
              <a:off x="4205" y="2710"/>
              <a:ext cx="1071" cy="85"/>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7" name="Oval 121">
              <a:extLst>
                <a:ext uri="{FF2B5EF4-FFF2-40B4-BE49-F238E27FC236}">
                  <a16:creationId xmlns:a16="http://schemas.microsoft.com/office/drawing/2014/main" id="{E4E41E31-C9C4-AF4E-A419-E8421CCEF424}"/>
                </a:ext>
              </a:extLst>
            </p:cNvPr>
            <p:cNvSpPr>
              <a:spLocks noChangeArrowheads="1"/>
            </p:cNvSpPr>
            <p:nvPr/>
          </p:nvSpPr>
          <p:spPr bwMode="auto">
            <a:xfrm>
              <a:off x="4309"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8" name="Oval 122">
              <a:extLst>
                <a:ext uri="{FF2B5EF4-FFF2-40B4-BE49-F238E27FC236}">
                  <a16:creationId xmlns:a16="http://schemas.microsoft.com/office/drawing/2014/main" id="{2C59CE5F-437A-C441-8354-6530041056CC}"/>
                </a:ext>
              </a:extLst>
            </p:cNvPr>
            <p:cNvSpPr>
              <a:spLocks noChangeArrowheads="1"/>
            </p:cNvSpPr>
            <p:nvPr/>
          </p:nvSpPr>
          <p:spPr bwMode="auto">
            <a:xfrm>
              <a:off x="4488"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189" name="Oval 123">
              <a:extLst>
                <a:ext uri="{FF2B5EF4-FFF2-40B4-BE49-F238E27FC236}">
                  <a16:creationId xmlns:a16="http://schemas.microsoft.com/office/drawing/2014/main" id="{E077C775-39FA-824B-8701-FA02EBEDC5FF}"/>
                </a:ext>
              </a:extLst>
            </p:cNvPr>
            <p:cNvSpPr>
              <a:spLocks noChangeArrowheads="1"/>
            </p:cNvSpPr>
            <p:nvPr/>
          </p:nvSpPr>
          <p:spPr bwMode="auto">
            <a:xfrm>
              <a:off x="4662"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0" name="Rectangle 124">
              <a:extLst>
                <a:ext uri="{FF2B5EF4-FFF2-40B4-BE49-F238E27FC236}">
                  <a16:creationId xmlns:a16="http://schemas.microsoft.com/office/drawing/2014/main" id="{858DFD8B-E1AF-0646-911F-639730691009}"/>
                </a:ext>
              </a:extLst>
            </p:cNvPr>
            <p:cNvSpPr>
              <a:spLocks noChangeArrowheads="1"/>
            </p:cNvSpPr>
            <p:nvPr/>
          </p:nvSpPr>
          <p:spPr bwMode="auto">
            <a:xfrm>
              <a:off x="5065" y="1836"/>
              <a:ext cx="82" cy="758"/>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74" name="Slide Number Placeholder 2">
            <a:extLst>
              <a:ext uri="{FF2B5EF4-FFF2-40B4-BE49-F238E27FC236}">
                <a16:creationId xmlns:a16="http://schemas.microsoft.com/office/drawing/2014/main" id="{2804BB5E-F6B2-BA48-BFC5-59C8B165BD2D}"/>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28</a:t>
            </a:fld>
            <a:endParaRPr lang="en-US" dirty="0"/>
          </a:p>
        </p:txBody>
      </p:sp>
      <p:sp>
        <p:nvSpPr>
          <p:cNvPr id="75" name="Text Box 83">
            <a:extLst>
              <a:ext uri="{FF2B5EF4-FFF2-40B4-BE49-F238E27FC236}">
                <a16:creationId xmlns:a16="http://schemas.microsoft.com/office/drawing/2014/main" id="{25F15675-FF43-214C-A3D0-0ECB8B278CC8}"/>
              </a:ext>
            </a:extLst>
          </p:cNvPr>
          <p:cNvSpPr txBox="1">
            <a:spLocks noChangeArrowheads="1"/>
          </p:cNvSpPr>
          <p:nvPr/>
        </p:nvSpPr>
        <p:spPr bwMode="auto">
          <a:xfrm>
            <a:off x="2816665" y="5782939"/>
            <a:ext cx="43275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1775" indent="-231775">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nSpc>
                <a:spcPct val="100000"/>
              </a:lnSpc>
              <a:spcBef>
                <a:spcPct val="0"/>
              </a:spcBef>
              <a:buClrTx/>
              <a:buSzTx/>
              <a:buFontTx/>
              <a:buNone/>
            </a:pPr>
            <a:r>
              <a:rPr lang="en-US" altLang="x-none" sz="1400" b="1" dirty="0" err="1">
                <a:latin typeface="Courier New" charset="0"/>
              </a:rPr>
              <a:t>clientSocket.connect</a:t>
            </a:r>
            <a:r>
              <a:rPr lang="en-US" altLang="x-none" sz="1400" b="1" dirty="0">
                <a:latin typeface="Courier New" charset="0"/>
              </a:rPr>
              <a:t>("</a:t>
            </a:r>
            <a:r>
              <a:rPr lang="en-US" altLang="x-none" sz="1400" b="1" dirty="0" err="1">
                <a:latin typeface="Courier New" charset="0"/>
              </a:rPr>
              <a:t>server”,”port</a:t>
            </a:r>
            <a:r>
              <a:rPr lang="en-US" altLang="x-none" sz="1400" b="1" dirty="0">
                <a:latin typeface="Courier New" charset="0"/>
              </a:rPr>
              <a:t>”);</a:t>
            </a:r>
          </a:p>
          <a:p>
            <a:pPr>
              <a:lnSpc>
                <a:spcPct val="100000"/>
              </a:lnSpc>
              <a:spcBef>
                <a:spcPct val="0"/>
              </a:spcBef>
              <a:buClrTx/>
              <a:buSzTx/>
              <a:buFontTx/>
              <a:buNone/>
            </a:pPr>
            <a:r>
              <a:rPr lang="en-US" altLang="x-none" sz="1400" b="1" dirty="0">
                <a:latin typeface="Courier New" charset="0"/>
              </a:rPr>
              <a:t>...</a:t>
            </a:r>
          </a:p>
          <a:p>
            <a:pPr>
              <a:lnSpc>
                <a:spcPct val="100000"/>
              </a:lnSpc>
              <a:spcBef>
                <a:spcPct val="0"/>
              </a:spcBef>
              <a:buClrTx/>
              <a:buSzTx/>
              <a:buFontTx/>
              <a:buNone/>
            </a:pPr>
            <a:r>
              <a:rPr lang="en-US" altLang="x-none" sz="1400" b="1" dirty="0" err="1">
                <a:latin typeface="Courier New" charset="0"/>
              </a:rPr>
              <a:t>clientSocket.send</a:t>
            </a:r>
            <a:r>
              <a:rPr lang="en-US" altLang="x-none" sz="1400" b="1" dirty="0">
                <a:latin typeface="Courier New" charset="0"/>
              </a:rPr>
              <a:t>(…)</a:t>
            </a:r>
          </a:p>
        </p:txBody>
      </p:sp>
      <p:sp>
        <p:nvSpPr>
          <p:cNvPr id="76" name="Text Box 85">
            <a:extLst>
              <a:ext uri="{FF2B5EF4-FFF2-40B4-BE49-F238E27FC236}">
                <a16:creationId xmlns:a16="http://schemas.microsoft.com/office/drawing/2014/main" id="{35C6BEC6-8A29-504C-A5A4-7A2128C33564}"/>
              </a:ext>
            </a:extLst>
          </p:cNvPr>
          <p:cNvSpPr txBox="1">
            <a:spLocks noChangeArrowheads="1"/>
          </p:cNvSpPr>
          <p:nvPr/>
        </p:nvSpPr>
        <p:spPr bwMode="auto">
          <a:xfrm>
            <a:off x="7204674" y="5782939"/>
            <a:ext cx="467337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1775" indent="-231775">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nSpc>
                <a:spcPct val="100000"/>
              </a:lnSpc>
              <a:spcBef>
                <a:spcPct val="0"/>
              </a:spcBef>
              <a:buClrTx/>
              <a:buSzTx/>
              <a:buFontTx/>
              <a:buNone/>
            </a:pPr>
            <a:r>
              <a:rPr lang="en-US" altLang="x-none" sz="1400" b="1" dirty="0" err="1">
                <a:latin typeface="Courier New" charset="0"/>
              </a:rPr>
              <a:t>connSocket,addr</a:t>
            </a:r>
            <a:r>
              <a:rPr lang="en-US" altLang="x-none" sz="1400" b="1" dirty="0">
                <a:latin typeface="Courier New" charset="0"/>
              </a:rPr>
              <a:t> = </a:t>
            </a:r>
            <a:r>
              <a:rPr lang="en-US" altLang="x-none" sz="1400" b="1" dirty="0" err="1">
                <a:latin typeface="Courier New" charset="0"/>
              </a:rPr>
              <a:t>serverSocket.accept</a:t>
            </a:r>
            <a:r>
              <a:rPr lang="en-US" altLang="x-none" sz="1400" b="1" dirty="0">
                <a:latin typeface="Courier New" charset="0"/>
              </a:rPr>
              <a:t>();</a:t>
            </a:r>
          </a:p>
          <a:p>
            <a:pPr>
              <a:lnSpc>
                <a:spcPct val="100000"/>
              </a:lnSpc>
              <a:spcBef>
                <a:spcPct val="0"/>
              </a:spcBef>
              <a:buClrTx/>
              <a:buSzTx/>
              <a:buFontTx/>
              <a:buNone/>
            </a:pPr>
            <a:r>
              <a:rPr lang="en-US" altLang="x-none" sz="1400" b="1" dirty="0">
                <a:latin typeface="Courier New" charset="0"/>
              </a:rPr>
              <a:t>...</a:t>
            </a:r>
          </a:p>
          <a:p>
            <a:pPr>
              <a:lnSpc>
                <a:spcPct val="100000"/>
              </a:lnSpc>
              <a:spcBef>
                <a:spcPct val="0"/>
              </a:spcBef>
              <a:buClrTx/>
              <a:buSzTx/>
              <a:buFontTx/>
              <a:buNone/>
            </a:pPr>
            <a:r>
              <a:rPr lang="en-US" altLang="x-none" sz="1400" b="1" dirty="0" err="1">
                <a:latin typeface="Courier New" charset="0"/>
              </a:rPr>
              <a:t>connSocket.recv</a:t>
            </a:r>
            <a:r>
              <a:rPr lang="en-US" altLang="x-none" sz="1400" b="1" dirty="0">
                <a:latin typeface="Courier New" charset="0"/>
              </a:rPr>
              <a:t>(…)</a:t>
            </a:r>
          </a:p>
        </p:txBody>
      </p:sp>
    </p:spTree>
    <p:extLst>
      <p:ext uri="{BB962C8B-B14F-4D97-AF65-F5344CB8AC3E}">
        <p14:creationId xmlns:p14="http://schemas.microsoft.com/office/powerpoint/2010/main" val="2492069188"/>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Agreeing to establish a connection</a:t>
            </a:r>
            <a:endParaRPr lang="en-US" sz="4400" b="0" dirty="0"/>
          </a:p>
        </p:txBody>
      </p:sp>
      <p:sp>
        <p:nvSpPr>
          <p:cNvPr id="211" name="Rectangle 63">
            <a:extLst>
              <a:ext uri="{FF2B5EF4-FFF2-40B4-BE49-F238E27FC236}">
                <a16:creationId xmlns:a16="http://schemas.microsoft.com/office/drawing/2014/main" id="{1C578050-76D7-774F-8B1E-4F455216E94E}"/>
              </a:ext>
            </a:extLst>
          </p:cNvPr>
          <p:cNvSpPr txBox="1">
            <a:spLocks noChangeArrowheads="1"/>
          </p:cNvSpPr>
          <p:nvPr/>
        </p:nvSpPr>
        <p:spPr bwMode="auto">
          <a:xfrm>
            <a:off x="5940470" y="1178253"/>
            <a:ext cx="6007355" cy="27793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pitchFamily="2" charset="2"/>
              <a:buNone/>
              <a:tabLst/>
              <a:defRPr/>
            </a:pPr>
            <a:r>
              <a:rPr kumimoji="0" lang="en-US" altLang="en-US" sz="3200" b="0" i="1" u="sng"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Q:</a:t>
            </a:r>
            <a:r>
              <a:rPr kumimoji="0" lang="en-US" altLang="en-US" sz="3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 will 2-way handshake always work in network?</a:t>
            </a:r>
          </a:p>
          <a:p>
            <a:pPr marL="346075" marR="0" lvl="0" indent="-2794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variable delays</a:t>
            </a:r>
          </a:p>
          <a:p>
            <a:pPr marL="346075" lvl="0" indent="-279400">
              <a:lnSpc>
                <a:spcPct val="90000"/>
              </a:lnSpc>
              <a:defRPr/>
            </a:pPr>
            <a:r>
              <a:rPr lang="en-US" altLang="en-US" kern="0" dirty="0">
                <a:solidFill>
                  <a:prstClr val="black"/>
                </a:solidFill>
                <a:ea typeface="ＭＳ Ｐゴシック" panose="020B0600070205080204" pitchFamily="34" charset="-128"/>
              </a:rPr>
              <a:t>unreliable channel, </a:t>
            </a:r>
          </a:p>
          <a:p>
            <a:pPr marL="346075" lvl="0" indent="-279400">
              <a:lnSpc>
                <a:spcPct val="90000"/>
              </a:lnSpc>
              <a:defRPr/>
            </a:pPr>
            <a:r>
              <a:rPr lang="en-US" altLang="en-US" kern="0" dirty="0">
                <a:solidFill>
                  <a:prstClr val="black"/>
                </a:solidFill>
                <a:ea typeface="ＭＳ Ｐゴシック" panose="020B0600070205080204" pitchFamily="34" charset="-128"/>
              </a:rPr>
              <a:t>retransmitted </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messages due to message delay, loss</a:t>
            </a:r>
          </a:p>
        </p:txBody>
      </p:sp>
      <p:pic>
        <p:nvPicPr>
          <p:cNvPr id="212" name="Picture 62" descr="Alice">
            <a:extLst>
              <a:ext uri="{FF2B5EF4-FFF2-40B4-BE49-F238E27FC236}">
                <a16:creationId xmlns:a16="http://schemas.microsoft.com/office/drawing/2014/main" id="{15DE982A-54F5-BC41-BC95-48D876587A8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2408" y="2031271"/>
            <a:ext cx="685440" cy="68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 name="Picture 63" descr="Bob">
            <a:extLst>
              <a:ext uri="{FF2B5EF4-FFF2-40B4-BE49-F238E27FC236}">
                <a16:creationId xmlns:a16="http://schemas.microsoft.com/office/drawing/2014/main" id="{178ED826-4BC2-684F-9F28-07360925030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42300" y="2069246"/>
            <a:ext cx="839663" cy="690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 name="Text Box 49">
            <a:extLst>
              <a:ext uri="{FF2B5EF4-FFF2-40B4-BE49-F238E27FC236}">
                <a16:creationId xmlns:a16="http://schemas.microsoft.com/office/drawing/2014/main" id="{F0A75C95-49D9-D049-B8FA-C8954515AFD3}"/>
              </a:ext>
            </a:extLst>
          </p:cNvPr>
          <p:cNvSpPr txBox="1">
            <a:spLocks noChangeArrowheads="1"/>
          </p:cNvSpPr>
          <p:nvPr/>
        </p:nvSpPr>
        <p:spPr bwMode="auto">
          <a:xfrm>
            <a:off x="979913" y="1354621"/>
            <a:ext cx="320792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2-way handshake:</a:t>
            </a:r>
          </a:p>
        </p:txBody>
      </p:sp>
      <p:sp>
        <p:nvSpPr>
          <p:cNvPr id="215" name="Line 50">
            <a:extLst>
              <a:ext uri="{FF2B5EF4-FFF2-40B4-BE49-F238E27FC236}">
                <a16:creationId xmlns:a16="http://schemas.microsoft.com/office/drawing/2014/main" id="{2B6C64FC-1BFF-2745-8864-00793CCCA3F1}"/>
              </a:ext>
            </a:extLst>
          </p:cNvPr>
          <p:cNvSpPr>
            <a:spLocks noChangeShapeType="1"/>
          </p:cNvSpPr>
          <p:nvPr/>
        </p:nvSpPr>
        <p:spPr bwMode="auto">
          <a:xfrm>
            <a:off x="2210097" y="2827024"/>
            <a:ext cx="1996343" cy="343504"/>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6" name="Line 51">
            <a:extLst>
              <a:ext uri="{FF2B5EF4-FFF2-40B4-BE49-F238E27FC236}">
                <a16:creationId xmlns:a16="http://schemas.microsoft.com/office/drawing/2014/main" id="{662E0AA8-2544-0243-A461-A97BB5D9F891}"/>
              </a:ext>
            </a:extLst>
          </p:cNvPr>
          <p:cNvSpPr>
            <a:spLocks noChangeShapeType="1"/>
          </p:cNvSpPr>
          <p:nvPr/>
        </p:nvSpPr>
        <p:spPr bwMode="auto">
          <a:xfrm>
            <a:off x="2150121" y="2737265"/>
            <a:ext cx="0" cy="1191042"/>
          </a:xfrm>
          <a:prstGeom prst="line">
            <a:avLst/>
          </a:prstGeom>
          <a:noFill/>
          <a:ln w="9525">
            <a:solidFill>
              <a:srgbClr val="77777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7" name="Line 53">
            <a:extLst>
              <a:ext uri="{FF2B5EF4-FFF2-40B4-BE49-F238E27FC236}">
                <a16:creationId xmlns:a16="http://schemas.microsoft.com/office/drawing/2014/main" id="{61703F8D-DE60-7647-AB88-B625C4E037AF}"/>
              </a:ext>
            </a:extLst>
          </p:cNvPr>
          <p:cNvSpPr>
            <a:spLocks noChangeShapeType="1"/>
          </p:cNvSpPr>
          <p:nvPr/>
        </p:nvSpPr>
        <p:spPr bwMode="auto">
          <a:xfrm>
            <a:off x="4215008" y="2766610"/>
            <a:ext cx="0" cy="1191042"/>
          </a:xfrm>
          <a:prstGeom prst="line">
            <a:avLst/>
          </a:prstGeom>
          <a:noFill/>
          <a:ln w="9525">
            <a:solidFill>
              <a:srgbClr val="77777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8" name="Line 54">
            <a:extLst>
              <a:ext uri="{FF2B5EF4-FFF2-40B4-BE49-F238E27FC236}">
                <a16:creationId xmlns:a16="http://schemas.microsoft.com/office/drawing/2014/main" id="{DE642691-1B6A-B64E-88A0-E9C02593B397}"/>
              </a:ext>
            </a:extLst>
          </p:cNvPr>
          <p:cNvSpPr>
            <a:spLocks noChangeShapeType="1"/>
          </p:cNvSpPr>
          <p:nvPr/>
        </p:nvSpPr>
        <p:spPr bwMode="auto">
          <a:xfrm flipH="1">
            <a:off x="2145837" y="3258561"/>
            <a:ext cx="1996343" cy="343504"/>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9" name="Rectangle 56">
            <a:extLst>
              <a:ext uri="{FF2B5EF4-FFF2-40B4-BE49-F238E27FC236}">
                <a16:creationId xmlns:a16="http://schemas.microsoft.com/office/drawing/2014/main" id="{AB601B94-B2EC-5F44-8BA3-961BC7EAD4D6}"/>
              </a:ext>
            </a:extLst>
          </p:cNvPr>
          <p:cNvSpPr>
            <a:spLocks noChangeArrowheads="1"/>
          </p:cNvSpPr>
          <p:nvPr/>
        </p:nvSpPr>
        <p:spPr bwMode="auto">
          <a:xfrm>
            <a:off x="2531397" y="2811490"/>
            <a:ext cx="1201662" cy="355586"/>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0" name="Text Box 55">
            <a:extLst>
              <a:ext uri="{FF2B5EF4-FFF2-40B4-BE49-F238E27FC236}">
                <a16:creationId xmlns:a16="http://schemas.microsoft.com/office/drawing/2014/main" id="{51E91065-A73A-7D43-92CF-648D7E78E17F}"/>
              </a:ext>
            </a:extLst>
          </p:cNvPr>
          <p:cNvSpPr txBox="1">
            <a:spLocks noChangeArrowheads="1"/>
          </p:cNvSpPr>
          <p:nvPr/>
        </p:nvSpPr>
        <p:spPr bwMode="auto">
          <a:xfrm>
            <a:off x="2589217" y="2787324"/>
            <a:ext cx="1116010" cy="40011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Let’</a:t>
            </a:r>
            <a:r>
              <a:rPr kumimoji="0" lang="en-US" altLang="ja-JP"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 talk</a:t>
            </a:r>
            <a:endPar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21" name="Rectangle 57">
            <a:extLst>
              <a:ext uri="{FF2B5EF4-FFF2-40B4-BE49-F238E27FC236}">
                <a16:creationId xmlns:a16="http://schemas.microsoft.com/office/drawing/2014/main" id="{2004BA2B-FE8D-D147-B254-220BD421C2B5}"/>
              </a:ext>
            </a:extLst>
          </p:cNvPr>
          <p:cNvSpPr>
            <a:spLocks noChangeArrowheads="1"/>
          </p:cNvSpPr>
          <p:nvPr/>
        </p:nvSpPr>
        <p:spPr bwMode="auto">
          <a:xfrm>
            <a:off x="2878401" y="3272370"/>
            <a:ext cx="593334" cy="355586"/>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2" name="Text Box 58">
            <a:extLst>
              <a:ext uri="{FF2B5EF4-FFF2-40B4-BE49-F238E27FC236}">
                <a16:creationId xmlns:a16="http://schemas.microsoft.com/office/drawing/2014/main" id="{45CBCA7D-6EF9-B544-8A1D-83FC7ADA336D}"/>
              </a:ext>
            </a:extLst>
          </p:cNvPr>
          <p:cNvSpPr txBox="1">
            <a:spLocks noChangeArrowheads="1"/>
          </p:cNvSpPr>
          <p:nvPr/>
        </p:nvSpPr>
        <p:spPr bwMode="auto">
          <a:xfrm>
            <a:off x="2915186" y="3248204"/>
            <a:ext cx="487634" cy="40011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OK</a:t>
            </a:r>
          </a:p>
        </p:txBody>
      </p:sp>
      <p:sp>
        <p:nvSpPr>
          <p:cNvPr id="223" name="Text Box 60">
            <a:extLst>
              <a:ext uri="{FF2B5EF4-FFF2-40B4-BE49-F238E27FC236}">
                <a16:creationId xmlns:a16="http://schemas.microsoft.com/office/drawing/2014/main" id="{9105DBEA-03C4-1045-B9A8-39AA7B1F3CAB}"/>
              </a:ext>
            </a:extLst>
          </p:cNvPr>
          <p:cNvSpPr txBox="1">
            <a:spLocks noChangeArrowheads="1"/>
          </p:cNvSpPr>
          <p:nvPr/>
        </p:nvSpPr>
        <p:spPr bwMode="auto">
          <a:xfrm>
            <a:off x="4320992" y="3066959"/>
            <a:ext cx="841897"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CC0000"/>
                </a:solidFill>
                <a:effectLst/>
                <a:uLnTx/>
                <a:uFillTx/>
                <a:latin typeface="Calibri" panose="020F0502020204030204"/>
                <a:ea typeface="ＭＳ Ｐゴシック" charset="0"/>
                <a:cs typeface="+mn-cs"/>
              </a:rPr>
              <a:t>ESTAB</a:t>
            </a:r>
          </a:p>
        </p:txBody>
      </p:sp>
      <p:sp>
        <p:nvSpPr>
          <p:cNvPr id="224" name="Text Box 61">
            <a:extLst>
              <a:ext uri="{FF2B5EF4-FFF2-40B4-BE49-F238E27FC236}">
                <a16:creationId xmlns:a16="http://schemas.microsoft.com/office/drawing/2014/main" id="{D3DDB3E1-DD0C-7242-BD98-892C99B0A0FC}"/>
              </a:ext>
            </a:extLst>
          </p:cNvPr>
          <p:cNvSpPr txBox="1">
            <a:spLocks noChangeArrowheads="1"/>
          </p:cNvSpPr>
          <p:nvPr/>
        </p:nvSpPr>
        <p:spPr bwMode="auto">
          <a:xfrm>
            <a:off x="1092998" y="3429450"/>
            <a:ext cx="841897"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CC0000"/>
                </a:solidFill>
                <a:effectLst/>
                <a:uLnTx/>
                <a:uFillTx/>
                <a:latin typeface="Calibri" panose="020F0502020204030204"/>
                <a:ea typeface="ＭＳ Ｐゴシック" charset="0"/>
                <a:cs typeface="+mn-cs"/>
              </a:rPr>
              <a:t>ESTAB</a:t>
            </a:r>
          </a:p>
        </p:txBody>
      </p:sp>
      <p:sp>
        <p:nvSpPr>
          <p:cNvPr id="225" name="Oval 66">
            <a:extLst>
              <a:ext uri="{FF2B5EF4-FFF2-40B4-BE49-F238E27FC236}">
                <a16:creationId xmlns:a16="http://schemas.microsoft.com/office/drawing/2014/main" id="{7A085CF1-13C2-7E45-BD13-7FBE5EC96389}"/>
              </a:ext>
            </a:extLst>
          </p:cNvPr>
          <p:cNvSpPr>
            <a:spLocks noChangeArrowheads="1"/>
          </p:cNvSpPr>
          <p:nvPr/>
        </p:nvSpPr>
        <p:spPr bwMode="auto">
          <a:xfrm>
            <a:off x="2088004" y="3557185"/>
            <a:ext cx="122093" cy="96664"/>
          </a:xfrm>
          <a:prstGeom prst="ellipse">
            <a:avLst/>
          </a:prstGeom>
          <a:solidFill>
            <a:srgbClr val="CC0000"/>
          </a:solidFill>
          <a:ln w="9525">
            <a:solidFill>
              <a:srgbClr val="CC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p:txBody>
      </p:sp>
      <p:sp>
        <p:nvSpPr>
          <p:cNvPr id="226" name="Oval 67">
            <a:extLst>
              <a:ext uri="{FF2B5EF4-FFF2-40B4-BE49-F238E27FC236}">
                <a16:creationId xmlns:a16="http://schemas.microsoft.com/office/drawing/2014/main" id="{5F8DFD39-4C67-544E-BDB6-995B73F0032B}"/>
              </a:ext>
            </a:extLst>
          </p:cNvPr>
          <p:cNvSpPr>
            <a:spLocks noChangeArrowheads="1"/>
          </p:cNvSpPr>
          <p:nvPr/>
        </p:nvSpPr>
        <p:spPr bwMode="auto">
          <a:xfrm>
            <a:off x="4150748" y="3184337"/>
            <a:ext cx="122095" cy="96664"/>
          </a:xfrm>
          <a:prstGeom prst="ellipse">
            <a:avLst/>
          </a:prstGeom>
          <a:solidFill>
            <a:srgbClr val="CC0000"/>
          </a:solidFill>
          <a:ln w="9525">
            <a:solidFill>
              <a:srgbClr val="CC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p:txBody>
      </p:sp>
      <p:sp>
        <p:nvSpPr>
          <p:cNvPr id="227" name="Text Box 72">
            <a:extLst>
              <a:ext uri="{FF2B5EF4-FFF2-40B4-BE49-F238E27FC236}">
                <a16:creationId xmlns:a16="http://schemas.microsoft.com/office/drawing/2014/main" id="{DB384BF1-67A8-D941-979F-3D776AAC77D8}"/>
              </a:ext>
            </a:extLst>
          </p:cNvPr>
          <p:cNvSpPr txBox="1">
            <a:spLocks noChangeArrowheads="1"/>
          </p:cNvSpPr>
          <p:nvPr/>
        </p:nvSpPr>
        <p:spPr bwMode="auto">
          <a:xfrm>
            <a:off x="973490" y="4953638"/>
            <a:ext cx="1095235"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choose x</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8" name="Line 73">
            <a:extLst>
              <a:ext uri="{FF2B5EF4-FFF2-40B4-BE49-F238E27FC236}">
                <a16:creationId xmlns:a16="http://schemas.microsoft.com/office/drawing/2014/main" id="{F4A5217C-A64A-BC43-8BDA-A9CC2AE187E7}"/>
              </a:ext>
            </a:extLst>
          </p:cNvPr>
          <p:cNvSpPr>
            <a:spLocks noChangeShapeType="1"/>
          </p:cNvSpPr>
          <p:nvPr/>
        </p:nvSpPr>
        <p:spPr bwMode="auto">
          <a:xfrm>
            <a:off x="2248653" y="5141789"/>
            <a:ext cx="1996343" cy="34350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9" name="Line 74">
            <a:extLst>
              <a:ext uri="{FF2B5EF4-FFF2-40B4-BE49-F238E27FC236}">
                <a16:creationId xmlns:a16="http://schemas.microsoft.com/office/drawing/2014/main" id="{5DF0EBDC-C356-0F40-8E4B-0D4CDB884913}"/>
              </a:ext>
            </a:extLst>
          </p:cNvPr>
          <p:cNvSpPr>
            <a:spLocks noChangeShapeType="1"/>
          </p:cNvSpPr>
          <p:nvPr/>
        </p:nvSpPr>
        <p:spPr bwMode="auto">
          <a:xfrm>
            <a:off x="2188677" y="5052029"/>
            <a:ext cx="0" cy="1191042"/>
          </a:xfrm>
          <a:prstGeom prst="line">
            <a:avLst/>
          </a:prstGeom>
          <a:noFill/>
          <a:ln w="9525">
            <a:solidFill>
              <a:srgbClr val="77777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0" name="Line 75">
            <a:extLst>
              <a:ext uri="{FF2B5EF4-FFF2-40B4-BE49-F238E27FC236}">
                <a16:creationId xmlns:a16="http://schemas.microsoft.com/office/drawing/2014/main" id="{06DA6EB7-8FDC-114C-A158-24F848F8929E}"/>
              </a:ext>
            </a:extLst>
          </p:cNvPr>
          <p:cNvSpPr>
            <a:spLocks noChangeShapeType="1"/>
          </p:cNvSpPr>
          <p:nvPr/>
        </p:nvSpPr>
        <p:spPr bwMode="auto">
          <a:xfrm>
            <a:off x="4253564" y="5081373"/>
            <a:ext cx="0" cy="1191042"/>
          </a:xfrm>
          <a:prstGeom prst="line">
            <a:avLst/>
          </a:prstGeom>
          <a:noFill/>
          <a:ln w="9525">
            <a:solidFill>
              <a:srgbClr val="77777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1" name="Line 76">
            <a:extLst>
              <a:ext uri="{FF2B5EF4-FFF2-40B4-BE49-F238E27FC236}">
                <a16:creationId xmlns:a16="http://schemas.microsoft.com/office/drawing/2014/main" id="{6E751C46-6DAD-2049-8052-C6ECA9B99101}"/>
              </a:ext>
            </a:extLst>
          </p:cNvPr>
          <p:cNvSpPr>
            <a:spLocks noChangeShapeType="1"/>
          </p:cNvSpPr>
          <p:nvPr/>
        </p:nvSpPr>
        <p:spPr bwMode="auto">
          <a:xfrm flipH="1">
            <a:off x="2184393" y="5573326"/>
            <a:ext cx="1996343" cy="34350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2" name="Rectangle 77">
            <a:extLst>
              <a:ext uri="{FF2B5EF4-FFF2-40B4-BE49-F238E27FC236}">
                <a16:creationId xmlns:a16="http://schemas.microsoft.com/office/drawing/2014/main" id="{05CA4AE2-2F93-D544-A582-D6138CBE65B1}"/>
              </a:ext>
            </a:extLst>
          </p:cNvPr>
          <p:cNvSpPr>
            <a:spLocks noChangeArrowheads="1"/>
          </p:cNvSpPr>
          <p:nvPr/>
        </p:nvSpPr>
        <p:spPr bwMode="auto">
          <a:xfrm>
            <a:off x="2677053" y="5126253"/>
            <a:ext cx="1049579" cy="355586"/>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3" name="Text Box 78">
            <a:extLst>
              <a:ext uri="{FF2B5EF4-FFF2-40B4-BE49-F238E27FC236}">
                <a16:creationId xmlns:a16="http://schemas.microsoft.com/office/drawing/2014/main" id="{DF22492C-21D4-FC46-996B-E22F99143FEC}"/>
              </a:ext>
            </a:extLst>
          </p:cNvPr>
          <p:cNvSpPr txBox="1">
            <a:spLocks noChangeArrowheads="1"/>
          </p:cNvSpPr>
          <p:nvPr/>
        </p:nvSpPr>
        <p:spPr bwMode="auto">
          <a:xfrm>
            <a:off x="2502290" y="5090004"/>
            <a:ext cx="1446230" cy="40011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req_conn(x)</a:t>
            </a:r>
          </a:p>
        </p:txBody>
      </p:sp>
      <p:sp>
        <p:nvSpPr>
          <p:cNvPr id="234" name="Rectangle 79">
            <a:extLst>
              <a:ext uri="{FF2B5EF4-FFF2-40B4-BE49-F238E27FC236}">
                <a16:creationId xmlns:a16="http://schemas.microsoft.com/office/drawing/2014/main" id="{EB35072C-E8DC-1D43-88F2-D6CC06A96B2B}"/>
              </a:ext>
            </a:extLst>
          </p:cNvPr>
          <p:cNvSpPr>
            <a:spLocks noChangeArrowheads="1"/>
          </p:cNvSpPr>
          <p:nvPr/>
        </p:nvSpPr>
        <p:spPr bwMode="auto">
          <a:xfrm>
            <a:off x="2916957" y="5587135"/>
            <a:ext cx="593334" cy="355586"/>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5" name="Text Box 81">
            <a:extLst>
              <a:ext uri="{FF2B5EF4-FFF2-40B4-BE49-F238E27FC236}">
                <a16:creationId xmlns:a16="http://schemas.microsoft.com/office/drawing/2014/main" id="{41E79C30-5AC2-7B42-AF35-87394C87DCF6}"/>
              </a:ext>
            </a:extLst>
          </p:cNvPr>
          <p:cNvSpPr txBox="1">
            <a:spLocks noChangeArrowheads="1"/>
          </p:cNvSpPr>
          <p:nvPr/>
        </p:nvSpPr>
        <p:spPr bwMode="auto">
          <a:xfrm>
            <a:off x="4359546" y="5381723"/>
            <a:ext cx="841897"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CC0000"/>
                </a:solidFill>
                <a:effectLst/>
                <a:uLnTx/>
                <a:uFillTx/>
                <a:latin typeface="Calibri" panose="020F0502020204030204"/>
                <a:ea typeface="ＭＳ Ｐゴシック" charset="0"/>
                <a:cs typeface="+mn-cs"/>
              </a:rPr>
              <a:t>ESTAB</a:t>
            </a:r>
          </a:p>
        </p:txBody>
      </p:sp>
      <p:sp>
        <p:nvSpPr>
          <p:cNvPr id="236" name="Text Box 82">
            <a:extLst>
              <a:ext uri="{FF2B5EF4-FFF2-40B4-BE49-F238E27FC236}">
                <a16:creationId xmlns:a16="http://schemas.microsoft.com/office/drawing/2014/main" id="{15937B6C-DE9E-BB41-AF3C-AFA9046B2368}"/>
              </a:ext>
            </a:extLst>
          </p:cNvPr>
          <p:cNvSpPr txBox="1">
            <a:spLocks noChangeArrowheads="1"/>
          </p:cNvSpPr>
          <p:nvPr/>
        </p:nvSpPr>
        <p:spPr bwMode="auto">
          <a:xfrm>
            <a:off x="1131555" y="5744214"/>
            <a:ext cx="841897"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CC0000"/>
                </a:solidFill>
                <a:effectLst/>
                <a:uLnTx/>
                <a:uFillTx/>
                <a:latin typeface="Calibri" panose="020F0502020204030204"/>
                <a:ea typeface="ＭＳ Ｐゴシック" charset="0"/>
                <a:cs typeface="+mn-cs"/>
              </a:rPr>
              <a:t>ESTAB</a:t>
            </a:r>
          </a:p>
        </p:txBody>
      </p:sp>
      <p:sp>
        <p:nvSpPr>
          <p:cNvPr id="237" name="Oval 83">
            <a:extLst>
              <a:ext uri="{FF2B5EF4-FFF2-40B4-BE49-F238E27FC236}">
                <a16:creationId xmlns:a16="http://schemas.microsoft.com/office/drawing/2014/main" id="{60CAB79E-F562-A147-B2B6-BCD35B4CE79B}"/>
              </a:ext>
            </a:extLst>
          </p:cNvPr>
          <p:cNvSpPr>
            <a:spLocks noChangeArrowheads="1"/>
          </p:cNvSpPr>
          <p:nvPr/>
        </p:nvSpPr>
        <p:spPr bwMode="auto">
          <a:xfrm>
            <a:off x="2126560" y="5871949"/>
            <a:ext cx="122093" cy="96664"/>
          </a:xfrm>
          <a:prstGeom prst="ellipse">
            <a:avLst/>
          </a:prstGeom>
          <a:solidFill>
            <a:srgbClr val="CC0000"/>
          </a:solidFill>
          <a:ln w="9525">
            <a:solidFill>
              <a:srgbClr val="CC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p:txBody>
      </p:sp>
      <p:sp>
        <p:nvSpPr>
          <p:cNvPr id="238" name="Oval 84">
            <a:extLst>
              <a:ext uri="{FF2B5EF4-FFF2-40B4-BE49-F238E27FC236}">
                <a16:creationId xmlns:a16="http://schemas.microsoft.com/office/drawing/2014/main" id="{AB867DAA-A20D-7E4E-8866-E4B15C4B0299}"/>
              </a:ext>
            </a:extLst>
          </p:cNvPr>
          <p:cNvSpPr>
            <a:spLocks noChangeArrowheads="1"/>
          </p:cNvSpPr>
          <p:nvPr/>
        </p:nvSpPr>
        <p:spPr bwMode="auto">
          <a:xfrm>
            <a:off x="4189304" y="5499101"/>
            <a:ext cx="122095" cy="96664"/>
          </a:xfrm>
          <a:prstGeom prst="ellipse">
            <a:avLst/>
          </a:prstGeom>
          <a:solidFill>
            <a:srgbClr val="CC0000"/>
          </a:solidFill>
          <a:ln w="9525">
            <a:solidFill>
              <a:srgbClr val="CC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p:txBody>
      </p:sp>
      <p:sp>
        <p:nvSpPr>
          <p:cNvPr id="239" name="Rectangle 86">
            <a:extLst>
              <a:ext uri="{FF2B5EF4-FFF2-40B4-BE49-F238E27FC236}">
                <a16:creationId xmlns:a16="http://schemas.microsoft.com/office/drawing/2014/main" id="{0E9D55EE-8F12-D242-B60A-BF7C0AE861A3}"/>
              </a:ext>
            </a:extLst>
          </p:cNvPr>
          <p:cNvSpPr>
            <a:spLocks noChangeArrowheads="1"/>
          </p:cNvSpPr>
          <p:nvPr/>
        </p:nvSpPr>
        <p:spPr bwMode="auto">
          <a:xfrm>
            <a:off x="2514261" y="5594040"/>
            <a:ext cx="1445850" cy="283088"/>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40" name="Text Box 85">
            <a:extLst>
              <a:ext uri="{FF2B5EF4-FFF2-40B4-BE49-F238E27FC236}">
                <a16:creationId xmlns:a16="http://schemas.microsoft.com/office/drawing/2014/main" id="{98A973F5-A6AE-4941-BAAF-D9632C720884}"/>
              </a:ext>
            </a:extLst>
          </p:cNvPr>
          <p:cNvSpPr txBox="1">
            <a:spLocks noChangeArrowheads="1"/>
          </p:cNvSpPr>
          <p:nvPr/>
        </p:nvSpPr>
        <p:spPr bwMode="auto">
          <a:xfrm>
            <a:off x="2500404" y="5552612"/>
            <a:ext cx="1435008" cy="40011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acc_conn(x)</a:t>
            </a:r>
          </a:p>
        </p:txBody>
      </p:sp>
      <p:grpSp>
        <p:nvGrpSpPr>
          <p:cNvPr id="241" name="Group 92">
            <a:extLst>
              <a:ext uri="{FF2B5EF4-FFF2-40B4-BE49-F238E27FC236}">
                <a16:creationId xmlns:a16="http://schemas.microsoft.com/office/drawing/2014/main" id="{A1DEBE31-8A7C-FA42-BF21-534E9F956FD1}"/>
              </a:ext>
            </a:extLst>
          </p:cNvPr>
          <p:cNvGrpSpPr>
            <a:grpSpLocks/>
          </p:cNvGrpSpPr>
          <p:nvPr/>
        </p:nvGrpSpPr>
        <p:grpSpPr bwMode="auto">
          <a:xfrm>
            <a:off x="1696017" y="4472044"/>
            <a:ext cx="775403" cy="566176"/>
            <a:chOff x="-44" y="1473"/>
            <a:chExt cx="981" cy="1105"/>
          </a:xfrm>
        </p:grpSpPr>
        <p:pic>
          <p:nvPicPr>
            <p:cNvPr id="242" name="Picture 93" descr="desktop_computer_stylized_medium">
              <a:extLst>
                <a:ext uri="{FF2B5EF4-FFF2-40B4-BE49-F238E27FC236}">
                  <a16:creationId xmlns:a16="http://schemas.microsoft.com/office/drawing/2014/main" id="{D4855CC7-B0C0-0C40-99B3-064E94398C3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 name="Freeform 94">
              <a:extLst>
                <a:ext uri="{FF2B5EF4-FFF2-40B4-BE49-F238E27FC236}">
                  <a16:creationId xmlns:a16="http://schemas.microsoft.com/office/drawing/2014/main" id="{E45A3676-D1D0-F747-9A77-79DCC58FFC6C}"/>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244" name="Group 95">
            <a:extLst>
              <a:ext uri="{FF2B5EF4-FFF2-40B4-BE49-F238E27FC236}">
                <a16:creationId xmlns:a16="http://schemas.microsoft.com/office/drawing/2014/main" id="{30DE6A89-1D8F-B54B-9DDE-549AD2FC2274}"/>
              </a:ext>
            </a:extLst>
          </p:cNvPr>
          <p:cNvGrpSpPr>
            <a:grpSpLocks/>
          </p:cNvGrpSpPr>
          <p:nvPr/>
        </p:nvGrpSpPr>
        <p:grpSpPr bwMode="auto">
          <a:xfrm>
            <a:off x="4073636" y="4451330"/>
            <a:ext cx="318750" cy="557545"/>
            <a:chOff x="4140" y="429"/>
            <a:chExt cx="1425" cy="2396"/>
          </a:xfrm>
        </p:grpSpPr>
        <p:sp>
          <p:nvSpPr>
            <p:cNvPr id="245" name="Freeform 96">
              <a:extLst>
                <a:ext uri="{FF2B5EF4-FFF2-40B4-BE49-F238E27FC236}">
                  <a16:creationId xmlns:a16="http://schemas.microsoft.com/office/drawing/2014/main" id="{B71F5390-5611-A549-8A76-3052ABA7D19A}"/>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46" name="Rectangle 97">
              <a:extLst>
                <a:ext uri="{FF2B5EF4-FFF2-40B4-BE49-F238E27FC236}">
                  <a16:creationId xmlns:a16="http://schemas.microsoft.com/office/drawing/2014/main" id="{A1B57D5C-B8BE-CC48-A959-8D0CB8D18EA1}"/>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47" name="Freeform 98">
              <a:extLst>
                <a:ext uri="{FF2B5EF4-FFF2-40B4-BE49-F238E27FC236}">
                  <a16:creationId xmlns:a16="http://schemas.microsoft.com/office/drawing/2014/main" id="{F022A685-2E50-194F-BC85-D97F7CAFFCF0}"/>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48" name="Freeform 99">
              <a:extLst>
                <a:ext uri="{FF2B5EF4-FFF2-40B4-BE49-F238E27FC236}">
                  <a16:creationId xmlns:a16="http://schemas.microsoft.com/office/drawing/2014/main" id="{67381A9D-9DB7-0A4E-B993-95AAAF4CCB9C}"/>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49" name="Rectangle 100">
              <a:extLst>
                <a:ext uri="{FF2B5EF4-FFF2-40B4-BE49-F238E27FC236}">
                  <a16:creationId xmlns:a16="http://schemas.microsoft.com/office/drawing/2014/main" id="{B178CA92-6419-B94D-82C2-001A4C53E7AC}"/>
                </a:ext>
              </a:extLst>
            </p:cNvPr>
            <p:cNvSpPr>
              <a:spLocks noChangeArrowheads="1"/>
            </p:cNvSpPr>
            <p:nvPr/>
          </p:nvSpPr>
          <p:spPr bwMode="auto">
            <a:xfrm>
              <a:off x="4214" y="696"/>
              <a:ext cx="592" cy="45"/>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250" name="Group 101">
              <a:extLst>
                <a:ext uri="{FF2B5EF4-FFF2-40B4-BE49-F238E27FC236}">
                  <a16:creationId xmlns:a16="http://schemas.microsoft.com/office/drawing/2014/main" id="{2DDA5E0E-93B0-FC4E-AA1E-3A161BEB6179}"/>
                </a:ext>
              </a:extLst>
            </p:cNvPr>
            <p:cNvGrpSpPr>
              <a:grpSpLocks/>
            </p:cNvGrpSpPr>
            <p:nvPr/>
          </p:nvGrpSpPr>
          <p:grpSpPr bwMode="auto">
            <a:xfrm>
              <a:off x="4749" y="668"/>
              <a:ext cx="581" cy="145"/>
              <a:chOff x="614" y="2568"/>
              <a:chExt cx="725" cy="139"/>
            </a:xfrm>
          </p:grpSpPr>
          <p:sp>
            <p:nvSpPr>
              <p:cNvPr id="275" name="AutoShape 102">
                <a:extLst>
                  <a:ext uri="{FF2B5EF4-FFF2-40B4-BE49-F238E27FC236}">
                    <a16:creationId xmlns:a16="http://schemas.microsoft.com/office/drawing/2014/main" id="{1245BCF6-EEF2-F34C-92E3-2CA1C2C948EF}"/>
                  </a:ext>
                </a:extLst>
              </p:cNvPr>
              <p:cNvSpPr>
                <a:spLocks noChangeArrowheads="1"/>
              </p:cNvSpPr>
              <p:nvPr/>
            </p:nvSpPr>
            <p:spPr bwMode="auto">
              <a:xfrm>
                <a:off x="617" y="2566"/>
                <a:ext cx="721" cy="14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76" name="AutoShape 103">
                <a:extLst>
                  <a:ext uri="{FF2B5EF4-FFF2-40B4-BE49-F238E27FC236}">
                    <a16:creationId xmlns:a16="http://schemas.microsoft.com/office/drawing/2014/main" id="{1067DCBA-D400-0642-B68F-AE171164BAE3}"/>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251" name="Rectangle 104">
              <a:extLst>
                <a:ext uri="{FF2B5EF4-FFF2-40B4-BE49-F238E27FC236}">
                  <a16:creationId xmlns:a16="http://schemas.microsoft.com/office/drawing/2014/main" id="{CEE13654-E51E-634B-B3A8-1909C6DC88FB}"/>
                </a:ext>
              </a:extLst>
            </p:cNvPr>
            <p:cNvSpPr>
              <a:spLocks noChangeArrowheads="1"/>
            </p:cNvSpPr>
            <p:nvPr/>
          </p:nvSpPr>
          <p:spPr bwMode="auto">
            <a:xfrm>
              <a:off x="4221" y="1022"/>
              <a:ext cx="598" cy="45"/>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252" name="Group 105">
              <a:extLst>
                <a:ext uri="{FF2B5EF4-FFF2-40B4-BE49-F238E27FC236}">
                  <a16:creationId xmlns:a16="http://schemas.microsoft.com/office/drawing/2014/main" id="{3DE4D6D2-40C1-6843-BB18-76EFFF97C7B0}"/>
                </a:ext>
              </a:extLst>
            </p:cNvPr>
            <p:cNvGrpSpPr>
              <a:grpSpLocks/>
            </p:cNvGrpSpPr>
            <p:nvPr/>
          </p:nvGrpSpPr>
          <p:grpSpPr bwMode="auto">
            <a:xfrm>
              <a:off x="4747" y="994"/>
              <a:ext cx="581" cy="134"/>
              <a:chOff x="614" y="2568"/>
              <a:chExt cx="725" cy="139"/>
            </a:xfrm>
          </p:grpSpPr>
          <p:sp>
            <p:nvSpPr>
              <p:cNvPr id="273" name="AutoShape 106">
                <a:extLst>
                  <a:ext uri="{FF2B5EF4-FFF2-40B4-BE49-F238E27FC236}">
                    <a16:creationId xmlns:a16="http://schemas.microsoft.com/office/drawing/2014/main" id="{2685B222-9BE5-0D43-A3B3-6021358AE35E}"/>
                  </a:ext>
                </a:extLst>
              </p:cNvPr>
              <p:cNvSpPr>
                <a:spLocks noChangeArrowheads="1"/>
              </p:cNvSpPr>
              <p:nvPr/>
            </p:nvSpPr>
            <p:spPr bwMode="auto">
              <a:xfrm>
                <a:off x="611" y="2567"/>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74" name="AutoShape 107">
                <a:extLst>
                  <a:ext uri="{FF2B5EF4-FFF2-40B4-BE49-F238E27FC236}">
                    <a16:creationId xmlns:a16="http://schemas.microsoft.com/office/drawing/2014/main" id="{00F72E45-552A-534D-A233-34AE532CCE10}"/>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253" name="Rectangle 108">
              <a:extLst>
                <a:ext uri="{FF2B5EF4-FFF2-40B4-BE49-F238E27FC236}">
                  <a16:creationId xmlns:a16="http://schemas.microsoft.com/office/drawing/2014/main" id="{3DF4CAF9-06A6-F849-9FCD-1AEC85C1CF94}"/>
                </a:ext>
              </a:extLst>
            </p:cNvPr>
            <p:cNvSpPr>
              <a:spLocks noChangeArrowheads="1"/>
            </p:cNvSpPr>
            <p:nvPr/>
          </p:nvSpPr>
          <p:spPr bwMode="auto">
            <a:xfrm>
              <a:off x="4214" y="1356"/>
              <a:ext cx="598" cy="45"/>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54" name="Rectangle 109">
              <a:extLst>
                <a:ext uri="{FF2B5EF4-FFF2-40B4-BE49-F238E27FC236}">
                  <a16:creationId xmlns:a16="http://schemas.microsoft.com/office/drawing/2014/main" id="{148B444B-183C-764F-B7FB-60CA4703B6DB}"/>
                </a:ext>
              </a:extLst>
            </p:cNvPr>
            <p:cNvSpPr>
              <a:spLocks noChangeArrowheads="1"/>
            </p:cNvSpPr>
            <p:nvPr/>
          </p:nvSpPr>
          <p:spPr bwMode="auto">
            <a:xfrm>
              <a:off x="4227" y="1653"/>
              <a:ext cx="598" cy="52"/>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255" name="Group 110">
              <a:extLst>
                <a:ext uri="{FF2B5EF4-FFF2-40B4-BE49-F238E27FC236}">
                  <a16:creationId xmlns:a16="http://schemas.microsoft.com/office/drawing/2014/main" id="{39959419-6C63-ED42-9E1F-394A82CD6225}"/>
                </a:ext>
              </a:extLst>
            </p:cNvPr>
            <p:cNvGrpSpPr>
              <a:grpSpLocks/>
            </p:cNvGrpSpPr>
            <p:nvPr/>
          </p:nvGrpSpPr>
          <p:grpSpPr bwMode="auto">
            <a:xfrm>
              <a:off x="4735" y="1627"/>
              <a:ext cx="582" cy="151"/>
              <a:chOff x="614" y="2568"/>
              <a:chExt cx="725" cy="139"/>
            </a:xfrm>
          </p:grpSpPr>
          <p:sp>
            <p:nvSpPr>
              <p:cNvPr id="271" name="AutoShape 111">
                <a:extLst>
                  <a:ext uri="{FF2B5EF4-FFF2-40B4-BE49-F238E27FC236}">
                    <a16:creationId xmlns:a16="http://schemas.microsoft.com/office/drawing/2014/main" id="{A34CF4FA-FD1C-5145-835F-119FE044DC34}"/>
                  </a:ext>
                </a:extLst>
              </p:cNvPr>
              <p:cNvSpPr>
                <a:spLocks noChangeArrowheads="1"/>
              </p:cNvSpPr>
              <p:nvPr/>
            </p:nvSpPr>
            <p:spPr bwMode="auto">
              <a:xfrm>
                <a:off x="618" y="2571"/>
                <a:ext cx="720" cy="137"/>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72" name="AutoShape 112">
                <a:extLst>
                  <a:ext uri="{FF2B5EF4-FFF2-40B4-BE49-F238E27FC236}">
                    <a16:creationId xmlns:a16="http://schemas.microsoft.com/office/drawing/2014/main" id="{59A59735-AA02-0146-A5A5-87EEABC8E283}"/>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256" name="Freeform 113">
              <a:extLst>
                <a:ext uri="{FF2B5EF4-FFF2-40B4-BE49-F238E27FC236}">
                  <a16:creationId xmlns:a16="http://schemas.microsoft.com/office/drawing/2014/main" id="{FDFF2545-90A4-DA4C-82D7-3315F0B6C88A}"/>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nvGrpSpPr>
            <p:cNvPr id="257" name="Group 114">
              <a:extLst>
                <a:ext uri="{FF2B5EF4-FFF2-40B4-BE49-F238E27FC236}">
                  <a16:creationId xmlns:a16="http://schemas.microsoft.com/office/drawing/2014/main" id="{05A30CF6-38EC-774A-B2D7-6BC1988EFCEE}"/>
                </a:ext>
              </a:extLst>
            </p:cNvPr>
            <p:cNvGrpSpPr>
              <a:grpSpLocks/>
            </p:cNvGrpSpPr>
            <p:nvPr/>
          </p:nvGrpSpPr>
          <p:grpSpPr bwMode="auto">
            <a:xfrm>
              <a:off x="4739" y="1327"/>
              <a:ext cx="582" cy="139"/>
              <a:chOff x="614" y="2568"/>
              <a:chExt cx="725" cy="139"/>
            </a:xfrm>
          </p:grpSpPr>
          <p:sp>
            <p:nvSpPr>
              <p:cNvPr id="269" name="AutoShape 115">
                <a:extLst>
                  <a:ext uri="{FF2B5EF4-FFF2-40B4-BE49-F238E27FC236}">
                    <a16:creationId xmlns:a16="http://schemas.microsoft.com/office/drawing/2014/main" id="{82E4336A-2972-5248-BA09-8141B5778E54}"/>
                  </a:ext>
                </a:extLst>
              </p:cNvPr>
              <p:cNvSpPr>
                <a:spLocks noChangeArrowheads="1"/>
              </p:cNvSpPr>
              <p:nvPr/>
            </p:nvSpPr>
            <p:spPr bwMode="auto">
              <a:xfrm>
                <a:off x="613" y="2568"/>
                <a:ext cx="728" cy="141"/>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70" name="AutoShape 116">
                <a:extLst>
                  <a:ext uri="{FF2B5EF4-FFF2-40B4-BE49-F238E27FC236}">
                    <a16:creationId xmlns:a16="http://schemas.microsoft.com/office/drawing/2014/main" id="{AD1D49DB-E480-5641-AC7E-56E3D66E7135}"/>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258" name="Rectangle 117">
              <a:extLst>
                <a:ext uri="{FF2B5EF4-FFF2-40B4-BE49-F238E27FC236}">
                  <a16:creationId xmlns:a16="http://schemas.microsoft.com/office/drawing/2014/main" id="{0B98AE39-2021-6E44-A2F5-79952D91407E}"/>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59" name="Freeform 118">
              <a:extLst>
                <a:ext uri="{FF2B5EF4-FFF2-40B4-BE49-F238E27FC236}">
                  <a16:creationId xmlns:a16="http://schemas.microsoft.com/office/drawing/2014/main" id="{E786E227-0635-1B4C-B935-93B9B2090B2D}"/>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60" name="Freeform 119">
              <a:extLst>
                <a:ext uri="{FF2B5EF4-FFF2-40B4-BE49-F238E27FC236}">
                  <a16:creationId xmlns:a16="http://schemas.microsoft.com/office/drawing/2014/main" id="{FB8A87AF-D14D-3042-95ED-47109B79894D}"/>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61" name="Oval 120">
              <a:extLst>
                <a:ext uri="{FF2B5EF4-FFF2-40B4-BE49-F238E27FC236}">
                  <a16:creationId xmlns:a16="http://schemas.microsoft.com/office/drawing/2014/main" id="{2E438A96-E553-D34A-BF0C-432436BD21D5}"/>
                </a:ext>
              </a:extLst>
            </p:cNvPr>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2" name="Freeform 121">
              <a:extLst>
                <a:ext uri="{FF2B5EF4-FFF2-40B4-BE49-F238E27FC236}">
                  <a16:creationId xmlns:a16="http://schemas.microsoft.com/office/drawing/2014/main" id="{C7F13FD9-6F22-2742-B6C1-05E03B039F7D}"/>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63" name="AutoShape 122">
              <a:extLst>
                <a:ext uri="{FF2B5EF4-FFF2-40B4-BE49-F238E27FC236}">
                  <a16:creationId xmlns:a16="http://schemas.microsoft.com/office/drawing/2014/main" id="{348EE68C-CA73-834E-B867-CD1C84FAC89A}"/>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4" name="AutoShape 123">
              <a:extLst>
                <a:ext uri="{FF2B5EF4-FFF2-40B4-BE49-F238E27FC236}">
                  <a16:creationId xmlns:a16="http://schemas.microsoft.com/office/drawing/2014/main" id="{1204051C-8ED9-7648-9B46-C01EFEE9DB1E}"/>
                </a:ext>
              </a:extLst>
            </p:cNvPr>
            <p:cNvSpPr>
              <a:spLocks noChangeArrowheads="1"/>
            </p:cNvSpPr>
            <p:nvPr/>
          </p:nvSpPr>
          <p:spPr bwMode="auto">
            <a:xfrm>
              <a:off x="4207" y="2714"/>
              <a:ext cx="1069"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5" name="Oval 124">
              <a:extLst>
                <a:ext uri="{FF2B5EF4-FFF2-40B4-BE49-F238E27FC236}">
                  <a16:creationId xmlns:a16="http://schemas.microsoft.com/office/drawing/2014/main" id="{E60C883F-574D-2748-ABCD-0B7DB3EE983E}"/>
                </a:ext>
              </a:extLst>
            </p:cNvPr>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6" name="Oval 125">
              <a:extLst>
                <a:ext uri="{FF2B5EF4-FFF2-40B4-BE49-F238E27FC236}">
                  <a16:creationId xmlns:a16="http://schemas.microsoft.com/office/drawing/2014/main" id="{FB94FD42-6202-F644-B3BA-267D89970B38}"/>
                </a:ext>
              </a:extLst>
            </p:cNvPr>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0000"/>
                </a:solidFill>
                <a:effectLst/>
                <a:uLnTx/>
                <a:uFillTx/>
                <a:latin typeface="Calibri" panose="020F0502020204030204"/>
                <a:ea typeface="ＭＳ Ｐゴシック" charset="0"/>
                <a:cs typeface="Arial" charset="0"/>
              </a:endParaRPr>
            </a:p>
          </p:txBody>
        </p:sp>
        <p:sp>
          <p:nvSpPr>
            <p:cNvPr id="267" name="Oval 126">
              <a:extLst>
                <a:ext uri="{FF2B5EF4-FFF2-40B4-BE49-F238E27FC236}">
                  <a16:creationId xmlns:a16="http://schemas.microsoft.com/office/drawing/2014/main" id="{FD6A9A5E-7B0B-0C4F-B512-765209079139}"/>
                </a:ext>
              </a:extLst>
            </p:cNvPr>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8" name="Rectangle 127">
              <a:extLst>
                <a:ext uri="{FF2B5EF4-FFF2-40B4-BE49-F238E27FC236}">
                  <a16:creationId xmlns:a16="http://schemas.microsoft.com/office/drawing/2014/main" id="{1A503147-D0ED-D94A-8360-5E7F4D3ED8FD}"/>
                </a:ext>
              </a:extLst>
            </p:cNvPr>
            <p:cNvSpPr>
              <a:spLocks noChangeArrowheads="1"/>
            </p:cNvSpPr>
            <p:nvPr/>
          </p:nvSpPr>
          <p:spPr bwMode="auto">
            <a:xfrm>
              <a:off x="5061" y="1838"/>
              <a:ext cx="87" cy="757"/>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69" name="Slide Number Placeholder 2">
            <a:extLst>
              <a:ext uri="{FF2B5EF4-FFF2-40B4-BE49-F238E27FC236}">
                <a16:creationId xmlns:a16="http://schemas.microsoft.com/office/drawing/2014/main" id="{173A9DD9-82B1-6E42-88A8-6C0B706AA496}"/>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29</a:t>
            </a:fld>
            <a:endParaRPr lang="en-US" dirty="0"/>
          </a:p>
        </p:txBody>
      </p:sp>
      <p:sp>
        <p:nvSpPr>
          <p:cNvPr id="70" name="Rectangle 69">
            <a:extLst>
              <a:ext uri="{FF2B5EF4-FFF2-40B4-BE49-F238E27FC236}">
                <a16:creationId xmlns:a16="http://schemas.microsoft.com/office/drawing/2014/main" id="{1B4D40E4-BADC-5F4F-9790-1909A2BD6CA6}"/>
              </a:ext>
            </a:extLst>
          </p:cNvPr>
          <p:cNvSpPr/>
          <p:nvPr/>
        </p:nvSpPr>
        <p:spPr>
          <a:xfrm>
            <a:off x="7110561" y="4088607"/>
            <a:ext cx="2705036" cy="338554"/>
          </a:xfrm>
          <a:prstGeom prst="rect">
            <a:avLst/>
          </a:prstGeom>
        </p:spPr>
        <p:txBody>
          <a:bodyPr wrap="none">
            <a:spAutoFit/>
          </a:bodyPr>
          <a:lstStyle/>
          <a:p>
            <a:r>
              <a:rPr lang="en-AU" dirty="0">
                <a:solidFill>
                  <a:srgbClr val="FF0000"/>
                </a:solidFill>
              </a:rPr>
              <a:t>Byzantine Generals Problem</a:t>
            </a:r>
          </a:p>
        </p:txBody>
      </p:sp>
      <p:pic>
        <p:nvPicPr>
          <p:cNvPr id="71" name="Picture 70">
            <a:extLst>
              <a:ext uri="{FF2B5EF4-FFF2-40B4-BE49-F238E27FC236}">
                <a16:creationId xmlns:a16="http://schemas.microsoft.com/office/drawing/2014/main" id="{96E2913F-5EE3-A247-81A1-6EAB635132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34628" y="4445255"/>
            <a:ext cx="3168695" cy="1538022"/>
          </a:xfrm>
          <a:prstGeom prst="rect">
            <a:avLst/>
          </a:prstGeom>
        </p:spPr>
      </p:pic>
      <p:pic>
        <p:nvPicPr>
          <p:cNvPr id="3" name="Picture 2" descr="A shower curtain&#10;&#10;Description automatically generated">
            <a:extLst>
              <a:ext uri="{FF2B5EF4-FFF2-40B4-BE49-F238E27FC236}">
                <a16:creationId xmlns:a16="http://schemas.microsoft.com/office/drawing/2014/main" id="{6D773F01-0C39-C0D8-A04C-D98FAD496653}"/>
              </a:ext>
            </a:extLst>
          </p:cNvPr>
          <p:cNvPicPr>
            <a:picLocks noChangeAspect="1"/>
          </p:cNvPicPr>
          <p:nvPr/>
        </p:nvPicPr>
        <p:blipFill>
          <a:blip r:embed="rId7"/>
          <a:stretch>
            <a:fillRect/>
          </a:stretch>
        </p:blipFill>
        <p:spPr>
          <a:xfrm>
            <a:off x="2403444" y="1848561"/>
            <a:ext cx="1499299" cy="967964"/>
          </a:xfrm>
          <a:prstGeom prst="rect">
            <a:avLst/>
          </a:prstGeom>
        </p:spPr>
      </p:pic>
    </p:spTree>
    <p:extLst>
      <p:ext uri="{BB962C8B-B14F-4D97-AF65-F5344CB8AC3E}">
        <p14:creationId xmlns:p14="http://schemas.microsoft.com/office/powerpoint/2010/main" val="4505620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dissolve">
                                      <p:cBhvr>
                                        <p:cTn id="7" dur="500"/>
                                        <p:tgtEl>
                                          <p:spTgt spid="2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overview  </a:t>
            </a:r>
            <a:r>
              <a:rPr lang="en-US" sz="3200" b="0" dirty="0"/>
              <a:t>RFCs: 793,1122, 2018, 5681, 7323</a:t>
            </a:r>
            <a:endParaRPr lang="en-US" sz="4400" b="0" dirty="0"/>
          </a:p>
        </p:txBody>
      </p:sp>
      <p:sp>
        <p:nvSpPr>
          <p:cNvPr id="70" name="Rectangle 3">
            <a:extLst>
              <a:ext uri="{FF2B5EF4-FFF2-40B4-BE49-F238E27FC236}">
                <a16:creationId xmlns:a16="http://schemas.microsoft.com/office/drawing/2014/main" id="{BE7365D6-3297-0A41-9B2B-91B801F95815}"/>
              </a:ext>
            </a:extLst>
          </p:cNvPr>
          <p:cNvSpPr txBox="1">
            <a:spLocks noChangeArrowheads="1"/>
          </p:cNvSpPr>
          <p:nvPr/>
        </p:nvSpPr>
        <p:spPr>
          <a:xfrm>
            <a:off x="5949863" y="1322613"/>
            <a:ext cx="6012953" cy="553538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a:ea typeface="ＭＳ Ｐゴシック" panose="020B0600070205080204" pitchFamily="34" charset="-128"/>
                <a:cs typeface="+mn-cs"/>
              </a:rPr>
              <a:t>cumulative ACKs</a:t>
            </a:r>
          </a:p>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a:ea typeface="ＭＳ Ｐゴシック" panose="020B0600070205080204" pitchFamily="34" charset="-128"/>
                <a:cs typeface="+mn-cs"/>
              </a:rPr>
              <a:t>pipelining:</a:t>
            </a:r>
          </a:p>
          <a:p>
            <a:pPr marL="919163" marR="0" lvl="2" indent="-2936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TCP congestion and flow control set window size</a:t>
            </a:r>
            <a:endParaRPr kumimoji="0" lang="en-US" altLang="en-US" sz="2800" b="0" i="1"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a:p>
            <a:pPr marL="471488" marR="0" lvl="0" indent="-341313"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connection-oriented: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handshaking (exchange of control messages) initializes sender, receiver state before data exchange</a:t>
            </a:r>
          </a:p>
          <a:p>
            <a:pPr marL="471488" marR="0" lvl="0" indent="-341313"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flow controlled:</a:t>
            </a:r>
          </a:p>
          <a:p>
            <a:pPr marL="695325" marR="0" lvl="1" indent="-231775" algn="l" defTabSz="914400" rtl="0" eaLnBrk="1" fontAlgn="auto" latinLnBrk="0" hangingPunct="1">
              <a:lnSpc>
                <a:spcPct val="90000"/>
              </a:lnSpc>
              <a:spcBef>
                <a:spcPts val="4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sender will not overwhelm receiver</a:t>
            </a:r>
          </a:p>
        </p:txBody>
      </p:sp>
      <p:sp>
        <p:nvSpPr>
          <p:cNvPr id="71" name="Rectangle 4">
            <a:extLst>
              <a:ext uri="{FF2B5EF4-FFF2-40B4-BE49-F238E27FC236}">
                <a16:creationId xmlns:a16="http://schemas.microsoft.com/office/drawing/2014/main" id="{B36C086D-3E3E-F04F-BB50-EE7FE6F1A87A}"/>
              </a:ext>
            </a:extLst>
          </p:cNvPr>
          <p:cNvSpPr txBox="1">
            <a:spLocks noChangeArrowheads="1"/>
          </p:cNvSpPr>
          <p:nvPr/>
        </p:nvSpPr>
        <p:spPr>
          <a:xfrm>
            <a:off x="687960" y="1322613"/>
            <a:ext cx="5382987"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point-to-point</a:t>
            </a:r>
            <a:r>
              <a:rPr kumimoji="0" lang="en-US" altLang="en-US" sz="32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t>
            </a:r>
          </a:p>
          <a:p>
            <a:pPr marL="919163" marR="0" lvl="2" indent="-2936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one sender, one receiver</a:t>
            </a:r>
            <a:r>
              <a:rPr kumimoji="0" lang="en-US" altLang="en-US" sz="2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mn-cs"/>
              </a:rPr>
              <a:t> </a:t>
            </a:r>
          </a:p>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reliable, in-order </a:t>
            </a:r>
            <a:r>
              <a:rPr kumimoji="0" lang="en-US" altLang="en-US" sz="32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byte steam:</a:t>
            </a:r>
          </a:p>
          <a:p>
            <a:pPr marL="919163" marR="0" lvl="2" indent="-2936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no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message boundaries"</a:t>
            </a:r>
          </a:p>
          <a:p>
            <a:pPr marL="471488" marR="0" lvl="0" indent="-341313"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full duplex data:</a:t>
            </a:r>
          </a:p>
          <a:p>
            <a:pPr marL="695325" marR="0" lvl="1" indent="-231775" algn="l" defTabSz="914400" rtl="0" eaLnBrk="1" fontAlgn="auto" latinLnBrk="0" hangingPunct="1">
              <a:lnSpc>
                <a:spcPct val="90000"/>
              </a:lnSpc>
              <a:spcBef>
                <a:spcPts val="4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bi-directional data flow in same connection</a:t>
            </a:r>
          </a:p>
          <a:p>
            <a:pPr marL="695325" marR="0" lvl="1" indent="-231775" algn="l" defTabSz="914400" rtl="0" eaLnBrk="1" fontAlgn="auto" latinLnBrk="0" hangingPunct="1">
              <a:lnSpc>
                <a:spcPct val="90000"/>
              </a:lnSpc>
              <a:spcBef>
                <a:spcPts val="4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MSS: maximum segment size</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5" name="Slide Number Placeholder 2">
            <a:extLst>
              <a:ext uri="{FF2B5EF4-FFF2-40B4-BE49-F238E27FC236}">
                <a16:creationId xmlns:a16="http://schemas.microsoft.com/office/drawing/2014/main" id="{D9F10C56-26D5-5C45-B097-EE8A46539976}"/>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3</a:t>
            </a:fld>
            <a:endParaRPr lang="en-US" dirty="0"/>
          </a:p>
        </p:txBody>
      </p:sp>
    </p:spTree>
    <p:extLst>
      <p:ext uri="{BB962C8B-B14F-4D97-AF65-F5344CB8AC3E}">
        <p14:creationId xmlns:p14="http://schemas.microsoft.com/office/powerpoint/2010/main" val="15559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dissolve">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3-way handshake</a:t>
            </a:r>
            <a:endParaRPr lang="en-US" sz="4400" b="0" dirty="0"/>
          </a:p>
        </p:txBody>
      </p:sp>
      <p:sp>
        <p:nvSpPr>
          <p:cNvPr id="76" name="Slide Number Placeholder 2">
            <a:extLst>
              <a:ext uri="{FF2B5EF4-FFF2-40B4-BE49-F238E27FC236}">
                <a16:creationId xmlns:a16="http://schemas.microsoft.com/office/drawing/2014/main" id="{86E89225-4B9A-C747-8672-752709ED8105}"/>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30</a:t>
            </a:fld>
            <a:endParaRPr lang="en-US" dirty="0"/>
          </a:p>
        </p:txBody>
      </p:sp>
      <p:sp>
        <p:nvSpPr>
          <p:cNvPr id="284" name="Line 5">
            <a:extLst>
              <a:ext uri="{FF2B5EF4-FFF2-40B4-BE49-F238E27FC236}">
                <a16:creationId xmlns:a16="http://schemas.microsoft.com/office/drawing/2014/main" id="{F8B12D55-AA47-7344-A68D-F869FD5D2620}"/>
              </a:ext>
            </a:extLst>
          </p:cNvPr>
          <p:cNvSpPr>
            <a:spLocks noChangeShapeType="1"/>
          </p:cNvSpPr>
          <p:nvPr/>
        </p:nvSpPr>
        <p:spPr bwMode="auto">
          <a:xfrm flipH="1">
            <a:off x="4524728" y="2419350"/>
            <a:ext cx="1588" cy="2470150"/>
          </a:xfrm>
          <a:prstGeom prst="line">
            <a:avLst/>
          </a:prstGeom>
          <a:noFill/>
          <a:ln w="9525">
            <a:solidFill>
              <a:srgbClr val="777777"/>
            </a:solidFill>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z="1600">
              <a:solidFill>
                <a:srgbClr val="000000"/>
              </a:solidFill>
              <a:latin typeface="Tahoma" charset="0"/>
              <a:ea typeface="ＭＳ Ｐゴシック" charset="-128"/>
            </a:endParaRPr>
          </a:p>
        </p:txBody>
      </p:sp>
      <p:grpSp>
        <p:nvGrpSpPr>
          <p:cNvPr id="285" name="Group 102">
            <a:extLst>
              <a:ext uri="{FF2B5EF4-FFF2-40B4-BE49-F238E27FC236}">
                <a16:creationId xmlns:a16="http://schemas.microsoft.com/office/drawing/2014/main" id="{E3BF1570-52D4-1644-A721-F80E62C7CB31}"/>
              </a:ext>
            </a:extLst>
          </p:cNvPr>
          <p:cNvGrpSpPr>
            <a:grpSpLocks/>
          </p:cNvGrpSpPr>
          <p:nvPr/>
        </p:nvGrpSpPr>
        <p:grpSpPr bwMode="auto">
          <a:xfrm>
            <a:off x="2538766" y="2346325"/>
            <a:ext cx="4494212" cy="955675"/>
            <a:chOff x="810" y="1363"/>
            <a:chExt cx="2831" cy="602"/>
          </a:xfrm>
        </p:grpSpPr>
        <p:sp>
          <p:nvSpPr>
            <p:cNvPr id="286" name="Line 10">
              <a:extLst>
                <a:ext uri="{FF2B5EF4-FFF2-40B4-BE49-F238E27FC236}">
                  <a16:creationId xmlns:a16="http://schemas.microsoft.com/office/drawing/2014/main" id="{5F6221F1-59AC-F947-B8A3-3DCB4C1E9D05}"/>
                </a:ext>
              </a:extLst>
            </p:cNvPr>
            <p:cNvSpPr>
              <a:spLocks noChangeShapeType="1"/>
            </p:cNvSpPr>
            <p:nvPr/>
          </p:nvSpPr>
          <p:spPr bwMode="auto">
            <a:xfrm>
              <a:off x="2062" y="1502"/>
              <a:ext cx="1579" cy="463"/>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87" name="Rectangle 12">
              <a:extLst>
                <a:ext uri="{FF2B5EF4-FFF2-40B4-BE49-F238E27FC236}">
                  <a16:creationId xmlns:a16="http://schemas.microsoft.com/office/drawing/2014/main" id="{48FBBBD9-8740-774C-BC9B-A320725D1EA3}"/>
                </a:ext>
              </a:extLst>
            </p:cNvPr>
            <p:cNvSpPr>
              <a:spLocks noChangeArrowheads="1"/>
            </p:cNvSpPr>
            <p:nvPr/>
          </p:nvSpPr>
          <p:spPr bwMode="auto">
            <a:xfrm>
              <a:off x="2518" y="1565"/>
              <a:ext cx="590" cy="2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88" name="Text Box 13">
              <a:extLst>
                <a:ext uri="{FF2B5EF4-FFF2-40B4-BE49-F238E27FC236}">
                  <a16:creationId xmlns:a16="http://schemas.microsoft.com/office/drawing/2014/main" id="{539A291C-E71E-684E-8ACC-87C5E5D33CC4}"/>
                </a:ext>
              </a:extLst>
            </p:cNvPr>
            <p:cNvSpPr txBox="1">
              <a:spLocks noChangeArrowheads="1"/>
            </p:cNvSpPr>
            <p:nvPr/>
          </p:nvSpPr>
          <p:spPr bwMode="auto">
            <a:xfrm>
              <a:off x="2310" y="1624"/>
              <a:ext cx="109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600" b="0" i="0" u="none" strike="noStrike" kern="0" cap="none" spc="0" normalizeH="0" baseline="0" noProof="0">
                  <a:ln>
                    <a:noFill/>
                  </a:ln>
                  <a:solidFill>
                    <a:srgbClr val="000000"/>
                  </a:solidFill>
                  <a:effectLst/>
                  <a:uLnTx/>
                  <a:uFillTx/>
                  <a:latin typeface="Tahoma" charset="0"/>
                  <a:ea typeface="ＭＳ Ｐゴシック" charset="-128"/>
                </a:rPr>
                <a:t>SYNbit=1, Seq=x</a:t>
              </a:r>
            </a:p>
          </p:txBody>
        </p:sp>
        <p:sp>
          <p:nvSpPr>
            <p:cNvPr id="289" name="Text Box 21">
              <a:extLst>
                <a:ext uri="{FF2B5EF4-FFF2-40B4-BE49-F238E27FC236}">
                  <a16:creationId xmlns:a16="http://schemas.microsoft.com/office/drawing/2014/main" id="{859253C4-0B24-3A42-8390-85D3A905A56C}"/>
                </a:ext>
              </a:extLst>
            </p:cNvPr>
            <p:cNvSpPr txBox="1">
              <a:spLocks noChangeArrowheads="1"/>
            </p:cNvSpPr>
            <p:nvPr/>
          </p:nvSpPr>
          <p:spPr bwMode="auto">
            <a:xfrm>
              <a:off x="810" y="1363"/>
              <a:ext cx="123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r" defTabSz="914400" eaLnBrk="0" fontAlgn="base" latinLnBrk="0" hangingPunct="0">
                <a:lnSpc>
                  <a:spcPct val="90000"/>
                </a:lnSpc>
                <a:spcBef>
                  <a:spcPct val="0"/>
                </a:spcBef>
                <a:spcAft>
                  <a:spcPct val="0"/>
                </a:spcAft>
                <a:buClrTx/>
                <a:buSzTx/>
                <a:buFontTx/>
                <a:buNone/>
                <a:tabLst/>
                <a:defRPr/>
              </a:pPr>
              <a:r>
                <a:rPr kumimoji="0" lang="en-US" altLang="x-none" sz="1400" b="0" i="0" u="none" strike="noStrike" kern="0" cap="none" spc="0" normalizeH="0" baseline="0" noProof="0">
                  <a:ln>
                    <a:noFill/>
                  </a:ln>
                  <a:solidFill>
                    <a:srgbClr val="000000"/>
                  </a:solidFill>
                  <a:effectLst/>
                  <a:uLnTx/>
                  <a:uFillTx/>
                  <a:latin typeface="Tahoma" charset="0"/>
                  <a:ea typeface="ＭＳ Ｐゴシック" charset="-128"/>
                </a:rPr>
                <a:t>choose init seq num, x</a:t>
              </a:r>
            </a:p>
            <a:p>
              <a:pPr marL="0" marR="0" lvl="0" indent="0" algn="r" defTabSz="914400" eaLnBrk="0" fontAlgn="base" latinLnBrk="0" hangingPunct="0">
                <a:lnSpc>
                  <a:spcPct val="90000"/>
                </a:lnSpc>
                <a:spcBef>
                  <a:spcPct val="0"/>
                </a:spcBef>
                <a:spcAft>
                  <a:spcPct val="0"/>
                </a:spcAft>
                <a:buClrTx/>
                <a:buSzTx/>
                <a:buFontTx/>
                <a:buNone/>
                <a:tabLst/>
                <a:defRPr/>
              </a:pPr>
              <a:r>
                <a:rPr kumimoji="0" lang="en-US" altLang="x-none" sz="1400" b="0" i="0" u="none" strike="noStrike" kern="0" cap="none" spc="0" normalizeH="0" baseline="0" noProof="0">
                  <a:ln>
                    <a:noFill/>
                  </a:ln>
                  <a:solidFill>
                    <a:srgbClr val="000000"/>
                  </a:solidFill>
                  <a:effectLst/>
                  <a:uLnTx/>
                  <a:uFillTx/>
                  <a:latin typeface="Tahoma" charset="0"/>
                  <a:ea typeface="ＭＳ Ｐゴシック" charset="-128"/>
                </a:rPr>
                <a:t>send TCP SYN msg</a:t>
              </a:r>
            </a:p>
          </p:txBody>
        </p:sp>
      </p:grpSp>
      <p:sp>
        <p:nvSpPr>
          <p:cNvPr id="290" name="Line 22">
            <a:extLst>
              <a:ext uri="{FF2B5EF4-FFF2-40B4-BE49-F238E27FC236}">
                <a16:creationId xmlns:a16="http://schemas.microsoft.com/office/drawing/2014/main" id="{82B33978-560D-8B47-9EAE-299220D8447B}"/>
              </a:ext>
            </a:extLst>
          </p:cNvPr>
          <p:cNvSpPr>
            <a:spLocks noChangeShapeType="1"/>
          </p:cNvSpPr>
          <p:nvPr/>
        </p:nvSpPr>
        <p:spPr bwMode="auto">
          <a:xfrm flipH="1">
            <a:off x="7113941" y="2489200"/>
            <a:ext cx="1587" cy="3417888"/>
          </a:xfrm>
          <a:prstGeom prst="line">
            <a:avLst/>
          </a:prstGeom>
          <a:noFill/>
          <a:ln w="9525">
            <a:solidFill>
              <a:srgbClr val="777777"/>
            </a:solidFill>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z="1600">
              <a:solidFill>
                <a:srgbClr val="000000"/>
              </a:solidFill>
              <a:latin typeface="Tahoma" charset="0"/>
              <a:ea typeface="ＭＳ Ｐゴシック" charset="-128"/>
            </a:endParaRPr>
          </a:p>
        </p:txBody>
      </p:sp>
      <p:sp>
        <p:nvSpPr>
          <p:cNvPr id="291" name="Text Box 92">
            <a:extLst>
              <a:ext uri="{FF2B5EF4-FFF2-40B4-BE49-F238E27FC236}">
                <a16:creationId xmlns:a16="http://schemas.microsoft.com/office/drawing/2014/main" id="{C8DBD1C9-008A-B74A-AE6D-889A048B0E49}"/>
              </a:ext>
            </a:extLst>
          </p:cNvPr>
          <p:cNvSpPr txBox="1">
            <a:spLocks noChangeArrowheads="1"/>
          </p:cNvSpPr>
          <p:nvPr/>
        </p:nvSpPr>
        <p:spPr bwMode="auto">
          <a:xfrm>
            <a:off x="9299928" y="5327650"/>
            <a:ext cx="771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r>
              <a:rPr lang="en-US" altLang="x-none" sz="1600">
                <a:solidFill>
                  <a:srgbClr val="CC0000"/>
                </a:solidFill>
                <a:latin typeface="Tahoma" charset="0"/>
              </a:rPr>
              <a:t>ESTAB</a:t>
            </a:r>
          </a:p>
        </p:txBody>
      </p:sp>
      <p:grpSp>
        <p:nvGrpSpPr>
          <p:cNvPr id="292" name="Group 109">
            <a:extLst>
              <a:ext uri="{FF2B5EF4-FFF2-40B4-BE49-F238E27FC236}">
                <a16:creationId xmlns:a16="http://schemas.microsoft.com/office/drawing/2014/main" id="{2146DCCE-B08F-FB4A-91D6-7AE3749452EA}"/>
              </a:ext>
            </a:extLst>
          </p:cNvPr>
          <p:cNvGrpSpPr>
            <a:grpSpLocks/>
          </p:cNvGrpSpPr>
          <p:nvPr/>
        </p:nvGrpSpPr>
        <p:grpSpPr bwMode="auto">
          <a:xfrm>
            <a:off x="4523141" y="3016250"/>
            <a:ext cx="4519612" cy="1425575"/>
            <a:chOff x="2060" y="1785"/>
            <a:chExt cx="2847" cy="898"/>
          </a:xfrm>
        </p:grpSpPr>
        <p:sp>
          <p:nvSpPr>
            <p:cNvPr id="293" name="Line 11">
              <a:extLst>
                <a:ext uri="{FF2B5EF4-FFF2-40B4-BE49-F238E27FC236}">
                  <a16:creationId xmlns:a16="http://schemas.microsoft.com/office/drawing/2014/main" id="{D0E1B83B-455E-5D47-A478-A6E4BEAE399C}"/>
                </a:ext>
              </a:extLst>
            </p:cNvPr>
            <p:cNvSpPr>
              <a:spLocks noChangeShapeType="1"/>
            </p:cNvSpPr>
            <p:nvPr/>
          </p:nvSpPr>
          <p:spPr bwMode="auto">
            <a:xfrm flipH="1">
              <a:off x="2060" y="2031"/>
              <a:ext cx="1580" cy="652"/>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94" name="Rectangle 14">
              <a:extLst>
                <a:ext uri="{FF2B5EF4-FFF2-40B4-BE49-F238E27FC236}">
                  <a16:creationId xmlns:a16="http://schemas.microsoft.com/office/drawing/2014/main" id="{F7992004-935E-5847-BDEC-C88B27C3CE32}"/>
                </a:ext>
              </a:extLst>
            </p:cNvPr>
            <p:cNvSpPr>
              <a:spLocks noChangeArrowheads="1"/>
            </p:cNvSpPr>
            <p:nvPr/>
          </p:nvSpPr>
          <p:spPr bwMode="auto">
            <a:xfrm>
              <a:off x="2381" y="2206"/>
              <a:ext cx="896" cy="3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95" name="Text Box 83">
              <a:extLst>
                <a:ext uri="{FF2B5EF4-FFF2-40B4-BE49-F238E27FC236}">
                  <a16:creationId xmlns:a16="http://schemas.microsoft.com/office/drawing/2014/main" id="{5B2974ED-D793-2842-8786-C13896BC2393}"/>
                </a:ext>
              </a:extLst>
            </p:cNvPr>
            <p:cNvSpPr txBox="1">
              <a:spLocks noChangeArrowheads="1"/>
            </p:cNvSpPr>
            <p:nvPr/>
          </p:nvSpPr>
          <p:spPr bwMode="auto">
            <a:xfrm>
              <a:off x="2159" y="2169"/>
              <a:ext cx="153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600" b="0" i="0" u="none" strike="noStrike" kern="0" cap="none" spc="0" normalizeH="0" baseline="0" noProof="0">
                  <a:ln>
                    <a:noFill/>
                  </a:ln>
                  <a:solidFill>
                    <a:srgbClr val="000000"/>
                  </a:solidFill>
                  <a:effectLst/>
                  <a:uLnTx/>
                  <a:uFillTx/>
                  <a:latin typeface="Tahoma" charset="0"/>
                  <a:ea typeface="ＭＳ Ｐゴシック" charset="-128"/>
                </a:rPr>
                <a:t>SYNbit=1, Seq=y</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600" b="0" i="0" u="none" strike="noStrike" kern="0" cap="none" spc="0" normalizeH="0" baseline="0" noProof="0">
                  <a:ln>
                    <a:noFill/>
                  </a:ln>
                  <a:solidFill>
                    <a:srgbClr val="000000"/>
                  </a:solidFill>
                  <a:effectLst/>
                  <a:uLnTx/>
                  <a:uFillTx/>
                  <a:latin typeface="Tahoma" charset="0"/>
                  <a:ea typeface="ＭＳ Ｐゴシック" charset="-128"/>
                </a:rPr>
                <a:t>ACKbit=1; ACKnum=x+1</a:t>
              </a:r>
            </a:p>
          </p:txBody>
        </p:sp>
        <p:sp>
          <p:nvSpPr>
            <p:cNvPr id="296" name="Text Box 93">
              <a:extLst>
                <a:ext uri="{FF2B5EF4-FFF2-40B4-BE49-F238E27FC236}">
                  <a16:creationId xmlns:a16="http://schemas.microsoft.com/office/drawing/2014/main" id="{2F6CC710-1D38-C843-890A-231A63B3C7A5}"/>
                </a:ext>
              </a:extLst>
            </p:cNvPr>
            <p:cNvSpPr txBox="1">
              <a:spLocks noChangeArrowheads="1"/>
            </p:cNvSpPr>
            <p:nvPr/>
          </p:nvSpPr>
          <p:spPr bwMode="auto">
            <a:xfrm>
              <a:off x="3676" y="1785"/>
              <a:ext cx="1231"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defTabSz="914400" eaLnBrk="0" fontAlgn="base" latinLnBrk="0" hangingPunct="0">
                <a:lnSpc>
                  <a:spcPct val="90000"/>
                </a:lnSpc>
                <a:spcBef>
                  <a:spcPct val="0"/>
                </a:spcBef>
                <a:spcAft>
                  <a:spcPct val="0"/>
                </a:spcAft>
                <a:buClrTx/>
                <a:buSzTx/>
                <a:buFontTx/>
                <a:buNone/>
                <a:tabLst/>
                <a:defRPr/>
              </a:pPr>
              <a:r>
                <a:rPr kumimoji="0" lang="en-US" altLang="x-none" sz="1400" b="0" i="0" u="none" strike="noStrike" kern="0" cap="none" spc="0" normalizeH="0" baseline="0" noProof="0">
                  <a:ln>
                    <a:noFill/>
                  </a:ln>
                  <a:solidFill>
                    <a:srgbClr val="000000"/>
                  </a:solidFill>
                  <a:effectLst/>
                  <a:uLnTx/>
                  <a:uFillTx/>
                  <a:latin typeface="Tahoma" charset="0"/>
                  <a:ea typeface="ＭＳ Ｐゴシック" charset="-128"/>
                </a:rPr>
                <a:t>choose init seq num, y</a:t>
              </a:r>
            </a:p>
            <a:p>
              <a:pPr marL="0" marR="0" lvl="0" indent="0" defTabSz="914400" eaLnBrk="0" fontAlgn="base" latinLnBrk="0" hangingPunct="0">
                <a:lnSpc>
                  <a:spcPct val="90000"/>
                </a:lnSpc>
                <a:spcBef>
                  <a:spcPct val="0"/>
                </a:spcBef>
                <a:spcAft>
                  <a:spcPct val="0"/>
                </a:spcAft>
                <a:buClrTx/>
                <a:buSzTx/>
                <a:buFontTx/>
                <a:buNone/>
                <a:tabLst/>
                <a:defRPr/>
              </a:pPr>
              <a:r>
                <a:rPr kumimoji="0" lang="en-US" altLang="x-none" sz="1400" b="0" i="0" u="none" strike="noStrike" kern="0" cap="none" spc="0" normalizeH="0" baseline="0" noProof="0">
                  <a:ln>
                    <a:noFill/>
                  </a:ln>
                  <a:solidFill>
                    <a:srgbClr val="000000"/>
                  </a:solidFill>
                  <a:effectLst/>
                  <a:uLnTx/>
                  <a:uFillTx/>
                  <a:latin typeface="Tahoma" charset="0"/>
                  <a:ea typeface="ＭＳ Ｐゴシック" charset="-128"/>
                </a:rPr>
                <a:t>send TCP SYNACK</a:t>
              </a:r>
            </a:p>
            <a:p>
              <a:pPr marL="0" marR="0" lvl="0" indent="0" defTabSz="914400" eaLnBrk="0" fontAlgn="base" latinLnBrk="0" hangingPunct="0">
                <a:lnSpc>
                  <a:spcPct val="90000"/>
                </a:lnSpc>
                <a:spcBef>
                  <a:spcPct val="0"/>
                </a:spcBef>
                <a:spcAft>
                  <a:spcPct val="0"/>
                </a:spcAft>
                <a:buClrTx/>
                <a:buSzTx/>
                <a:buFontTx/>
                <a:buNone/>
                <a:tabLst/>
                <a:defRPr/>
              </a:pPr>
              <a:r>
                <a:rPr kumimoji="0" lang="en-US" altLang="x-none" sz="1400" b="0" i="0" u="none" strike="noStrike" kern="0" cap="none" spc="0" normalizeH="0" baseline="0" noProof="0">
                  <a:ln>
                    <a:noFill/>
                  </a:ln>
                  <a:solidFill>
                    <a:srgbClr val="000000"/>
                  </a:solidFill>
                  <a:effectLst/>
                  <a:uLnTx/>
                  <a:uFillTx/>
                  <a:latin typeface="Tahoma" charset="0"/>
                  <a:ea typeface="ＭＳ Ｐゴシック" charset="-128"/>
                </a:rPr>
                <a:t>msg, acking SYN</a:t>
              </a:r>
            </a:p>
          </p:txBody>
        </p:sp>
      </p:grpSp>
      <p:grpSp>
        <p:nvGrpSpPr>
          <p:cNvPr id="297" name="Group 110">
            <a:extLst>
              <a:ext uri="{FF2B5EF4-FFF2-40B4-BE49-F238E27FC236}">
                <a16:creationId xmlns:a16="http://schemas.microsoft.com/office/drawing/2014/main" id="{8BE907D0-87E5-B444-A1CB-99440CDACF53}"/>
              </a:ext>
            </a:extLst>
          </p:cNvPr>
          <p:cNvGrpSpPr>
            <a:grpSpLocks/>
          </p:cNvGrpSpPr>
          <p:nvPr/>
        </p:nvGrpSpPr>
        <p:grpSpPr bwMode="auto">
          <a:xfrm>
            <a:off x="2511779" y="4114800"/>
            <a:ext cx="6359525" cy="1373188"/>
            <a:chOff x="793" y="2477"/>
            <a:chExt cx="4006" cy="865"/>
          </a:xfrm>
        </p:grpSpPr>
        <p:sp>
          <p:nvSpPr>
            <p:cNvPr id="298" name="Line 84">
              <a:extLst>
                <a:ext uri="{FF2B5EF4-FFF2-40B4-BE49-F238E27FC236}">
                  <a16:creationId xmlns:a16="http://schemas.microsoft.com/office/drawing/2014/main" id="{F94DBE6F-433D-A74E-ACD8-F18A30581A05}"/>
                </a:ext>
              </a:extLst>
            </p:cNvPr>
            <p:cNvSpPr>
              <a:spLocks noChangeShapeType="1"/>
            </p:cNvSpPr>
            <p:nvPr/>
          </p:nvSpPr>
          <p:spPr bwMode="auto">
            <a:xfrm>
              <a:off x="2073" y="2728"/>
              <a:ext cx="1579" cy="463"/>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99" name="Rectangle 89">
              <a:extLst>
                <a:ext uri="{FF2B5EF4-FFF2-40B4-BE49-F238E27FC236}">
                  <a16:creationId xmlns:a16="http://schemas.microsoft.com/office/drawing/2014/main" id="{1EBB8A1B-2F58-D44B-8616-7542F5FD341E}"/>
                </a:ext>
              </a:extLst>
            </p:cNvPr>
            <p:cNvSpPr>
              <a:spLocks noChangeArrowheads="1"/>
            </p:cNvSpPr>
            <p:nvPr/>
          </p:nvSpPr>
          <p:spPr bwMode="auto">
            <a:xfrm>
              <a:off x="2486" y="2806"/>
              <a:ext cx="775" cy="2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00" name="Text Box 90">
              <a:extLst>
                <a:ext uri="{FF2B5EF4-FFF2-40B4-BE49-F238E27FC236}">
                  <a16:creationId xmlns:a16="http://schemas.microsoft.com/office/drawing/2014/main" id="{B632A700-A9F8-BA4B-9FE6-3A26ED54086E}"/>
                </a:ext>
              </a:extLst>
            </p:cNvPr>
            <p:cNvSpPr txBox="1">
              <a:spLocks noChangeArrowheads="1"/>
            </p:cNvSpPr>
            <p:nvPr/>
          </p:nvSpPr>
          <p:spPr bwMode="auto">
            <a:xfrm>
              <a:off x="2092" y="2852"/>
              <a:ext cx="15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600" b="0" i="0" u="none" strike="noStrike" kern="0" cap="none" spc="0" normalizeH="0" baseline="0" noProof="0">
                  <a:ln>
                    <a:noFill/>
                  </a:ln>
                  <a:solidFill>
                    <a:srgbClr val="000000"/>
                  </a:solidFill>
                  <a:effectLst/>
                  <a:uLnTx/>
                  <a:uFillTx/>
                  <a:latin typeface="Tahoma" charset="0"/>
                  <a:ea typeface="ＭＳ Ｐゴシック" charset="-128"/>
                </a:rPr>
                <a:t>ACKbit=1, ACKnum=y+1</a:t>
              </a:r>
            </a:p>
          </p:txBody>
        </p:sp>
        <p:sp>
          <p:nvSpPr>
            <p:cNvPr id="301" name="Text Box 94">
              <a:extLst>
                <a:ext uri="{FF2B5EF4-FFF2-40B4-BE49-F238E27FC236}">
                  <a16:creationId xmlns:a16="http://schemas.microsoft.com/office/drawing/2014/main" id="{3BBB519C-42F3-C545-BD0F-F74888A4F1AB}"/>
                </a:ext>
              </a:extLst>
            </p:cNvPr>
            <p:cNvSpPr txBox="1">
              <a:spLocks noChangeArrowheads="1"/>
            </p:cNvSpPr>
            <p:nvPr/>
          </p:nvSpPr>
          <p:spPr bwMode="auto">
            <a:xfrm>
              <a:off x="793" y="2477"/>
              <a:ext cx="1251"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r" defTabSz="914400" eaLnBrk="0" fontAlgn="base" latinLnBrk="0" hangingPunct="0">
                <a:lnSpc>
                  <a:spcPct val="90000"/>
                </a:lnSpc>
                <a:spcBef>
                  <a:spcPct val="0"/>
                </a:spcBef>
                <a:spcAft>
                  <a:spcPct val="0"/>
                </a:spcAft>
                <a:buClrTx/>
                <a:buSzTx/>
                <a:buFontTx/>
                <a:buNone/>
                <a:tabLst/>
                <a:defRPr/>
              </a:pPr>
              <a:r>
                <a:rPr kumimoji="0" lang="en-US" altLang="x-none" sz="1400" b="0" i="0" u="none" strike="noStrike" kern="0" cap="none" spc="0" normalizeH="0" baseline="0" noProof="0" dirty="0">
                  <a:ln>
                    <a:noFill/>
                  </a:ln>
                  <a:solidFill>
                    <a:srgbClr val="000000"/>
                  </a:solidFill>
                  <a:effectLst/>
                  <a:uLnTx/>
                  <a:uFillTx/>
                  <a:latin typeface="Tahoma" charset="0"/>
                  <a:ea typeface="ＭＳ Ｐゴシック" charset="-128"/>
                </a:rPr>
                <a:t>received SYNACK(x) </a:t>
              </a:r>
            </a:p>
            <a:p>
              <a:pPr marL="0" marR="0" lvl="0" indent="0" algn="r" defTabSz="914400" eaLnBrk="0" fontAlgn="base" latinLnBrk="0" hangingPunct="0">
                <a:lnSpc>
                  <a:spcPct val="90000"/>
                </a:lnSpc>
                <a:spcBef>
                  <a:spcPct val="0"/>
                </a:spcBef>
                <a:spcAft>
                  <a:spcPct val="0"/>
                </a:spcAft>
                <a:buClrTx/>
                <a:buSzTx/>
                <a:buFontTx/>
                <a:buNone/>
                <a:tabLst/>
                <a:defRPr/>
              </a:pPr>
              <a:r>
                <a:rPr kumimoji="0" lang="en-US" altLang="x-none" sz="1400" b="0" i="0" u="none" strike="noStrike" kern="0" cap="none" spc="0" normalizeH="0" baseline="0" noProof="0" dirty="0">
                  <a:ln>
                    <a:noFill/>
                  </a:ln>
                  <a:solidFill>
                    <a:srgbClr val="000000"/>
                  </a:solidFill>
                  <a:effectLst/>
                  <a:uLnTx/>
                  <a:uFillTx/>
                  <a:latin typeface="Tahoma" charset="0"/>
                  <a:ea typeface="ＭＳ Ｐゴシック" charset="-128"/>
                </a:rPr>
                <a:t>indicates server is live;</a:t>
              </a:r>
            </a:p>
            <a:p>
              <a:pPr marL="0" marR="0" lvl="0" indent="0" algn="r" defTabSz="914400" eaLnBrk="0" fontAlgn="base" latinLnBrk="0" hangingPunct="0">
                <a:lnSpc>
                  <a:spcPct val="90000"/>
                </a:lnSpc>
                <a:spcBef>
                  <a:spcPct val="0"/>
                </a:spcBef>
                <a:spcAft>
                  <a:spcPct val="0"/>
                </a:spcAft>
                <a:buClrTx/>
                <a:buSzTx/>
                <a:buFontTx/>
                <a:buNone/>
                <a:tabLst/>
                <a:defRPr/>
              </a:pPr>
              <a:r>
                <a:rPr kumimoji="0" lang="en-US" altLang="x-none" sz="1400" b="0" i="0" u="none" strike="noStrike" kern="0" cap="none" spc="0" normalizeH="0" baseline="0" noProof="0" dirty="0">
                  <a:ln>
                    <a:noFill/>
                  </a:ln>
                  <a:solidFill>
                    <a:srgbClr val="000000"/>
                  </a:solidFill>
                  <a:effectLst/>
                  <a:uLnTx/>
                  <a:uFillTx/>
                  <a:latin typeface="Tahoma" charset="0"/>
                  <a:ea typeface="ＭＳ Ｐゴシック" charset="-128"/>
                </a:rPr>
                <a:t>send ACK for SYNACK;</a:t>
              </a:r>
            </a:p>
          </p:txBody>
        </p:sp>
        <p:sp>
          <p:nvSpPr>
            <p:cNvPr id="302" name="Text Box 95">
              <a:extLst>
                <a:ext uri="{FF2B5EF4-FFF2-40B4-BE49-F238E27FC236}">
                  <a16:creationId xmlns:a16="http://schemas.microsoft.com/office/drawing/2014/main" id="{E47D1FAB-E8F9-4E48-A6B5-999BB225BA46}"/>
                </a:ext>
              </a:extLst>
            </p:cNvPr>
            <p:cNvSpPr txBox="1">
              <a:spLocks noChangeArrowheads="1"/>
            </p:cNvSpPr>
            <p:nvPr/>
          </p:nvSpPr>
          <p:spPr bwMode="auto">
            <a:xfrm>
              <a:off x="3640" y="3042"/>
              <a:ext cx="115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defTabSz="914400" eaLnBrk="0" fontAlgn="base" latinLnBrk="0" hangingPunct="0">
                <a:lnSpc>
                  <a:spcPct val="90000"/>
                </a:lnSpc>
                <a:spcBef>
                  <a:spcPct val="0"/>
                </a:spcBef>
                <a:spcAft>
                  <a:spcPct val="0"/>
                </a:spcAft>
                <a:buClrTx/>
                <a:buSzTx/>
                <a:buFontTx/>
                <a:buNone/>
                <a:tabLst/>
                <a:defRPr/>
              </a:pPr>
              <a:r>
                <a:rPr kumimoji="0" lang="en-US" altLang="x-none" sz="1400" b="0" i="0" u="none" strike="noStrike" kern="0" cap="none" spc="0" normalizeH="0" baseline="0" noProof="0">
                  <a:ln>
                    <a:noFill/>
                  </a:ln>
                  <a:solidFill>
                    <a:srgbClr val="000000"/>
                  </a:solidFill>
                  <a:effectLst/>
                  <a:uLnTx/>
                  <a:uFillTx/>
                  <a:latin typeface="Tahoma" charset="0"/>
                  <a:ea typeface="ＭＳ Ｐゴシック" charset="-128"/>
                </a:rPr>
                <a:t>received ACK(y) </a:t>
              </a:r>
            </a:p>
            <a:p>
              <a:pPr marL="0" marR="0" lvl="0" indent="0" defTabSz="914400" eaLnBrk="0" fontAlgn="base" latinLnBrk="0" hangingPunct="0">
                <a:lnSpc>
                  <a:spcPct val="90000"/>
                </a:lnSpc>
                <a:spcBef>
                  <a:spcPct val="0"/>
                </a:spcBef>
                <a:spcAft>
                  <a:spcPct val="0"/>
                </a:spcAft>
                <a:buClrTx/>
                <a:buSzTx/>
                <a:buFontTx/>
                <a:buNone/>
                <a:tabLst/>
                <a:defRPr/>
              </a:pPr>
              <a:r>
                <a:rPr kumimoji="0" lang="en-US" altLang="x-none" sz="1400" b="0" i="0" u="none" strike="noStrike" kern="0" cap="none" spc="0" normalizeH="0" baseline="0" noProof="0">
                  <a:ln>
                    <a:noFill/>
                  </a:ln>
                  <a:solidFill>
                    <a:srgbClr val="000000"/>
                  </a:solidFill>
                  <a:effectLst/>
                  <a:uLnTx/>
                  <a:uFillTx/>
                  <a:latin typeface="Tahoma" charset="0"/>
                  <a:ea typeface="ＭＳ Ｐゴシック" charset="-128"/>
                </a:rPr>
                <a:t>indicates client is live</a:t>
              </a:r>
            </a:p>
          </p:txBody>
        </p:sp>
      </p:grpSp>
      <p:grpSp>
        <p:nvGrpSpPr>
          <p:cNvPr id="303" name="Group 105">
            <a:extLst>
              <a:ext uri="{FF2B5EF4-FFF2-40B4-BE49-F238E27FC236}">
                <a16:creationId xmlns:a16="http://schemas.microsoft.com/office/drawing/2014/main" id="{E804F182-A5A9-4C47-9A4E-E25E76D8924E}"/>
              </a:ext>
            </a:extLst>
          </p:cNvPr>
          <p:cNvGrpSpPr>
            <a:grpSpLocks/>
          </p:cNvGrpSpPr>
          <p:nvPr/>
        </p:nvGrpSpPr>
        <p:grpSpPr bwMode="auto">
          <a:xfrm>
            <a:off x="1541816" y="2384425"/>
            <a:ext cx="1030287" cy="700088"/>
            <a:chOff x="182" y="1387"/>
            <a:chExt cx="649" cy="441"/>
          </a:xfrm>
        </p:grpSpPr>
        <p:sp>
          <p:nvSpPr>
            <p:cNvPr id="304" name="Text Box 91">
              <a:extLst>
                <a:ext uri="{FF2B5EF4-FFF2-40B4-BE49-F238E27FC236}">
                  <a16:creationId xmlns:a16="http://schemas.microsoft.com/office/drawing/2014/main" id="{EBB4C88B-9A8B-9A4A-BB7D-48FE717D770E}"/>
                </a:ext>
              </a:extLst>
            </p:cNvPr>
            <p:cNvSpPr txBox="1">
              <a:spLocks noChangeArrowheads="1"/>
            </p:cNvSpPr>
            <p:nvPr/>
          </p:nvSpPr>
          <p:spPr bwMode="auto">
            <a:xfrm>
              <a:off x="182" y="1616"/>
              <a:ext cx="64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600" b="0" i="0" u="none" strike="noStrike" kern="0" cap="none" spc="0" normalizeH="0" baseline="0" noProof="0">
                  <a:ln>
                    <a:noFill/>
                  </a:ln>
                  <a:solidFill>
                    <a:srgbClr val="000000"/>
                  </a:solidFill>
                  <a:effectLst/>
                  <a:uLnTx/>
                  <a:uFillTx/>
                  <a:latin typeface="Tahoma" charset="0"/>
                  <a:ea typeface="ＭＳ Ｐゴシック" charset="-128"/>
                </a:rPr>
                <a:t>SYNSENT</a:t>
              </a:r>
            </a:p>
          </p:txBody>
        </p:sp>
        <p:sp>
          <p:nvSpPr>
            <p:cNvPr id="305" name="Line 103">
              <a:extLst>
                <a:ext uri="{FF2B5EF4-FFF2-40B4-BE49-F238E27FC236}">
                  <a16:creationId xmlns:a16="http://schemas.microsoft.com/office/drawing/2014/main" id="{6AEE7490-E5F2-D64D-9527-75FFCC7BB5DB}"/>
                </a:ext>
              </a:extLst>
            </p:cNvPr>
            <p:cNvSpPr>
              <a:spLocks noChangeShapeType="1"/>
            </p:cNvSpPr>
            <p:nvPr/>
          </p:nvSpPr>
          <p:spPr bwMode="auto">
            <a:xfrm>
              <a:off x="462" y="1387"/>
              <a:ext cx="0" cy="27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grpSp>
        <p:nvGrpSpPr>
          <p:cNvPr id="306" name="Group 111">
            <a:extLst>
              <a:ext uri="{FF2B5EF4-FFF2-40B4-BE49-F238E27FC236}">
                <a16:creationId xmlns:a16="http://schemas.microsoft.com/office/drawing/2014/main" id="{340164EF-BA86-3748-9670-7715153D972E}"/>
              </a:ext>
            </a:extLst>
          </p:cNvPr>
          <p:cNvGrpSpPr>
            <a:grpSpLocks/>
          </p:cNvGrpSpPr>
          <p:nvPr/>
        </p:nvGrpSpPr>
        <p:grpSpPr bwMode="auto">
          <a:xfrm>
            <a:off x="1543403" y="3044825"/>
            <a:ext cx="771525" cy="1622425"/>
            <a:chOff x="183" y="1803"/>
            <a:chExt cx="486" cy="1022"/>
          </a:xfrm>
        </p:grpSpPr>
        <p:sp>
          <p:nvSpPr>
            <p:cNvPr id="307" name="Text Box 16">
              <a:extLst>
                <a:ext uri="{FF2B5EF4-FFF2-40B4-BE49-F238E27FC236}">
                  <a16:creationId xmlns:a16="http://schemas.microsoft.com/office/drawing/2014/main" id="{9C0A3D5C-8027-BB48-8D02-F68601B84DA1}"/>
                </a:ext>
              </a:extLst>
            </p:cNvPr>
            <p:cNvSpPr txBox="1">
              <a:spLocks noChangeArrowheads="1"/>
            </p:cNvSpPr>
            <p:nvPr/>
          </p:nvSpPr>
          <p:spPr bwMode="auto">
            <a:xfrm>
              <a:off x="183" y="2613"/>
              <a:ext cx="48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600" b="0" i="0" u="none" strike="noStrike" kern="0" cap="none" spc="0" normalizeH="0" baseline="0" noProof="0">
                  <a:ln>
                    <a:noFill/>
                  </a:ln>
                  <a:solidFill>
                    <a:srgbClr val="CC0000"/>
                  </a:solidFill>
                  <a:effectLst/>
                  <a:uLnTx/>
                  <a:uFillTx/>
                  <a:latin typeface="Tahoma" charset="0"/>
                  <a:ea typeface="ＭＳ Ｐゴシック" charset="-128"/>
                </a:rPr>
                <a:t>ESTAB</a:t>
              </a:r>
            </a:p>
          </p:txBody>
        </p:sp>
        <p:sp>
          <p:nvSpPr>
            <p:cNvPr id="308" name="Line 104">
              <a:extLst>
                <a:ext uri="{FF2B5EF4-FFF2-40B4-BE49-F238E27FC236}">
                  <a16:creationId xmlns:a16="http://schemas.microsoft.com/office/drawing/2014/main" id="{C92B0189-9666-8540-8034-39326174226D}"/>
                </a:ext>
              </a:extLst>
            </p:cNvPr>
            <p:cNvSpPr>
              <a:spLocks noChangeShapeType="1"/>
            </p:cNvSpPr>
            <p:nvPr/>
          </p:nvSpPr>
          <p:spPr bwMode="auto">
            <a:xfrm>
              <a:off x="465" y="1803"/>
              <a:ext cx="0" cy="79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grpSp>
        <p:nvGrpSpPr>
          <p:cNvPr id="309" name="Group 108">
            <a:extLst>
              <a:ext uri="{FF2B5EF4-FFF2-40B4-BE49-F238E27FC236}">
                <a16:creationId xmlns:a16="http://schemas.microsoft.com/office/drawing/2014/main" id="{EA2FDAB6-AD21-6040-A581-F962D3597134}"/>
              </a:ext>
            </a:extLst>
          </p:cNvPr>
          <p:cNvGrpSpPr>
            <a:grpSpLocks/>
          </p:cNvGrpSpPr>
          <p:nvPr/>
        </p:nvGrpSpPr>
        <p:grpSpPr bwMode="auto">
          <a:xfrm>
            <a:off x="8996716" y="2439988"/>
            <a:ext cx="1119187" cy="1192212"/>
            <a:chOff x="4878" y="1422"/>
            <a:chExt cx="705" cy="751"/>
          </a:xfrm>
        </p:grpSpPr>
        <p:sp>
          <p:nvSpPr>
            <p:cNvPr id="310" name="Text Box 99">
              <a:extLst>
                <a:ext uri="{FF2B5EF4-FFF2-40B4-BE49-F238E27FC236}">
                  <a16:creationId xmlns:a16="http://schemas.microsoft.com/office/drawing/2014/main" id="{769F281B-D332-EA46-B2C4-FE2E4BE2870D}"/>
                </a:ext>
              </a:extLst>
            </p:cNvPr>
            <p:cNvSpPr txBox="1">
              <a:spLocks noChangeArrowheads="1"/>
            </p:cNvSpPr>
            <p:nvPr/>
          </p:nvSpPr>
          <p:spPr bwMode="auto">
            <a:xfrm>
              <a:off x="4878" y="1961"/>
              <a:ext cx="70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600" b="0" i="0" u="none" strike="noStrike" kern="0" cap="none" spc="0" normalizeH="0" baseline="0" noProof="0">
                  <a:ln>
                    <a:noFill/>
                  </a:ln>
                  <a:solidFill>
                    <a:srgbClr val="000000"/>
                  </a:solidFill>
                  <a:effectLst/>
                  <a:uLnTx/>
                  <a:uFillTx/>
                  <a:latin typeface="Tahoma" charset="0"/>
                  <a:ea typeface="ＭＳ Ｐゴシック" charset="-128"/>
                </a:rPr>
                <a:t>SYN RCVD</a:t>
              </a:r>
            </a:p>
          </p:txBody>
        </p:sp>
        <p:sp>
          <p:nvSpPr>
            <p:cNvPr id="311" name="Line 106">
              <a:extLst>
                <a:ext uri="{FF2B5EF4-FFF2-40B4-BE49-F238E27FC236}">
                  <a16:creationId xmlns:a16="http://schemas.microsoft.com/office/drawing/2014/main" id="{1F35E31E-9647-EE4A-A589-81D193C332CE}"/>
                </a:ext>
              </a:extLst>
            </p:cNvPr>
            <p:cNvSpPr>
              <a:spLocks noChangeShapeType="1"/>
            </p:cNvSpPr>
            <p:nvPr/>
          </p:nvSpPr>
          <p:spPr bwMode="auto">
            <a:xfrm>
              <a:off x="5339" y="1422"/>
              <a:ext cx="0" cy="56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sp>
        <p:nvSpPr>
          <p:cNvPr id="312" name="Line 107">
            <a:extLst>
              <a:ext uri="{FF2B5EF4-FFF2-40B4-BE49-F238E27FC236}">
                <a16:creationId xmlns:a16="http://schemas.microsoft.com/office/drawing/2014/main" id="{37DDD994-B8C2-3F4E-A66C-8152BC024B0B}"/>
              </a:ext>
            </a:extLst>
          </p:cNvPr>
          <p:cNvSpPr>
            <a:spLocks noChangeShapeType="1"/>
          </p:cNvSpPr>
          <p:nvPr/>
        </p:nvSpPr>
        <p:spPr bwMode="auto">
          <a:xfrm>
            <a:off x="9711091" y="3641725"/>
            <a:ext cx="0" cy="17049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nvGrpSpPr>
          <p:cNvPr id="313" name="Group 113">
            <a:extLst>
              <a:ext uri="{FF2B5EF4-FFF2-40B4-BE49-F238E27FC236}">
                <a16:creationId xmlns:a16="http://schemas.microsoft.com/office/drawing/2014/main" id="{19F65D6D-39CC-5E4A-A0DC-2BBB1571EA2D}"/>
              </a:ext>
            </a:extLst>
          </p:cNvPr>
          <p:cNvGrpSpPr>
            <a:grpSpLocks/>
          </p:cNvGrpSpPr>
          <p:nvPr/>
        </p:nvGrpSpPr>
        <p:grpSpPr bwMode="auto">
          <a:xfrm>
            <a:off x="1214791" y="1565275"/>
            <a:ext cx="9090023" cy="866775"/>
            <a:chOff x="-17" y="920"/>
            <a:chExt cx="5726" cy="546"/>
          </a:xfrm>
        </p:grpSpPr>
        <p:sp>
          <p:nvSpPr>
            <p:cNvPr id="314" name="Text Box 114">
              <a:extLst>
                <a:ext uri="{FF2B5EF4-FFF2-40B4-BE49-F238E27FC236}">
                  <a16:creationId xmlns:a16="http://schemas.microsoft.com/office/drawing/2014/main" id="{0134C0DD-482F-6941-B6D3-5431D969A16E}"/>
                </a:ext>
              </a:extLst>
            </p:cNvPr>
            <p:cNvSpPr txBox="1">
              <a:spLocks noChangeArrowheads="1"/>
            </p:cNvSpPr>
            <p:nvPr/>
          </p:nvSpPr>
          <p:spPr bwMode="auto">
            <a:xfrm>
              <a:off x="-17" y="924"/>
              <a:ext cx="89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altLang="x-none" sz="2000" b="0" i="1" u="none" strike="noStrike" kern="0" cap="none" spc="0" normalizeH="0" baseline="0" noProof="0" dirty="0">
                  <a:ln>
                    <a:noFill/>
                  </a:ln>
                  <a:solidFill>
                    <a:srgbClr val="000099"/>
                  </a:solidFill>
                  <a:effectLst/>
                  <a:uLnTx/>
                  <a:uFillTx/>
                  <a:latin typeface="Tahoma" charset="0"/>
                  <a:ea typeface="ＭＳ Ｐゴシック" charset="-128"/>
                </a:rPr>
                <a:t>client state</a:t>
              </a:r>
            </a:p>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altLang="x-none" sz="2000" b="0" i="1" u="none" strike="noStrike" kern="0" cap="none" spc="0" normalizeH="0" baseline="0" noProof="0" dirty="0">
                <a:ln>
                  <a:noFill/>
                </a:ln>
                <a:solidFill>
                  <a:srgbClr val="000099"/>
                </a:solidFill>
                <a:effectLst/>
                <a:uLnTx/>
                <a:uFillTx/>
                <a:latin typeface="Tahoma" charset="0"/>
                <a:ea typeface="ＭＳ Ｐゴシック" charset="-128"/>
              </a:endParaRPr>
            </a:p>
          </p:txBody>
        </p:sp>
        <p:sp>
          <p:nvSpPr>
            <p:cNvPr id="315" name="Text Box 115">
              <a:extLst>
                <a:ext uri="{FF2B5EF4-FFF2-40B4-BE49-F238E27FC236}">
                  <a16:creationId xmlns:a16="http://schemas.microsoft.com/office/drawing/2014/main" id="{AF14ADA5-4632-2E49-B7E6-61BEC4AA417B}"/>
                </a:ext>
              </a:extLst>
            </p:cNvPr>
            <p:cNvSpPr txBox="1">
              <a:spLocks noChangeArrowheads="1"/>
            </p:cNvSpPr>
            <p:nvPr/>
          </p:nvSpPr>
          <p:spPr bwMode="auto">
            <a:xfrm>
              <a:off x="193" y="1243"/>
              <a:ext cx="53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600" b="0" i="0" u="none" strike="noStrike" kern="0" cap="none" spc="0" normalizeH="0" baseline="0" noProof="0">
                  <a:ln>
                    <a:noFill/>
                  </a:ln>
                  <a:solidFill>
                    <a:srgbClr val="000000"/>
                  </a:solidFill>
                  <a:effectLst/>
                  <a:uLnTx/>
                  <a:uFillTx/>
                  <a:latin typeface="Tahoma" charset="0"/>
                  <a:ea typeface="ＭＳ Ｐゴシック" charset="-128"/>
                </a:rPr>
                <a:t>LISTEN</a:t>
              </a:r>
            </a:p>
          </p:txBody>
        </p:sp>
        <p:sp>
          <p:nvSpPr>
            <p:cNvPr id="316" name="Text Box 116">
              <a:extLst>
                <a:ext uri="{FF2B5EF4-FFF2-40B4-BE49-F238E27FC236}">
                  <a16:creationId xmlns:a16="http://schemas.microsoft.com/office/drawing/2014/main" id="{288ED375-CA52-3042-BF6E-3C1422EA4ACA}"/>
                </a:ext>
              </a:extLst>
            </p:cNvPr>
            <p:cNvSpPr txBox="1">
              <a:spLocks noChangeArrowheads="1"/>
            </p:cNvSpPr>
            <p:nvPr/>
          </p:nvSpPr>
          <p:spPr bwMode="auto">
            <a:xfrm>
              <a:off x="4753" y="920"/>
              <a:ext cx="95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altLang="x-none" sz="2000" b="0" i="1" u="none" strike="noStrike" kern="0" cap="none" spc="0" normalizeH="0" baseline="0" noProof="0" dirty="0">
                  <a:ln>
                    <a:noFill/>
                  </a:ln>
                  <a:solidFill>
                    <a:srgbClr val="000099"/>
                  </a:solidFill>
                  <a:effectLst/>
                  <a:uLnTx/>
                  <a:uFillTx/>
                  <a:latin typeface="Tahoma" charset="0"/>
                  <a:ea typeface="ＭＳ Ｐゴシック" charset="-128"/>
                </a:rPr>
                <a:t>server state</a:t>
              </a:r>
            </a:p>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altLang="x-none" sz="2000" b="0" i="1" u="none" strike="noStrike" kern="0" cap="none" spc="0" normalizeH="0" baseline="0" noProof="0" dirty="0">
                <a:ln>
                  <a:noFill/>
                </a:ln>
                <a:solidFill>
                  <a:srgbClr val="000099"/>
                </a:solidFill>
                <a:effectLst/>
                <a:uLnTx/>
                <a:uFillTx/>
                <a:latin typeface="Tahoma" charset="0"/>
                <a:ea typeface="ＭＳ Ｐゴシック" charset="-128"/>
              </a:endParaRPr>
            </a:p>
          </p:txBody>
        </p:sp>
        <p:sp>
          <p:nvSpPr>
            <p:cNvPr id="317" name="Text Box 117">
              <a:extLst>
                <a:ext uri="{FF2B5EF4-FFF2-40B4-BE49-F238E27FC236}">
                  <a16:creationId xmlns:a16="http://schemas.microsoft.com/office/drawing/2014/main" id="{90819C8E-3B32-B94B-8681-D39B48307BEC}"/>
                </a:ext>
              </a:extLst>
            </p:cNvPr>
            <p:cNvSpPr txBox="1">
              <a:spLocks noChangeArrowheads="1"/>
            </p:cNvSpPr>
            <p:nvPr/>
          </p:nvSpPr>
          <p:spPr bwMode="auto">
            <a:xfrm>
              <a:off x="5038" y="1254"/>
              <a:ext cx="53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600" b="0" i="0" u="none" strike="noStrike" kern="0" cap="none" spc="0" normalizeH="0" baseline="0" noProof="0">
                  <a:ln>
                    <a:noFill/>
                  </a:ln>
                  <a:solidFill>
                    <a:srgbClr val="000000"/>
                  </a:solidFill>
                  <a:effectLst/>
                  <a:uLnTx/>
                  <a:uFillTx/>
                  <a:latin typeface="Tahoma" charset="0"/>
                  <a:ea typeface="ＭＳ Ｐゴシック" charset="-128"/>
                </a:rPr>
                <a:t>LISTEN</a:t>
              </a:r>
            </a:p>
          </p:txBody>
        </p:sp>
        <p:grpSp>
          <p:nvGrpSpPr>
            <p:cNvPr id="318" name="Group 118">
              <a:extLst>
                <a:ext uri="{FF2B5EF4-FFF2-40B4-BE49-F238E27FC236}">
                  <a16:creationId xmlns:a16="http://schemas.microsoft.com/office/drawing/2014/main" id="{70CA56D9-AC26-324D-9D73-45C22C938A1F}"/>
                </a:ext>
              </a:extLst>
            </p:cNvPr>
            <p:cNvGrpSpPr>
              <a:grpSpLocks/>
            </p:cNvGrpSpPr>
            <p:nvPr/>
          </p:nvGrpSpPr>
          <p:grpSpPr bwMode="auto">
            <a:xfrm>
              <a:off x="1914" y="1049"/>
              <a:ext cx="405" cy="378"/>
              <a:chOff x="-44" y="1473"/>
              <a:chExt cx="981" cy="1105"/>
            </a:xfrm>
          </p:grpSpPr>
          <p:pic>
            <p:nvPicPr>
              <p:cNvPr id="352" name="Picture 119" descr="desktop_computer_stylized_medium">
                <a:extLst>
                  <a:ext uri="{FF2B5EF4-FFF2-40B4-BE49-F238E27FC236}">
                    <a16:creationId xmlns:a16="http://schemas.microsoft.com/office/drawing/2014/main" id="{C5A8517F-AB2A-6F4E-A8B6-B9BE9CF7542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3" name="Freeform 120">
                <a:extLst>
                  <a:ext uri="{FF2B5EF4-FFF2-40B4-BE49-F238E27FC236}">
                    <a16:creationId xmlns:a16="http://schemas.microsoft.com/office/drawing/2014/main" id="{FEA9DDB3-5A83-BC4A-B6FA-B07E61D7A55A}"/>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grpSp>
          <p:nvGrpSpPr>
            <p:cNvPr id="319" name="Group 121">
              <a:extLst>
                <a:ext uri="{FF2B5EF4-FFF2-40B4-BE49-F238E27FC236}">
                  <a16:creationId xmlns:a16="http://schemas.microsoft.com/office/drawing/2014/main" id="{92907D6B-6F15-B94C-8979-52D446435F13}"/>
                </a:ext>
              </a:extLst>
            </p:cNvPr>
            <p:cNvGrpSpPr>
              <a:grpSpLocks/>
            </p:cNvGrpSpPr>
            <p:nvPr/>
          </p:nvGrpSpPr>
          <p:grpSpPr bwMode="auto">
            <a:xfrm>
              <a:off x="3572" y="1051"/>
              <a:ext cx="212" cy="323"/>
              <a:chOff x="4140" y="429"/>
              <a:chExt cx="1425" cy="2396"/>
            </a:xfrm>
          </p:grpSpPr>
          <p:sp>
            <p:nvSpPr>
              <p:cNvPr id="320" name="Freeform 122">
                <a:extLst>
                  <a:ext uri="{FF2B5EF4-FFF2-40B4-BE49-F238E27FC236}">
                    <a16:creationId xmlns:a16="http://schemas.microsoft.com/office/drawing/2014/main" id="{CF7D7E10-DBE9-6B41-BFDD-BE374386A232}"/>
                  </a:ext>
                </a:extLst>
              </p:cNvPr>
              <p:cNvSpPr>
                <a:spLocks/>
              </p:cNvSpPr>
              <p:nvPr/>
            </p:nvSpPr>
            <p:spPr bwMode="auto">
              <a:xfrm>
                <a:off x="5268" y="433"/>
                <a:ext cx="283" cy="2286"/>
              </a:xfrm>
              <a:custGeom>
                <a:avLst/>
                <a:gdLst>
                  <a:gd name="T0" fmla="*/ 2 w 354"/>
                  <a:gd name="T1" fmla="*/ 0 h 2742"/>
                  <a:gd name="T2" fmla="*/ 10 w 354"/>
                  <a:gd name="T3" fmla="*/ 19 h 2742"/>
                  <a:gd name="T4" fmla="*/ 10 w 354"/>
                  <a:gd name="T5" fmla="*/ 143 h 2742"/>
                  <a:gd name="T6" fmla="*/ 0 w 354"/>
                  <a:gd name="T7" fmla="*/ 149 h 2742"/>
                  <a:gd name="T8" fmla="*/ 2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21" name="Rectangle 123">
                <a:extLst>
                  <a:ext uri="{FF2B5EF4-FFF2-40B4-BE49-F238E27FC236}">
                    <a16:creationId xmlns:a16="http://schemas.microsoft.com/office/drawing/2014/main" id="{2BF8AA08-FEFB-6848-BF42-89E890C40E15}"/>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22" name="Freeform 124">
                <a:extLst>
                  <a:ext uri="{FF2B5EF4-FFF2-40B4-BE49-F238E27FC236}">
                    <a16:creationId xmlns:a16="http://schemas.microsoft.com/office/drawing/2014/main" id="{8B44ED56-EB4E-214D-8872-18B08497125C}"/>
                  </a:ext>
                </a:extLst>
              </p:cNvPr>
              <p:cNvSpPr>
                <a:spLocks/>
              </p:cNvSpPr>
              <p:nvPr/>
            </p:nvSpPr>
            <p:spPr bwMode="auto">
              <a:xfrm>
                <a:off x="5321" y="570"/>
                <a:ext cx="169" cy="2115"/>
              </a:xfrm>
              <a:custGeom>
                <a:avLst/>
                <a:gdLst>
                  <a:gd name="T0" fmla="*/ 2 w 211"/>
                  <a:gd name="T1" fmla="*/ 0 h 2537"/>
                  <a:gd name="T2" fmla="*/ 6 w 211"/>
                  <a:gd name="T3" fmla="*/ 13 h 2537"/>
                  <a:gd name="T4" fmla="*/ 2 w 211"/>
                  <a:gd name="T5" fmla="*/ 136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23" name="Freeform 125">
                <a:extLst>
                  <a:ext uri="{FF2B5EF4-FFF2-40B4-BE49-F238E27FC236}">
                    <a16:creationId xmlns:a16="http://schemas.microsoft.com/office/drawing/2014/main" id="{5F48273B-07F5-2044-A6FC-0714F64885F2}"/>
                  </a:ext>
                </a:extLst>
              </p:cNvPr>
              <p:cNvSpPr>
                <a:spLocks/>
              </p:cNvSpPr>
              <p:nvPr/>
            </p:nvSpPr>
            <p:spPr bwMode="auto">
              <a:xfrm>
                <a:off x="5284" y="1640"/>
                <a:ext cx="263" cy="189"/>
              </a:xfrm>
              <a:custGeom>
                <a:avLst/>
                <a:gdLst>
                  <a:gd name="T0" fmla="*/ 2 w 328"/>
                  <a:gd name="T1" fmla="*/ 0 h 226"/>
                  <a:gd name="T2" fmla="*/ 9 w 328"/>
                  <a:gd name="T3" fmla="*/ 8 h 226"/>
                  <a:gd name="T4" fmla="*/ 9 w 328"/>
                  <a:gd name="T5" fmla="*/ 13 h 226"/>
                  <a:gd name="T6" fmla="*/ 0 w 328"/>
                  <a:gd name="T7" fmla="*/ 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24" name="Rectangle 126">
                <a:extLst>
                  <a:ext uri="{FF2B5EF4-FFF2-40B4-BE49-F238E27FC236}">
                    <a16:creationId xmlns:a16="http://schemas.microsoft.com/office/drawing/2014/main" id="{2D42264D-43E7-D145-AC10-8321C512B43C}"/>
                  </a:ext>
                </a:extLst>
              </p:cNvPr>
              <p:cNvSpPr>
                <a:spLocks noChangeArrowheads="1"/>
              </p:cNvSpPr>
              <p:nvPr/>
            </p:nvSpPr>
            <p:spPr bwMode="auto">
              <a:xfrm>
                <a:off x="4214" y="696"/>
                <a:ext cx="592" cy="45"/>
              </a:xfrm>
              <a:prstGeom prst="rect">
                <a:avLst/>
              </a:prstGeom>
              <a:solidFill>
                <a:srgbClr val="000000"/>
              </a:solidFill>
              <a:ln w="9525">
                <a:solidFill>
                  <a:srgbClr val="000000"/>
                </a:solidFill>
                <a:miter lim="800000"/>
                <a:headEnd/>
                <a:tailEnd/>
              </a:ln>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nvGrpSpPr>
              <p:cNvPr id="325" name="Group 127">
                <a:extLst>
                  <a:ext uri="{FF2B5EF4-FFF2-40B4-BE49-F238E27FC236}">
                    <a16:creationId xmlns:a16="http://schemas.microsoft.com/office/drawing/2014/main" id="{CE195A5C-275E-3946-B44C-1C92DBBDD032}"/>
                  </a:ext>
                </a:extLst>
              </p:cNvPr>
              <p:cNvGrpSpPr>
                <a:grpSpLocks/>
              </p:cNvGrpSpPr>
              <p:nvPr/>
            </p:nvGrpSpPr>
            <p:grpSpPr bwMode="auto">
              <a:xfrm>
                <a:off x="4749" y="668"/>
                <a:ext cx="581" cy="145"/>
                <a:chOff x="614" y="2568"/>
                <a:chExt cx="725" cy="139"/>
              </a:xfrm>
            </p:grpSpPr>
            <p:sp>
              <p:nvSpPr>
                <p:cNvPr id="350" name="AutoShape 128">
                  <a:extLst>
                    <a:ext uri="{FF2B5EF4-FFF2-40B4-BE49-F238E27FC236}">
                      <a16:creationId xmlns:a16="http://schemas.microsoft.com/office/drawing/2014/main" id="{6A9CE667-8F02-7C42-A300-567D6D903B7A}"/>
                    </a:ext>
                  </a:extLst>
                </p:cNvPr>
                <p:cNvSpPr>
                  <a:spLocks noChangeArrowheads="1"/>
                </p:cNvSpPr>
                <p:nvPr/>
              </p:nvSpPr>
              <p:spPr bwMode="auto">
                <a:xfrm>
                  <a:off x="617" y="2566"/>
                  <a:ext cx="721" cy="142"/>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51" name="AutoShape 129">
                  <a:extLst>
                    <a:ext uri="{FF2B5EF4-FFF2-40B4-BE49-F238E27FC236}">
                      <a16:creationId xmlns:a16="http://schemas.microsoft.com/office/drawing/2014/main" id="{BCB83639-DAE5-3149-9399-880684B0EEC2}"/>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sp>
            <p:nvSpPr>
              <p:cNvPr id="326" name="Rectangle 130">
                <a:extLst>
                  <a:ext uri="{FF2B5EF4-FFF2-40B4-BE49-F238E27FC236}">
                    <a16:creationId xmlns:a16="http://schemas.microsoft.com/office/drawing/2014/main" id="{1E7E116D-5585-0B4A-97F9-4C306A0E8133}"/>
                  </a:ext>
                </a:extLst>
              </p:cNvPr>
              <p:cNvSpPr>
                <a:spLocks noChangeArrowheads="1"/>
              </p:cNvSpPr>
              <p:nvPr/>
            </p:nvSpPr>
            <p:spPr bwMode="auto">
              <a:xfrm>
                <a:off x="4221" y="1022"/>
                <a:ext cx="598" cy="45"/>
              </a:xfrm>
              <a:prstGeom prst="rect">
                <a:avLst/>
              </a:prstGeom>
              <a:solidFill>
                <a:srgbClr val="000000"/>
              </a:solidFill>
              <a:ln w="9525">
                <a:solidFill>
                  <a:srgbClr val="000000"/>
                </a:solidFill>
                <a:miter lim="800000"/>
                <a:headEnd/>
                <a:tailEnd/>
              </a:ln>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nvGrpSpPr>
              <p:cNvPr id="327" name="Group 131">
                <a:extLst>
                  <a:ext uri="{FF2B5EF4-FFF2-40B4-BE49-F238E27FC236}">
                    <a16:creationId xmlns:a16="http://schemas.microsoft.com/office/drawing/2014/main" id="{D6D35FAF-8AF3-C14D-97BE-D896596B906E}"/>
                  </a:ext>
                </a:extLst>
              </p:cNvPr>
              <p:cNvGrpSpPr>
                <a:grpSpLocks/>
              </p:cNvGrpSpPr>
              <p:nvPr/>
            </p:nvGrpSpPr>
            <p:grpSpPr bwMode="auto">
              <a:xfrm>
                <a:off x="4747" y="994"/>
                <a:ext cx="581" cy="134"/>
                <a:chOff x="614" y="2568"/>
                <a:chExt cx="725" cy="139"/>
              </a:xfrm>
            </p:grpSpPr>
            <p:sp>
              <p:nvSpPr>
                <p:cNvPr id="348" name="AutoShape 132">
                  <a:extLst>
                    <a:ext uri="{FF2B5EF4-FFF2-40B4-BE49-F238E27FC236}">
                      <a16:creationId xmlns:a16="http://schemas.microsoft.com/office/drawing/2014/main" id="{7ADAFCB7-0EC5-9040-9D10-DD105B49D5BE}"/>
                    </a:ext>
                  </a:extLst>
                </p:cNvPr>
                <p:cNvSpPr>
                  <a:spLocks noChangeArrowheads="1"/>
                </p:cNvSpPr>
                <p:nvPr/>
              </p:nvSpPr>
              <p:spPr bwMode="auto">
                <a:xfrm>
                  <a:off x="611" y="2567"/>
                  <a:ext cx="730"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49" name="AutoShape 133">
                  <a:extLst>
                    <a:ext uri="{FF2B5EF4-FFF2-40B4-BE49-F238E27FC236}">
                      <a16:creationId xmlns:a16="http://schemas.microsoft.com/office/drawing/2014/main" id="{511FEBD1-CF13-5545-9205-3E00CAF63E4D}"/>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sp>
            <p:nvSpPr>
              <p:cNvPr id="328" name="Rectangle 134">
                <a:extLst>
                  <a:ext uri="{FF2B5EF4-FFF2-40B4-BE49-F238E27FC236}">
                    <a16:creationId xmlns:a16="http://schemas.microsoft.com/office/drawing/2014/main" id="{F3AB0594-A8F2-6549-812F-B606B2A74C5A}"/>
                  </a:ext>
                </a:extLst>
              </p:cNvPr>
              <p:cNvSpPr>
                <a:spLocks noChangeArrowheads="1"/>
              </p:cNvSpPr>
              <p:nvPr/>
            </p:nvSpPr>
            <p:spPr bwMode="auto">
              <a:xfrm>
                <a:off x="4214" y="1356"/>
                <a:ext cx="598" cy="45"/>
              </a:xfrm>
              <a:prstGeom prst="rect">
                <a:avLst/>
              </a:prstGeom>
              <a:solidFill>
                <a:srgbClr val="000000"/>
              </a:solidFill>
              <a:ln w="9525">
                <a:solidFill>
                  <a:srgbClr val="000000"/>
                </a:solidFill>
                <a:miter lim="800000"/>
                <a:headEnd/>
                <a:tailEnd/>
              </a:ln>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29" name="Rectangle 135">
                <a:extLst>
                  <a:ext uri="{FF2B5EF4-FFF2-40B4-BE49-F238E27FC236}">
                    <a16:creationId xmlns:a16="http://schemas.microsoft.com/office/drawing/2014/main" id="{F134D572-716C-624C-B7C8-1C8F36804C69}"/>
                  </a:ext>
                </a:extLst>
              </p:cNvPr>
              <p:cNvSpPr>
                <a:spLocks noChangeArrowheads="1"/>
              </p:cNvSpPr>
              <p:nvPr/>
            </p:nvSpPr>
            <p:spPr bwMode="auto">
              <a:xfrm>
                <a:off x="4227" y="1653"/>
                <a:ext cx="598" cy="52"/>
              </a:xfrm>
              <a:prstGeom prst="rect">
                <a:avLst/>
              </a:prstGeom>
              <a:solidFill>
                <a:srgbClr val="000000"/>
              </a:solidFill>
              <a:ln w="9525">
                <a:solidFill>
                  <a:srgbClr val="000000"/>
                </a:solidFill>
                <a:miter lim="800000"/>
                <a:headEnd/>
                <a:tailEnd/>
              </a:ln>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nvGrpSpPr>
              <p:cNvPr id="330" name="Group 136">
                <a:extLst>
                  <a:ext uri="{FF2B5EF4-FFF2-40B4-BE49-F238E27FC236}">
                    <a16:creationId xmlns:a16="http://schemas.microsoft.com/office/drawing/2014/main" id="{A4506371-2B8F-C447-B7B3-CE981F0F3659}"/>
                  </a:ext>
                </a:extLst>
              </p:cNvPr>
              <p:cNvGrpSpPr>
                <a:grpSpLocks/>
              </p:cNvGrpSpPr>
              <p:nvPr/>
            </p:nvGrpSpPr>
            <p:grpSpPr bwMode="auto">
              <a:xfrm>
                <a:off x="4735" y="1627"/>
                <a:ext cx="582" cy="151"/>
                <a:chOff x="614" y="2568"/>
                <a:chExt cx="725" cy="139"/>
              </a:xfrm>
            </p:grpSpPr>
            <p:sp>
              <p:nvSpPr>
                <p:cNvPr id="346" name="AutoShape 137">
                  <a:extLst>
                    <a:ext uri="{FF2B5EF4-FFF2-40B4-BE49-F238E27FC236}">
                      <a16:creationId xmlns:a16="http://schemas.microsoft.com/office/drawing/2014/main" id="{12690A16-EA16-7448-A15C-D2472F319B04}"/>
                    </a:ext>
                  </a:extLst>
                </p:cNvPr>
                <p:cNvSpPr>
                  <a:spLocks noChangeArrowheads="1"/>
                </p:cNvSpPr>
                <p:nvPr/>
              </p:nvSpPr>
              <p:spPr bwMode="auto">
                <a:xfrm>
                  <a:off x="618" y="2571"/>
                  <a:ext cx="720"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47" name="AutoShape 138">
                  <a:extLst>
                    <a:ext uri="{FF2B5EF4-FFF2-40B4-BE49-F238E27FC236}">
                      <a16:creationId xmlns:a16="http://schemas.microsoft.com/office/drawing/2014/main" id="{92A344C0-CE26-D045-969F-BA16F2DA1F21}"/>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sp>
            <p:nvSpPr>
              <p:cNvPr id="331" name="Freeform 139">
                <a:extLst>
                  <a:ext uri="{FF2B5EF4-FFF2-40B4-BE49-F238E27FC236}">
                    <a16:creationId xmlns:a16="http://schemas.microsoft.com/office/drawing/2014/main" id="{18B4307A-1702-7644-A380-416E79451918}"/>
                  </a:ext>
                </a:extLst>
              </p:cNvPr>
              <p:cNvSpPr>
                <a:spLocks/>
              </p:cNvSpPr>
              <p:nvPr/>
            </p:nvSpPr>
            <p:spPr bwMode="auto">
              <a:xfrm>
                <a:off x="5288" y="1354"/>
                <a:ext cx="263" cy="188"/>
              </a:xfrm>
              <a:custGeom>
                <a:avLst/>
                <a:gdLst>
                  <a:gd name="T0" fmla="*/ 2 w 328"/>
                  <a:gd name="T1" fmla="*/ 0 h 226"/>
                  <a:gd name="T2" fmla="*/ 9 w 328"/>
                  <a:gd name="T3" fmla="*/ 7 h 226"/>
                  <a:gd name="T4" fmla="*/ 9 w 328"/>
                  <a:gd name="T5" fmla="*/ 12 h 226"/>
                  <a:gd name="T6" fmla="*/ 0 w 328"/>
                  <a:gd name="T7" fmla="*/ 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nvGrpSpPr>
              <p:cNvPr id="332" name="Group 140">
                <a:extLst>
                  <a:ext uri="{FF2B5EF4-FFF2-40B4-BE49-F238E27FC236}">
                    <a16:creationId xmlns:a16="http://schemas.microsoft.com/office/drawing/2014/main" id="{7CDF4B70-C631-FE41-B90C-0942AAE3BAFC}"/>
                  </a:ext>
                </a:extLst>
              </p:cNvPr>
              <p:cNvGrpSpPr>
                <a:grpSpLocks/>
              </p:cNvGrpSpPr>
              <p:nvPr/>
            </p:nvGrpSpPr>
            <p:grpSpPr bwMode="auto">
              <a:xfrm>
                <a:off x="4739" y="1327"/>
                <a:ext cx="582" cy="139"/>
                <a:chOff x="614" y="2568"/>
                <a:chExt cx="725" cy="139"/>
              </a:xfrm>
            </p:grpSpPr>
            <p:sp>
              <p:nvSpPr>
                <p:cNvPr id="344" name="AutoShape 141">
                  <a:extLst>
                    <a:ext uri="{FF2B5EF4-FFF2-40B4-BE49-F238E27FC236}">
                      <a16:creationId xmlns:a16="http://schemas.microsoft.com/office/drawing/2014/main" id="{72A52C10-30AF-0D4B-8B45-A4EDCB737FC2}"/>
                    </a:ext>
                  </a:extLst>
                </p:cNvPr>
                <p:cNvSpPr>
                  <a:spLocks noChangeArrowheads="1"/>
                </p:cNvSpPr>
                <p:nvPr/>
              </p:nvSpPr>
              <p:spPr bwMode="auto">
                <a:xfrm>
                  <a:off x="613" y="2568"/>
                  <a:ext cx="728" cy="141"/>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45" name="AutoShape 142">
                  <a:extLst>
                    <a:ext uri="{FF2B5EF4-FFF2-40B4-BE49-F238E27FC236}">
                      <a16:creationId xmlns:a16="http://schemas.microsoft.com/office/drawing/2014/main" id="{DA648F6D-703A-5E4A-8AC1-09C0AB35B171}"/>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sp>
            <p:nvSpPr>
              <p:cNvPr id="333" name="Rectangle 143">
                <a:extLst>
                  <a:ext uri="{FF2B5EF4-FFF2-40B4-BE49-F238E27FC236}">
                    <a16:creationId xmlns:a16="http://schemas.microsoft.com/office/drawing/2014/main" id="{D1006B30-1C3F-1D4B-B240-4845871F857D}"/>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34" name="Freeform 144">
                <a:extLst>
                  <a:ext uri="{FF2B5EF4-FFF2-40B4-BE49-F238E27FC236}">
                    <a16:creationId xmlns:a16="http://schemas.microsoft.com/office/drawing/2014/main" id="{05CA3012-DF8F-FA42-AA44-D7EE70DE1007}"/>
                  </a:ext>
                </a:extLst>
              </p:cNvPr>
              <p:cNvSpPr>
                <a:spLocks/>
              </p:cNvSpPr>
              <p:nvPr/>
            </p:nvSpPr>
            <p:spPr bwMode="auto">
              <a:xfrm>
                <a:off x="5312" y="1007"/>
                <a:ext cx="237" cy="213"/>
              </a:xfrm>
              <a:custGeom>
                <a:avLst/>
                <a:gdLst>
                  <a:gd name="T0" fmla="*/ 2 w 296"/>
                  <a:gd name="T1" fmla="*/ 0 h 256"/>
                  <a:gd name="T2" fmla="*/ 9 w 296"/>
                  <a:gd name="T3" fmla="*/ 7 h 256"/>
                  <a:gd name="T4" fmla="*/ 9 w 296"/>
                  <a:gd name="T5" fmla="*/ 13 h 256"/>
                  <a:gd name="T6" fmla="*/ 0 w 296"/>
                  <a:gd name="T7" fmla="*/ 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35" name="Freeform 145">
                <a:extLst>
                  <a:ext uri="{FF2B5EF4-FFF2-40B4-BE49-F238E27FC236}">
                    <a16:creationId xmlns:a16="http://schemas.microsoft.com/office/drawing/2014/main" id="{2F24891B-37B1-F54E-9B7C-2EFAE6627B32}"/>
                  </a:ext>
                </a:extLst>
              </p:cNvPr>
              <p:cNvSpPr>
                <a:spLocks/>
              </p:cNvSpPr>
              <p:nvPr/>
            </p:nvSpPr>
            <p:spPr bwMode="auto">
              <a:xfrm>
                <a:off x="5315" y="680"/>
                <a:ext cx="244" cy="240"/>
              </a:xfrm>
              <a:custGeom>
                <a:avLst/>
                <a:gdLst>
                  <a:gd name="T0" fmla="*/ 0 w 304"/>
                  <a:gd name="T1" fmla="*/ 0 h 288"/>
                  <a:gd name="T2" fmla="*/ 9 w 304"/>
                  <a:gd name="T3" fmla="*/ 9 h 288"/>
                  <a:gd name="T4" fmla="*/ 8 w 304"/>
                  <a:gd name="T5" fmla="*/ 16 h 288"/>
                  <a:gd name="T6" fmla="*/ 2 w 304"/>
                  <a:gd name="T7" fmla="*/ 7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36" name="Oval 146">
                <a:extLst>
                  <a:ext uri="{FF2B5EF4-FFF2-40B4-BE49-F238E27FC236}">
                    <a16:creationId xmlns:a16="http://schemas.microsoft.com/office/drawing/2014/main" id="{DA122501-0840-2F49-A2A1-9E498801D93A}"/>
                  </a:ext>
                </a:extLst>
              </p:cNvPr>
              <p:cNvSpPr>
                <a:spLocks noChangeArrowheads="1"/>
              </p:cNvSpPr>
              <p:nvPr/>
            </p:nvSpPr>
            <p:spPr bwMode="auto">
              <a:xfrm>
                <a:off x="5518" y="2610"/>
                <a:ext cx="47" cy="9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37" name="Freeform 147">
                <a:extLst>
                  <a:ext uri="{FF2B5EF4-FFF2-40B4-BE49-F238E27FC236}">
                    <a16:creationId xmlns:a16="http://schemas.microsoft.com/office/drawing/2014/main" id="{6F74DDF1-356B-6341-AB6D-19225DF22E0D}"/>
                  </a:ext>
                </a:extLst>
              </p:cNvPr>
              <p:cNvSpPr>
                <a:spLocks/>
              </p:cNvSpPr>
              <p:nvPr/>
            </p:nvSpPr>
            <p:spPr bwMode="auto">
              <a:xfrm>
                <a:off x="5302" y="2614"/>
                <a:ext cx="245" cy="200"/>
              </a:xfrm>
              <a:custGeom>
                <a:avLst/>
                <a:gdLst>
                  <a:gd name="T0" fmla="*/ 0 w 306"/>
                  <a:gd name="T1" fmla="*/ 7 h 240"/>
                  <a:gd name="T2" fmla="*/ 2 w 306"/>
                  <a:gd name="T3" fmla="*/ 13 h 240"/>
                  <a:gd name="T4" fmla="*/ 9 w 306"/>
                  <a:gd name="T5" fmla="*/ 7 h 240"/>
                  <a:gd name="T6" fmla="*/ 9 w 306"/>
                  <a:gd name="T7" fmla="*/ 0 h 240"/>
                  <a:gd name="T8" fmla="*/ 0 w 306"/>
                  <a:gd name="T9" fmla="*/ 7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38" name="AutoShape 148">
                <a:extLst>
                  <a:ext uri="{FF2B5EF4-FFF2-40B4-BE49-F238E27FC236}">
                    <a16:creationId xmlns:a16="http://schemas.microsoft.com/office/drawing/2014/main" id="{A9D7DB5A-684D-2C40-BEAF-3FF159A4FEC3}"/>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rgbClr val="000000"/>
                </a:solidFill>
                <a:round/>
                <a:headEnd/>
                <a:tailEnd/>
              </a:ln>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39" name="AutoShape 149">
                <a:extLst>
                  <a:ext uri="{FF2B5EF4-FFF2-40B4-BE49-F238E27FC236}">
                    <a16:creationId xmlns:a16="http://schemas.microsoft.com/office/drawing/2014/main" id="{10D815A4-6F0C-634A-BA79-FA72EE3D4465}"/>
                  </a:ext>
                </a:extLst>
              </p:cNvPr>
              <p:cNvSpPr>
                <a:spLocks noChangeArrowheads="1"/>
              </p:cNvSpPr>
              <p:nvPr/>
            </p:nvSpPr>
            <p:spPr bwMode="auto">
              <a:xfrm>
                <a:off x="4207" y="2714"/>
                <a:ext cx="1069"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40" name="Oval 150">
                <a:extLst>
                  <a:ext uri="{FF2B5EF4-FFF2-40B4-BE49-F238E27FC236}">
                    <a16:creationId xmlns:a16="http://schemas.microsoft.com/office/drawing/2014/main" id="{29B08EAF-6C79-1C44-B1D0-163604176B5F}"/>
                  </a:ext>
                </a:extLst>
              </p:cNvPr>
              <p:cNvSpPr>
                <a:spLocks noChangeArrowheads="1"/>
              </p:cNvSpPr>
              <p:nvPr/>
            </p:nvSpPr>
            <p:spPr bwMode="auto">
              <a:xfrm>
                <a:off x="4308" y="2380"/>
                <a:ext cx="155" cy="148"/>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41" name="Oval 151">
                <a:extLst>
                  <a:ext uri="{FF2B5EF4-FFF2-40B4-BE49-F238E27FC236}">
                    <a16:creationId xmlns:a16="http://schemas.microsoft.com/office/drawing/2014/main" id="{B6727A93-888D-AC47-97D0-6472C017CB42}"/>
                  </a:ext>
                </a:extLst>
              </p:cNvPr>
              <p:cNvSpPr>
                <a:spLocks noChangeArrowheads="1"/>
              </p:cNvSpPr>
              <p:nvPr/>
            </p:nvSpPr>
            <p:spPr bwMode="auto">
              <a:xfrm>
                <a:off x="4483" y="2387"/>
                <a:ext cx="161" cy="14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x-none" altLang="x-none" sz="1800" b="0" i="0" u="none" strike="noStrike" kern="0" cap="none" spc="0" normalizeH="0" baseline="0" noProof="0">
                  <a:ln>
                    <a:noFill/>
                  </a:ln>
                  <a:solidFill>
                    <a:srgbClr val="FF0000"/>
                  </a:solidFill>
                  <a:effectLst/>
                  <a:uLnTx/>
                  <a:uFillTx/>
                  <a:latin typeface="Arial" charset="0"/>
                  <a:ea typeface="ＭＳ Ｐゴシック" charset="-128"/>
                </a:endParaRPr>
              </a:p>
            </p:txBody>
          </p:sp>
          <p:sp>
            <p:nvSpPr>
              <p:cNvPr id="342" name="Oval 152">
                <a:extLst>
                  <a:ext uri="{FF2B5EF4-FFF2-40B4-BE49-F238E27FC236}">
                    <a16:creationId xmlns:a16="http://schemas.microsoft.com/office/drawing/2014/main" id="{55D5E3BB-04B8-4344-ACB2-D9ECC83D55C5}"/>
                  </a:ext>
                </a:extLst>
              </p:cNvPr>
              <p:cNvSpPr>
                <a:spLocks noChangeArrowheads="1"/>
              </p:cNvSpPr>
              <p:nvPr/>
            </p:nvSpPr>
            <p:spPr bwMode="auto">
              <a:xfrm>
                <a:off x="4664" y="2380"/>
                <a:ext cx="155" cy="141"/>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343" name="Rectangle 153">
                <a:extLst>
                  <a:ext uri="{FF2B5EF4-FFF2-40B4-BE49-F238E27FC236}">
                    <a16:creationId xmlns:a16="http://schemas.microsoft.com/office/drawing/2014/main" id="{CF79556D-B88F-AB40-ACAC-2B565A3D8213}"/>
                  </a:ext>
                </a:extLst>
              </p:cNvPr>
              <p:cNvSpPr>
                <a:spLocks noChangeArrowheads="1"/>
              </p:cNvSpPr>
              <p:nvPr/>
            </p:nvSpPr>
            <p:spPr bwMode="auto">
              <a:xfrm>
                <a:off x="5061" y="1838"/>
                <a:ext cx="87" cy="757"/>
              </a:xfrm>
              <a:prstGeom prst="rect">
                <a:avLst/>
              </a:prstGeom>
              <a:solidFill>
                <a:srgbClr val="292929"/>
              </a:solidFill>
              <a:ln w="9525">
                <a:solidFill>
                  <a:srgbClr val="000000"/>
                </a:solidFill>
                <a:miter lim="800000"/>
                <a:headEnd/>
                <a:tailEnd/>
              </a:ln>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grpSp>
      <p:sp>
        <p:nvSpPr>
          <p:cNvPr id="354" name="Rectangle 353">
            <a:extLst>
              <a:ext uri="{FF2B5EF4-FFF2-40B4-BE49-F238E27FC236}">
                <a16:creationId xmlns:a16="http://schemas.microsoft.com/office/drawing/2014/main" id="{90CC388A-D3A6-FE4F-8BF7-7D79B19CD6E1}"/>
              </a:ext>
            </a:extLst>
          </p:cNvPr>
          <p:cNvSpPr/>
          <p:nvPr/>
        </p:nvSpPr>
        <p:spPr>
          <a:xfrm>
            <a:off x="1868299" y="4778897"/>
            <a:ext cx="2578102" cy="535531"/>
          </a:xfrm>
          <a:prstGeom prst="rect">
            <a:avLst/>
          </a:prstGeom>
        </p:spPr>
        <p:txBody>
          <a:bodyPr wrap="square">
            <a:spAutoFit/>
          </a:bodyPr>
          <a:lstStyle/>
          <a:p>
            <a:pPr algn="r" eaLnBrk="0" fontAlgn="base" hangingPunct="0">
              <a:lnSpc>
                <a:spcPct val="90000"/>
              </a:lnSpc>
              <a:spcBef>
                <a:spcPct val="0"/>
              </a:spcBef>
              <a:spcAft>
                <a:spcPct val="0"/>
              </a:spcAft>
            </a:pPr>
            <a:r>
              <a:rPr lang="en-US" altLang="x-none" sz="1600" dirty="0">
                <a:solidFill>
                  <a:srgbClr val="0070C0"/>
                </a:solidFill>
                <a:latin typeface="Tahoma" charset="0"/>
                <a:ea typeface="ＭＳ Ｐゴシック" charset="-128"/>
              </a:rPr>
              <a:t>this segment may contain </a:t>
            </a:r>
          </a:p>
          <a:p>
            <a:pPr algn="r" eaLnBrk="0" fontAlgn="base" hangingPunct="0">
              <a:lnSpc>
                <a:spcPct val="90000"/>
              </a:lnSpc>
              <a:spcBef>
                <a:spcPct val="0"/>
              </a:spcBef>
              <a:spcAft>
                <a:spcPct val="0"/>
              </a:spcAft>
            </a:pPr>
            <a:r>
              <a:rPr lang="en-US" altLang="x-none" sz="1600" dirty="0">
                <a:solidFill>
                  <a:srgbClr val="0070C0"/>
                </a:solidFill>
                <a:latin typeface="Tahoma" charset="0"/>
                <a:ea typeface="ＭＳ Ｐゴシック" charset="-128"/>
              </a:rPr>
              <a:t>client-to-server data</a:t>
            </a:r>
          </a:p>
        </p:txBody>
      </p:sp>
      <p:sp>
        <p:nvSpPr>
          <p:cNvPr id="355" name="Cloud Callout 354">
            <a:extLst>
              <a:ext uri="{FF2B5EF4-FFF2-40B4-BE49-F238E27FC236}">
                <a16:creationId xmlns:a16="http://schemas.microsoft.com/office/drawing/2014/main" id="{3D1D2AE5-8351-794A-B89A-5104D568C62D}"/>
              </a:ext>
            </a:extLst>
          </p:cNvPr>
          <p:cNvSpPr/>
          <p:nvPr/>
        </p:nvSpPr>
        <p:spPr>
          <a:xfrm>
            <a:off x="4123874" y="5445126"/>
            <a:ext cx="2062966" cy="784223"/>
          </a:xfrm>
          <a:prstGeom prst="cloudCallout">
            <a:avLst>
              <a:gd name="adj1" fmla="val -47384"/>
              <a:gd name="adj2" fmla="val -70970"/>
            </a:avLst>
          </a:prstGeom>
          <a:solidFill>
            <a:srgbClr val="00B050"/>
          </a:solidFill>
          <a:ln w="12700">
            <a:noFill/>
          </a:ln>
        </p:spPr>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AU" sz="1600" dirty="0">
                <a:solidFill>
                  <a:srgbClr val="FFFFFF"/>
                </a:solidFill>
                <a:latin typeface="Tahoma" pitchFamily="34" charset="0"/>
                <a:ea typeface="ＭＳ Ｐゴシック" charset="-128"/>
              </a:rPr>
              <a:t>remember </a:t>
            </a:r>
          </a:p>
          <a:p>
            <a:pPr algn="ctr" eaLnBrk="0" fontAlgn="base" hangingPunct="0">
              <a:spcBef>
                <a:spcPct val="0"/>
              </a:spcBef>
              <a:spcAft>
                <a:spcPct val="0"/>
              </a:spcAft>
            </a:pPr>
            <a:r>
              <a:rPr lang="en-AU" sz="1600" dirty="0">
                <a:solidFill>
                  <a:srgbClr val="FFFFFF"/>
                </a:solidFill>
                <a:latin typeface="Tahoma" pitchFamily="34" charset="0"/>
                <a:ea typeface="ＭＳ Ｐゴシック" charset="-128"/>
              </a:rPr>
              <a:t>HTTP request?</a:t>
            </a:r>
          </a:p>
        </p:txBody>
      </p:sp>
    </p:spTree>
    <p:extLst>
      <p:ext uri="{BB962C8B-B14F-4D97-AF65-F5344CB8AC3E}">
        <p14:creationId xmlns:p14="http://schemas.microsoft.com/office/powerpoint/2010/main" val="10423316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5"/>
                                        </p:tgtEl>
                                        <p:attrNameLst>
                                          <p:attrName>style.visibility</p:attrName>
                                        </p:attrNameLst>
                                      </p:cBhvr>
                                      <p:to>
                                        <p:strVal val="visible"/>
                                      </p:to>
                                    </p:set>
                                    <p:animEffect transition="in" filter="wipe(left)">
                                      <p:cBhvr>
                                        <p:cTn id="7" dur="500"/>
                                        <p:tgtEl>
                                          <p:spTgt spid="285"/>
                                        </p:tgtEl>
                                      </p:cBhvr>
                                    </p:animEffect>
                                  </p:childTnLst>
                                </p:cTn>
                              </p:par>
                              <p:par>
                                <p:cTn id="8" presetID="22" presetClass="entr" presetSubtype="1" fill="hold" nodeType="withEffect">
                                  <p:stCondLst>
                                    <p:cond delay="0"/>
                                  </p:stCondLst>
                                  <p:childTnLst>
                                    <p:set>
                                      <p:cBhvr>
                                        <p:cTn id="9" dur="1" fill="hold">
                                          <p:stCondLst>
                                            <p:cond delay="0"/>
                                          </p:stCondLst>
                                        </p:cTn>
                                        <p:tgtEl>
                                          <p:spTgt spid="303"/>
                                        </p:tgtEl>
                                        <p:attrNameLst>
                                          <p:attrName>style.visibility</p:attrName>
                                        </p:attrNameLst>
                                      </p:cBhvr>
                                      <p:to>
                                        <p:strVal val="visible"/>
                                      </p:to>
                                    </p:set>
                                    <p:animEffect transition="in" filter="wipe(up)">
                                      <p:cBhvr>
                                        <p:cTn id="10" dur="500"/>
                                        <p:tgtEl>
                                          <p:spTgt spid="30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09"/>
                                        </p:tgtEl>
                                        <p:attrNameLst>
                                          <p:attrName>style.visibility</p:attrName>
                                        </p:attrNameLst>
                                      </p:cBhvr>
                                      <p:to>
                                        <p:strVal val="visible"/>
                                      </p:to>
                                    </p:set>
                                    <p:animEffect transition="in" filter="wipe(up)">
                                      <p:cBhvr>
                                        <p:cTn id="15" dur="500"/>
                                        <p:tgtEl>
                                          <p:spTgt spid="309"/>
                                        </p:tgtEl>
                                      </p:cBhvr>
                                    </p:animEffect>
                                  </p:childTnLst>
                                </p:cTn>
                              </p:par>
                              <p:par>
                                <p:cTn id="16" presetID="22" presetClass="entr" presetSubtype="2" fill="hold" nodeType="withEffect">
                                  <p:stCondLst>
                                    <p:cond delay="0"/>
                                  </p:stCondLst>
                                  <p:childTnLst>
                                    <p:set>
                                      <p:cBhvr>
                                        <p:cTn id="17" dur="1" fill="hold">
                                          <p:stCondLst>
                                            <p:cond delay="0"/>
                                          </p:stCondLst>
                                        </p:cTn>
                                        <p:tgtEl>
                                          <p:spTgt spid="292"/>
                                        </p:tgtEl>
                                        <p:attrNameLst>
                                          <p:attrName>style.visibility</p:attrName>
                                        </p:attrNameLst>
                                      </p:cBhvr>
                                      <p:to>
                                        <p:strVal val="visible"/>
                                      </p:to>
                                    </p:set>
                                    <p:animEffect transition="in" filter="wipe(right)">
                                      <p:cBhvr>
                                        <p:cTn id="18" dur="500"/>
                                        <p:tgtEl>
                                          <p:spTgt spid="29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97"/>
                                        </p:tgtEl>
                                        <p:attrNameLst>
                                          <p:attrName>style.visibility</p:attrName>
                                        </p:attrNameLst>
                                      </p:cBhvr>
                                      <p:to>
                                        <p:strVal val="visible"/>
                                      </p:to>
                                    </p:set>
                                    <p:animEffect transition="in" filter="wipe(left)">
                                      <p:cBhvr>
                                        <p:cTn id="23" dur="500"/>
                                        <p:tgtEl>
                                          <p:spTgt spid="297"/>
                                        </p:tgtEl>
                                      </p:cBhvr>
                                    </p:animEffect>
                                  </p:childTnLst>
                                </p:cTn>
                              </p:par>
                              <p:par>
                                <p:cTn id="24" presetID="22" presetClass="entr" presetSubtype="1" fill="hold" nodeType="withEffect">
                                  <p:stCondLst>
                                    <p:cond delay="0"/>
                                  </p:stCondLst>
                                  <p:childTnLst>
                                    <p:set>
                                      <p:cBhvr>
                                        <p:cTn id="25" dur="1" fill="hold">
                                          <p:stCondLst>
                                            <p:cond delay="0"/>
                                          </p:stCondLst>
                                        </p:cTn>
                                        <p:tgtEl>
                                          <p:spTgt spid="306"/>
                                        </p:tgtEl>
                                        <p:attrNameLst>
                                          <p:attrName>style.visibility</p:attrName>
                                        </p:attrNameLst>
                                      </p:cBhvr>
                                      <p:to>
                                        <p:strVal val="visible"/>
                                      </p:to>
                                    </p:set>
                                    <p:animEffect transition="in" filter="wipe(up)">
                                      <p:cBhvr>
                                        <p:cTn id="26" dur="500"/>
                                        <p:tgtEl>
                                          <p:spTgt spid="306"/>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291"/>
                                        </p:tgtEl>
                                        <p:attrNameLst>
                                          <p:attrName>style.visibility</p:attrName>
                                        </p:attrNameLst>
                                      </p:cBhvr>
                                      <p:to>
                                        <p:strVal val="visible"/>
                                      </p:to>
                                    </p:set>
                                    <p:animEffect transition="in" filter="wipe(up)">
                                      <p:cBhvr>
                                        <p:cTn id="30" dur="500"/>
                                        <p:tgtEl>
                                          <p:spTgt spid="291"/>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12"/>
                                        </p:tgtEl>
                                        <p:attrNameLst>
                                          <p:attrName>style.visibility</p:attrName>
                                        </p:attrNameLst>
                                      </p:cBhvr>
                                      <p:to>
                                        <p:strVal val="visible"/>
                                      </p:to>
                                    </p:set>
                                    <p:animEffect transition="in" filter="wipe(up)">
                                      <p:cBhvr>
                                        <p:cTn id="33" dur="500"/>
                                        <p:tgtEl>
                                          <p:spTgt spid="312"/>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5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 grpId="0"/>
      <p:bldP spid="312" grpId="0" animBg="1"/>
      <p:bldP spid="354" grpId="0"/>
      <p:bldP spid="35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Closing a TCP connection</a:t>
            </a:r>
            <a:endParaRPr lang="en-US" sz="4400" b="0" dirty="0"/>
          </a:p>
        </p:txBody>
      </p:sp>
      <p:sp>
        <p:nvSpPr>
          <p:cNvPr id="47" name="Rectangle 47">
            <a:extLst>
              <a:ext uri="{FF2B5EF4-FFF2-40B4-BE49-F238E27FC236}">
                <a16:creationId xmlns:a16="http://schemas.microsoft.com/office/drawing/2014/main" id="{B20BADCC-1032-9A48-BC43-B4E1275E4EDF}"/>
              </a:ext>
            </a:extLst>
          </p:cNvPr>
          <p:cNvSpPr txBox="1">
            <a:spLocks noChangeArrowheads="1"/>
          </p:cNvSpPr>
          <p:nvPr/>
        </p:nvSpPr>
        <p:spPr>
          <a:xfrm>
            <a:off x="798690" y="1441263"/>
            <a:ext cx="9698318" cy="418623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client, server each close their side of connection</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send TCP segment with FIN bit = 1</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respond to received FIN with ACK</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on receiving FIN, ACK can be combined with own FIN</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simultaneous FIN exchanges can be handled</a:t>
            </a:r>
          </a:p>
        </p:txBody>
      </p:sp>
      <p:sp>
        <p:nvSpPr>
          <p:cNvPr id="4" name="Slide Number Placeholder 2">
            <a:extLst>
              <a:ext uri="{FF2B5EF4-FFF2-40B4-BE49-F238E27FC236}">
                <a16:creationId xmlns:a16="http://schemas.microsoft.com/office/drawing/2014/main" id="{E5549B3B-271C-C14B-9302-4D2CE7B41051}"/>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31</a:t>
            </a:fld>
            <a:endParaRPr lang="en-US" dirty="0"/>
          </a:p>
        </p:txBody>
      </p:sp>
    </p:spTree>
    <p:extLst>
      <p:ext uri="{BB962C8B-B14F-4D97-AF65-F5344CB8AC3E}">
        <p14:creationId xmlns:p14="http://schemas.microsoft.com/office/powerpoint/2010/main" val="2657671931"/>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E305E1-91CD-A347-BAF9-4F3A8920FF5F}"/>
              </a:ext>
            </a:extLst>
          </p:cNvPr>
          <p:cNvSpPr>
            <a:spLocks noGrp="1"/>
          </p:cNvSpPr>
          <p:nvPr>
            <p:ph type="title"/>
          </p:nvPr>
        </p:nvSpPr>
        <p:spPr/>
        <p:txBody>
          <a:bodyPr/>
          <a:lstStyle/>
          <a:p>
            <a:r>
              <a:rPr lang="en-AU" dirty="0"/>
              <a:t>Closing a TCP connection</a:t>
            </a:r>
          </a:p>
        </p:txBody>
      </p:sp>
      <p:sp>
        <p:nvSpPr>
          <p:cNvPr id="5" name="Slide Number Placeholder 4">
            <a:extLst>
              <a:ext uri="{FF2B5EF4-FFF2-40B4-BE49-F238E27FC236}">
                <a16:creationId xmlns:a16="http://schemas.microsoft.com/office/drawing/2014/main" id="{D856A281-B15D-B441-AD6D-081B95854827}"/>
              </a:ext>
            </a:extLst>
          </p:cNvPr>
          <p:cNvSpPr>
            <a:spLocks noGrp="1"/>
          </p:cNvSpPr>
          <p:nvPr>
            <p:ph type="sldNum" sz="quarter" idx="4"/>
          </p:nvPr>
        </p:nvSpPr>
        <p:spPr/>
        <p:txBody>
          <a:bodyPr/>
          <a:lstStyle/>
          <a:p>
            <a:r>
              <a:rPr lang="en-US"/>
              <a:t>Transport Layer: 3-</a:t>
            </a:r>
            <a:fld id="{C4204591-24BD-A542-B9D5-F8D8A88D2FEE}" type="slidenum">
              <a:rPr lang="en-US" smtClean="0"/>
              <a:pPr/>
              <a:t>32</a:t>
            </a:fld>
            <a:endParaRPr lang="en-US" dirty="0"/>
          </a:p>
        </p:txBody>
      </p:sp>
      <p:sp>
        <p:nvSpPr>
          <p:cNvPr id="189" name="Line 4">
            <a:extLst>
              <a:ext uri="{FF2B5EF4-FFF2-40B4-BE49-F238E27FC236}">
                <a16:creationId xmlns:a16="http://schemas.microsoft.com/office/drawing/2014/main" id="{6D8AA61F-9664-ED43-9297-82E9D0702FB1}"/>
              </a:ext>
            </a:extLst>
          </p:cNvPr>
          <p:cNvSpPr>
            <a:spLocks noChangeShapeType="1"/>
          </p:cNvSpPr>
          <p:nvPr/>
        </p:nvSpPr>
        <p:spPr bwMode="auto">
          <a:xfrm flipH="1">
            <a:off x="4905551" y="2119929"/>
            <a:ext cx="1587" cy="3948112"/>
          </a:xfrm>
          <a:prstGeom prst="line">
            <a:avLst/>
          </a:prstGeom>
          <a:noFill/>
          <a:ln w="9525">
            <a:solidFill>
              <a:srgbClr val="777777"/>
            </a:solidFill>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z="1600">
              <a:solidFill>
                <a:srgbClr val="000000"/>
              </a:solidFill>
              <a:latin typeface="Tahoma" charset="0"/>
              <a:ea typeface="ＭＳ Ｐゴシック" charset="-128"/>
            </a:endParaRPr>
          </a:p>
        </p:txBody>
      </p:sp>
      <p:sp>
        <p:nvSpPr>
          <p:cNvPr id="190" name="Line 10">
            <a:extLst>
              <a:ext uri="{FF2B5EF4-FFF2-40B4-BE49-F238E27FC236}">
                <a16:creationId xmlns:a16="http://schemas.microsoft.com/office/drawing/2014/main" id="{A781A0AF-35F8-484E-AB1F-F89F4CE8D620}"/>
              </a:ext>
            </a:extLst>
          </p:cNvPr>
          <p:cNvSpPr>
            <a:spLocks noChangeShapeType="1"/>
          </p:cNvSpPr>
          <p:nvPr/>
        </p:nvSpPr>
        <p:spPr bwMode="auto">
          <a:xfrm flipH="1">
            <a:off x="7494763" y="2189779"/>
            <a:ext cx="1588" cy="3417887"/>
          </a:xfrm>
          <a:prstGeom prst="line">
            <a:avLst/>
          </a:prstGeom>
          <a:noFill/>
          <a:ln w="9525">
            <a:solidFill>
              <a:srgbClr val="777777"/>
            </a:solidFill>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z="1600">
              <a:solidFill>
                <a:srgbClr val="000000"/>
              </a:solidFill>
              <a:latin typeface="Tahoma" charset="0"/>
              <a:ea typeface="ＭＳ Ｐゴシック" charset="-128"/>
            </a:endParaRPr>
          </a:p>
        </p:txBody>
      </p:sp>
      <p:grpSp>
        <p:nvGrpSpPr>
          <p:cNvPr id="191" name="Group 74">
            <a:extLst>
              <a:ext uri="{FF2B5EF4-FFF2-40B4-BE49-F238E27FC236}">
                <a16:creationId xmlns:a16="http://schemas.microsoft.com/office/drawing/2014/main" id="{C3613B5D-3B24-6645-A2EE-6CB0A44FCF4E}"/>
              </a:ext>
            </a:extLst>
          </p:cNvPr>
          <p:cNvGrpSpPr>
            <a:grpSpLocks/>
          </p:cNvGrpSpPr>
          <p:nvPr/>
        </p:nvGrpSpPr>
        <p:grpSpPr bwMode="auto">
          <a:xfrm>
            <a:off x="1978201" y="2800966"/>
            <a:ext cx="1335087" cy="854075"/>
            <a:chOff x="343" y="1740"/>
            <a:chExt cx="841" cy="538"/>
          </a:xfrm>
        </p:grpSpPr>
        <p:sp>
          <p:nvSpPr>
            <p:cNvPr id="192" name="Text Box 34">
              <a:extLst>
                <a:ext uri="{FF2B5EF4-FFF2-40B4-BE49-F238E27FC236}">
                  <a16:creationId xmlns:a16="http://schemas.microsoft.com/office/drawing/2014/main" id="{8A647202-0C96-D64C-AC0C-7D4F3F92D1DB}"/>
                </a:ext>
              </a:extLst>
            </p:cNvPr>
            <p:cNvSpPr txBox="1">
              <a:spLocks noChangeArrowheads="1"/>
            </p:cNvSpPr>
            <p:nvPr/>
          </p:nvSpPr>
          <p:spPr bwMode="auto">
            <a:xfrm>
              <a:off x="343" y="2066"/>
              <a:ext cx="84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600" b="0" i="0" u="none" strike="noStrike" kern="0" cap="none" spc="0" normalizeH="0" baseline="0" noProof="0">
                  <a:ln>
                    <a:noFill/>
                  </a:ln>
                  <a:solidFill>
                    <a:srgbClr val="000000"/>
                  </a:solidFill>
                  <a:effectLst/>
                  <a:uLnTx/>
                  <a:uFillTx/>
                  <a:latin typeface="Tahoma" charset="0"/>
                  <a:ea typeface="ＭＳ Ｐゴシック" charset="-128"/>
                </a:rPr>
                <a:t>FIN_WAIT_2</a:t>
              </a:r>
            </a:p>
          </p:txBody>
        </p:sp>
        <p:sp>
          <p:nvSpPr>
            <p:cNvPr id="193" name="Line 35">
              <a:extLst>
                <a:ext uri="{FF2B5EF4-FFF2-40B4-BE49-F238E27FC236}">
                  <a16:creationId xmlns:a16="http://schemas.microsoft.com/office/drawing/2014/main" id="{AABBBBAC-B97B-1545-BB7F-D9809AB67D01}"/>
                </a:ext>
              </a:extLst>
            </p:cNvPr>
            <p:cNvSpPr>
              <a:spLocks noChangeShapeType="1"/>
            </p:cNvSpPr>
            <p:nvPr/>
          </p:nvSpPr>
          <p:spPr bwMode="auto">
            <a:xfrm>
              <a:off x="634" y="1740"/>
              <a:ext cx="0" cy="35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grpSp>
        <p:nvGrpSpPr>
          <p:cNvPr id="194" name="Group 73">
            <a:extLst>
              <a:ext uri="{FF2B5EF4-FFF2-40B4-BE49-F238E27FC236}">
                <a16:creationId xmlns:a16="http://schemas.microsoft.com/office/drawing/2014/main" id="{0B567D43-B5DA-914F-81F6-AF3576351887}"/>
              </a:ext>
            </a:extLst>
          </p:cNvPr>
          <p:cNvGrpSpPr>
            <a:grpSpLocks/>
          </p:cNvGrpSpPr>
          <p:nvPr/>
        </p:nvGrpSpPr>
        <p:grpSpPr bwMode="auto">
          <a:xfrm>
            <a:off x="8609188" y="2140566"/>
            <a:ext cx="1390650" cy="960438"/>
            <a:chOff x="4520" y="1324"/>
            <a:chExt cx="876" cy="605"/>
          </a:xfrm>
        </p:grpSpPr>
        <p:sp>
          <p:nvSpPr>
            <p:cNvPr id="195" name="Text Box 37">
              <a:extLst>
                <a:ext uri="{FF2B5EF4-FFF2-40B4-BE49-F238E27FC236}">
                  <a16:creationId xmlns:a16="http://schemas.microsoft.com/office/drawing/2014/main" id="{06C2F299-C8C5-1F49-B143-73AB9798B35E}"/>
                </a:ext>
              </a:extLst>
            </p:cNvPr>
            <p:cNvSpPr txBox="1">
              <a:spLocks noChangeArrowheads="1"/>
            </p:cNvSpPr>
            <p:nvPr/>
          </p:nvSpPr>
          <p:spPr bwMode="auto">
            <a:xfrm>
              <a:off x="4520" y="1717"/>
              <a:ext cx="8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600" b="0" i="0" u="none" strike="noStrike" kern="0" cap="none" spc="0" normalizeH="0" baseline="0" noProof="0">
                  <a:ln>
                    <a:noFill/>
                  </a:ln>
                  <a:solidFill>
                    <a:srgbClr val="000000"/>
                  </a:solidFill>
                  <a:effectLst/>
                  <a:uLnTx/>
                  <a:uFillTx/>
                  <a:latin typeface="Tahoma" charset="0"/>
                  <a:ea typeface="ＭＳ Ｐゴシック" charset="-128"/>
                </a:rPr>
                <a:t>CLOSE_WAIT</a:t>
              </a:r>
            </a:p>
          </p:txBody>
        </p:sp>
        <p:sp>
          <p:nvSpPr>
            <p:cNvPr id="196" name="Line 38">
              <a:extLst>
                <a:ext uri="{FF2B5EF4-FFF2-40B4-BE49-F238E27FC236}">
                  <a16:creationId xmlns:a16="http://schemas.microsoft.com/office/drawing/2014/main" id="{D7ABD444-CAED-D048-8BBE-C8C703EA672F}"/>
                </a:ext>
              </a:extLst>
            </p:cNvPr>
            <p:cNvSpPr>
              <a:spLocks noChangeShapeType="1"/>
            </p:cNvSpPr>
            <p:nvPr/>
          </p:nvSpPr>
          <p:spPr bwMode="auto">
            <a:xfrm>
              <a:off x="5171" y="1324"/>
              <a:ext cx="0" cy="41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grpSp>
        <p:nvGrpSpPr>
          <p:cNvPr id="197" name="Group 75">
            <a:extLst>
              <a:ext uri="{FF2B5EF4-FFF2-40B4-BE49-F238E27FC236}">
                <a16:creationId xmlns:a16="http://schemas.microsoft.com/office/drawing/2014/main" id="{4B93616C-0E8F-FA4F-AD05-D1C03B18A3F3}"/>
              </a:ext>
            </a:extLst>
          </p:cNvPr>
          <p:cNvGrpSpPr>
            <a:grpSpLocks/>
          </p:cNvGrpSpPr>
          <p:nvPr/>
        </p:nvGrpSpPr>
        <p:grpSpPr bwMode="auto">
          <a:xfrm>
            <a:off x="4946826" y="3909041"/>
            <a:ext cx="2495550" cy="579438"/>
            <a:chOff x="2213" y="2438"/>
            <a:chExt cx="1572" cy="365"/>
          </a:xfrm>
        </p:grpSpPr>
        <p:sp>
          <p:nvSpPr>
            <p:cNvPr id="198" name="Line 41">
              <a:extLst>
                <a:ext uri="{FF2B5EF4-FFF2-40B4-BE49-F238E27FC236}">
                  <a16:creationId xmlns:a16="http://schemas.microsoft.com/office/drawing/2014/main" id="{4807C24B-A40B-D54C-832C-A8FBD8A28BC2}"/>
                </a:ext>
              </a:extLst>
            </p:cNvPr>
            <p:cNvSpPr>
              <a:spLocks noChangeShapeType="1"/>
            </p:cNvSpPr>
            <p:nvPr/>
          </p:nvSpPr>
          <p:spPr bwMode="auto">
            <a:xfrm flipH="1">
              <a:off x="2213" y="2483"/>
              <a:ext cx="1572" cy="320"/>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99" name="Rectangle 42">
              <a:extLst>
                <a:ext uri="{FF2B5EF4-FFF2-40B4-BE49-F238E27FC236}">
                  <a16:creationId xmlns:a16="http://schemas.microsoft.com/office/drawing/2014/main" id="{56AAF220-A453-A84E-8F10-E8E501697956}"/>
                </a:ext>
              </a:extLst>
            </p:cNvPr>
            <p:cNvSpPr>
              <a:spLocks noChangeArrowheads="1"/>
            </p:cNvSpPr>
            <p:nvPr/>
          </p:nvSpPr>
          <p:spPr bwMode="auto">
            <a:xfrm>
              <a:off x="2669" y="2438"/>
              <a:ext cx="590" cy="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00" name="Text Box 43">
              <a:extLst>
                <a:ext uri="{FF2B5EF4-FFF2-40B4-BE49-F238E27FC236}">
                  <a16:creationId xmlns:a16="http://schemas.microsoft.com/office/drawing/2014/main" id="{EB9E5052-9E4F-F24F-95FE-3E99AC394D41}"/>
                </a:ext>
              </a:extLst>
            </p:cNvPr>
            <p:cNvSpPr txBox="1">
              <a:spLocks noChangeArrowheads="1"/>
            </p:cNvSpPr>
            <p:nvPr/>
          </p:nvSpPr>
          <p:spPr bwMode="auto">
            <a:xfrm>
              <a:off x="2455" y="2562"/>
              <a:ext cx="10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600" b="0" i="0" u="none" strike="noStrike" kern="0" cap="none" spc="0" normalizeH="0" baseline="0" noProof="0">
                  <a:ln>
                    <a:noFill/>
                  </a:ln>
                  <a:solidFill>
                    <a:srgbClr val="000000"/>
                  </a:solidFill>
                  <a:effectLst/>
                  <a:uLnTx/>
                  <a:uFillTx/>
                  <a:latin typeface="Tahoma" charset="0"/>
                  <a:ea typeface="ＭＳ Ｐゴシック" charset="-128"/>
                </a:rPr>
                <a:t>FINbit=1, seq=y</a:t>
              </a:r>
            </a:p>
          </p:txBody>
        </p:sp>
      </p:grpSp>
      <p:grpSp>
        <p:nvGrpSpPr>
          <p:cNvPr id="201" name="Group 80">
            <a:extLst>
              <a:ext uri="{FF2B5EF4-FFF2-40B4-BE49-F238E27FC236}">
                <a16:creationId xmlns:a16="http://schemas.microsoft.com/office/drawing/2014/main" id="{F1F49945-66F6-B544-9C28-40D9DC5E33F3}"/>
              </a:ext>
            </a:extLst>
          </p:cNvPr>
          <p:cNvGrpSpPr>
            <a:grpSpLocks/>
          </p:cNvGrpSpPr>
          <p:nvPr/>
        </p:nvGrpSpPr>
        <p:grpSpPr bwMode="auto">
          <a:xfrm>
            <a:off x="4976988" y="4617066"/>
            <a:ext cx="2508250" cy="582613"/>
            <a:chOff x="2232" y="2884"/>
            <a:chExt cx="1580" cy="367"/>
          </a:xfrm>
        </p:grpSpPr>
        <p:sp>
          <p:nvSpPr>
            <p:cNvPr id="202" name="Line 44">
              <a:extLst>
                <a:ext uri="{FF2B5EF4-FFF2-40B4-BE49-F238E27FC236}">
                  <a16:creationId xmlns:a16="http://schemas.microsoft.com/office/drawing/2014/main" id="{40E5E181-07E3-FD42-A324-3AF10C8F58A3}"/>
                </a:ext>
              </a:extLst>
            </p:cNvPr>
            <p:cNvSpPr>
              <a:spLocks noChangeShapeType="1"/>
            </p:cNvSpPr>
            <p:nvPr/>
          </p:nvSpPr>
          <p:spPr bwMode="auto">
            <a:xfrm>
              <a:off x="2232" y="2884"/>
              <a:ext cx="1580" cy="367"/>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03" name="Rectangle 46">
              <a:extLst>
                <a:ext uri="{FF2B5EF4-FFF2-40B4-BE49-F238E27FC236}">
                  <a16:creationId xmlns:a16="http://schemas.microsoft.com/office/drawing/2014/main" id="{5715D6D9-7647-4F4C-B009-28536C3C7E10}"/>
                </a:ext>
              </a:extLst>
            </p:cNvPr>
            <p:cNvSpPr>
              <a:spLocks noChangeArrowheads="1"/>
            </p:cNvSpPr>
            <p:nvPr/>
          </p:nvSpPr>
          <p:spPr bwMode="auto">
            <a:xfrm>
              <a:off x="2553" y="2995"/>
              <a:ext cx="896" cy="2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04" name="Text Box 47">
              <a:extLst>
                <a:ext uri="{FF2B5EF4-FFF2-40B4-BE49-F238E27FC236}">
                  <a16:creationId xmlns:a16="http://schemas.microsoft.com/office/drawing/2014/main" id="{5B579831-DC8B-CD41-89A2-2F552255E442}"/>
                </a:ext>
              </a:extLst>
            </p:cNvPr>
            <p:cNvSpPr txBox="1">
              <a:spLocks noChangeArrowheads="1"/>
            </p:cNvSpPr>
            <p:nvPr/>
          </p:nvSpPr>
          <p:spPr bwMode="auto">
            <a:xfrm>
              <a:off x="2246" y="2958"/>
              <a:ext cx="15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600" b="0" i="0" u="none" strike="noStrike" kern="0" cap="none" spc="0" normalizeH="0" baseline="0" noProof="0">
                  <a:ln>
                    <a:noFill/>
                  </a:ln>
                  <a:solidFill>
                    <a:srgbClr val="000000"/>
                  </a:solidFill>
                  <a:effectLst/>
                  <a:uLnTx/>
                  <a:uFillTx/>
                  <a:latin typeface="Tahoma" charset="0"/>
                  <a:ea typeface="ＭＳ Ｐゴシック" charset="-128"/>
                </a:rPr>
                <a:t>ACKbit=1; ACKnum=y+1</a:t>
              </a:r>
            </a:p>
          </p:txBody>
        </p:sp>
      </p:grpSp>
      <p:grpSp>
        <p:nvGrpSpPr>
          <p:cNvPr id="205" name="Group 72">
            <a:extLst>
              <a:ext uri="{FF2B5EF4-FFF2-40B4-BE49-F238E27FC236}">
                <a16:creationId xmlns:a16="http://schemas.microsoft.com/office/drawing/2014/main" id="{631C292F-67C3-CD44-B110-705D03673DEA}"/>
              </a:ext>
            </a:extLst>
          </p:cNvPr>
          <p:cNvGrpSpPr>
            <a:grpSpLocks/>
          </p:cNvGrpSpPr>
          <p:nvPr/>
        </p:nvGrpSpPr>
        <p:grpSpPr bwMode="auto">
          <a:xfrm>
            <a:off x="3524426" y="2940666"/>
            <a:ext cx="4930775" cy="854075"/>
            <a:chOff x="1317" y="1828"/>
            <a:chExt cx="3106" cy="538"/>
          </a:xfrm>
        </p:grpSpPr>
        <p:sp>
          <p:nvSpPr>
            <p:cNvPr id="206" name="Line 13">
              <a:extLst>
                <a:ext uri="{FF2B5EF4-FFF2-40B4-BE49-F238E27FC236}">
                  <a16:creationId xmlns:a16="http://schemas.microsoft.com/office/drawing/2014/main" id="{D928FBDC-58BA-C848-841C-AE2E7916CA4E}"/>
                </a:ext>
              </a:extLst>
            </p:cNvPr>
            <p:cNvSpPr>
              <a:spLocks noChangeShapeType="1"/>
            </p:cNvSpPr>
            <p:nvPr/>
          </p:nvSpPr>
          <p:spPr bwMode="auto">
            <a:xfrm flipH="1">
              <a:off x="2186" y="1828"/>
              <a:ext cx="1580" cy="367"/>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07" name="Rectangle 14">
              <a:extLst>
                <a:ext uri="{FF2B5EF4-FFF2-40B4-BE49-F238E27FC236}">
                  <a16:creationId xmlns:a16="http://schemas.microsoft.com/office/drawing/2014/main" id="{47BA5EEE-B49B-3E42-B443-591303AB9A46}"/>
                </a:ext>
              </a:extLst>
            </p:cNvPr>
            <p:cNvSpPr>
              <a:spLocks noChangeArrowheads="1"/>
            </p:cNvSpPr>
            <p:nvPr/>
          </p:nvSpPr>
          <p:spPr bwMode="auto">
            <a:xfrm>
              <a:off x="2507" y="1912"/>
              <a:ext cx="896" cy="2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08" name="Text Box 15">
              <a:extLst>
                <a:ext uri="{FF2B5EF4-FFF2-40B4-BE49-F238E27FC236}">
                  <a16:creationId xmlns:a16="http://schemas.microsoft.com/office/drawing/2014/main" id="{4971D007-063C-CF4D-9DBA-19C64F5972D6}"/>
                </a:ext>
              </a:extLst>
            </p:cNvPr>
            <p:cNvSpPr txBox="1">
              <a:spLocks noChangeArrowheads="1"/>
            </p:cNvSpPr>
            <p:nvPr/>
          </p:nvSpPr>
          <p:spPr bwMode="auto">
            <a:xfrm>
              <a:off x="2200" y="1875"/>
              <a:ext cx="15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600" b="0" i="0" u="none" strike="noStrike" kern="0" cap="none" spc="0" normalizeH="0" baseline="0" noProof="0">
                  <a:ln>
                    <a:noFill/>
                  </a:ln>
                  <a:solidFill>
                    <a:srgbClr val="000000"/>
                  </a:solidFill>
                  <a:effectLst/>
                  <a:uLnTx/>
                  <a:uFillTx/>
                  <a:latin typeface="Tahoma" charset="0"/>
                  <a:ea typeface="ＭＳ Ｐゴシック" charset="-128"/>
                </a:rPr>
                <a:t>ACKbit=1; ACKnum=x+1</a:t>
              </a:r>
            </a:p>
          </p:txBody>
        </p:sp>
        <p:sp>
          <p:nvSpPr>
            <p:cNvPr id="209" name="Text Box 21">
              <a:extLst>
                <a:ext uri="{FF2B5EF4-FFF2-40B4-BE49-F238E27FC236}">
                  <a16:creationId xmlns:a16="http://schemas.microsoft.com/office/drawing/2014/main" id="{03A5E6D3-0166-4741-8062-A823BD9CBDD0}"/>
                </a:ext>
              </a:extLst>
            </p:cNvPr>
            <p:cNvSpPr txBox="1">
              <a:spLocks noChangeArrowheads="1"/>
            </p:cNvSpPr>
            <p:nvPr/>
          </p:nvSpPr>
          <p:spPr bwMode="auto">
            <a:xfrm>
              <a:off x="1317" y="2066"/>
              <a:ext cx="867"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r" defTabSz="914400" eaLnBrk="0" fontAlgn="base" latinLnBrk="0" hangingPunct="0">
                <a:lnSpc>
                  <a:spcPct val="90000"/>
                </a:lnSpc>
                <a:spcBef>
                  <a:spcPct val="0"/>
                </a:spcBef>
                <a:spcAft>
                  <a:spcPct val="0"/>
                </a:spcAft>
                <a:buClrTx/>
                <a:buSzTx/>
                <a:buFontTx/>
                <a:buNone/>
                <a:tabLst/>
                <a:defRPr/>
              </a:pPr>
              <a:r>
                <a:rPr kumimoji="0" lang="en-US" altLang="x-none" sz="1400" b="0" i="0" u="none" strike="noStrike" kern="0" cap="none" spc="0" normalizeH="0" baseline="0" noProof="0">
                  <a:ln>
                    <a:noFill/>
                  </a:ln>
                  <a:solidFill>
                    <a:srgbClr val="000000"/>
                  </a:solidFill>
                  <a:effectLst/>
                  <a:uLnTx/>
                  <a:uFillTx/>
                  <a:latin typeface="Tahoma" charset="0"/>
                  <a:ea typeface="ＭＳ Ｐゴシック" charset="-128"/>
                </a:rPr>
                <a:t> wait for server</a:t>
              </a:r>
            </a:p>
            <a:p>
              <a:pPr marL="0" marR="0" lvl="0" indent="0" algn="r" defTabSz="914400" eaLnBrk="0" fontAlgn="base" latinLnBrk="0" hangingPunct="0">
                <a:lnSpc>
                  <a:spcPct val="90000"/>
                </a:lnSpc>
                <a:spcBef>
                  <a:spcPct val="0"/>
                </a:spcBef>
                <a:spcAft>
                  <a:spcPct val="0"/>
                </a:spcAft>
                <a:buClrTx/>
                <a:buSzTx/>
                <a:buFontTx/>
                <a:buNone/>
                <a:tabLst/>
                <a:defRPr/>
              </a:pPr>
              <a:r>
                <a:rPr kumimoji="0" lang="en-US" altLang="x-none" sz="1400" b="0" i="0" u="none" strike="noStrike" kern="0" cap="none" spc="0" normalizeH="0" baseline="0" noProof="0">
                  <a:ln>
                    <a:noFill/>
                  </a:ln>
                  <a:solidFill>
                    <a:srgbClr val="000000"/>
                  </a:solidFill>
                  <a:effectLst/>
                  <a:uLnTx/>
                  <a:uFillTx/>
                  <a:latin typeface="Tahoma" charset="0"/>
                  <a:ea typeface="ＭＳ Ｐゴシック" charset="-128"/>
                </a:rPr>
                <a:t>close</a:t>
              </a:r>
            </a:p>
          </p:txBody>
        </p:sp>
        <p:sp>
          <p:nvSpPr>
            <p:cNvPr id="210" name="Text Box 49">
              <a:extLst>
                <a:ext uri="{FF2B5EF4-FFF2-40B4-BE49-F238E27FC236}">
                  <a16:creationId xmlns:a16="http://schemas.microsoft.com/office/drawing/2014/main" id="{AB8B7496-B44D-BA45-B787-10A7A662CB46}"/>
                </a:ext>
              </a:extLst>
            </p:cNvPr>
            <p:cNvSpPr txBox="1">
              <a:spLocks noChangeArrowheads="1"/>
            </p:cNvSpPr>
            <p:nvPr/>
          </p:nvSpPr>
          <p:spPr bwMode="auto">
            <a:xfrm>
              <a:off x="3822" y="1979"/>
              <a:ext cx="601"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defTabSz="914400" eaLnBrk="0" fontAlgn="base" latinLnBrk="0" hangingPunct="0">
                <a:lnSpc>
                  <a:spcPct val="90000"/>
                </a:lnSpc>
                <a:spcBef>
                  <a:spcPct val="0"/>
                </a:spcBef>
                <a:spcAft>
                  <a:spcPct val="0"/>
                </a:spcAft>
                <a:buClrTx/>
                <a:buSzTx/>
                <a:buFontTx/>
                <a:buNone/>
                <a:tabLst/>
                <a:defRPr/>
              </a:pPr>
              <a:r>
                <a:rPr kumimoji="0" lang="en-US" altLang="x-none" sz="1400" b="0" i="0" u="none" strike="noStrike" kern="0" cap="none" spc="0" normalizeH="0" baseline="0" noProof="0">
                  <a:ln>
                    <a:noFill/>
                  </a:ln>
                  <a:solidFill>
                    <a:srgbClr val="000000"/>
                  </a:solidFill>
                  <a:effectLst/>
                  <a:uLnTx/>
                  <a:uFillTx/>
                  <a:latin typeface="Tahoma" charset="0"/>
                  <a:ea typeface="ＭＳ Ｐゴシック" charset="-128"/>
                </a:rPr>
                <a:t>can still</a:t>
              </a:r>
            </a:p>
            <a:p>
              <a:pPr marL="0" marR="0" lvl="0" indent="0" defTabSz="914400" eaLnBrk="0" fontAlgn="base" latinLnBrk="0" hangingPunct="0">
                <a:lnSpc>
                  <a:spcPct val="90000"/>
                </a:lnSpc>
                <a:spcBef>
                  <a:spcPct val="0"/>
                </a:spcBef>
                <a:spcAft>
                  <a:spcPct val="0"/>
                </a:spcAft>
                <a:buClrTx/>
                <a:buSzTx/>
                <a:buFontTx/>
                <a:buNone/>
                <a:tabLst/>
                <a:defRPr/>
              </a:pPr>
              <a:r>
                <a:rPr kumimoji="0" lang="en-US" altLang="x-none" sz="1400" b="0" i="0" u="none" strike="noStrike" kern="0" cap="none" spc="0" normalizeH="0" baseline="0" noProof="0">
                  <a:ln>
                    <a:noFill/>
                  </a:ln>
                  <a:solidFill>
                    <a:srgbClr val="000000"/>
                  </a:solidFill>
                  <a:effectLst/>
                  <a:uLnTx/>
                  <a:uFillTx/>
                  <a:latin typeface="Tahoma" charset="0"/>
                  <a:ea typeface="ＭＳ Ｐゴシック" charset="-128"/>
                </a:rPr>
                <a:t>send data</a:t>
              </a:r>
            </a:p>
          </p:txBody>
        </p:sp>
      </p:grpSp>
      <p:grpSp>
        <p:nvGrpSpPr>
          <p:cNvPr id="211" name="Group 78">
            <a:extLst>
              <a:ext uri="{FF2B5EF4-FFF2-40B4-BE49-F238E27FC236}">
                <a16:creationId xmlns:a16="http://schemas.microsoft.com/office/drawing/2014/main" id="{2C625F67-5453-0F42-B120-0CB91401180B}"/>
              </a:ext>
            </a:extLst>
          </p:cNvPr>
          <p:cNvGrpSpPr>
            <a:grpSpLocks/>
          </p:cNvGrpSpPr>
          <p:nvPr/>
        </p:nvGrpSpPr>
        <p:grpSpPr bwMode="auto">
          <a:xfrm>
            <a:off x="7493176" y="3070841"/>
            <a:ext cx="2501900" cy="1735138"/>
            <a:chOff x="3817" y="1910"/>
            <a:chExt cx="1576" cy="1093"/>
          </a:xfrm>
        </p:grpSpPr>
        <p:sp>
          <p:nvSpPr>
            <p:cNvPr id="212" name="Text Box 50">
              <a:extLst>
                <a:ext uri="{FF2B5EF4-FFF2-40B4-BE49-F238E27FC236}">
                  <a16:creationId xmlns:a16="http://schemas.microsoft.com/office/drawing/2014/main" id="{EF3DF9E7-1094-714F-B0DC-F396ABC8A5C4}"/>
                </a:ext>
              </a:extLst>
            </p:cNvPr>
            <p:cNvSpPr txBox="1">
              <a:spLocks noChangeArrowheads="1"/>
            </p:cNvSpPr>
            <p:nvPr/>
          </p:nvSpPr>
          <p:spPr bwMode="auto">
            <a:xfrm>
              <a:off x="3817" y="2703"/>
              <a:ext cx="792"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defTabSz="914400" eaLnBrk="0" fontAlgn="base" latinLnBrk="0" hangingPunct="0">
                <a:lnSpc>
                  <a:spcPct val="90000"/>
                </a:lnSpc>
                <a:spcBef>
                  <a:spcPct val="0"/>
                </a:spcBef>
                <a:spcAft>
                  <a:spcPct val="0"/>
                </a:spcAft>
                <a:buClrTx/>
                <a:buSzTx/>
                <a:buFontTx/>
                <a:buNone/>
                <a:tabLst/>
                <a:defRPr/>
              </a:pPr>
              <a:r>
                <a:rPr kumimoji="0" lang="en-US" altLang="x-none" sz="1400" b="0" i="0" u="none" strike="noStrike" kern="0" cap="none" spc="0" normalizeH="0" baseline="0" noProof="0">
                  <a:ln>
                    <a:noFill/>
                  </a:ln>
                  <a:solidFill>
                    <a:srgbClr val="000000"/>
                  </a:solidFill>
                  <a:effectLst/>
                  <a:uLnTx/>
                  <a:uFillTx/>
                  <a:latin typeface="Tahoma" charset="0"/>
                  <a:ea typeface="ＭＳ Ｐゴシック" charset="-128"/>
                </a:rPr>
                <a:t>can no longer</a:t>
              </a:r>
            </a:p>
            <a:p>
              <a:pPr marL="0" marR="0" lvl="0" indent="0" defTabSz="914400" eaLnBrk="0" fontAlgn="base" latinLnBrk="0" hangingPunct="0">
                <a:lnSpc>
                  <a:spcPct val="90000"/>
                </a:lnSpc>
                <a:spcBef>
                  <a:spcPct val="0"/>
                </a:spcBef>
                <a:spcAft>
                  <a:spcPct val="0"/>
                </a:spcAft>
                <a:buClrTx/>
                <a:buSzTx/>
                <a:buFontTx/>
                <a:buNone/>
                <a:tabLst/>
                <a:defRPr/>
              </a:pPr>
              <a:r>
                <a:rPr kumimoji="0" lang="en-US" altLang="x-none" sz="1400" b="0" i="0" u="none" strike="noStrike" kern="0" cap="none" spc="0" normalizeH="0" baseline="0" noProof="0">
                  <a:ln>
                    <a:noFill/>
                  </a:ln>
                  <a:solidFill>
                    <a:srgbClr val="000000"/>
                  </a:solidFill>
                  <a:effectLst/>
                  <a:uLnTx/>
                  <a:uFillTx/>
                  <a:latin typeface="Tahoma" charset="0"/>
                  <a:ea typeface="ＭＳ Ｐゴシック" charset="-128"/>
                </a:rPr>
                <a:t>send data</a:t>
              </a:r>
            </a:p>
          </p:txBody>
        </p:sp>
        <p:grpSp>
          <p:nvGrpSpPr>
            <p:cNvPr id="213" name="Group 76">
              <a:extLst>
                <a:ext uri="{FF2B5EF4-FFF2-40B4-BE49-F238E27FC236}">
                  <a16:creationId xmlns:a16="http://schemas.microsoft.com/office/drawing/2014/main" id="{80BE9D96-5C1E-6B47-BFFE-D546F2C5EA92}"/>
                </a:ext>
              </a:extLst>
            </p:cNvPr>
            <p:cNvGrpSpPr>
              <a:grpSpLocks/>
            </p:cNvGrpSpPr>
            <p:nvPr/>
          </p:nvGrpSpPr>
          <p:grpSpPr bwMode="auto">
            <a:xfrm>
              <a:off x="4691" y="1910"/>
              <a:ext cx="702" cy="723"/>
              <a:chOff x="4691" y="1910"/>
              <a:chExt cx="702" cy="723"/>
            </a:xfrm>
          </p:grpSpPr>
          <p:sp>
            <p:nvSpPr>
              <p:cNvPr id="214" name="Line 39">
                <a:extLst>
                  <a:ext uri="{FF2B5EF4-FFF2-40B4-BE49-F238E27FC236}">
                    <a16:creationId xmlns:a16="http://schemas.microsoft.com/office/drawing/2014/main" id="{34111397-E0E4-A541-83A5-E808B7259F18}"/>
                  </a:ext>
                </a:extLst>
              </p:cNvPr>
              <p:cNvSpPr>
                <a:spLocks noChangeShapeType="1"/>
              </p:cNvSpPr>
              <p:nvPr/>
            </p:nvSpPr>
            <p:spPr bwMode="auto">
              <a:xfrm>
                <a:off x="5167" y="1910"/>
                <a:ext cx="0" cy="5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15" name="Text Box 55">
                <a:extLst>
                  <a:ext uri="{FF2B5EF4-FFF2-40B4-BE49-F238E27FC236}">
                    <a16:creationId xmlns:a16="http://schemas.microsoft.com/office/drawing/2014/main" id="{A34A0290-2573-2B40-B57E-A2C59173C219}"/>
                  </a:ext>
                </a:extLst>
              </p:cNvPr>
              <p:cNvSpPr txBox="1">
                <a:spLocks noChangeArrowheads="1"/>
              </p:cNvSpPr>
              <p:nvPr/>
            </p:nvSpPr>
            <p:spPr bwMode="auto">
              <a:xfrm>
                <a:off x="4691" y="2421"/>
                <a:ext cx="70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600" b="0" i="0" u="none" strike="noStrike" kern="0" cap="none" spc="0" normalizeH="0" baseline="0" noProof="0">
                    <a:ln>
                      <a:noFill/>
                    </a:ln>
                    <a:solidFill>
                      <a:srgbClr val="000000"/>
                    </a:solidFill>
                    <a:effectLst/>
                    <a:uLnTx/>
                    <a:uFillTx/>
                    <a:latin typeface="Tahoma" charset="0"/>
                    <a:ea typeface="ＭＳ Ｐゴシック" charset="-128"/>
                  </a:rPr>
                  <a:t>LAST_ACK</a:t>
                </a:r>
              </a:p>
            </p:txBody>
          </p:sp>
        </p:grpSp>
      </p:grpSp>
      <p:grpSp>
        <p:nvGrpSpPr>
          <p:cNvPr id="216" name="Group 82">
            <a:extLst>
              <a:ext uri="{FF2B5EF4-FFF2-40B4-BE49-F238E27FC236}">
                <a16:creationId xmlns:a16="http://schemas.microsoft.com/office/drawing/2014/main" id="{0195BDE2-A798-274A-8012-7E85EB32771A}"/>
              </a:ext>
            </a:extLst>
          </p:cNvPr>
          <p:cNvGrpSpPr>
            <a:grpSpLocks/>
          </p:cNvGrpSpPr>
          <p:nvPr/>
        </p:nvGrpSpPr>
        <p:grpSpPr bwMode="auto">
          <a:xfrm>
            <a:off x="9075913" y="4251941"/>
            <a:ext cx="917575" cy="1223963"/>
            <a:chOff x="4814" y="2654"/>
            <a:chExt cx="578" cy="771"/>
          </a:xfrm>
        </p:grpSpPr>
        <p:sp>
          <p:nvSpPr>
            <p:cNvPr id="217" name="Text Box 11">
              <a:extLst>
                <a:ext uri="{FF2B5EF4-FFF2-40B4-BE49-F238E27FC236}">
                  <a16:creationId xmlns:a16="http://schemas.microsoft.com/office/drawing/2014/main" id="{8DDD95D6-9C51-E340-94C0-0F28348D00C9}"/>
                </a:ext>
              </a:extLst>
            </p:cNvPr>
            <p:cNvSpPr txBox="1">
              <a:spLocks noChangeArrowheads="1"/>
            </p:cNvSpPr>
            <p:nvPr/>
          </p:nvSpPr>
          <p:spPr bwMode="auto">
            <a:xfrm>
              <a:off x="4814" y="3213"/>
              <a:ext cx="57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600" b="0" i="0" u="none" strike="noStrike" kern="0" cap="none" spc="0" normalizeH="0" baseline="0" noProof="0">
                  <a:ln>
                    <a:noFill/>
                  </a:ln>
                  <a:solidFill>
                    <a:srgbClr val="000000"/>
                  </a:solidFill>
                  <a:effectLst/>
                  <a:uLnTx/>
                  <a:uFillTx/>
                  <a:latin typeface="Tahoma" charset="0"/>
                  <a:ea typeface="ＭＳ Ｐゴシック" charset="-128"/>
                </a:rPr>
                <a:t>CLOSED</a:t>
              </a:r>
            </a:p>
          </p:txBody>
        </p:sp>
        <p:sp>
          <p:nvSpPr>
            <p:cNvPr id="218" name="Line 57">
              <a:extLst>
                <a:ext uri="{FF2B5EF4-FFF2-40B4-BE49-F238E27FC236}">
                  <a16:creationId xmlns:a16="http://schemas.microsoft.com/office/drawing/2014/main" id="{B0CED7C3-BAEB-7547-8793-45EF5D0F4C98}"/>
                </a:ext>
              </a:extLst>
            </p:cNvPr>
            <p:cNvSpPr>
              <a:spLocks noChangeShapeType="1"/>
            </p:cNvSpPr>
            <p:nvPr/>
          </p:nvSpPr>
          <p:spPr bwMode="auto">
            <a:xfrm>
              <a:off x="5173" y="2654"/>
              <a:ext cx="0" cy="57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grpSp>
        <p:nvGrpSpPr>
          <p:cNvPr id="219" name="Group 77">
            <a:extLst>
              <a:ext uri="{FF2B5EF4-FFF2-40B4-BE49-F238E27FC236}">
                <a16:creationId xmlns:a16="http://schemas.microsoft.com/office/drawing/2014/main" id="{E509E3B2-7895-664B-AD1B-453AC26EC380}"/>
              </a:ext>
            </a:extLst>
          </p:cNvPr>
          <p:cNvGrpSpPr>
            <a:grpSpLocks/>
          </p:cNvGrpSpPr>
          <p:nvPr/>
        </p:nvGrpSpPr>
        <p:grpSpPr bwMode="auto">
          <a:xfrm>
            <a:off x="2019476" y="3643929"/>
            <a:ext cx="1400175" cy="1044575"/>
            <a:chOff x="369" y="2271"/>
            <a:chExt cx="882" cy="658"/>
          </a:xfrm>
        </p:grpSpPr>
        <p:sp>
          <p:nvSpPr>
            <p:cNvPr id="220" name="Text Box 58">
              <a:extLst>
                <a:ext uri="{FF2B5EF4-FFF2-40B4-BE49-F238E27FC236}">
                  <a16:creationId xmlns:a16="http://schemas.microsoft.com/office/drawing/2014/main" id="{F3C5776A-A5E5-C54C-A13D-ACCE3637EE68}"/>
                </a:ext>
              </a:extLst>
            </p:cNvPr>
            <p:cNvSpPr txBox="1">
              <a:spLocks noChangeArrowheads="1"/>
            </p:cNvSpPr>
            <p:nvPr/>
          </p:nvSpPr>
          <p:spPr bwMode="auto">
            <a:xfrm>
              <a:off x="369" y="2717"/>
              <a:ext cx="88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600" b="0" i="0" u="none" strike="noStrike" kern="0" cap="none" spc="0" normalizeH="0" baseline="0" noProof="0">
                  <a:ln>
                    <a:noFill/>
                  </a:ln>
                  <a:solidFill>
                    <a:srgbClr val="000000"/>
                  </a:solidFill>
                  <a:effectLst/>
                  <a:uLnTx/>
                  <a:uFillTx/>
                  <a:latin typeface="Tahoma" charset="0"/>
                  <a:ea typeface="ＭＳ Ｐゴシック" charset="-128"/>
                </a:rPr>
                <a:t>TIMED_WAIT</a:t>
              </a:r>
            </a:p>
          </p:txBody>
        </p:sp>
        <p:sp>
          <p:nvSpPr>
            <p:cNvPr id="221" name="Line 60">
              <a:extLst>
                <a:ext uri="{FF2B5EF4-FFF2-40B4-BE49-F238E27FC236}">
                  <a16:creationId xmlns:a16="http://schemas.microsoft.com/office/drawing/2014/main" id="{46CF370D-02FD-A04E-ABB1-17BB0AE7AD00}"/>
                </a:ext>
              </a:extLst>
            </p:cNvPr>
            <p:cNvSpPr>
              <a:spLocks noChangeShapeType="1"/>
            </p:cNvSpPr>
            <p:nvPr/>
          </p:nvSpPr>
          <p:spPr bwMode="auto">
            <a:xfrm>
              <a:off x="638" y="2271"/>
              <a:ext cx="0" cy="48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grpSp>
        <p:nvGrpSpPr>
          <p:cNvPr id="222" name="Group 81">
            <a:extLst>
              <a:ext uri="{FF2B5EF4-FFF2-40B4-BE49-F238E27FC236}">
                <a16:creationId xmlns:a16="http://schemas.microsoft.com/office/drawing/2014/main" id="{7BDC62C3-FF50-BE47-9E53-2BD42B9EDD86}"/>
              </a:ext>
            </a:extLst>
          </p:cNvPr>
          <p:cNvGrpSpPr>
            <a:grpSpLocks/>
          </p:cNvGrpSpPr>
          <p:nvPr/>
        </p:nvGrpSpPr>
        <p:grpSpPr bwMode="auto">
          <a:xfrm>
            <a:off x="2108376" y="4524991"/>
            <a:ext cx="2743200" cy="1768475"/>
            <a:chOff x="425" y="2826"/>
            <a:chExt cx="1728" cy="1114"/>
          </a:xfrm>
        </p:grpSpPr>
        <p:sp>
          <p:nvSpPr>
            <p:cNvPr id="223" name="Line 52">
              <a:extLst>
                <a:ext uri="{FF2B5EF4-FFF2-40B4-BE49-F238E27FC236}">
                  <a16:creationId xmlns:a16="http://schemas.microsoft.com/office/drawing/2014/main" id="{4E89AD04-C968-0445-B733-D1A954A376E0}"/>
                </a:ext>
              </a:extLst>
            </p:cNvPr>
            <p:cNvSpPr>
              <a:spLocks noChangeShapeType="1"/>
            </p:cNvSpPr>
            <p:nvPr/>
          </p:nvSpPr>
          <p:spPr bwMode="auto">
            <a:xfrm>
              <a:off x="1820" y="2833"/>
              <a:ext cx="7" cy="10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24" name="Text Box 51">
              <a:extLst>
                <a:ext uri="{FF2B5EF4-FFF2-40B4-BE49-F238E27FC236}">
                  <a16:creationId xmlns:a16="http://schemas.microsoft.com/office/drawing/2014/main" id="{8FF54A81-E35B-BF43-9248-488B65331B66}"/>
                </a:ext>
              </a:extLst>
            </p:cNvPr>
            <p:cNvSpPr txBox="1">
              <a:spLocks noChangeArrowheads="1"/>
            </p:cNvSpPr>
            <p:nvPr/>
          </p:nvSpPr>
          <p:spPr bwMode="auto">
            <a:xfrm>
              <a:off x="1216" y="3093"/>
              <a:ext cx="937" cy="4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r" defTabSz="914400" eaLnBrk="0" fontAlgn="base" latinLnBrk="0" hangingPunct="0">
                <a:lnSpc>
                  <a:spcPct val="90000"/>
                </a:lnSpc>
                <a:spcBef>
                  <a:spcPct val="0"/>
                </a:spcBef>
                <a:spcAft>
                  <a:spcPct val="0"/>
                </a:spcAft>
                <a:buClrTx/>
                <a:buSzTx/>
                <a:buFontTx/>
                <a:buNone/>
                <a:tabLst/>
                <a:defRPr/>
              </a:pPr>
              <a:r>
                <a:rPr kumimoji="0" lang="en-US" altLang="x-none" sz="1400" b="0" i="0" u="none" strike="noStrike" kern="0" cap="none" spc="0" normalizeH="0" baseline="0" noProof="0">
                  <a:ln>
                    <a:noFill/>
                  </a:ln>
                  <a:solidFill>
                    <a:srgbClr val="000000"/>
                  </a:solidFill>
                  <a:effectLst/>
                  <a:uLnTx/>
                  <a:uFillTx/>
                  <a:latin typeface="Tahoma" charset="0"/>
                  <a:ea typeface="ＭＳ Ｐゴシック" charset="-128"/>
                </a:rPr>
                <a:t> timed wait </a:t>
              </a:r>
            </a:p>
            <a:p>
              <a:pPr marL="0" marR="0" lvl="0" indent="0" algn="r" defTabSz="914400" eaLnBrk="0" fontAlgn="base" latinLnBrk="0" hangingPunct="0">
                <a:lnSpc>
                  <a:spcPct val="90000"/>
                </a:lnSpc>
                <a:spcBef>
                  <a:spcPct val="0"/>
                </a:spcBef>
                <a:spcAft>
                  <a:spcPct val="0"/>
                </a:spcAft>
                <a:buClrTx/>
                <a:buSzTx/>
                <a:buFontTx/>
                <a:buNone/>
                <a:tabLst/>
                <a:defRPr/>
              </a:pPr>
              <a:r>
                <a:rPr kumimoji="0" lang="en-US" altLang="x-none" sz="1400" b="0" i="0" u="none" strike="noStrike" kern="0" cap="none" spc="0" normalizeH="0" baseline="0" noProof="0">
                  <a:ln>
                    <a:noFill/>
                  </a:ln>
                  <a:solidFill>
                    <a:srgbClr val="000000"/>
                  </a:solidFill>
                  <a:effectLst/>
                  <a:uLnTx/>
                  <a:uFillTx/>
                  <a:latin typeface="Tahoma" charset="0"/>
                  <a:ea typeface="ＭＳ Ｐゴシック" charset="-128"/>
                </a:rPr>
                <a:t>for 2*max </a:t>
              </a:r>
            </a:p>
            <a:p>
              <a:pPr marL="0" marR="0" lvl="0" indent="0" algn="r" defTabSz="914400" eaLnBrk="0" fontAlgn="base" latinLnBrk="0" hangingPunct="0">
                <a:lnSpc>
                  <a:spcPct val="90000"/>
                </a:lnSpc>
                <a:spcBef>
                  <a:spcPct val="0"/>
                </a:spcBef>
                <a:spcAft>
                  <a:spcPct val="0"/>
                </a:spcAft>
                <a:buClrTx/>
                <a:buSzTx/>
                <a:buFontTx/>
                <a:buNone/>
                <a:tabLst/>
                <a:defRPr/>
              </a:pPr>
              <a:r>
                <a:rPr kumimoji="0" lang="en-US" altLang="x-none" sz="1400" b="0" i="0" u="none" strike="noStrike" kern="0" cap="none" spc="0" normalizeH="0" baseline="0" noProof="0">
                  <a:ln>
                    <a:noFill/>
                  </a:ln>
                  <a:solidFill>
                    <a:srgbClr val="000000"/>
                  </a:solidFill>
                  <a:effectLst/>
                  <a:uLnTx/>
                  <a:uFillTx/>
                  <a:latin typeface="Tahoma" charset="0"/>
                  <a:ea typeface="ＭＳ Ｐゴシック" charset="-128"/>
                </a:rPr>
                <a:t>segment lifetime</a:t>
              </a:r>
            </a:p>
          </p:txBody>
        </p:sp>
        <p:sp>
          <p:nvSpPr>
            <p:cNvPr id="225" name="Line 53">
              <a:extLst>
                <a:ext uri="{FF2B5EF4-FFF2-40B4-BE49-F238E27FC236}">
                  <a16:creationId xmlns:a16="http://schemas.microsoft.com/office/drawing/2014/main" id="{1965F78C-3AF7-564F-8E23-47A3FD4CAD44}"/>
                </a:ext>
              </a:extLst>
            </p:cNvPr>
            <p:cNvSpPr>
              <a:spLocks noChangeShapeType="1"/>
            </p:cNvSpPr>
            <p:nvPr/>
          </p:nvSpPr>
          <p:spPr bwMode="auto">
            <a:xfrm>
              <a:off x="1742" y="2826"/>
              <a:ext cx="1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26" name="Line 54">
              <a:extLst>
                <a:ext uri="{FF2B5EF4-FFF2-40B4-BE49-F238E27FC236}">
                  <a16:creationId xmlns:a16="http://schemas.microsoft.com/office/drawing/2014/main" id="{B575C675-6608-F24C-B9C4-399B24BB140C}"/>
                </a:ext>
              </a:extLst>
            </p:cNvPr>
            <p:cNvSpPr>
              <a:spLocks noChangeShapeType="1"/>
            </p:cNvSpPr>
            <p:nvPr/>
          </p:nvSpPr>
          <p:spPr bwMode="auto">
            <a:xfrm>
              <a:off x="1759" y="3889"/>
              <a:ext cx="1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27" name="Text Box 59">
              <a:extLst>
                <a:ext uri="{FF2B5EF4-FFF2-40B4-BE49-F238E27FC236}">
                  <a16:creationId xmlns:a16="http://schemas.microsoft.com/office/drawing/2014/main" id="{F1CAC523-D371-A948-81F7-F489832B8B37}"/>
                </a:ext>
              </a:extLst>
            </p:cNvPr>
            <p:cNvSpPr txBox="1">
              <a:spLocks noChangeArrowheads="1"/>
            </p:cNvSpPr>
            <p:nvPr/>
          </p:nvSpPr>
          <p:spPr bwMode="auto">
            <a:xfrm>
              <a:off x="425" y="3728"/>
              <a:ext cx="57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600" b="0" i="0" u="none" strike="noStrike" kern="0" cap="none" spc="0" normalizeH="0" baseline="0" noProof="0">
                  <a:ln>
                    <a:noFill/>
                  </a:ln>
                  <a:solidFill>
                    <a:srgbClr val="000000"/>
                  </a:solidFill>
                  <a:effectLst/>
                  <a:uLnTx/>
                  <a:uFillTx/>
                  <a:latin typeface="Tahoma" charset="0"/>
                  <a:ea typeface="ＭＳ Ｐゴシック" charset="-128"/>
                </a:rPr>
                <a:t>CLOSED</a:t>
              </a:r>
            </a:p>
          </p:txBody>
        </p:sp>
        <p:sp>
          <p:nvSpPr>
            <p:cNvPr id="228" name="Line 61">
              <a:extLst>
                <a:ext uri="{FF2B5EF4-FFF2-40B4-BE49-F238E27FC236}">
                  <a16:creationId xmlns:a16="http://schemas.microsoft.com/office/drawing/2014/main" id="{0CE78856-C309-1E49-A5E7-138B9264EDC4}"/>
                </a:ext>
              </a:extLst>
            </p:cNvPr>
            <p:cNvSpPr>
              <a:spLocks noChangeShapeType="1"/>
            </p:cNvSpPr>
            <p:nvPr/>
          </p:nvSpPr>
          <p:spPr bwMode="auto">
            <a:xfrm>
              <a:off x="631" y="2918"/>
              <a:ext cx="0" cy="83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grpSp>
        <p:nvGrpSpPr>
          <p:cNvPr id="229" name="Group 71">
            <a:extLst>
              <a:ext uri="{FF2B5EF4-FFF2-40B4-BE49-F238E27FC236}">
                <a16:creationId xmlns:a16="http://schemas.microsoft.com/office/drawing/2014/main" id="{E99374BA-A070-AD47-A3D5-B7C41DBB03B3}"/>
              </a:ext>
            </a:extLst>
          </p:cNvPr>
          <p:cNvGrpSpPr>
            <a:grpSpLocks/>
          </p:cNvGrpSpPr>
          <p:nvPr/>
        </p:nvGrpSpPr>
        <p:grpSpPr bwMode="auto">
          <a:xfrm>
            <a:off x="1984551" y="2085004"/>
            <a:ext cx="1335087" cy="700087"/>
            <a:chOff x="347" y="1289"/>
            <a:chExt cx="841" cy="441"/>
          </a:xfrm>
        </p:grpSpPr>
        <p:sp>
          <p:nvSpPr>
            <p:cNvPr id="230" name="Text Box 31">
              <a:extLst>
                <a:ext uri="{FF2B5EF4-FFF2-40B4-BE49-F238E27FC236}">
                  <a16:creationId xmlns:a16="http://schemas.microsoft.com/office/drawing/2014/main" id="{B7B6860A-FCC0-4444-8324-203839514F9B}"/>
                </a:ext>
              </a:extLst>
            </p:cNvPr>
            <p:cNvSpPr txBox="1">
              <a:spLocks noChangeArrowheads="1"/>
            </p:cNvSpPr>
            <p:nvPr/>
          </p:nvSpPr>
          <p:spPr bwMode="auto">
            <a:xfrm>
              <a:off x="347" y="1518"/>
              <a:ext cx="84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600" b="0" i="0" u="none" strike="noStrike" kern="0" cap="none" spc="0" normalizeH="0" baseline="0" noProof="0">
                  <a:ln>
                    <a:noFill/>
                  </a:ln>
                  <a:solidFill>
                    <a:srgbClr val="000000"/>
                  </a:solidFill>
                  <a:effectLst/>
                  <a:uLnTx/>
                  <a:uFillTx/>
                  <a:latin typeface="Tahoma" charset="0"/>
                  <a:ea typeface="ＭＳ Ｐゴシック" charset="-128"/>
                </a:rPr>
                <a:t>FIN_WAIT_1</a:t>
              </a:r>
            </a:p>
          </p:txBody>
        </p:sp>
        <p:sp>
          <p:nvSpPr>
            <p:cNvPr id="231" name="Line 32">
              <a:extLst>
                <a:ext uri="{FF2B5EF4-FFF2-40B4-BE49-F238E27FC236}">
                  <a16:creationId xmlns:a16="http://schemas.microsoft.com/office/drawing/2014/main" id="{C40D694D-FCCD-334C-BBB5-77D21B2291F9}"/>
                </a:ext>
              </a:extLst>
            </p:cNvPr>
            <p:cNvSpPr>
              <a:spLocks noChangeShapeType="1"/>
            </p:cNvSpPr>
            <p:nvPr/>
          </p:nvSpPr>
          <p:spPr bwMode="auto">
            <a:xfrm>
              <a:off x="630" y="1289"/>
              <a:ext cx="0" cy="27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grpSp>
        <p:nvGrpSpPr>
          <p:cNvPr id="232" name="Group 70">
            <a:extLst>
              <a:ext uri="{FF2B5EF4-FFF2-40B4-BE49-F238E27FC236}">
                <a16:creationId xmlns:a16="http://schemas.microsoft.com/office/drawing/2014/main" id="{A0C9D5C3-A62A-CB4A-9C48-330747CC5F4B}"/>
              </a:ext>
            </a:extLst>
          </p:cNvPr>
          <p:cNvGrpSpPr>
            <a:grpSpLocks/>
          </p:cNvGrpSpPr>
          <p:nvPr/>
        </p:nvGrpSpPr>
        <p:grpSpPr bwMode="auto">
          <a:xfrm>
            <a:off x="2638601" y="2138979"/>
            <a:ext cx="4775200" cy="1014412"/>
            <a:chOff x="759" y="1323"/>
            <a:chExt cx="3008" cy="639"/>
          </a:xfrm>
        </p:grpSpPr>
        <p:sp>
          <p:nvSpPr>
            <p:cNvPr id="233" name="Line 6">
              <a:extLst>
                <a:ext uri="{FF2B5EF4-FFF2-40B4-BE49-F238E27FC236}">
                  <a16:creationId xmlns:a16="http://schemas.microsoft.com/office/drawing/2014/main" id="{CF69D935-E5B5-B24E-90E5-631C2197483C}"/>
                </a:ext>
              </a:extLst>
            </p:cNvPr>
            <p:cNvSpPr>
              <a:spLocks noChangeShapeType="1"/>
            </p:cNvSpPr>
            <p:nvPr/>
          </p:nvSpPr>
          <p:spPr bwMode="auto">
            <a:xfrm>
              <a:off x="2195" y="1442"/>
              <a:ext cx="1572" cy="320"/>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34" name="Rectangle 7">
              <a:extLst>
                <a:ext uri="{FF2B5EF4-FFF2-40B4-BE49-F238E27FC236}">
                  <a16:creationId xmlns:a16="http://schemas.microsoft.com/office/drawing/2014/main" id="{BA52C10B-7B90-1C46-A1C2-E498E5CE33D5}"/>
                </a:ext>
              </a:extLst>
            </p:cNvPr>
            <p:cNvSpPr>
              <a:spLocks noChangeArrowheads="1"/>
            </p:cNvSpPr>
            <p:nvPr/>
          </p:nvSpPr>
          <p:spPr bwMode="auto">
            <a:xfrm>
              <a:off x="2644" y="1369"/>
              <a:ext cx="590" cy="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35" name="Text Box 8">
              <a:extLst>
                <a:ext uri="{FF2B5EF4-FFF2-40B4-BE49-F238E27FC236}">
                  <a16:creationId xmlns:a16="http://schemas.microsoft.com/office/drawing/2014/main" id="{BA101552-8F39-5742-BFF1-90E7B9311E13}"/>
                </a:ext>
              </a:extLst>
            </p:cNvPr>
            <p:cNvSpPr txBox="1">
              <a:spLocks noChangeArrowheads="1"/>
            </p:cNvSpPr>
            <p:nvPr/>
          </p:nvSpPr>
          <p:spPr bwMode="auto">
            <a:xfrm>
              <a:off x="2430" y="1493"/>
              <a:ext cx="10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600" b="0" i="0" u="none" strike="noStrike" kern="0" cap="none" spc="0" normalizeH="0" baseline="0" noProof="0">
                  <a:ln>
                    <a:noFill/>
                  </a:ln>
                  <a:solidFill>
                    <a:srgbClr val="000000"/>
                  </a:solidFill>
                  <a:effectLst/>
                  <a:uLnTx/>
                  <a:uFillTx/>
                  <a:latin typeface="Tahoma" charset="0"/>
                  <a:ea typeface="ＭＳ Ｐゴシック" charset="-128"/>
                </a:rPr>
                <a:t>FINbit=1, seq=x</a:t>
              </a:r>
            </a:p>
          </p:txBody>
        </p:sp>
        <p:sp>
          <p:nvSpPr>
            <p:cNvPr id="236" name="Text Box 9">
              <a:extLst>
                <a:ext uri="{FF2B5EF4-FFF2-40B4-BE49-F238E27FC236}">
                  <a16:creationId xmlns:a16="http://schemas.microsoft.com/office/drawing/2014/main" id="{128D3F34-473B-D24E-8CB5-4612F685B550}"/>
                </a:ext>
              </a:extLst>
            </p:cNvPr>
            <p:cNvSpPr txBox="1">
              <a:spLocks noChangeArrowheads="1"/>
            </p:cNvSpPr>
            <p:nvPr/>
          </p:nvSpPr>
          <p:spPr bwMode="auto">
            <a:xfrm>
              <a:off x="1209" y="1541"/>
              <a:ext cx="913"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r" defTabSz="914400" eaLnBrk="0" fontAlgn="base" latinLnBrk="0" hangingPunct="0">
                <a:lnSpc>
                  <a:spcPct val="90000"/>
                </a:lnSpc>
                <a:spcBef>
                  <a:spcPct val="0"/>
                </a:spcBef>
                <a:spcAft>
                  <a:spcPct val="0"/>
                </a:spcAft>
                <a:buClrTx/>
                <a:buSzTx/>
                <a:buFontTx/>
                <a:buNone/>
                <a:tabLst/>
                <a:defRPr/>
              </a:pPr>
              <a:r>
                <a:rPr kumimoji="0" lang="en-US" altLang="x-none" sz="1400" b="0" i="0" u="none" strike="noStrike" kern="0" cap="none" spc="0" normalizeH="0" baseline="0" noProof="0">
                  <a:ln>
                    <a:noFill/>
                  </a:ln>
                  <a:solidFill>
                    <a:srgbClr val="000000"/>
                  </a:solidFill>
                  <a:effectLst/>
                  <a:uLnTx/>
                  <a:uFillTx/>
                  <a:latin typeface="Tahoma" charset="0"/>
                  <a:ea typeface="ＭＳ Ｐゴシック" charset="-128"/>
                </a:rPr>
                <a:t>can no longer</a:t>
              </a:r>
            </a:p>
            <a:p>
              <a:pPr marL="0" marR="0" lvl="0" indent="0" algn="r" defTabSz="914400" eaLnBrk="0" fontAlgn="base" latinLnBrk="0" hangingPunct="0">
                <a:lnSpc>
                  <a:spcPct val="90000"/>
                </a:lnSpc>
                <a:spcBef>
                  <a:spcPct val="0"/>
                </a:spcBef>
                <a:spcAft>
                  <a:spcPct val="0"/>
                </a:spcAft>
                <a:buClrTx/>
                <a:buSzTx/>
                <a:buFontTx/>
                <a:buNone/>
                <a:tabLst/>
                <a:defRPr/>
              </a:pPr>
              <a:r>
                <a:rPr kumimoji="0" lang="en-US" altLang="x-none" sz="1400" b="0" i="0" u="none" strike="noStrike" kern="0" cap="none" spc="0" normalizeH="0" baseline="0" noProof="0">
                  <a:ln>
                    <a:noFill/>
                  </a:ln>
                  <a:solidFill>
                    <a:srgbClr val="000000"/>
                  </a:solidFill>
                  <a:effectLst/>
                  <a:uLnTx/>
                  <a:uFillTx/>
                  <a:latin typeface="Tahoma" charset="0"/>
                  <a:ea typeface="ＭＳ Ｐゴシック" charset="-128"/>
                </a:rPr>
                <a:t>send but can</a:t>
              </a:r>
            </a:p>
            <a:p>
              <a:pPr marL="0" marR="0" lvl="0" indent="0" algn="r" defTabSz="914400" eaLnBrk="0" fontAlgn="base" latinLnBrk="0" hangingPunct="0">
                <a:lnSpc>
                  <a:spcPct val="90000"/>
                </a:lnSpc>
                <a:spcBef>
                  <a:spcPct val="0"/>
                </a:spcBef>
                <a:spcAft>
                  <a:spcPct val="0"/>
                </a:spcAft>
                <a:buClrTx/>
                <a:buSzTx/>
                <a:buFontTx/>
                <a:buNone/>
                <a:tabLst/>
                <a:defRPr/>
              </a:pPr>
              <a:r>
                <a:rPr kumimoji="0" lang="en-US" altLang="x-none" sz="1400" b="0" i="0" u="none" strike="noStrike" kern="0" cap="none" spc="0" normalizeH="0" baseline="0" noProof="0">
                  <a:ln>
                    <a:noFill/>
                  </a:ln>
                  <a:solidFill>
                    <a:srgbClr val="000000"/>
                  </a:solidFill>
                  <a:effectLst/>
                  <a:uLnTx/>
                  <a:uFillTx/>
                  <a:latin typeface="Tahoma" charset="0"/>
                  <a:ea typeface="ＭＳ Ｐゴシック" charset="-128"/>
                </a:rPr>
                <a:t> receive data</a:t>
              </a:r>
            </a:p>
          </p:txBody>
        </p:sp>
        <p:sp>
          <p:nvSpPr>
            <p:cNvPr id="237" name="Text Box 67">
              <a:extLst>
                <a:ext uri="{FF2B5EF4-FFF2-40B4-BE49-F238E27FC236}">
                  <a16:creationId xmlns:a16="http://schemas.microsoft.com/office/drawing/2014/main" id="{51152DEB-F49B-5047-BB7A-A9EC5B132F33}"/>
                </a:ext>
              </a:extLst>
            </p:cNvPr>
            <p:cNvSpPr txBox="1">
              <a:spLocks noChangeArrowheads="1"/>
            </p:cNvSpPr>
            <p:nvPr/>
          </p:nvSpPr>
          <p:spPr bwMode="auto">
            <a:xfrm>
              <a:off x="759" y="1323"/>
              <a:ext cx="14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400" b="0" i="0" u="none" strike="noStrike" kern="0" cap="none" spc="0" normalizeH="0" baseline="0" noProof="0">
                  <a:ln>
                    <a:noFill/>
                  </a:ln>
                  <a:solidFill>
                    <a:srgbClr val="000000"/>
                  </a:solidFill>
                  <a:effectLst/>
                  <a:uLnTx/>
                  <a:uFillTx/>
                  <a:latin typeface="Courier New" charset="0"/>
                  <a:ea typeface="ＭＳ Ｐゴシック" charset="-128"/>
                </a:rPr>
                <a:t>clientSocket.close()</a:t>
              </a:r>
            </a:p>
          </p:txBody>
        </p:sp>
      </p:grpSp>
      <p:sp>
        <p:nvSpPr>
          <p:cNvPr id="238" name="Text Box 84">
            <a:extLst>
              <a:ext uri="{FF2B5EF4-FFF2-40B4-BE49-F238E27FC236}">
                <a16:creationId xmlns:a16="http://schemas.microsoft.com/office/drawing/2014/main" id="{0B114DF4-CE75-2740-9F4F-CB436C1E3B63}"/>
              </a:ext>
            </a:extLst>
          </p:cNvPr>
          <p:cNvSpPr txBox="1">
            <a:spLocks noChangeArrowheads="1"/>
          </p:cNvSpPr>
          <p:nvPr/>
        </p:nvSpPr>
        <p:spPr bwMode="auto">
          <a:xfrm>
            <a:off x="1932163" y="1407141"/>
            <a:ext cx="11604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r" eaLnBrk="0" fontAlgn="base" hangingPunct="0">
              <a:lnSpc>
                <a:spcPct val="100000"/>
              </a:lnSpc>
              <a:spcBef>
                <a:spcPct val="0"/>
              </a:spcBef>
              <a:spcAft>
                <a:spcPct val="0"/>
              </a:spcAft>
              <a:buClrTx/>
              <a:buSzTx/>
              <a:buFontTx/>
              <a:buNone/>
            </a:pPr>
            <a:r>
              <a:rPr lang="en-US" altLang="x-none" sz="1600" i="1">
                <a:solidFill>
                  <a:srgbClr val="000099"/>
                </a:solidFill>
                <a:latin typeface="Tahoma" charset="0"/>
              </a:rPr>
              <a:t>client state</a:t>
            </a:r>
          </a:p>
          <a:p>
            <a:pPr algn="r" eaLnBrk="0" fontAlgn="base" hangingPunct="0">
              <a:lnSpc>
                <a:spcPct val="100000"/>
              </a:lnSpc>
              <a:spcBef>
                <a:spcPct val="0"/>
              </a:spcBef>
              <a:spcAft>
                <a:spcPct val="0"/>
              </a:spcAft>
              <a:buClrTx/>
              <a:buSzTx/>
              <a:buFontTx/>
              <a:buNone/>
            </a:pPr>
            <a:endParaRPr lang="en-US" altLang="x-none" sz="1600" i="1">
              <a:solidFill>
                <a:srgbClr val="000099"/>
              </a:solidFill>
              <a:latin typeface="Tahoma" charset="0"/>
            </a:endParaRPr>
          </a:p>
        </p:txBody>
      </p:sp>
      <p:sp>
        <p:nvSpPr>
          <p:cNvPr id="239" name="Text Box 85">
            <a:extLst>
              <a:ext uri="{FF2B5EF4-FFF2-40B4-BE49-F238E27FC236}">
                <a16:creationId xmlns:a16="http://schemas.microsoft.com/office/drawing/2014/main" id="{803C0027-C0F7-E947-8CF9-519368951FAB}"/>
              </a:ext>
            </a:extLst>
          </p:cNvPr>
          <p:cNvSpPr txBox="1">
            <a:spLocks noChangeArrowheads="1"/>
          </p:cNvSpPr>
          <p:nvPr/>
        </p:nvSpPr>
        <p:spPr bwMode="auto">
          <a:xfrm>
            <a:off x="8786988" y="1424604"/>
            <a:ext cx="12382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r" eaLnBrk="0" fontAlgn="base" hangingPunct="0">
              <a:lnSpc>
                <a:spcPct val="100000"/>
              </a:lnSpc>
              <a:spcBef>
                <a:spcPct val="0"/>
              </a:spcBef>
              <a:spcAft>
                <a:spcPct val="0"/>
              </a:spcAft>
              <a:buClrTx/>
              <a:buSzTx/>
              <a:buFontTx/>
              <a:buNone/>
            </a:pPr>
            <a:r>
              <a:rPr lang="en-US" altLang="x-none" sz="1600" i="1">
                <a:solidFill>
                  <a:srgbClr val="000099"/>
                </a:solidFill>
                <a:latin typeface="Tahoma" charset="0"/>
              </a:rPr>
              <a:t>server state</a:t>
            </a:r>
          </a:p>
          <a:p>
            <a:pPr algn="r" eaLnBrk="0" fontAlgn="base" hangingPunct="0">
              <a:lnSpc>
                <a:spcPct val="100000"/>
              </a:lnSpc>
              <a:spcBef>
                <a:spcPct val="0"/>
              </a:spcBef>
              <a:spcAft>
                <a:spcPct val="0"/>
              </a:spcAft>
              <a:buClrTx/>
              <a:buSzTx/>
              <a:buFontTx/>
              <a:buNone/>
            </a:pPr>
            <a:endParaRPr lang="en-US" altLang="x-none" sz="1600" i="1">
              <a:solidFill>
                <a:srgbClr val="000099"/>
              </a:solidFill>
              <a:latin typeface="Tahoma" charset="0"/>
            </a:endParaRPr>
          </a:p>
        </p:txBody>
      </p:sp>
      <p:sp>
        <p:nvSpPr>
          <p:cNvPr id="240" name="Text Box 86">
            <a:extLst>
              <a:ext uri="{FF2B5EF4-FFF2-40B4-BE49-F238E27FC236}">
                <a16:creationId xmlns:a16="http://schemas.microsoft.com/office/drawing/2014/main" id="{941DCC5E-A4B7-4B4C-BBFF-79E3B7B281EE}"/>
              </a:ext>
            </a:extLst>
          </p:cNvPr>
          <p:cNvSpPr txBox="1">
            <a:spLocks noChangeArrowheads="1"/>
          </p:cNvSpPr>
          <p:nvPr/>
        </p:nvSpPr>
        <p:spPr bwMode="auto">
          <a:xfrm>
            <a:off x="9202913" y="1807191"/>
            <a:ext cx="771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r>
              <a:rPr lang="en-US" altLang="x-none" sz="1600">
                <a:solidFill>
                  <a:srgbClr val="000000"/>
                </a:solidFill>
                <a:latin typeface="Tahoma" charset="0"/>
              </a:rPr>
              <a:t>ESTAB</a:t>
            </a:r>
          </a:p>
        </p:txBody>
      </p:sp>
      <p:sp>
        <p:nvSpPr>
          <p:cNvPr id="241" name="Text Box 87">
            <a:extLst>
              <a:ext uri="{FF2B5EF4-FFF2-40B4-BE49-F238E27FC236}">
                <a16:creationId xmlns:a16="http://schemas.microsoft.com/office/drawing/2014/main" id="{C40A3D03-B546-0A43-9029-F8F3D7B285AD}"/>
              </a:ext>
            </a:extLst>
          </p:cNvPr>
          <p:cNvSpPr txBox="1">
            <a:spLocks noChangeArrowheads="1"/>
          </p:cNvSpPr>
          <p:nvPr/>
        </p:nvSpPr>
        <p:spPr bwMode="auto">
          <a:xfrm>
            <a:off x="1967088" y="1789729"/>
            <a:ext cx="771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r>
              <a:rPr lang="en-US" altLang="x-none" sz="1600">
                <a:solidFill>
                  <a:srgbClr val="000000"/>
                </a:solidFill>
                <a:latin typeface="Tahoma" charset="0"/>
              </a:rPr>
              <a:t>ESTAB</a:t>
            </a:r>
          </a:p>
        </p:txBody>
      </p:sp>
      <p:grpSp>
        <p:nvGrpSpPr>
          <p:cNvPr id="242" name="Group 88">
            <a:extLst>
              <a:ext uri="{FF2B5EF4-FFF2-40B4-BE49-F238E27FC236}">
                <a16:creationId xmlns:a16="http://schemas.microsoft.com/office/drawing/2014/main" id="{9558FC27-B285-314D-ACEF-D5356076ABBD}"/>
              </a:ext>
            </a:extLst>
          </p:cNvPr>
          <p:cNvGrpSpPr>
            <a:grpSpLocks/>
          </p:cNvGrpSpPr>
          <p:nvPr/>
        </p:nvGrpSpPr>
        <p:grpSpPr bwMode="auto">
          <a:xfrm>
            <a:off x="4573763" y="1481754"/>
            <a:ext cx="642938" cy="600075"/>
            <a:chOff x="-44" y="1473"/>
            <a:chExt cx="981" cy="1105"/>
          </a:xfrm>
        </p:grpSpPr>
        <p:pic>
          <p:nvPicPr>
            <p:cNvPr id="243" name="Picture 89" descr="desktop_computer_stylized_medium">
              <a:extLst>
                <a:ext uri="{FF2B5EF4-FFF2-40B4-BE49-F238E27FC236}">
                  <a16:creationId xmlns:a16="http://schemas.microsoft.com/office/drawing/2014/main" id="{BB48F546-A5B8-B540-8409-FC14E765E4C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 name="Freeform 90">
              <a:extLst>
                <a:ext uri="{FF2B5EF4-FFF2-40B4-BE49-F238E27FC236}">
                  <a16:creationId xmlns:a16="http://schemas.microsoft.com/office/drawing/2014/main" id="{73EE6217-CA0F-9845-9220-651B1F050BD5}"/>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grpSp>
        <p:nvGrpSpPr>
          <p:cNvPr id="245" name="Group 91">
            <a:extLst>
              <a:ext uri="{FF2B5EF4-FFF2-40B4-BE49-F238E27FC236}">
                <a16:creationId xmlns:a16="http://schemas.microsoft.com/office/drawing/2014/main" id="{24E4361F-64E9-8744-A9D5-0B8694F6ED50}"/>
              </a:ext>
            </a:extLst>
          </p:cNvPr>
          <p:cNvGrpSpPr>
            <a:grpSpLocks/>
          </p:cNvGrpSpPr>
          <p:nvPr/>
        </p:nvGrpSpPr>
        <p:grpSpPr bwMode="auto">
          <a:xfrm>
            <a:off x="7205838" y="1484929"/>
            <a:ext cx="336550" cy="512762"/>
            <a:chOff x="4140" y="429"/>
            <a:chExt cx="1425" cy="2396"/>
          </a:xfrm>
        </p:grpSpPr>
        <p:sp>
          <p:nvSpPr>
            <p:cNvPr id="246" name="Freeform 92">
              <a:extLst>
                <a:ext uri="{FF2B5EF4-FFF2-40B4-BE49-F238E27FC236}">
                  <a16:creationId xmlns:a16="http://schemas.microsoft.com/office/drawing/2014/main" id="{ECCC9C6B-EDB0-564B-B2CB-E678DA541A46}"/>
                </a:ext>
              </a:extLst>
            </p:cNvPr>
            <p:cNvSpPr>
              <a:spLocks/>
            </p:cNvSpPr>
            <p:nvPr/>
          </p:nvSpPr>
          <p:spPr bwMode="auto">
            <a:xfrm>
              <a:off x="5268" y="433"/>
              <a:ext cx="283" cy="2286"/>
            </a:xfrm>
            <a:custGeom>
              <a:avLst/>
              <a:gdLst>
                <a:gd name="T0" fmla="*/ 2 w 354"/>
                <a:gd name="T1" fmla="*/ 0 h 2742"/>
                <a:gd name="T2" fmla="*/ 10 w 354"/>
                <a:gd name="T3" fmla="*/ 19 h 2742"/>
                <a:gd name="T4" fmla="*/ 10 w 354"/>
                <a:gd name="T5" fmla="*/ 143 h 2742"/>
                <a:gd name="T6" fmla="*/ 0 w 354"/>
                <a:gd name="T7" fmla="*/ 149 h 2742"/>
                <a:gd name="T8" fmla="*/ 2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47" name="Rectangle 93">
              <a:extLst>
                <a:ext uri="{FF2B5EF4-FFF2-40B4-BE49-F238E27FC236}">
                  <a16:creationId xmlns:a16="http://schemas.microsoft.com/office/drawing/2014/main" id="{9DC03A5E-FDA6-2E4F-A3F5-A71F571B1D41}"/>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48" name="Freeform 94">
              <a:extLst>
                <a:ext uri="{FF2B5EF4-FFF2-40B4-BE49-F238E27FC236}">
                  <a16:creationId xmlns:a16="http://schemas.microsoft.com/office/drawing/2014/main" id="{8FD60BFD-410C-204B-A271-D23224A60B16}"/>
                </a:ext>
              </a:extLst>
            </p:cNvPr>
            <p:cNvSpPr>
              <a:spLocks/>
            </p:cNvSpPr>
            <p:nvPr/>
          </p:nvSpPr>
          <p:spPr bwMode="auto">
            <a:xfrm>
              <a:off x="5321" y="570"/>
              <a:ext cx="169" cy="2115"/>
            </a:xfrm>
            <a:custGeom>
              <a:avLst/>
              <a:gdLst>
                <a:gd name="T0" fmla="*/ 2 w 211"/>
                <a:gd name="T1" fmla="*/ 0 h 2537"/>
                <a:gd name="T2" fmla="*/ 6 w 211"/>
                <a:gd name="T3" fmla="*/ 13 h 2537"/>
                <a:gd name="T4" fmla="*/ 2 w 211"/>
                <a:gd name="T5" fmla="*/ 136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49" name="Freeform 95">
              <a:extLst>
                <a:ext uri="{FF2B5EF4-FFF2-40B4-BE49-F238E27FC236}">
                  <a16:creationId xmlns:a16="http://schemas.microsoft.com/office/drawing/2014/main" id="{F651A6A9-9ED0-A44B-829A-198CAC6A3CE7}"/>
                </a:ext>
              </a:extLst>
            </p:cNvPr>
            <p:cNvSpPr>
              <a:spLocks/>
            </p:cNvSpPr>
            <p:nvPr/>
          </p:nvSpPr>
          <p:spPr bwMode="auto">
            <a:xfrm>
              <a:off x="5284" y="1640"/>
              <a:ext cx="263" cy="189"/>
            </a:xfrm>
            <a:custGeom>
              <a:avLst/>
              <a:gdLst>
                <a:gd name="T0" fmla="*/ 2 w 328"/>
                <a:gd name="T1" fmla="*/ 0 h 226"/>
                <a:gd name="T2" fmla="*/ 9 w 328"/>
                <a:gd name="T3" fmla="*/ 8 h 226"/>
                <a:gd name="T4" fmla="*/ 9 w 328"/>
                <a:gd name="T5" fmla="*/ 13 h 226"/>
                <a:gd name="T6" fmla="*/ 0 w 328"/>
                <a:gd name="T7" fmla="*/ 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50" name="Rectangle 96">
              <a:extLst>
                <a:ext uri="{FF2B5EF4-FFF2-40B4-BE49-F238E27FC236}">
                  <a16:creationId xmlns:a16="http://schemas.microsoft.com/office/drawing/2014/main" id="{C02F7E71-855B-0B47-80C1-34BBFB788BFC}"/>
                </a:ext>
              </a:extLst>
            </p:cNvPr>
            <p:cNvSpPr>
              <a:spLocks noChangeArrowheads="1"/>
            </p:cNvSpPr>
            <p:nvPr/>
          </p:nvSpPr>
          <p:spPr bwMode="auto">
            <a:xfrm>
              <a:off x="4214" y="696"/>
              <a:ext cx="592" cy="45"/>
            </a:xfrm>
            <a:prstGeom prst="rect">
              <a:avLst/>
            </a:prstGeom>
            <a:solidFill>
              <a:srgbClr val="000000"/>
            </a:solidFill>
            <a:ln w="9525">
              <a:solidFill>
                <a:srgbClr val="000000"/>
              </a:solidFill>
              <a:miter lim="800000"/>
              <a:headEnd/>
              <a:tailEnd/>
            </a:ln>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nvGrpSpPr>
            <p:cNvPr id="251" name="Group 97">
              <a:extLst>
                <a:ext uri="{FF2B5EF4-FFF2-40B4-BE49-F238E27FC236}">
                  <a16:creationId xmlns:a16="http://schemas.microsoft.com/office/drawing/2014/main" id="{C0C26D93-8110-4C47-B762-A301D40994A8}"/>
                </a:ext>
              </a:extLst>
            </p:cNvPr>
            <p:cNvGrpSpPr>
              <a:grpSpLocks/>
            </p:cNvGrpSpPr>
            <p:nvPr/>
          </p:nvGrpSpPr>
          <p:grpSpPr bwMode="auto">
            <a:xfrm>
              <a:off x="4749" y="668"/>
              <a:ext cx="581" cy="145"/>
              <a:chOff x="614" y="2568"/>
              <a:chExt cx="725" cy="139"/>
            </a:xfrm>
          </p:grpSpPr>
          <p:sp>
            <p:nvSpPr>
              <p:cNvPr id="276" name="AutoShape 98">
                <a:extLst>
                  <a:ext uri="{FF2B5EF4-FFF2-40B4-BE49-F238E27FC236}">
                    <a16:creationId xmlns:a16="http://schemas.microsoft.com/office/drawing/2014/main" id="{13AB2508-0D9E-594E-9D66-B842E3BA529F}"/>
                  </a:ext>
                </a:extLst>
              </p:cNvPr>
              <p:cNvSpPr>
                <a:spLocks noChangeArrowheads="1"/>
              </p:cNvSpPr>
              <p:nvPr/>
            </p:nvSpPr>
            <p:spPr bwMode="auto">
              <a:xfrm>
                <a:off x="617" y="2566"/>
                <a:ext cx="721" cy="142"/>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77" name="AutoShape 99">
                <a:extLst>
                  <a:ext uri="{FF2B5EF4-FFF2-40B4-BE49-F238E27FC236}">
                    <a16:creationId xmlns:a16="http://schemas.microsoft.com/office/drawing/2014/main" id="{DCC34856-E5CA-F34F-9A86-5D74A3B6141C}"/>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sp>
          <p:nvSpPr>
            <p:cNvPr id="252" name="Rectangle 100">
              <a:extLst>
                <a:ext uri="{FF2B5EF4-FFF2-40B4-BE49-F238E27FC236}">
                  <a16:creationId xmlns:a16="http://schemas.microsoft.com/office/drawing/2014/main" id="{F07D3BEA-810E-B746-9667-355C0D1043FE}"/>
                </a:ext>
              </a:extLst>
            </p:cNvPr>
            <p:cNvSpPr>
              <a:spLocks noChangeArrowheads="1"/>
            </p:cNvSpPr>
            <p:nvPr/>
          </p:nvSpPr>
          <p:spPr bwMode="auto">
            <a:xfrm>
              <a:off x="4221" y="1022"/>
              <a:ext cx="598" cy="45"/>
            </a:xfrm>
            <a:prstGeom prst="rect">
              <a:avLst/>
            </a:prstGeom>
            <a:solidFill>
              <a:srgbClr val="000000"/>
            </a:solidFill>
            <a:ln w="9525">
              <a:solidFill>
                <a:srgbClr val="000000"/>
              </a:solidFill>
              <a:miter lim="800000"/>
              <a:headEnd/>
              <a:tailEnd/>
            </a:ln>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nvGrpSpPr>
            <p:cNvPr id="253" name="Group 101">
              <a:extLst>
                <a:ext uri="{FF2B5EF4-FFF2-40B4-BE49-F238E27FC236}">
                  <a16:creationId xmlns:a16="http://schemas.microsoft.com/office/drawing/2014/main" id="{2F31AFAC-690D-BB42-AC7C-8CBED93C5246}"/>
                </a:ext>
              </a:extLst>
            </p:cNvPr>
            <p:cNvGrpSpPr>
              <a:grpSpLocks/>
            </p:cNvGrpSpPr>
            <p:nvPr/>
          </p:nvGrpSpPr>
          <p:grpSpPr bwMode="auto">
            <a:xfrm>
              <a:off x="4747" y="994"/>
              <a:ext cx="581" cy="134"/>
              <a:chOff x="614" y="2568"/>
              <a:chExt cx="725" cy="139"/>
            </a:xfrm>
          </p:grpSpPr>
          <p:sp>
            <p:nvSpPr>
              <p:cNvPr id="274" name="AutoShape 102">
                <a:extLst>
                  <a:ext uri="{FF2B5EF4-FFF2-40B4-BE49-F238E27FC236}">
                    <a16:creationId xmlns:a16="http://schemas.microsoft.com/office/drawing/2014/main" id="{8302B162-4EA1-284D-8349-51CAF04B3060}"/>
                  </a:ext>
                </a:extLst>
              </p:cNvPr>
              <p:cNvSpPr>
                <a:spLocks noChangeArrowheads="1"/>
              </p:cNvSpPr>
              <p:nvPr/>
            </p:nvSpPr>
            <p:spPr bwMode="auto">
              <a:xfrm>
                <a:off x="611" y="2567"/>
                <a:ext cx="730" cy="13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75" name="AutoShape 103">
                <a:extLst>
                  <a:ext uri="{FF2B5EF4-FFF2-40B4-BE49-F238E27FC236}">
                    <a16:creationId xmlns:a16="http://schemas.microsoft.com/office/drawing/2014/main" id="{33036A3C-130E-5448-8598-F55DFB2BB588}"/>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sp>
          <p:nvSpPr>
            <p:cNvPr id="254" name="Rectangle 104">
              <a:extLst>
                <a:ext uri="{FF2B5EF4-FFF2-40B4-BE49-F238E27FC236}">
                  <a16:creationId xmlns:a16="http://schemas.microsoft.com/office/drawing/2014/main" id="{A593F845-9AE2-9F42-BC87-42045746618E}"/>
                </a:ext>
              </a:extLst>
            </p:cNvPr>
            <p:cNvSpPr>
              <a:spLocks noChangeArrowheads="1"/>
            </p:cNvSpPr>
            <p:nvPr/>
          </p:nvSpPr>
          <p:spPr bwMode="auto">
            <a:xfrm>
              <a:off x="4214" y="1356"/>
              <a:ext cx="598" cy="45"/>
            </a:xfrm>
            <a:prstGeom prst="rect">
              <a:avLst/>
            </a:prstGeom>
            <a:solidFill>
              <a:srgbClr val="000000"/>
            </a:solidFill>
            <a:ln w="9525">
              <a:solidFill>
                <a:srgbClr val="000000"/>
              </a:solidFill>
              <a:miter lim="800000"/>
              <a:headEnd/>
              <a:tailEnd/>
            </a:ln>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55" name="Rectangle 105">
              <a:extLst>
                <a:ext uri="{FF2B5EF4-FFF2-40B4-BE49-F238E27FC236}">
                  <a16:creationId xmlns:a16="http://schemas.microsoft.com/office/drawing/2014/main" id="{42F2F9AE-51F1-7F4B-8A1D-79293F0966AE}"/>
                </a:ext>
              </a:extLst>
            </p:cNvPr>
            <p:cNvSpPr>
              <a:spLocks noChangeArrowheads="1"/>
            </p:cNvSpPr>
            <p:nvPr/>
          </p:nvSpPr>
          <p:spPr bwMode="auto">
            <a:xfrm>
              <a:off x="4227" y="1653"/>
              <a:ext cx="598" cy="52"/>
            </a:xfrm>
            <a:prstGeom prst="rect">
              <a:avLst/>
            </a:prstGeom>
            <a:solidFill>
              <a:srgbClr val="000000"/>
            </a:solidFill>
            <a:ln w="9525">
              <a:solidFill>
                <a:srgbClr val="000000"/>
              </a:solidFill>
              <a:miter lim="800000"/>
              <a:headEnd/>
              <a:tailEnd/>
            </a:ln>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nvGrpSpPr>
            <p:cNvPr id="256" name="Group 106">
              <a:extLst>
                <a:ext uri="{FF2B5EF4-FFF2-40B4-BE49-F238E27FC236}">
                  <a16:creationId xmlns:a16="http://schemas.microsoft.com/office/drawing/2014/main" id="{E1598E04-4219-8E42-96CC-50DE6FFB8798}"/>
                </a:ext>
              </a:extLst>
            </p:cNvPr>
            <p:cNvGrpSpPr>
              <a:grpSpLocks/>
            </p:cNvGrpSpPr>
            <p:nvPr/>
          </p:nvGrpSpPr>
          <p:grpSpPr bwMode="auto">
            <a:xfrm>
              <a:off x="4735" y="1627"/>
              <a:ext cx="582" cy="151"/>
              <a:chOff x="614" y="2568"/>
              <a:chExt cx="725" cy="139"/>
            </a:xfrm>
          </p:grpSpPr>
          <p:sp>
            <p:nvSpPr>
              <p:cNvPr id="272" name="AutoShape 107">
                <a:extLst>
                  <a:ext uri="{FF2B5EF4-FFF2-40B4-BE49-F238E27FC236}">
                    <a16:creationId xmlns:a16="http://schemas.microsoft.com/office/drawing/2014/main" id="{41B9E7C6-F4C7-3440-A9BF-DA23726D54CD}"/>
                  </a:ext>
                </a:extLst>
              </p:cNvPr>
              <p:cNvSpPr>
                <a:spLocks noChangeArrowheads="1"/>
              </p:cNvSpPr>
              <p:nvPr/>
            </p:nvSpPr>
            <p:spPr bwMode="auto">
              <a:xfrm>
                <a:off x="618" y="2571"/>
                <a:ext cx="720" cy="13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73" name="AutoShape 108">
                <a:extLst>
                  <a:ext uri="{FF2B5EF4-FFF2-40B4-BE49-F238E27FC236}">
                    <a16:creationId xmlns:a16="http://schemas.microsoft.com/office/drawing/2014/main" id="{A7CEDAD7-72A4-8940-B404-93AED0D24383}"/>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sp>
          <p:nvSpPr>
            <p:cNvPr id="257" name="Freeform 109">
              <a:extLst>
                <a:ext uri="{FF2B5EF4-FFF2-40B4-BE49-F238E27FC236}">
                  <a16:creationId xmlns:a16="http://schemas.microsoft.com/office/drawing/2014/main" id="{1A2970E3-1D9B-CA46-BF7F-3D8A8049BB88}"/>
                </a:ext>
              </a:extLst>
            </p:cNvPr>
            <p:cNvSpPr>
              <a:spLocks/>
            </p:cNvSpPr>
            <p:nvPr/>
          </p:nvSpPr>
          <p:spPr bwMode="auto">
            <a:xfrm>
              <a:off x="5288" y="1354"/>
              <a:ext cx="263" cy="188"/>
            </a:xfrm>
            <a:custGeom>
              <a:avLst/>
              <a:gdLst>
                <a:gd name="T0" fmla="*/ 2 w 328"/>
                <a:gd name="T1" fmla="*/ 0 h 226"/>
                <a:gd name="T2" fmla="*/ 9 w 328"/>
                <a:gd name="T3" fmla="*/ 7 h 226"/>
                <a:gd name="T4" fmla="*/ 9 w 328"/>
                <a:gd name="T5" fmla="*/ 12 h 226"/>
                <a:gd name="T6" fmla="*/ 0 w 328"/>
                <a:gd name="T7" fmla="*/ 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nvGrpSpPr>
            <p:cNvPr id="258" name="Group 110">
              <a:extLst>
                <a:ext uri="{FF2B5EF4-FFF2-40B4-BE49-F238E27FC236}">
                  <a16:creationId xmlns:a16="http://schemas.microsoft.com/office/drawing/2014/main" id="{57E2BF70-7127-E841-8621-8A16163A099E}"/>
                </a:ext>
              </a:extLst>
            </p:cNvPr>
            <p:cNvGrpSpPr>
              <a:grpSpLocks/>
            </p:cNvGrpSpPr>
            <p:nvPr/>
          </p:nvGrpSpPr>
          <p:grpSpPr bwMode="auto">
            <a:xfrm>
              <a:off x="4739" y="1327"/>
              <a:ext cx="582" cy="139"/>
              <a:chOff x="614" y="2568"/>
              <a:chExt cx="725" cy="139"/>
            </a:xfrm>
          </p:grpSpPr>
          <p:sp>
            <p:nvSpPr>
              <p:cNvPr id="270" name="AutoShape 111">
                <a:extLst>
                  <a:ext uri="{FF2B5EF4-FFF2-40B4-BE49-F238E27FC236}">
                    <a16:creationId xmlns:a16="http://schemas.microsoft.com/office/drawing/2014/main" id="{CBEC611F-AF22-6240-BA5B-3BE934006284}"/>
                  </a:ext>
                </a:extLst>
              </p:cNvPr>
              <p:cNvSpPr>
                <a:spLocks noChangeArrowheads="1"/>
              </p:cNvSpPr>
              <p:nvPr/>
            </p:nvSpPr>
            <p:spPr bwMode="auto">
              <a:xfrm>
                <a:off x="613" y="2568"/>
                <a:ext cx="728" cy="141"/>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71" name="AutoShape 112">
                <a:extLst>
                  <a:ext uri="{FF2B5EF4-FFF2-40B4-BE49-F238E27FC236}">
                    <a16:creationId xmlns:a16="http://schemas.microsoft.com/office/drawing/2014/main" id="{7915DB24-BA67-024E-B158-936FD8C83295}"/>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sp>
          <p:nvSpPr>
            <p:cNvPr id="259" name="Rectangle 113">
              <a:extLst>
                <a:ext uri="{FF2B5EF4-FFF2-40B4-BE49-F238E27FC236}">
                  <a16:creationId xmlns:a16="http://schemas.microsoft.com/office/drawing/2014/main" id="{9A152ABB-51CC-804B-87D2-1D3A6A260AE5}"/>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60" name="Freeform 114">
              <a:extLst>
                <a:ext uri="{FF2B5EF4-FFF2-40B4-BE49-F238E27FC236}">
                  <a16:creationId xmlns:a16="http://schemas.microsoft.com/office/drawing/2014/main" id="{1934C081-447E-A045-A7C3-8EE13D012016}"/>
                </a:ext>
              </a:extLst>
            </p:cNvPr>
            <p:cNvSpPr>
              <a:spLocks/>
            </p:cNvSpPr>
            <p:nvPr/>
          </p:nvSpPr>
          <p:spPr bwMode="auto">
            <a:xfrm>
              <a:off x="5312" y="1007"/>
              <a:ext cx="237" cy="213"/>
            </a:xfrm>
            <a:custGeom>
              <a:avLst/>
              <a:gdLst>
                <a:gd name="T0" fmla="*/ 2 w 296"/>
                <a:gd name="T1" fmla="*/ 0 h 256"/>
                <a:gd name="T2" fmla="*/ 9 w 296"/>
                <a:gd name="T3" fmla="*/ 7 h 256"/>
                <a:gd name="T4" fmla="*/ 9 w 296"/>
                <a:gd name="T5" fmla="*/ 13 h 256"/>
                <a:gd name="T6" fmla="*/ 0 w 296"/>
                <a:gd name="T7" fmla="*/ 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61" name="Freeform 115">
              <a:extLst>
                <a:ext uri="{FF2B5EF4-FFF2-40B4-BE49-F238E27FC236}">
                  <a16:creationId xmlns:a16="http://schemas.microsoft.com/office/drawing/2014/main" id="{57123408-7D62-0C4C-BA4A-DE4B4D2C6C72}"/>
                </a:ext>
              </a:extLst>
            </p:cNvPr>
            <p:cNvSpPr>
              <a:spLocks/>
            </p:cNvSpPr>
            <p:nvPr/>
          </p:nvSpPr>
          <p:spPr bwMode="auto">
            <a:xfrm>
              <a:off x="5315" y="680"/>
              <a:ext cx="244" cy="240"/>
            </a:xfrm>
            <a:custGeom>
              <a:avLst/>
              <a:gdLst>
                <a:gd name="T0" fmla="*/ 0 w 304"/>
                <a:gd name="T1" fmla="*/ 0 h 288"/>
                <a:gd name="T2" fmla="*/ 9 w 304"/>
                <a:gd name="T3" fmla="*/ 9 h 288"/>
                <a:gd name="T4" fmla="*/ 8 w 304"/>
                <a:gd name="T5" fmla="*/ 16 h 288"/>
                <a:gd name="T6" fmla="*/ 2 w 304"/>
                <a:gd name="T7" fmla="*/ 7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62" name="Oval 116">
              <a:extLst>
                <a:ext uri="{FF2B5EF4-FFF2-40B4-BE49-F238E27FC236}">
                  <a16:creationId xmlns:a16="http://schemas.microsoft.com/office/drawing/2014/main" id="{54F71FE2-D8EB-F246-AA97-59386B3ACC77}"/>
                </a:ext>
              </a:extLst>
            </p:cNvPr>
            <p:cNvSpPr>
              <a:spLocks noChangeArrowheads="1"/>
            </p:cNvSpPr>
            <p:nvPr/>
          </p:nvSpPr>
          <p:spPr bwMode="auto">
            <a:xfrm>
              <a:off x="5518" y="2610"/>
              <a:ext cx="47" cy="9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63" name="Freeform 117">
              <a:extLst>
                <a:ext uri="{FF2B5EF4-FFF2-40B4-BE49-F238E27FC236}">
                  <a16:creationId xmlns:a16="http://schemas.microsoft.com/office/drawing/2014/main" id="{ABB64D9C-6D6D-E044-B4F2-1B7E300CD459}"/>
                </a:ext>
              </a:extLst>
            </p:cNvPr>
            <p:cNvSpPr>
              <a:spLocks/>
            </p:cNvSpPr>
            <p:nvPr/>
          </p:nvSpPr>
          <p:spPr bwMode="auto">
            <a:xfrm>
              <a:off x="5302" y="2614"/>
              <a:ext cx="245" cy="200"/>
            </a:xfrm>
            <a:custGeom>
              <a:avLst/>
              <a:gdLst>
                <a:gd name="T0" fmla="*/ 0 w 306"/>
                <a:gd name="T1" fmla="*/ 7 h 240"/>
                <a:gd name="T2" fmla="*/ 2 w 306"/>
                <a:gd name="T3" fmla="*/ 13 h 240"/>
                <a:gd name="T4" fmla="*/ 9 w 306"/>
                <a:gd name="T5" fmla="*/ 7 h 240"/>
                <a:gd name="T6" fmla="*/ 9 w 306"/>
                <a:gd name="T7" fmla="*/ 0 h 240"/>
                <a:gd name="T8" fmla="*/ 0 w 306"/>
                <a:gd name="T9" fmla="*/ 7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64" name="AutoShape 118">
              <a:extLst>
                <a:ext uri="{FF2B5EF4-FFF2-40B4-BE49-F238E27FC236}">
                  <a16:creationId xmlns:a16="http://schemas.microsoft.com/office/drawing/2014/main" id="{EF9DA4F2-7622-7345-B2B8-ECB3BD998941}"/>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rgbClr val="000000"/>
              </a:solidFill>
              <a:round/>
              <a:headEnd/>
              <a:tailEnd/>
            </a:ln>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65" name="AutoShape 119">
              <a:extLst>
                <a:ext uri="{FF2B5EF4-FFF2-40B4-BE49-F238E27FC236}">
                  <a16:creationId xmlns:a16="http://schemas.microsoft.com/office/drawing/2014/main" id="{D2692AEF-7B3D-354A-A917-AC1907A5246E}"/>
                </a:ext>
              </a:extLst>
            </p:cNvPr>
            <p:cNvSpPr>
              <a:spLocks noChangeArrowheads="1"/>
            </p:cNvSpPr>
            <p:nvPr/>
          </p:nvSpPr>
          <p:spPr bwMode="auto">
            <a:xfrm>
              <a:off x="4207" y="2714"/>
              <a:ext cx="1069"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66" name="Oval 120">
              <a:extLst>
                <a:ext uri="{FF2B5EF4-FFF2-40B4-BE49-F238E27FC236}">
                  <a16:creationId xmlns:a16="http://schemas.microsoft.com/office/drawing/2014/main" id="{8D5F6B36-EC73-6F42-8960-C34AF6727F1A}"/>
                </a:ext>
              </a:extLst>
            </p:cNvPr>
            <p:cNvSpPr>
              <a:spLocks noChangeArrowheads="1"/>
            </p:cNvSpPr>
            <p:nvPr/>
          </p:nvSpPr>
          <p:spPr bwMode="auto">
            <a:xfrm>
              <a:off x="4308" y="2380"/>
              <a:ext cx="155" cy="148"/>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67" name="Oval 121">
              <a:extLst>
                <a:ext uri="{FF2B5EF4-FFF2-40B4-BE49-F238E27FC236}">
                  <a16:creationId xmlns:a16="http://schemas.microsoft.com/office/drawing/2014/main" id="{168C95EE-21AC-B344-8A30-1DFFB1DCA6B6}"/>
                </a:ext>
              </a:extLst>
            </p:cNvPr>
            <p:cNvSpPr>
              <a:spLocks noChangeArrowheads="1"/>
            </p:cNvSpPr>
            <p:nvPr/>
          </p:nvSpPr>
          <p:spPr bwMode="auto">
            <a:xfrm>
              <a:off x="4483" y="2387"/>
              <a:ext cx="161" cy="14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x-none" altLang="x-none" sz="1800" b="0" i="0" u="none" strike="noStrike" kern="0" cap="none" spc="0" normalizeH="0" baseline="0" noProof="0">
                <a:ln>
                  <a:noFill/>
                </a:ln>
                <a:solidFill>
                  <a:srgbClr val="FF0000"/>
                </a:solidFill>
                <a:effectLst/>
                <a:uLnTx/>
                <a:uFillTx/>
                <a:latin typeface="Arial" charset="0"/>
                <a:ea typeface="ＭＳ Ｐゴシック" charset="-128"/>
              </a:endParaRPr>
            </a:p>
          </p:txBody>
        </p:sp>
        <p:sp>
          <p:nvSpPr>
            <p:cNvPr id="268" name="Oval 122">
              <a:extLst>
                <a:ext uri="{FF2B5EF4-FFF2-40B4-BE49-F238E27FC236}">
                  <a16:creationId xmlns:a16="http://schemas.microsoft.com/office/drawing/2014/main" id="{61C5CACA-A2EE-904F-BB0E-4183BD606243}"/>
                </a:ext>
              </a:extLst>
            </p:cNvPr>
            <p:cNvSpPr>
              <a:spLocks noChangeArrowheads="1"/>
            </p:cNvSpPr>
            <p:nvPr/>
          </p:nvSpPr>
          <p:spPr bwMode="auto">
            <a:xfrm>
              <a:off x="4664" y="2380"/>
              <a:ext cx="155" cy="141"/>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69" name="Rectangle 123">
              <a:extLst>
                <a:ext uri="{FF2B5EF4-FFF2-40B4-BE49-F238E27FC236}">
                  <a16:creationId xmlns:a16="http://schemas.microsoft.com/office/drawing/2014/main" id="{EF5B473A-9959-E043-8027-8B81D3555708}"/>
                </a:ext>
              </a:extLst>
            </p:cNvPr>
            <p:cNvSpPr>
              <a:spLocks noChangeArrowheads="1"/>
            </p:cNvSpPr>
            <p:nvPr/>
          </p:nvSpPr>
          <p:spPr bwMode="auto">
            <a:xfrm>
              <a:off x="5061" y="1838"/>
              <a:ext cx="87" cy="757"/>
            </a:xfrm>
            <a:prstGeom prst="rect">
              <a:avLst/>
            </a:prstGeom>
            <a:solidFill>
              <a:srgbClr val="292929"/>
            </a:solidFill>
            <a:ln w="9525">
              <a:solidFill>
                <a:srgbClr val="000000"/>
              </a:solidFill>
              <a:miter lim="800000"/>
              <a:headEnd/>
              <a:tailEnd/>
            </a:ln>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sp>
        <p:nvSpPr>
          <p:cNvPr id="278" name="TextBox 277">
            <a:extLst>
              <a:ext uri="{FF2B5EF4-FFF2-40B4-BE49-F238E27FC236}">
                <a16:creationId xmlns:a16="http://schemas.microsoft.com/office/drawing/2014/main" id="{7280209D-157B-064D-9295-74BB80C34864}"/>
              </a:ext>
            </a:extLst>
          </p:cNvPr>
          <p:cNvSpPr txBox="1">
            <a:spLocks noChangeArrowheads="1"/>
          </p:cNvSpPr>
          <p:nvPr/>
        </p:nvSpPr>
        <p:spPr bwMode="auto">
          <a:xfrm>
            <a:off x="6607351" y="6068041"/>
            <a:ext cx="2333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0" fontAlgn="base" hangingPunct="0">
              <a:lnSpc>
                <a:spcPct val="100000"/>
              </a:lnSpc>
              <a:spcBef>
                <a:spcPct val="0"/>
              </a:spcBef>
              <a:spcAft>
                <a:spcPct val="0"/>
              </a:spcAft>
              <a:buClrTx/>
              <a:buSzTx/>
              <a:buFontTx/>
              <a:buNone/>
            </a:pPr>
            <a:r>
              <a:rPr lang="en-US" altLang="x-none" sz="1600">
                <a:solidFill>
                  <a:srgbClr val="FF0000"/>
                </a:solidFill>
                <a:latin typeface="Tahoma" charset="0"/>
              </a:rPr>
              <a:t>Why not 3-way closing?</a:t>
            </a:r>
          </a:p>
        </p:txBody>
      </p:sp>
      <p:sp>
        <p:nvSpPr>
          <p:cNvPr id="279" name="Oval 278">
            <a:extLst>
              <a:ext uri="{FF2B5EF4-FFF2-40B4-BE49-F238E27FC236}">
                <a16:creationId xmlns:a16="http://schemas.microsoft.com/office/drawing/2014/main" id="{5136BA1F-827D-3840-96B6-650B991305E3}"/>
              </a:ext>
            </a:extLst>
          </p:cNvPr>
          <p:cNvSpPr/>
          <p:nvPr/>
        </p:nvSpPr>
        <p:spPr>
          <a:xfrm>
            <a:off x="7347117" y="3101004"/>
            <a:ext cx="1191378" cy="693737"/>
          </a:xfrm>
          <a:prstGeom prst="ellipse">
            <a:avLst/>
          </a:prstGeom>
          <a:ln w="12700">
            <a:solidFill>
              <a:srgbClr val="FF0000"/>
            </a:solidFill>
          </a:ln>
        </p:spPr>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AU" sz="1600">
              <a:solidFill>
                <a:srgbClr val="000000"/>
              </a:solidFill>
              <a:latin typeface="Tahoma" pitchFamily="34" charset="0"/>
              <a:ea typeface="ＭＳ Ｐゴシック" charset="-128"/>
            </a:endParaRPr>
          </a:p>
        </p:txBody>
      </p:sp>
    </p:spTree>
    <p:extLst>
      <p:ext uri="{BB962C8B-B14F-4D97-AF65-F5344CB8AC3E}">
        <p14:creationId xmlns:p14="http://schemas.microsoft.com/office/powerpoint/2010/main" val="243844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wipe(left)">
                                      <p:cBhvr>
                                        <p:cTn id="7" dur="500"/>
                                        <p:tgtEl>
                                          <p:spTgt spid="232"/>
                                        </p:tgtEl>
                                      </p:cBhvr>
                                    </p:animEffect>
                                  </p:childTnLst>
                                </p:cTn>
                              </p:par>
                              <p:par>
                                <p:cTn id="8" presetID="22" presetClass="entr" presetSubtype="1" fill="hold" nodeType="withEffect">
                                  <p:stCondLst>
                                    <p:cond delay="0"/>
                                  </p:stCondLst>
                                  <p:childTnLst>
                                    <p:set>
                                      <p:cBhvr>
                                        <p:cTn id="9" dur="1" fill="hold">
                                          <p:stCondLst>
                                            <p:cond delay="0"/>
                                          </p:stCondLst>
                                        </p:cTn>
                                        <p:tgtEl>
                                          <p:spTgt spid="229"/>
                                        </p:tgtEl>
                                        <p:attrNameLst>
                                          <p:attrName>style.visibility</p:attrName>
                                        </p:attrNameLst>
                                      </p:cBhvr>
                                      <p:to>
                                        <p:strVal val="visible"/>
                                      </p:to>
                                    </p:set>
                                    <p:animEffect transition="in" filter="wipe(up)">
                                      <p:cBhvr>
                                        <p:cTn id="10" dur="500"/>
                                        <p:tgtEl>
                                          <p:spTgt spid="22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05"/>
                                        </p:tgtEl>
                                        <p:attrNameLst>
                                          <p:attrName>style.visibility</p:attrName>
                                        </p:attrNameLst>
                                      </p:cBhvr>
                                      <p:to>
                                        <p:strVal val="visible"/>
                                      </p:to>
                                    </p:set>
                                    <p:animEffect transition="in" filter="wipe(up)">
                                      <p:cBhvr>
                                        <p:cTn id="15" dur="500"/>
                                        <p:tgtEl>
                                          <p:spTgt spid="205"/>
                                        </p:tgtEl>
                                      </p:cBhvr>
                                    </p:animEffect>
                                  </p:childTnLst>
                                </p:cTn>
                              </p:par>
                              <p:par>
                                <p:cTn id="16" presetID="22" presetClass="entr" presetSubtype="1" fill="hold" nodeType="withEffect">
                                  <p:stCondLst>
                                    <p:cond delay="0"/>
                                  </p:stCondLst>
                                  <p:childTnLst>
                                    <p:set>
                                      <p:cBhvr>
                                        <p:cTn id="17" dur="1" fill="hold">
                                          <p:stCondLst>
                                            <p:cond delay="0"/>
                                          </p:stCondLst>
                                        </p:cTn>
                                        <p:tgtEl>
                                          <p:spTgt spid="194"/>
                                        </p:tgtEl>
                                        <p:attrNameLst>
                                          <p:attrName>style.visibility</p:attrName>
                                        </p:attrNameLst>
                                      </p:cBhvr>
                                      <p:to>
                                        <p:strVal val="visible"/>
                                      </p:to>
                                    </p:set>
                                    <p:animEffect transition="in" filter="wipe(up)">
                                      <p:cBhvr>
                                        <p:cTn id="18" dur="500"/>
                                        <p:tgtEl>
                                          <p:spTgt spid="194"/>
                                        </p:tgtEl>
                                      </p:cBhvr>
                                    </p:animEffect>
                                  </p:childTnLst>
                                </p:cTn>
                              </p:par>
                              <p:par>
                                <p:cTn id="19" presetID="22" presetClass="entr" presetSubtype="1" fill="hold" nodeType="withEffect">
                                  <p:stCondLst>
                                    <p:cond delay="0"/>
                                  </p:stCondLst>
                                  <p:childTnLst>
                                    <p:set>
                                      <p:cBhvr>
                                        <p:cTn id="20" dur="1" fill="hold">
                                          <p:stCondLst>
                                            <p:cond delay="0"/>
                                          </p:stCondLst>
                                        </p:cTn>
                                        <p:tgtEl>
                                          <p:spTgt spid="191"/>
                                        </p:tgtEl>
                                        <p:attrNameLst>
                                          <p:attrName>style.visibility</p:attrName>
                                        </p:attrNameLst>
                                      </p:cBhvr>
                                      <p:to>
                                        <p:strVal val="visible"/>
                                      </p:to>
                                    </p:set>
                                    <p:animEffect transition="in" filter="wipe(up)">
                                      <p:cBhvr>
                                        <p:cTn id="21" dur="500"/>
                                        <p:tgtEl>
                                          <p:spTgt spid="19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97"/>
                                        </p:tgtEl>
                                        <p:attrNameLst>
                                          <p:attrName>style.visibility</p:attrName>
                                        </p:attrNameLst>
                                      </p:cBhvr>
                                      <p:to>
                                        <p:strVal val="visible"/>
                                      </p:to>
                                    </p:set>
                                    <p:animEffect transition="in" filter="wipe(right)">
                                      <p:cBhvr>
                                        <p:cTn id="26" dur="500"/>
                                        <p:tgtEl>
                                          <p:spTgt spid="197"/>
                                        </p:tgtEl>
                                      </p:cBhvr>
                                    </p:animEffect>
                                  </p:childTnLst>
                                </p:cTn>
                              </p:par>
                              <p:par>
                                <p:cTn id="27" presetID="22" presetClass="entr" presetSubtype="1" fill="hold" nodeType="withEffect">
                                  <p:stCondLst>
                                    <p:cond delay="0"/>
                                  </p:stCondLst>
                                  <p:childTnLst>
                                    <p:set>
                                      <p:cBhvr>
                                        <p:cTn id="28" dur="1" fill="hold">
                                          <p:stCondLst>
                                            <p:cond delay="0"/>
                                          </p:stCondLst>
                                        </p:cTn>
                                        <p:tgtEl>
                                          <p:spTgt spid="219"/>
                                        </p:tgtEl>
                                        <p:attrNameLst>
                                          <p:attrName>style.visibility</p:attrName>
                                        </p:attrNameLst>
                                      </p:cBhvr>
                                      <p:to>
                                        <p:strVal val="visible"/>
                                      </p:to>
                                    </p:set>
                                    <p:animEffect transition="in" filter="wipe(up)">
                                      <p:cBhvr>
                                        <p:cTn id="29" dur="500"/>
                                        <p:tgtEl>
                                          <p:spTgt spid="219"/>
                                        </p:tgtEl>
                                      </p:cBhvr>
                                    </p:animEffect>
                                  </p:childTnLst>
                                </p:cTn>
                              </p:par>
                              <p:par>
                                <p:cTn id="30" presetID="22" presetClass="entr" presetSubtype="1" fill="hold" nodeType="withEffect">
                                  <p:stCondLst>
                                    <p:cond delay="0"/>
                                  </p:stCondLst>
                                  <p:childTnLst>
                                    <p:set>
                                      <p:cBhvr>
                                        <p:cTn id="31" dur="1" fill="hold">
                                          <p:stCondLst>
                                            <p:cond delay="0"/>
                                          </p:stCondLst>
                                        </p:cTn>
                                        <p:tgtEl>
                                          <p:spTgt spid="211"/>
                                        </p:tgtEl>
                                        <p:attrNameLst>
                                          <p:attrName>style.visibility</p:attrName>
                                        </p:attrNameLst>
                                      </p:cBhvr>
                                      <p:to>
                                        <p:strVal val="visible"/>
                                      </p:to>
                                    </p:set>
                                    <p:animEffect transition="in" filter="wipe(up)">
                                      <p:cBhvr>
                                        <p:cTn id="32" dur="500"/>
                                        <p:tgtEl>
                                          <p:spTgt spid="2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1"/>
                                        </p:tgtEl>
                                        <p:attrNameLst>
                                          <p:attrName>style.visibility</p:attrName>
                                        </p:attrNameLst>
                                      </p:cBhvr>
                                      <p:to>
                                        <p:strVal val="visible"/>
                                      </p:to>
                                    </p:set>
                                    <p:animEffect transition="in" filter="wipe(left)">
                                      <p:cBhvr>
                                        <p:cTn id="37" dur="500"/>
                                        <p:tgtEl>
                                          <p:spTgt spid="201"/>
                                        </p:tgtEl>
                                      </p:cBhvr>
                                    </p:animEffect>
                                  </p:childTnLst>
                                </p:cTn>
                              </p:par>
                              <p:par>
                                <p:cTn id="38" presetID="22" presetClass="entr" presetSubtype="1" fill="hold" nodeType="withEffect">
                                  <p:stCondLst>
                                    <p:cond delay="0"/>
                                  </p:stCondLst>
                                  <p:childTnLst>
                                    <p:set>
                                      <p:cBhvr>
                                        <p:cTn id="39" dur="1" fill="hold">
                                          <p:stCondLst>
                                            <p:cond delay="0"/>
                                          </p:stCondLst>
                                        </p:cTn>
                                        <p:tgtEl>
                                          <p:spTgt spid="222"/>
                                        </p:tgtEl>
                                        <p:attrNameLst>
                                          <p:attrName>style.visibility</p:attrName>
                                        </p:attrNameLst>
                                      </p:cBhvr>
                                      <p:to>
                                        <p:strVal val="visible"/>
                                      </p:to>
                                    </p:set>
                                    <p:animEffect transition="in" filter="wipe(up)">
                                      <p:cBhvr>
                                        <p:cTn id="40" dur="500"/>
                                        <p:tgtEl>
                                          <p:spTgt spid="222"/>
                                        </p:tgtEl>
                                      </p:cBhvr>
                                    </p:animEffect>
                                  </p:childTnLst>
                                </p:cTn>
                              </p:par>
                              <p:par>
                                <p:cTn id="41" presetID="22" presetClass="entr" presetSubtype="1" fill="hold" nodeType="withEffect">
                                  <p:stCondLst>
                                    <p:cond delay="0"/>
                                  </p:stCondLst>
                                  <p:childTnLst>
                                    <p:set>
                                      <p:cBhvr>
                                        <p:cTn id="42" dur="1" fill="hold">
                                          <p:stCondLst>
                                            <p:cond delay="0"/>
                                          </p:stCondLst>
                                        </p:cTn>
                                        <p:tgtEl>
                                          <p:spTgt spid="216"/>
                                        </p:tgtEl>
                                        <p:attrNameLst>
                                          <p:attrName>style.visibility</p:attrName>
                                        </p:attrNameLst>
                                      </p:cBhvr>
                                      <p:to>
                                        <p:strVal val="visible"/>
                                      </p:to>
                                    </p:set>
                                    <p:animEffect transition="in" filter="wipe(up)">
                                      <p:cBhvr>
                                        <p:cTn id="43" dur="500"/>
                                        <p:tgtEl>
                                          <p:spTgt spid="216"/>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7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 grpId="0"/>
      <p:bldP spid="27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sz="4400" dirty="0">
                <a:cs typeface="Calibri" panose="020F0502020204030204" pitchFamily="34" charset="0"/>
              </a:rPr>
              <a:t>Transport layer: roadmap</a:t>
            </a:r>
            <a:endParaRPr lang="en-US" sz="4400"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414010"/>
            <a:ext cx="8708725" cy="5154665"/>
          </a:xfrm>
        </p:spPr>
        <p:txBody>
          <a:bodyPr>
            <a:normAutofit/>
          </a:bodyPr>
          <a:lstStyle/>
          <a:p>
            <a:pPr marL="117475" indent="0">
              <a:spcBef>
                <a:spcPts val="800"/>
              </a:spcBef>
              <a:buNone/>
            </a:pPr>
            <a:r>
              <a:rPr lang="en-US" altLang="en-US" sz="3200" dirty="0">
                <a:solidFill>
                  <a:schemeClr val="bg2"/>
                </a:solidFill>
                <a:cs typeface="Calibri" panose="020F0502020204030204" pitchFamily="34" charset="0"/>
              </a:rPr>
              <a:t>3.1 Transport-layer services</a:t>
            </a:r>
          </a:p>
          <a:p>
            <a:pPr marL="117475" indent="0">
              <a:spcBef>
                <a:spcPts val="800"/>
              </a:spcBef>
              <a:buNone/>
            </a:pPr>
            <a:r>
              <a:rPr lang="en-US" altLang="en-US" sz="3200" dirty="0">
                <a:solidFill>
                  <a:schemeClr val="bg2"/>
                </a:solidFill>
                <a:cs typeface="Calibri" panose="020F0502020204030204" pitchFamily="34" charset="0"/>
              </a:rPr>
              <a:t>3.2 Multiplexing and demultiplexing</a:t>
            </a:r>
          </a:p>
          <a:p>
            <a:pPr marL="117475" indent="0">
              <a:spcBef>
                <a:spcPts val="800"/>
              </a:spcBef>
              <a:buNone/>
            </a:pPr>
            <a:r>
              <a:rPr lang="en-US" altLang="en-US" sz="3200" dirty="0">
                <a:solidFill>
                  <a:schemeClr val="bg2"/>
                </a:solidFill>
                <a:cs typeface="Calibri" panose="020F0502020204030204" pitchFamily="34" charset="0"/>
              </a:rPr>
              <a:t>3.3 Connectionless transport: UDP</a:t>
            </a:r>
          </a:p>
          <a:p>
            <a:pPr marL="117475" indent="0">
              <a:spcBef>
                <a:spcPts val="800"/>
              </a:spcBef>
              <a:buNone/>
            </a:pPr>
            <a:r>
              <a:rPr lang="en-US" altLang="en-US" sz="3200" dirty="0">
                <a:solidFill>
                  <a:schemeClr val="bg2"/>
                </a:solidFill>
                <a:cs typeface="Calibri" panose="020F0502020204030204" pitchFamily="34" charset="0"/>
              </a:rPr>
              <a:t>3.4 Principles of reliable data transfer </a:t>
            </a:r>
          </a:p>
          <a:p>
            <a:pPr marL="117475" indent="0">
              <a:spcBef>
                <a:spcPts val="800"/>
              </a:spcBef>
              <a:buNone/>
            </a:pPr>
            <a:r>
              <a:rPr lang="en-US" sz="3200" dirty="0">
                <a:solidFill>
                  <a:schemeClr val="bg2"/>
                </a:solidFill>
              </a:rPr>
              <a:t>3.5 Connection-oriented transport: TCP</a:t>
            </a:r>
          </a:p>
          <a:p>
            <a:pPr marL="117475" indent="0">
              <a:spcBef>
                <a:spcPts val="800"/>
              </a:spcBef>
              <a:buNone/>
            </a:pPr>
            <a:r>
              <a:rPr lang="en-US" sz="3200" dirty="0"/>
              <a:t>3.6 Principles of congestion control</a:t>
            </a:r>
          </a:p>
          <a:p>
            <a:pPr marL="117475" indent="0">
              <a:spcBef>
                <a:spcPts val="800"/>
              </a:spcBef>
              <a:buNone/>
            </a:pPr>
            <a:r>
              <a:rPr lang="en-US" sz="3200" dirty="0">
                <a:solidFill>
                  <a:schemeClr val="bg2"/>
                </a:solidFill>
              </a:rPr>
              <a:t>3.7 TCP congestion control</a:t>
            </a:r>
          </a:p>
          <a:p>
            <a:pPr marL="117475" indent="0">
              <a:spcBef>
                <a:spcPts val="800"/>
              </a:spcBef>
              <a:buNone/>
            </a:pPr>
            <a:r>
              <a:rPr lang="en-US" sz="3200" dirty="0">
                <a:solidFill>
                  <a:schemeClr val="bg2"/>
                </a:solidFill>
              </a:rPr>
              <a:t>3.8 Evolution of transport-layer functionality</a:t>
            </a:r>
          </a:p>
        </p:txBody>
      </p:sp>
      <p:sp>
        <p:nvSpPr>
          <p:cNvPr id="3" name="Slide Number Placeholder 2">
            <a:extLst>
              <a:ext uri="{FF2B5EF4-FFF2-40B4-BE49-F238E27FC236}">
                <a16:creationId xmlns:a16="http://schemas.microsoft.com/office/drawing/2014/main" id="{807E4337-A925-084B-B48F-23146A4A73A1}"/>
              </a:ext>
            </a:extLst>
          </p:cNvPr>
          <p:cNvSpPr>
            <a:spLocks noGrp="1"/>
          </p:cNvSpPr>
          <p:nvPr>
            <p:ph type="sldNum" sz="quarter" idx="4"/>
          </p:nvPr>
        </p:nvSpPr>
        <p:spPr/>
        <p:txBody>
          <a:bodyPr/>
          <a:lstStyle/>
          <a:p>
            <a:r>
              <a:rPr lang="en-US"/>
              <a:t>Transport Layer: 3-</a:t>
            </a:r>
            <a:fld id="{C4204591-24BD-A542-B9D5-F8D8A88D2FEE}" type="slidenum">
              <a:rPr lang="en-US" smtClean="0"/>
              <a:pPr/>
              <a:t>33</a:t>
            </a:fld>
            <a:endParaRPr lang="en-US" dirty="0"/>
          </a:p>
        </p:txBody>
      </p:sp>
      <p:pic>
        <p:nvPicPr>
          <p:cNvPr id="7" name="Picture 6">
            <a:extLst>
              <a:ext uri="{FF2B5EF4-FFF2-40B4-BE49-F238E27FC236}">
                <a16:creationId xmlns:a16="http://schemas.microsoft.com/office/drawing/2014/main" id="{95113DDE-AC2C-45DD-9691-CDD55E53AAB9}"/>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67759" y="1414011"/>
            <a:ext cx="3657601" cy="2693739"/>
          </a:xfrm>
          <a:prstGeom prst="rect">
            <a:avLst/>
          </a:prstGeom>
          <a:noFill/>
          <a:ln>
            <a:noFill/>
          </a:ln>
        </p:spPr>
      </p:pic>
    </p:spTree>
    <p:extLst>
      <p:ext uri="{BB962C8B-B14F-4D97-AF65-F5344CB8AC3E}">
        <p14:creationId xmlns:p14="http://schemas.microsoft.com/office/powerpoint/2010/main" val="3064733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61C397FE-1DDC-5444-B79A-714CFC84F37C}"/>
              </a:ext>
            </a:extLst>
          </p:cNvPr>
          <p:cNvSpPr txBox="1">
            <a:spLocks noChangeArrowheads="1"/>
          </p:cNvSpPr>
          <p:nvPr/>
        </p:nvSpPr>
        <p:spPr>
          <a:xfrm>
            <a:off x="721660" y="1411941"/>
            <a:ext cx="10977282"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Congestion:</a:t>
            </a:r>
            <a:endParaRPr kumimoji="0" lang="en-US"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informally: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too many sources sending too much data too fast for </a:t>
            </a:r>
            <a:r>
              <a:rPr kumimoji="0" lang="en-US" altLang="ja-JP" sz="28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network</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to handle”</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manifestations: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long delays (queueing in router buffers)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p</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acket</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loss (buffer overflow at routers)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6" name="Rectangle 3">
            <a:extLst>
              <a:ext uri="{FF2B5EF4-FFF2-40B4-BE49-F238E27FC236}">
                <a16:creationId xmlns:a16="http://schemas.microsoft.com/office/drawing/2014/main" id="{ACFC6554-1CEB-8346-AF21-152FD0AE2BDD}"/>
              </a:ext>
            </a:extLst>
          </p:cNvPr>
          <p:cNvSpPr txBox="1">
            <a:spLocks noChangeArrowheads="1"/>
          </p:cNvSpPr>
          <p:nvPr/>
        </p:nvSpPr>
        <p:spPr>
          <a:xfrm>
            <a:off x="722672" y="3776599"/>
            <a:ext cx="10977282" cy="101662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different from flow control (one-to-one)!</a:t>
            </a:r>
          </a:p>
        </p:txBody>
      </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73290" y="289325"/>
            <a:ext cx="11393310" cy="894622"/>
          </a:xfrm>
        </p:spPr>
        <p:txBody>
          <a:bodyPr>
            <a:normAutofit/>
          </a:bodyPr>
          <a:lstStyle/>
          <a:p>
            <a:r>
              <a:rPr lang="en-US" sz="4800" dirty="0"/>
              <a:t>Principles of congestion control</a:t>
            </a:r>
            <a:endParaRPr lang="en-US" sz="4400" b="0" dirty="0"/>
          </a:p>
        </p:txBody>
      </p:sp>
      <p:grpSp>
        <p:nvGrpSpPr>
          <p:cNvPr id="10" name="Group 9">
            <a:extLst>
              <a:ext uri="{FF2B5EF4-FFF2-40B4-BE49-F238E27FC236}">
                <a16:creationId xmlns:a16="http://schemas.microsoft.com/office/drawing/2014/main" id="{F801E622-8D2F-5C40-BD60-438B29523DDB}"/>
              </a:ext>
            </a:extLst>
          </p:cNvPr>
          <p:cNvGrpSpPr/>
          <p:nvPr/>
        </p:nvGrpSpPr>
        <p:grpSpPr>
          <a:xfrm>
            <a:off x="8686805" y="2737463"/>
            <a:ext cx="2772697" cy="2732213"/>
            <a:chOff x="8878529" y="2737463"/>
            <a:chExt cx="2772697" cy="2732213"/>
          </a:xfrm>
        </p:grpSpPr>
        <p:pic>
          <p:nvPicPr>
            <p:cNvPr id="1028" name="Picture 4" descr="Why traffic apps make congestion worse | Berkeley News">
              <a:extLst>
                <a:ext uri="{FF2B5EF4-FFF2-40B4-BE49-F238E27FC236}">
                  <a16:creationId xmlns:a16="http://schemas.microsoft.com/office/drawing/2014/main" id="{5A685C73-1A7D-7448-83D5-182E1DF289A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78529" y="2737463"/>
              <a:ext cx="2595716" cy="17304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EBCDC3-59AA-0043-9771-3FAB71AFCDB3}"/>
                </a:ext>
              </a:extLst>
            </p:cNvPr>
            <p:cNvSpPr txBox="1"/>
            <p:nvPr/>
          </p:nvSpPr>
          <p:spPr>
            <a:xfrm>
              <a:off x="9085007" y="4454013"/>
              <a:ext cx="2566219"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congestion control: </a:t>
              </a:r>
              <a:r>
                <a:rPr kumimoji="0" lang="en-US" sz="1800" b="0" i="0" u="none" strike="noStrike" kern="1200" cap="none" spc="0" normalizeH="0" baseline="0" noProof="0" dirty="0">
                  <a:ln>
                    <a:noFill/>
                  </a:ln>
                  <a:solidFill>
                    <a:prstClr val="black"/>
                  </a:solidFill>
                  <a:effectLst/>
                  <a:uLnTx/>
                  <a:uFillTx/>
                  <a:latin typeface="Calibri"/>
                  <a:ea typeface="+mn-ea"/>
                  <a:cs typeface="+mn-cs"/>
                </a:rPr>
                <a:t>too many senders, sending too fast</a:t>
              </a:r>
            </a:p>
          </p:txBody>
        </p:sp>
      </p:grpSp>
      <p:grpSp>
        <p:nvGrpSpPr>
          <p:cNvPr id="13" name="Group 12">
            <a:extLst>
              <a:ext uri="{FF2B5EF4-FFF2-40B4-BE49-F238E27FC236}">
                <a16:creationId xmlns:a16="http://schemas.microsoft.com/office/drawing/2014/main" id="{440B5036-A83C-3D40-89CC-21D122E3DAA4}"/>
              </a:ext>
            </a:extLst>
          </p:cNvPr>
          <p:cNvGrpSpPr/>
          <p:nvPr/>
        </p:nvGrpSpPr>
        <p:grpSpPr>
          <a:xfrm>
            <a:off x="5963271" y="4672703"/>
            <a:ext cx="5860024" cy="1952948"/>
            <a:chOff x="5869858" y="4586748"/>
            <a:chExt cx="5860024" cy="1952948"/>
          </a:xfrm>
        </p:grpSpPr>
        <p:grpSp>
          <p:nvGrpSpPr>
            <p:cNvPr id="3" name="Group 2">
              <a:extLst>
                <a:ext uri="{FF2B5EF4-FFF2-40B4-BE49-F238E27FC236}">
                  <a16:creationId xmlns:a16="http://schemas.microsoft.com/office/drawing/2014/main" id="{460EE1F0-777A-5549-B373-8500229D882B}"/>
                </a:ext>
              </a:extLst>
            </p:cNvPr>
            <p:cNvGrpSpPr/>
            <p:nvPr/>
          </p:nvGrpSpPr>
          <p:grpSpPr>
            <a:xfrm>
              <a:off x="5869858" y="4586748"/>
              <a:ext cx="2882176" cy="1915023"/>
              <a:chOff x="6998772" y="3064248"/>
              <a:chExt cx="4393223" cy="2995072"/>
            </a:xfrm>
          </p:grpSpPr>
          <p:pic>
            <p:nvPicPr>
              <p:cNvPr id="7" name="Picture 2" descr="Drinking from the Firehose: How VividCortex Compresses its Metrics">
                <a:extLst>
                  <a:ext uri="{FF2B5EF4-FFF2-40B4-BE49-F238E27FC236}">
                    <a16:creationId xmlns:a16="http://schemas.microsoft.com/office/drawing/2014/main" id="{93C006A2-5EEC-1743-AF87-E45D3E90A07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73303" y="4248105"/>
                <a:ext cx="3018692" cy="18112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Drinking From the Information Firehose">
                <a:extLst>
                  <a:ext uri="{FF2B5EF4-FFF2-40B4-BE49-F238E27FC236}">
                    <a16:creationId xmlns:a16="http://schemas.microsoft.com/office/drawing/2014/main" id="{540A1142-4C15-BA4C-BA82-A4861EB7D46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98772" y="3064248"/>
                <a:ext cx="2699594" cy="1781732"/>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DB5BA06D-3B74-5348-8D35-1DEBB37E8FA0}"/>
                </a:ext>
              </a:extLst>
            </p:cNvPr>
            <p:cNvSpPr txBox="1"/>
            <p:nvPr/>
          </p:nvSpPr>
          <p:spPr>
            <a:xfrm>
              <a:off x="8794953" y="5801032"/>
              <a:ext cx="293492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flow control: </a:t>
              </a:r>
              <a:r>
                <a:rPr kumimoji="0" lang="en-US" sz="1800" b="0" i="0" u="none" strike="noStrike" kern="1200" cap="none" spc="0" normalizeH="0" baseline="0" noProof="0" dirty="0">
                  <a:ln>
                    <a:noFill/>
                  </a:ln>
                  <a:solidFill>
                    <a:prstClr val="black"/>
                  </a:solidFill>
                  <a:effectLst/>
                  <a:uLnTx/>
                  <a:uFillTx/>
                  <a:latin typeface="Calibri"/>
                  <a:ea typeface="+mn-ea"/>
                  <a:cs typeface="+mn-cs"/>
                </a:rPr>
                <a:t>one sender too fast for one receiver</a:t>
              </a:r>
            </a:p>
          </p:txBody>
        </p:sp>
      </p:grpSp>
      <p:sp>
        <p:nvSpPr>
          <p:cNvPr id="12" name="Rectangle 3">
            <a:extLst>
              <a:ext uri="{FF2B5EF4-FFF2-40B4-BE49-F238E27FC236}">
                <a16:creationId xmlns:a16="http://schemas.microsoft.com/office/drawing/2014/main" id="{EAFB275C-622F-0342-A28A-15D9EA67D3AB}"/>
              </a:ext>
            </a:extLst>
          </p:cNvPr>
          <p:cNvSpPr txBox="1">
            <a:spLocks noChangeArrowheads="1"/>
          </p:cNvSpPr>
          <p:nvPr/>
        </p:nvSpPr>
        <p:spPr>
          <a:xfrm>
            <a:off x="727588" y="4852219"/>
            <a:ext cx="4758812" cy="580102"/>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13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a top-10 problem!</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4" name="Slide Number Placeholder 2">
            <a:extLst>
              <a:ext uri="{FF2B5EF4-FFF2-40B4-BE49-F238E27FC236}">
                <a16:creationId xmlns:a16="http://schemas.microsoft.com/office/drawing/2014/main" id="{C3383268-A75C-1640-B637-852081D53854}"/>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34</a:t>
            </a:fld>
            <a:endParaRPr lang="en-US" dirty="0"/>
          </a:p>
        </p:txBody>
      </p:sp>
    </p:spTree>
    <p:extLst>
      <p:ext uri="{BB962C8B-B14F-4D97-AF65-F5344CB8AC3E}">
        <p14:creationId xmlns:p14="http://schemas.microsoft.com/office/powerpoint/2010/main" val="216513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Freeform 3">
            <a:extLst>
              <a:ext uri="{FF2B5EF4-FFF2-40B4-BE49-F238E27FC236}">
                <a16:creationId xmlns:a16="http://schemas.microsoft.com/office/drawing/2014/main" id="{28E26305-1B9C-8A47-B034-2E9BCCD87DED}"/>
              </a:ext>
            </a:extLst>
          </p:cNvPr>
          <p:cNvSpPr>
            <a:spLocks/>
          </p:cNvSpPr>
          <p:nvPr/>
        </p:nvSpPr>
        <p:spPr bwMode="auto">
          <a:xfrm>
            <a:off x="10005476" y="2888415"/>
            <a:ext cx="250825" cy="9302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403" name="Group 402">
            <a:extLst>
              <a:ext uri="{FF2B5EF4-FFF2-40B4-BE49-F238E27FC236}">
                <a16:creationId xmlns:a16="http://schemas.microsoft.com/office/drawing/2014/main" id="{3138E679-7A6F-3F4C-9CD4-1BC53C242F2F}"/>
              </a:ext>
            </a:extLst>
          </p:cNvPr>
          <p:cNvGrpSpPr/>
          <p:nvPr/>
        </p:nvGrpSpPr>
        <p:grpSpPr>
          <a:xfrm>
            <a:off x="9424984" y="2862877"/>
            <a:ext cx="586768" cy="904023"/>
            <a:chOff x="10910965" y="2513124"/>
            <a:chExt cx="586768" cy="904023"/>
          </a:xfrm>
        </p:grpSpPr>
        <p:sp>
          <p:nvSpPr>
            <p:cNvPr id="404" name="Rectangle 403">
              <a:extLst>
                <a:ext uri="{FF2B5EF4-FFF2-40B4-BE49-F238E27FC236}">
                  <a16:creationId xmlns:a16="http://schemas.microsoft.com/office/drawing/2014/main" id="{59524EB8-FD55-1D48-99F1-D1FB7A8F9D07}"/>
                </a:ext>
              </a:extLst>
            </p:cNvPr>
            <p:cNvSpPr/>
            <p:nvPr/>
          </p:nvSpPr>
          <p:spPr>
            <a:xfrm>
              <a:off x="10916736" y="2513124"/>
              <a:ext cx="574264" cy="904023"/>
            </a:xfrm>
            <a:prstGeom prst="rect">
              <a:avLst/>
            </a:prstGeom>
            <a:solidFill>
              <a:schemeClr val="bg1"/>
            </a:solidFill>
            <a:ln w="19050">
              <a:solidFill>
                <a:schemeClr val="tx1"/>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05" name="Straight Connector 404">
              <a:extLst>
                <a:ext uri="{FF2B5EF4-FFF2-40B4-BE49-F238E27FC236}">
                  <a16:creationId xmlns:a16="http://schemas.microsoft.com/office/drawing/2014/main" id="{F1173737-3613-AA43-B1AC-4838A3EDB684}"/>
                </a:ext>
              </a:extLst>
            </p:cNvPr>
            <p:cNvCxnSpPr/>
            <p:nvPr/>
          </p:nvCxnSpPr>
          <p:spPr>
            <a:xfrm>
              <a:off x="10910965" y="2696064"/>
              <a:ext cx="574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5C427322-6070-F549-83A0-B70739AD3320}"/>
                </a:ext>
              </a:extLst>
            </p:cNvPr>
            <p:cNvCxnSpPr/>
            <p:nvPr/>
          </p:nvCxnSpPr>
          <p:spPr>
            <a:xfrm>
              <a:off x="10914332" y="2881753"/>
              <a:ext cx="574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9463F3C4-F379-1D41-902B-28BB5B0172CF}"/>
                </a:ext>
              </a:extLst>
            </p:cNvPr>
            <p:cNvCxnSpPr/>
            <p:nvPr/>
          </p:nvCxnSpPr>
          <p:spPr>
            <a:xfrm>
              <a:off x="10923469" y="3064677"/>
              <a:ext cx="574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34B78D94-0CBB-174E-B3E9-C26DCE4669A5}"/>
                </a:ext>
              </a:extLst>
            </p:cNvPr>
            <p:cNvCxnSpPr/>
            <p:nvPr/>
          </p:nvCxnSpPr>
          <p:spPr>
            <a:xfrm>
              <a:off x="10915293" y="3242073"/>
              <a:ext cx="574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9" name="Freeform 9">
            <a:extLst>
              <a:ext uri="{FF2B5EF4-FFF2-40B4-BE49-F238E27FC236}">
                <a16:creationId xmlns:a16="http://schemas.microsoft.com/office/drawing/2014/main" id="{5547101E-4A79-584C-9989-5E85D28B6DAA}"/>
              </a:ext>
            </a:extLst>
          </p:cNvPr>
          <p:cNvSpPr>
            <a:spLocks/>
          </p:cNvSpPr>
          <p:nvPr/>
        </p:nvSpPr>
        <p:spPr bwMode="auto">
          <a:xfrm flipH="1">
            <a:off x="5851590" y="1746530"/>
            <a:ext cx="430143" cy="900469"/>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 name="connsiteX0" fmla="*/ 10401 w 10401"/>
              <a:gd name="connsiteY0" fmla="*/ 9412 h 9459"/>
              <a:gd name="connsiteX1" fmla="*/ 0 w 10401"/>
              <a:gd name="connsiteY1" fmla="*/ 0 h 9459"/>
              <a:gd name="connsiteX2" fmla="*/ 401 w 10401"/>
              <a:gd name="connsiteY2" fmla="*/ 8992 h 9459"/>
              <a:gd name="connsiteX3" fmla="*/ 5483 w 10401"/>
              <a:gd name="connsiteY3" fmla="*/ 9459 h 9459"/>
              <a:gd name="connsiteX4" fmla="*/ 10401 w 10401"/>
              <a:gd name="connsiteY4" fmla="*/ 9412 h 9459"/>
              <a:gd name="connsiteX0" fmla="*/ 14206 w 14206"/>
              <a:gd name="connsiteY0" fmla="*/ 3611 h 10000"/>
              <a:gd name="connsiteX1" fmla="*/ 0 w 14206"/>
              <a:gd name="connsiteY1" fmla="*/ 0 h 10000"/>
              <a:gd name="connsiteX2" fmla="*/ 386 w 14206"/>
              <a:gd name="connsiteY2" fmla="*/ 9506 h 10000"/>
              <a:gd name="connsiteX3" fmla="*/ 5272 w 14206"/>
              <a:gd name="connsiteY3" fmla="*/ 10000 h 10000"/>
              <a:gd name="connsiteX4" fmla="*/ 14206 w 14206"/>
              <a:gd name="connsiteY4" fmla="*/ 3611 h 10000"/>
              <a:gd name="connsiteX0" fmla="*/ 14206 w 16488"/>
              <a:gd name="connsiteY0" fmla="*/ 3611 h 9506"/>
              <a:gd name="connsiteX1" fmla="*/ 0 w 16488"/>
              <a:gd name="connsiteY1" fmla="*/ 0 h 9506"/>
              <a:gd name="connsiteX2" fmla="*/ 386 w 16488"/>
              <a:gd name="connsiteY2" fmla="*/ 9506 h 9506"/>
              <a:gd name="connsiteX3" fmla="*/ 16488 w 16488"/>
              <a:gd name="connsiteY3" fmla="*/ 6207 h 9506"/>
              <a:gd name="connsiteX4" fmla="*/ 14206 w 16488"/>
              <a:gd name="connsiteY4" fmla="*/ 3611 h 9506"/>
              <a:gd name="connsiteX0" fmla="*/ 8616 w 10000"/>
              <a:gd name="connsiteY0" fmla="*/ 3799 h 10765"/>
              <a:gd name="connsiteX1" fmla="*/ 0 w 10000"/>
              <a:gd name="connsiteY1" fmla="*/ 0 h 10765"/>
              <a:gd name="connsiteX2" fmla="*/ 128 w 10000"/>
              <a:gd name="connsiteY2" fmla="*/ 10765 h 10765"/>
              <a:gd name="connsiteX3" fmla="*/ 10000 w 10000"/>
              <a:gd name="connsiteY3" fmla="*/ 6530 h 10765"/>
              <a:gd name="connsiteX4" fmla="*/ 8616 w 10000"/>
              <a:gd name="connsiteY4" fmla="*/ 3799 h 1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765">
                <a:moveTo>
                  <a:pt x="8616" y="3799"/>
                </a:moveTo>
                <a:lnTo>
                  <a:pt x="0" y="0"/>
                </a:lnTo>
                <a:cubicBezTo>
                  <a:pt x="78" y="3333"/>
                  <a:pt x="50" y="7432"/>
                  <a:pt x="128" y="10765"/>
                </a:cubicBezTo>
                <a:lnTo>
                  <a:pt x="10000" y="6530"/>
                </a:lnTo>
                <a:lnTo>
                  <a:pt x="8616" y="3799"/>
                </a:lnTo>
                <a:close/>
              </a:path>
            </a:pathLst>
          </a:custGeom>
          <a:gradFill rotWithShape="1">
            <a:gsLst>
              <a:gs pos="0">
                <a:srgbClr val="B2B2B2"/>
              </a:gs>
              <a:gs pos="100000">
                <a:srgbClr val="FFFFFF"/>
              </a:gs>
            </a:gsLst>
            <a:lin ang="0" scaled="1"/>
          </a:gradFill>
          <a:ln>
            <a:noFill/>
          </a:ln>
          <a:effectLst/>
          <a:extLst>
            <a:ext uri="{91240B29-F687-4F45-9708-019B960494DF}">
              <a14:hiddenLine xmlns:a14="http://schemas.microsoft.com/office/drawing/2010/main" w="9525">
                <a:solidFill>
                  <a:srgbClr val="DDDDDD"/>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352" name="Group 351">
            <a:extLst>
              <a:ext uri="{FF2B5EF4-FFF2-40B4-BE49-F238E27FC236}">
                <a16:creationId xmlns:a16="http://schemas.microsoft.com/office/drawing/2014/main" id="{B6427DD3-BCDC-1D47-B9EA-F052CBEE3779}"/>
              </a:ext>
            </a:extLst>
          </p:cNvPr>
          <p:cNvGrpSpPr/>
          <p:nvPr/>
        </p:nvGrpSpPr>
        <p:grpSpPr>
          <a:xfrm>
            <a:off x="5390758" y="2639189"/>
            <a:ext cx="586768" cy="904023"/>
            <a:chOff x="10910965" y="2513124"/>
            <a:chExt cx="586768" cy="904023"/>
          </a:xfrm>
        </p:grpSpPr>
        <p:sp>
          <p:nvSpPr>
            <p:cNvPr id="353" name="Rectangle 352">
              <a:extLst>
                <a:ext uri="{FF2B5EF4-FFF2-40B4-BE49-F238E27FC236}">
                  <a16:creationId xmlns:a16="http://schemas.microsoft.com/office/drawing/2014/main" id="{334B80B7-DAB2-0C45-A85B-02F9853489C8}"/>
                </a:ext>
              </a:extLst>
            </p:cNvPr>
            <p:cNvSpPr/>
            <p:nvPr/>
          </p:nvSpPr>
          <p:spPr>
            <a:xfrm>
              <a:off x="10916736" y="2513124"/>
              <a:ext cx="574264" cy="904023"/>
            </a:xfrm>
            <a:prstGeom prst="rect">
              <a:avLst/>
            </a:prstGeom>
            <a:solidFill>
              <a:schemeClr val="bg1"/>
            </a:solidFill>
            <a:ln w="19050">
              <a:solidFill>
                <a:schemeClr val="tx1"/>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54" name="Straight Connector 353">
              <a:extLst>
                <a:ext uri="{FF2B5EF4-FFF2-40B4-BE49-F238E27FC236}">
                  <a16:creationId xmlns:a16="http://schemas.microsoft.com/office/drawing/2014/main" id="{9B105EEA-CD5C-4D41-AA8D-44A16BCD200E}"/>
                </a:ext>
              </a:extLst>
            </p:cNvPr>
            <p:cNvCxnSpPr/>
            <p:nvPr/>
          </p:nvCxnSpPr>
          <p:spPr>
            <a:xfrm>
              <a:off x="10910965" y="2696064"/>
              <a:ext cx="574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300FADAA-FF42-DC4F-B232-CEDC63569590}"/>
                </a:ext>
              </a:extLst>
            </p:cNvPr>
            <p:cNvCxnSpPr/>
            <p:nvPr/>
          </p:nvCxnSpPr>
          <p:spPr>
            <a:xfrm>
              <a:off x="10914332" y="2881753"/>
              <a:ext cx="574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96243C39-7124-B447-92F8-07DFDCABC20C}"/>
                </a:ext>
              </a:extLst>
            </p:cNvPr>
            <p:cNvCxnSpPr/>
            <p:nvPr/>
          </p:nvCxnSpPr>
          <p:spPr>
            <a:xfrm>
              <a:off x="10923469" y="3064677"/>
              <a:ext cx="574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D2849888-7EC3-EB4C-8BC1-51F7CF36C2D6}"/>
                </a:ext>
              </a:extLst>
            </p:cNvPr>
            <p:cNvCxnSpPr/>
            <p:nvPr/>
          </p:nvCxnSpPr>
          <p:spPr>
            <a:xfrm>
              <a:off x="10915293" y="3242073"/>
              <a:ext cx="574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6" name="Group 195">
            <a:extLst>
              <a:ext uri="{FF2B5EF4-FFF2-40B4-BE49-F238E27FC236}">
                <a16:creationId xmlns:a16="http://schemas.microsoft.com/office/drawing/2014/main" id="{F01A9AD5-3D29-E044-89AB-2A8A2872A48C}"/>
              </a:ext>
            </a:extLst>
          </p:cNvPr>
          <p:cNvGrpSpPr/>
          <p:nvPr/>
        </p:nvGrpSpPr>
        <p:grpSpPr>
          <a:xfrm>
            <a:off x="6267058" y="1750697"/>
            <a:ext cx="586768" cy="904023"/>
            <a:chOff x="10910965" y="2513124"/>
            <a:chExt cx="586768" cy="904023"/>
          </a:xfrm>
        </p:grpSpPr>
        <p:sp>
          <p:nvSpPr>
            <p:cNvPr id="197" name="Rectangle 196">
              <a:extLst>
                <a:ext uri="{FF2B5EF4-FFF2-40B4-BE49-F238E27FC236}">
                  <a16:creationId xmlns:a16="http://schemas.microsoft.com/office/drawing/2014/main" id="{4FE038A7-CF8F-144F-89E6-58D5113323E4}"/>
                </a:ext>
              </a:extLst>
            </p:cNvPr>
            <p:cNvSpPr/>
            <p:nvPr/>
          </p:nvSpPr>
          <p:spPr>
            <a:xfrm>
              <a:off x="10916736" y="2513124"/>
              <a:ext cx="574264" cy="904023"/>
            </a:xfrm>
            <a:prstGeom prst="rect">
              <a:avLst/>
            </a:prstGeom>
            <a:solidFill>
              <a:schemeClr val="bg1"/>
            </a:solidFill>
            <a:ln w="19050">
              <a:solidFill>
                <a:schemeClr val="tx1"/>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98" name="Straight Connector 197">
              <a:extLst>
                <a:ext uri="{FF2B5EF4-FFF2-40B4-BE49-F238E27FC236}">
                  <a16:creationId xmlns:a16="http://schemas.microsoft.com/office/drawing/2014/main" id="{022D2CD4-E115-9446-9F3B-70153BE86FD0}"/>
                </a:ext>
              </a:extLst>
            </p:cNvPr>
            <p:cNvCxnSpPr/>
            <p:nvPr/>
          </p:nvCxnSpPr>
          <p:spPr>
            <a:xfrm>
              <a:off x="10910965" y="2696064"/>
              <a:ext cx="574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8DA93D54-B8CD-E944-A9A0-CD19B3D9BEB3}"/>
                </a:ext>
              </a:extLst>
            </p:cNvPr>
            <p:cNvCxnSpPr/>
            <p:nvPr/>
          </p:nvCxnSpPr>
          <p:spPr>
            <a:xfrm>
              <a:off x="10914332" y="2881753"/>
              <a:ext cx="574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8C307284-45EC-EF40-B8C6-ACFAE3B84F26}"/>
                </a:ext>
              </a:extLst>
            </p:cNvPr>
            <p:cNvCxnSpPr/>
            <p:nvPr/>
          </p:nvCxnSpPr>
          <p:spPr>
            <a:xfrm>
              <a:off x="10923469" y="3064677"/>
              <a:ext cx="574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A5E51FF6-6B9B-CB46-932F-6752F8BC41C5}"/>
                </a:ext>
              </a:extLst>
            </p:cNvPr>
            <p:cNvCxnSpPr/>
            <p:nvPr/>
          </p:nvCxnSpPr>
          <p:spPr>
            <a:xfrm>
              <a:off x="10915293" y="3242073"/>
              <a:ext cx="574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4" name="Freeform 6">
            <a:extLst>
              <a:ext uri="{FF2B5EF4-FFF2-40B4-BE49-F238E27FC236}">
                <a16:creationId xmlns:a16="http://schemas.microsoft.com/office/drawing/2014/main" id="{48AC5632-6C88-9B4F-8AC4-BA566F7E218B}"/>
              </a:ext>
            </a:extLst>
          </p:cNvPr>
          <p:cNvSpPr>
            <a:spLocks/>
          </p:cNvSpPr>
          <p:nvPr/>
        </p:nvSpPr>
        <p:spPr bwMode="auto">
          <a:xfrm>
            <a:off x="10381714" y="1887018"/>
            <a:ext cx="250825" cy="9302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9" name="Group 8">
            <a:extLst>
              <a:ext uri="{FF2B5EF4-FFF2-40B4-BE49-F238E27FC236}">
                <a16:creationId xmlns:a16="http://schemas.microsoft.com/office/drawing/2014/main" id="{7395260E-0495-5549-B67B-D0932B2922A1}"/>
              </a:ext>
            </a:extLst>
          </p:cNvPr>
          <p:cNvGrpSpPr/>
          <p:nvPr/>
        </p:nvGrpSpPr>
        <p:grpSpPr>
          <a:xfrm>
            <a:off x="9803525" y="1862884"/>
            <a:ext cx="586768" cy="904023"/>
            <a:chOff x="10910965" y="2513124"/>
            <a:chExt cx="586768" cy="904023"/>
          </a:xfrm>
        </p:grpSpPr>
        <p:sp>
          <p:nvSpPr>
            <p:cNvPr id="191" name="Rectangle 190">
              <a:extLst>
                <a:ext uri="{FF2B5EF4-FFF2-40B4-BE49-F238E27FC236}">
                  <a16:creationId xmlns:a16="http://schemas.microsoft.com/office/drawing/2014/main" id="{F9C766A0-70B1-1B4B-AE37-4A6E9AF88F33}"/>
                </a:ext>
              </a:extLst>
            </p:cNvPr>
            <p:cNvSpPr/>
            <p:nvPr/>
          </p:nvSpPr>
          <p:spPr>
            <a:xfrm>
              <a:off x="10916736" y="2513124"/>
              <a:ext cx="574264" cy="904023"/>
            </a:xfrm>
            <a:prstGeom prst="rect">
              <a:avLst/>
            </a:prstGeom>
            <a:solidFill>
              <a:schemeClr val="bg1"/>
            </a:solidFill>
            <a:ln w="19050">
              <a:solidFill>
                <a:schemeClr val="tx1"/>
              </a:solid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92" name="Straight Connector 191">
              <a:extLst>
                <a:ext uri="{FF2B5EF4-FFF2-40B4-BE49-F238E27FC236}">
                  <a16:creationId xmlns:a16="http://schemas.microsoft.com/office/drawing/2014/main" id="{AC485D2E-710B-7446-BEF0-A9782257832E}"/>
                </a:ext>
              </a:extLst>
            </p:cNvPr>
            <p:cNvCxnSpPr/>
            <p:nvPr/>
          </p:nvCxnSpPr>
          <p:spPr>
            <a:xfrm>
              <a:off x="10910965" y="2696064"/>
              <a:ext cx="574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67BF4BF4-4371-1D47-B858-D6B04135BAE0}"/>
                </a:ext>
              </a:extLst>
            </p:cNvPr>
            <p:cNvCxnSpPr/>
            <p:nvPr/>
          </p:nvCxnSpPr>
          <p:spPr>
            <a:xfrm>
              <a:off x="10914332" y="2881753"/>
              <a:ext cx="574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02AEE228-C85E-AC45-B2C5-C8182C643EF4}"/>
                </a:ext>
              </a:extLst>
            </p:cNvPr>
            <p:cNvCxnSpPr/>
            <p:nvPr/>
          </p:nvCxnSpPr>
          <p:spPr>
            <a:xfrm>
              <a:off x="10923469" y="3064677"/>
              <a:ext cx="574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0353931E-8944-EF4A-9720-7519EA6C48F0}"/>
                </a:ext>
              </a:extLst>
            </p:cNvPr>
            <p:cNvCxnSpPr/>
            <p:nvPr/>
          </p:nvCxnSpPr>
          <p:spPr>
            <a:xfrm>
              <a:off x="10915293" y="3242073"/>
              <a:ext cx="574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5" name="Group 354">
            <a:extLst>
              <a:ext uri="{FF2B5EF4-FFF2-40B4-BE49-F238E27FC236}">
                <a16:creationId xmlns:a16="http://schemas.microsoft.com/office/drawing/2014/main" id="{88E9FDF2-59AD-0849-94F0-90E7C39F4845}"/>
              </a:ext>
            </a:extLst>
          </p:cNvPr>
          <p:cNvGrpSpPr/>
          <p:nvPr/>
        </p:nvGrpSpPr>
        <p:grpSpPr>
          <a:xfrm>
            <a:off x="7419579" y="2906627"/>
            <a:ext cx="1047677" cy="561649"/>
            <a:chOff x="7493876" y="2774731"/>
            <a:chExt cx="1481958" cy="894622"/>
          </a:xfrm>
        </p:grpSpPr>
        <p:sp>
          <p:nvSpPr>
            <p:cNvPr id="364" name="Freeform 363">
              <a:extLst>
                <a:ext uri="{FF2B5EF4-FFF2-40B4-BE49-F238E27FC236}">
                  <a16:creationId xmlns:a16="http://schemas.microsoft.com/office/drawing/2014/main" id="{43B8EDE0-230C-5542-B921-8F0ABAF1CBD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65" name="Oval 364">
              <a:extLst>
                <a:ext uri="{FF2B5EF4-FFF2-40B4-BE49-F238E27FC236}">
                  <a16:creationId xmlns:a16="http://schemas.microsoft.com/office/drawing/2014/main" id="{A0803D89-4B4C-1B4A-BA1C-522F051281C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366" name="Group 365">
              <a:extLst>
                <a:ext uri="{FF2B5EF4-FFF2-40B4-BE49-F238E27FC236}">
                  <a16:creationId xmlns:a16="http://schemas.microsoft.com/office/drawing/2014/main" id="{1101A5E5-CF40-804C-82BD-E8B63F1BC2AC}"/>
                </a:ext>
              </a:extLst>
            </p:cNvPr>
            <p:cNvGrpSpPr/>
            <p:nvPr/>
          </p:nvGrpSpPr>
          <p:grpSpPr>
            <a:xfrm>
              <a:off x="7713663" y="2848339"/>
              <a:ext cx="1042107" cy="425543"/>
              <a:chOff x="7786941" y="2884917"/>
              <a:chExt cx="897649" cy="353919"/>
            </a:xfrm>
          </p:grpSpPr>
          <p:sp>
            <p:nvSpPr>
              <p:cNvPr id="367" name="Freeform 366">
                <a:extLst>
                  <a:ext uri="{FF2B5EF4-FFF2-40B4-BE49-F238E27FC236}">
                    <a16:creationId xmlns:a16="http://schemas.microsoft.com/office/drawing/2014/main" id="{A40BF2E1-9425-BF47-9B1B-8AE2332218C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8" name="Freeform 367">
                <a:extLst>
                  <a:ext uri="{FF2B5EF4-FFF2-40B4-BE49-F238E27FC236}">
                    <a16:creationId xmlns:a16="http://schemas.microsoft.com/office/drawing/2014/main" id="{024B7FE2-D299-5444-BD23-74A1953D9C17}"/>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9" name="Freeform 368">
                <a:extLst>
                  <a:ext uri="{FF2B5EF4-FFF2-40B4-BE49-F238E27FC236}">
                    <a16:creationId xmlns:a16="http://schemas.microsoft.com/office/drawing/2014/main" id="{51583098-B4D9-DC4A-AED4-1FAEFC9C7D2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0" name="Freeform 369">
                <a:extLst>
                  <a:ext uri="{FF2B5EF4-FFF2-40B4-BE49-F238E27FC236}">
                    <a16:creationId xmlns:a16="http://schemas.microsoft.com/office/drawing/2014/main" id="{4DE1CA49-F338-444B-BB9A-F2991CA7D731}"/>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08643"/>
            <a:ext cx="11393310" cy="894622"/>
          </a:xfrm>
        </p:spPr>
        <p:txBody>
          <a:bodyPr>
            <a:normAutofit/>
          </a:bodyPr>
          <a:lstStyle/>
          <a:p>
            <a:r>
              <a:rPr lang="en-US" sz="4800" dirty="0"/>
              <a:t>Causes/costs of congestion: scenario 1 </a:t>
            </a:r>
            <a:endParaRPr lang="en-US" sz="4400" b="0" dirty="0"/>
          </a:p>
        </p:txBody>
      </p:sp>
      <p:grpSp>
        <p:nvGrpSpPr>
          <p:cNvPr id="180" name="Group 124">
            <a:extLst>
              <a:ext uri="{FF2B5EF4-FFF2-40B4-BE49-F238E27FC236}">
                <a16:creationId xmlns:a16="http://schemas.microsoft.com/office/drawing/2014/main" id="{09EDE4D1-769E-664A-B492-F153D45C56DF}"/>
              </a:ext>
            </a:extLst>
          </p:cNvPr>
          <p:cNvGrpSpPr>
            <a:grpSpLocks/>
          </p:cNvGrpSpPr>
          <p:nvPr/>
        </p:nvGrpSpPr>
        <p:grpSpPr bwMode="auto">
          <a:xfrm>
            <a:off x="5422300" y="2022783"/>
            <a:ext cx="525463" cy="434975"/>
            <a:chOff x="-44" y="1473"/>
            <a:chExt cx="981" cy="1105"/>
          </a:xfrm>
        </p:grpSpPr>
        <p:pic>
          <p:nvPicPr>
            <p:cNvPr id="181" name="Picture 125" descr="desktop_computer_stylized_medium">
              <a:extLst>
                <a:ext uri="{FF2B5EF4-FFF2-40B4-BE49-F238E27FC236}">
                  <a16:creationId xmlns:a16="http://schemas.microsoft.com/office/drawing/2014/main" id="{BCF21B40-E1CC-014D-891D-609787EB167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 name="Freeform 126">
              <a:extLst>
                <a:ext uri="{FF2B5EF4-FFF2-40B4-BE49-F238E27FC236}">
                  <a16:creationId xmlns:a16="http://schemas.microsoft.com/office/drawing/2014/main" id="{083D804D-E191-C349-B559-AC9913D588A6}"/>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185" name="Freeform 12">
            <a:extLst>
              <a:ext uri="{FF2B5EF4-FFF2-40B4-BE49-F238E27FC236}">
                <a16:creationId xmlns:a16="http://schemas.microsoft.com/office/drawing/2014/main" id="{AC913105-44C9-2F4B-B4CF-997DA724B11C}"/>
              </a:ext>
            </a:extLst>
          </p:cNvPr>
          <p:cNvSpPr>
            <a:spLocks/>
          </p:cNvSpPr>
          <p:nvPr/>
        </p:nvSpPr>
        <p:spPr bwMode="auto">
          <a:xfrm flipH="1">
            <a:off x="5146139" y="2637590"/>
            <a:ext cx="250825" cy="9302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03" name="Line 33">
            <a:extLst>
              <a:ext uri="{FF2B5EF4-FFF2-40B4-BE49-F238E27FC236}">
                <a16:creationId xmlns:a16="http://schemas.microsoft.com/office/drawing/2014/main" id="{A9B30674-B59F-1643-8F90-1D2641E2102B}"/>
              </a:ext>
            </a:extLst>
          </p:cNvPr>
          <p:cNvSpPr>
            <a:spLocks noChangeShapeType="1"/>
          </p:cNvSpPr>
          <p:nvPr/>
        </p:nvSpPr>
        <p:spPr bwMode="auto">
          <a:xfrm flipH="1">
            <a:off x="6308189" y="2770940"/>
            <a:ext cx="923925" cy="866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12" name="Text Box 42">
            <a:extLst>
              <a:ext uri="{FF2B5EF4-FFF2-40B4-BE49-F238E27FC236}">
                <a16:creationId xmlns:a16="http://schemas.microsoft.com/office/drawing/2014/main" id="{45FD0EC2-A145-DC4A-9A60-DC5E453EC52B}"/>
              </a:ext>
            </a:extLst>
          </p:cNvPr>
          <p:cNvSpPr txBox="1">
            <a:spLocks noChangeArrowheads="1"/>
          </p:cNvSpPr>
          <p:nvPr/>
        </p:nvSpPr>
        <p:spPr bwMode="auto">
          <a:xfrm>
            <a:off x="5236024" y="1757366"/>
            <a:ext cx="913861"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mn-cs"/>
              </a:rPr>
              <a:t>Host A</a:t>
            </a:r>
            <a:endParaRPr kumimoji="0" lang="en-US" altLang="en-US" sz="4000" b="0" i="0" u="none" strike="noStrike" kern="1200" cap="none" spc="0" normalizeH="0" baseline="0" noProof="0" dirty="0">
              <a:ln>
                <a:noFill/>
              </a:ln>
              <a:solidFill>
                <a:srgbClr val="C00000"/>
              </a:solidFill>
              <a:effectLst/>
              <a:uLnTx/>
              <a:uFillTx/>
              <a:latin typeface="Comic Sans MS" panose="030F0902030302020204" pitchFamily="66" charset="0"/>
              <a:ea typeface="ＭＳ Ｐゴシック" panose="020B0600070205080204" pitchFamily="34" charset="-128"/>
              <a:cs typeface="+mn-cs"/>
            </a:endParaRPr>
          </a:p>
        </p:txBody>
      </p:sp>
      <p:sp>
        <p:nvSpPr>
          <p:cNvPr id="221" name="Text Box 52">
            <a:extLst>
              <a:ext uri="{FF2B5EF4-FFF2-40B4-BE49-F238E27FC236}">
                <a16:creationId xmlns:a16="http://schemas.microsoft.com/office/drawing/2014/main" id="{4BAC9BCC-8A73-B14B-8D28-0C77BB126162}"/>
              </a:ext>
            </a:extLst>
          </p:cNvPr>
          <p:cNvSpPr txBox="1">
            <a:spLocks noChangeArrowheads="1"/>
          </p:cNvSpPr>
          <p:nvPr/>
        </p:nvSpPr>
        <p:spPr bwMode="auto">
          <a:xfrm>
            <a:off x="5231806" y="3686015"/>
            <a:ext cx="799129"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13A3"/>
                </a:solidFill>
                <a:effectLst/>
                <a:uLnTx/>
                <a:uFillTx/>
                <a:latin typeface="Arial" panose="020B0604020202020204" pitchFamily="34" charset="0"/>
                <a:ea typeface="ＭＳ Ｐゴシック" panose="020B0600070205080204" pitchFamily="34" charset="-128"/>
                <a:cs typeface="+mn-cs"/>
              </a:rPr>
              <a:t>Host B</a:t>
            </a:r>
            <a:endParaRPr kumimoji="0" lang="en-US" altLang="en-US" sz="4000" b="0" i="0" u="none" strike="noStrike" kern="1200" cap="none" spc="0" normalizeH="0" baseline="0" noProof="0" dirty="0">
              <a:ln>
                <a:noFill/>
              </a:ln>
              <a:solidFill>
                <a:srgbClr val="0013A3"/>
              </a:solidFill>
              <a:effectLst/>
              <a:uLnTx/>
              <a:uFillTx/>
              <a:latin typeface="Comic Sans MS" panose="030F0902030302020204" pitchFamily="66" charset="0"/>
              <a:ea typeface="ＭＳ Ｐゴシック" panose="020B0600070205080204" pitchFamily="34" charset="-128"/>
              <a:cs typeface="+mn-cs"/>
            </a:endParaRPr>
          </a:p>
        </p:txBody>
      </p:sp>
      <p:sp>
        <p:nvSpPr>
          <p:cNvPr id="222" name="Line 53">
            <a:extLst>
              <a:ext uri="{FF2B5EF4-FFF2-40B4-BE49-F238E27FC236}">
                <a16:creationId xmlns:a16="http://schemas.microsoft.com/office/drawing/2014/main" id="{8E626A5E-7769-D34B-B652-6F3C2A3740FB}"/>
              </a:ext>
            </a:extLst>
          </p:cNvPr>
          <p:cNvSpPr>
            <a:spLocks noChangeShapeType="1"/>
          </p:cNvSpPr>
          <p:nvPr/>
        </p:nvSpPr>
        <p:spPr bwMode="auto">
          <a:xfrm flipH="1">
            <a:off x="6793964" y="3170990"/>
            <a:ext cx="609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3" name="Line 54">
            <a:extLst>
              <a:ext uri="{FF2B5EF4-FFF2-40B4-BE49-F238E27FC236}">
                <a16:creationId xmlns:a16="http://schemas.microsoft.com/office/drawing/2014/main" id="{DFB6E6E2-8DA8-C549-8AC1-828F8F828431}"/>
              </a:ext>
            </a:extLst>
          </p:cNvPr>
          <p:cNvSpPr>
            <a:spLocks noChangeShapeType="1"/>
          </p:cNvSpPr>
          <p:nvPr/>
        </p:nvSpPr>
        <p:spPr bwMode="auto">
          <a:xfrm flipH="1">
            <a:off x="8413214" y="3170990"/>
            <a:ext cx="609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Line 55">
            <a:extLst>
              <a:ext uri="{FF2B5EF4-FFF2-40B4-BE49-F238E27FC236}">
                <a16:creationId xmlns:a16="http://schemas.microsoft.com/office/drawing/2014/main" id="{66F3E5E4-6136-594F-B2C6-BF81A4932B2E}"/>
              </a:ext>
            </a:extLst>
          </p:cNvPr>
          <p:cNvSpPr>
            <a:spLocks noChangeShapeType="1"/>
          </p:cNvSpPr>
          <p:nvPr/>
        </p:nvSpPr>
        <p:spPr bwMode="auto">
          <a:xfrm flipH="1">
            <a:off x="8537039" y="2770940"/>
            <a:ext cx="923925" cy="866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5" name="Line 57">
            <a:extLst>
              <a:ext uri="{FF2B5EF4-FFF2-40B4-BE49-F238E27FC236}">
                <a16:creationId xmlns:a16="http://schemas.microsoft.com/office/drawing/2014/main" id="{3D95A033-C14C-3448-9016-0C9E6C4CF3A2}"/>
              </a:ext>
            </a:extLst>
          </p:cNvPr>
          <p:cNvSpPr>
            <a:spLocks noChangeShapeType="1"/>
          </p:cNvSpPr>
          <p:nvPr/>
        </p:nvSpPr>
        <p:spPr bwMode="auto">
          <a:xfrm flipH="1">
            <a:off x="9458935" y="2771087"/>
            <a:ext cx="4397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6" name="Group 15">
            <a:extLst>
              <a:ext uri="{FF2B5EF4-FFF2-40B4-BE49-F238E27FC236}">
                <a16:creationId xmlns:a16="http://schemas.microsoft.com/office/drawing/2014/main" id="{CB231E2E-E647-0B43-8C18-43AC77EF0F75}"/>
              </a:ext>
            </a:extLst>
          </p:cNvPr>
          <p:cNvGrpSpPr/>
          <p:nvPr/>
        </p:nvGrpSpPr>
        <p:grpSpPr>
          <a:xfrm>
            <a:off x="8616414" y="1265990"/>
            <a:ext cx="1790700" cy="707189"/>
            <a:chOff x="8616414" y="1265990"/>
            <a:chExt cx="1790700" cy="707189"/>
          </a:xfrm>
        </p:grpSpPr>
        <p:sp>
          <p:nvSpPr>
            <p:cNvPr id="243" name="Text Box 75">
              <a:extLst>
                <a:ext uri="{FF2B5EF4-FFF2-40B4-BE49-F238E27FC236}">
                  <a16:creationId xmlns:a16="http://schemas.microsoft.com/office/drawing/2014/main" id="{CE7D4727-1265-8046-9D9E-99C60BC228BB}"/>
                </a:ext>
              </a:extLst>
            </p:cNvPr>
            <p:cNvSpPr txBox="1">
              <a:spLocks noChangeArrowheads="1"/>
            </p:cNvSpPr>
            <p:nvPr/>
          </p:nvSpPr>
          <p:spPr bwMode="auto">
            <a:xfrm>
              <a:off x="8616414" y="1265990"/>
              <a:ext cx="1790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throughput:</a:t>
              </a:r>
              <a:r>
                <a:rPr kumimoji="0" lang="en-US" altLang="en-US" sz="2400" b="0" i="0" u="none" strike="noStrike" kern="1200" cap="none" spc="0" normalizeH="0" baseline="0" noProof="0" dirty="0">
                  <a:ln>
                    <a:noFill/>
                  </a:ln>
                  <a:solidFill>
                    <a:srgbClr val="FF0000"/>
                  </a:solidFill>
                  <a:effectLst/>
                  <a:uLnTx/>
                  <a:uFillTx/>
                  <a:latin typeface="Symbol" pitchFamily="2" charset="2"/>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srgbClr val="CC0000"/>
                  </a:solidFill>
                  <a:effectLst/>
                  <a:uLnTx/>
                  <a:uFillTx/>
                  <a:latin typeface="Symbol" pitchFamily="2" charset="2"/>
                  <a:ea typeface="ＭＳ Ｐゴシック" panose="020B0600070205080204" pitchFamily="34" charset="-128"/>
                  <a:cs typeface="+mn-cs"/>
                </a:rPr>
                <a:t>l</a:t>
              </a:r>
              <a:r>
                <a:rPr kumimoji="0" lang="en-US" altLang="en-US" sz="2400" b="0" i="0" u="none" strike="noStrike" kern="1200" cap="none" spc="0" normalizeH="0" baseline="-2500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out</a:t>
              </a:r>
              <a:endParaRPr kumimoji="0" lang="en-US" altLang="en-US" sz="2400" b="0" i="0" u="none" strike="noStrike" kern="1200" cap="none" spc="0" normalizeH="0" baseline="0" noProof="0" dirty="0">
                <a:ln>
                  <a:noFill/>
                </a:ln>
                <a:solidFill>
                  <a:srgbClr val="CC0000"/>
                </a:solidFill>
                <a:effectLst/>
                <a:uLnTx/>
                <a:uFillTx/>
                <a:latin typeface="Comic Sans MS" panose="030F0902030302020204" pitchFamily="66" charset="0"/>
                <a:ea typeface="ＭＳ Ｐゴシック" panose="020B0600070205080204" pitchFamily="34" charset="-128"/>
                <a:cs typeface="+mn-cs"/>
              </a:endParaRPr>
            </a:p>
          </p:txBody>
        </p:sp>
        <p:sp>
          <p:nvSpPr>
            <p:cNvPr id="244" name="Line 76">
              <a:extLst>
                <a:ext uri="{FF2B5EF4-FFF2-40B4-BE49-F238E27FC236}">
                  <a16:creationId xmlns:a16="http://schemas.microsoft.com/office/drawing/2014/main" id="{C5D66868-B812-9443-B51A-0CEF4AACBD68}"/>
                </a:ext>
              </a:extLst>
            </p:cNvPr>
            <p:cNvSpPr>
              <a:spLocks noChangeShapeType="1"/>
            </p:cNvSpPr>
            <p:nvPr/>
          </p:nvSpPr>
          <p:spPr bwMode="auto">
            <a:xfrm>
              <a:off x="9460964" y="1675565"/>
              <a:ext cx="549310" cy="29761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82" name="Group 127">
            <a:extLst>
              <a:ext uri="{FF2B5EF4-FFF2-40B4-BE49-F238E27FC236}">
                <a16:creationId xmlns:a16="http://schemas.microsoft.com/office/drawing/2014/main" id="{879C5F16-9AAB-6840-B838-D482AFD339D0}"/>
              </a:ext>
            </a:extLst>
          </p:cNvPr>
          <p:cNvGrpSpPr>
            <a:grpSpLocks/>
          </p:cNvGrpSpPr>
          <p:nvPr/>
        </p:nvGrpSpPr>
        <p:grpSpPr bwMode="auto">
          <a:xfrm>
            <a:off x="10481726" y="2478840"/>
            <a:ext cx="231775" cy="441325"/>
            <a:chOff x="4140" y="429"/>
            <a:chExt cx="1425" cy="2396"/>
          </a:xfrm>
        </p:grpSpPr>
        <p:sp>
          <p:nvSpPr>
            <p:cNvPr id="283" name="Freeform 128">
              <a:extLst>
                <a:ext uri="{FF2B5EF4-FFF2-40B4-BE49-F238E27FC236}">
                  <a16:creationId xmlns:a16="http://schemas.microsoft.com/office/drawing/2014/main" id="{EEE9D070-85E1-B647-B7C8-1DB5376AB2DB}"/>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84" name="Rectangle 129">
              <a:extLst>
                <a:ext uri="{FF2B5EF4-FFF2-40B4-BE49-F238E27FC236}">
                  <a16:creationId xmlns:a16="http://schemas.microsoft.com/office/drawing/2014/main" id="{E73B241F-DFB6-C64D-BF7F-84EE703171DB}"/>
                </a:ext>
              </a:extLst>
            </p:cNvPr>
            <p:cNvSpPr>
              <a:spLocks noChangeArrowheads="1"/>
            </p:cNvSpPr>
            <p:nvPr/>
          </p:nvSpPr>
          <p:spPr bwMode="auto">
            <a:xfrm>
              <a:off x="4208" y="429"/>
              <a:ext cx="1044" cy="2284"/>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5" name="Freeform 130">
              <a:extLst>
                <a:ext uri="{FF2B5EF4-FFF2-40B4-BE49-F238E27FC236}">
                  <a16:creationId xmlns:a16="http://schemas.microsoft.com/office/drawing/2014/main" id="{64CD10E5-9AA0-9F41-9104-ED6E9D5A2A7B}"/>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86" name="Freeform 131">
              <a:extLst>
                <a:ext uri="{FF2B5EF4-FFF2-40B4-BE49-F238E27FC236}">
                  <a16:creationId xmlns:a16="http://schemas.microsoft.com/office/drawing/2014/main" id="{8E369838-B1C5-9B4A-8873-925C9867C0AC}"/>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87" name="Rectangle 132">
              <a:extLst>
                <a:ext uri="{FF2B5EF4-FFF2-40B4-BE49-F238E27FC236}">
                  <a16:creationId xmlns:a16="http://schemas.microsoft.com/office/drawing/2014/main" id="{44FFFEBD-8F73-6E40-B407-310565525D04}"/>
                </a:ext>
              </a:extLst>
            </p:cNvPr>
            <p:cNvSpPr>
              <a:spLocks noChangeArrowheads="1"/>
            </p:cNvSpPr>
            <p:nvPr/>
          </p:nvSpPr>
          <p:spPr bwMode="auto">
            <a:xfrm>
              <a:off x="4208" y="696"/>
              <a:ext cx="595" cy="43"/>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88" name="Group 133">
              <a:extLst>
                <a:ext uri="{FF2B5EF4-FFF2-40B4-BE49-F238E27FC236}">
                  <a16:creationId xmlns:a16="http://schemas.microsoft.com/office/drawing/2014/main" id="{6C449BB4-7723-4842-B85A-6CD8ADE6EEF7}"/>
                </a:ext>
              </a:extLst>
            </p:cNvPr>
            <p:cNvGrpSpPr>
              <a:grpSpLocks/>
            </p:cNvGrpSpPr>
            <p:nvPr/>
          </p:nvGrpSpPr>
          <p:grpSpPr bwMode="auto">
            <a:xfrm>
              <a:off x="4749" y="668"/>
              <a:ext cx="581" cy="145"/>
              <a:chOff x="614" y="2568"/>
              <a:chExt cx="725" cy="139"/>
            </a:xfrm>
          </p:grpSpPr>
          <p:sp>
            <p:nvSpPr>
              <p:cNvPr id="313" name="AutoShape 134">
                <a:extLst>
                  <a:ext uri="{FF2B5EF4-FFF2-40B4-BE49-F238E27FC236}">
                    <a16:creationId xmlns:a16="http://schemas.microsoft.com/office/drawing/2014/main" id="{580CA213-4512-FA45-88F9-266D67459446}"/>
                  </a:ext>
                </a:extLst>
              </p:cNvPr>
              <p:cNvSpPr>
                <a:spLocks noChangeArrowheads="1"/>
              </p:cNvSpPr>
              <p:nvPr/>
            </p:nvSpPr>
            <p:spPr bwMode="auto">
              <a:xfrm>
                <a:off x="609" y="2570"/>
                <a:ext cx="731"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4" name="AutoShape 135">
                <a:extLst>
                  <a:ext uri="{FF2B5EF4-FFF2-40B4-BE49-F238E27FC236}">
                    <a16:creationId xmlns:a16="http://schemas.microsoft.com/office/drawing/2014/main" id="{7BFC849C-499A-0845-9AF3-BC589CDB087E}"/>
                  </a:ext>
                </a:extLst>
              </p:cNvPr>
              <p:cNvSpPr>
                <a:spLocks noChangeArrowheads="1"/>
              </p:cNvSpPr>
              <p:nvPr/>
            </p:nvSpPr>
            <p:spPr bwMode="auto">
              <a:xfrm>
                <a:off x="621" y="2587"/>
                <a:ext cx="706"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89" name="Rectangle 136">
              <a:extLst>
                <a:ext uri="{FF2B5EF4-FFF2-40B4-BE49-F238E27FC236}">
                  <a16:creationId xmlns:a16="http://schemas.microsoft.com/office/drawing/2014/main" id="{B0208157-D9CE-EF44-A82A-B9CE3EFD6F21}"/>
                </a:ext>
              </a:extLst>
            </p:cNvPr>
            <p:cNvSpPr>
              <a:spLocks noChangeArrowheads="1"/>
            </p:cNvSpPr>
            <p:nvPr/>
          </p:nvSpPr>
          <p:spPr bwMode="auto">
            <a:xfrm>
              <a:off x="4228" y="1015"/>
              <a:ext cx="595" cy="52"/>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90" name="Group 137">
              <a:extLst>
                <a:ext uri="{FF2B5EF4-FFF2-40B4-BE49-F238E27FC236}">
                  <a16:creationId xmlns:a16="http://schemas.microsoft.com/office/drawing/2014/main" id="{6411A460-4D2F-6042-B3FA-7877FC08542A}"/>
                </a:ext>
              </a:extLst>
            </p:cNvPr>
            <p:cNvGrpSpPr>
              <a:grpSpLocks/>
            </p:cNvGrpSpPr>
            <p:nvPr/>
          </p:nvGrpSpPr>
          <p:grpSpPr bwMode="auto">
            <a:xfrm>
              <a:off x="4747" y="994"/>
              <a:ext cx="581" cy="134"/>
              <a:chOff x="614" y="2568"/>
              <a:chExt cx="725" cy="139"/>
            </a:xfrm>
          </p:grpSpPr>
          <p:sp>
            <p:nvSpPr>
              <p:cNvPr id="311" name="AutoShape 138">
                <a:extLst>
                  <a:ext uri="{FF2B5EF4-FFF2-40B4-BE49-F238E27FC236}">
                    <a16:creationId xmlns:a16="http://schemas.microsoft.com/office/drawing/2014/main" id="{2528368F-0A05-EE46-8F4D-04BE346F7E39}"/>
                  </a:ext>
                </a:extLst>
              </p:cNvPr>
              <p:cNvSpPr>
                <a:spLocks noChangeArrowheads="1"/>
              </p:cNvSpPr>
              <p:nvPr/>
            </p:nvSpPr>
            <p:spPr bwMode="auto">
              <a:xfrm>
                <a:off x="612" y="2572"/>
                <a:ext cx="731" cy="134"/>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2" name="AutoShape 139">
                <a:extLst>
                  <a:ext uri="{FF2B5EF4-FFF2-40B4-BE49-F238E27FC236}">
                    <a16:creationId xmlns:a16="http://schemas.microsoft.com/office/drawing/2014/main" id="{3B97611D-398F-1A45-996D-38BD9822FA17}"/>
                  </a:ext>
                </a:extLst>
              </p:cNvPr>
              <p:cNvSpPr>
                <a:spLocks noChangeArrowheads="1"/>
              </p:cNvSpPr>
              <p:nvPr/>
            </p:nvSpPr>
            <p:spPr bwMode="auto">
              <a:xfrm>
                <a:off x="624" y="2590"/>
                <a:ext cx="706" cy="9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91" name="Rectangle 140">
              <a:extLst>
                <a:ext uri="{FF2B5EF4-FFF2-40B4-BE49-F238E27FC236}">
                  <a16:creationId xmlns:a16="http://schemas.microsoft.com/office/drawing/2014/main" id="{4932601C-B73A-F24F-A7F0-F545FC9D85F6}"/>
                </a:ext>
              </a:extLst>
            </p:cNvPr>
            <p:cNvSpPr>
              <a:spLocks noChangeArrowheads="1"/>
            </p:cNvSpPr>
            <p:nvPr/>
          </p:nvSpPr>
          <p:spPr bwMode="auto">
            <a:xfrm>
              <a:off x="4218" y="1360"/>
              <a:ext cx="595" cy="43"/>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92" name="Rectangle 141">
              <a:extLst>
                <a:ext uri="{FF2B5EF4-FFF2-40B4-BE49-F238E27FC236}">
                  <a16:creationId xmlns:a16="http://schemas.microsoft.com/office/drawing/2014/main" id="{2E798033-84E0-4046-8123-A3E022BD0D0D}"/>
                </a:ext>
              </a:extLst>
            </p:cNvPr>
            <p:cNvSpPr>
              <a:spLocks noChangeArrowheads="1"/>
            </p:cNvSpPr>
            <p:nvPr/>
          </p:nvSpPr>
          <p:spPr bwMode="auto">
            <a:xfrm>
              <a:off x="4228" y="1653"/>
              <a:ext cx="595" cy="52"/>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93" name="Group 142">
              <a:extLst>
                <a:ext uri="{FF2B5EF4-FFF2-40B4-BE49-F238E27FC236}">
                  <a16:creationId xmlns:a16="http://schemas.microsoft.com/office/drawing/2014/main" id="{CD337402-4020-0C40-A87E-04755B4A7EFA}"/>
                </a:ext>
              </a:extLst>
            </p:cNvPr>
            <p:cNvGrpSpPr>
              <a:grpSpLocks/>
            </p:cNvGrpSpPr>
            <p:nvPr/>
          </p:nvGrpSpPr>
          <p:grpSpPr bwMode="auto">
            <a:xfrm>
              <a:off x="4735" y="1627"/>
              <a:ext cx="582" cy="151"/>
              <a:chOff x="614" y="2568"/>
              <a:chExt cx="725" cy="139"/>
            </a:xfrm>
          </p:grpSpPr>
          <p:sp>
            <p:nvSpPr>
              <p:cNvPr id="309" name="AutoShape 143">
                <a:extLst>
                  <a:ext uri="{FF2B5EF4-FFF2-40B4-BE49-F238E27FC236}">
                    <a16:creationId xmlns:a16="http://schemas.microsoft.com/office/drawing/2014/main" id="{9BAD2454-875B-1040-9ABC-295C5238C730}"/>
                  </a:ext>
                </a:extLst>
              </p:cNvPr>
              <p:cNvSpPr>
                <a:spLocks noChangeArrowheads="1"/>
              </p:cNvSpPr>
              <p:nvPr/>
            </p:nvSpPr>
            <p:spPr bwMode="auto">
              <a:xfrm>
                <a:off x="614" y="2568"/>
                <a:ext cx="730" cy="198"/>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0" name="AutoShape 144">
                <a:extLst>
                  <a:ext uri="{FF2B5EF4-FFF2-40B4-BE49-F238E27FC236}">
                    <a16:creationId xmlns:a16="http://schemas.microsoft.com/office/drawing/2014/main" id="{811AD1F7-D00A-2044-8EE8-E002D9859C32}"/>
                  </a:ext>
                </a:extLst>
              </p:cNvPr>
              <p:cNvSpPr>
                <a:spLocks noChangeArrowheads="1"/>
              </p:cNvSpPr>
              <p:nvPr/>
            </p:nvSpPr>
            <p:spPr bwMode="auto">
              <a:xfrm>
                <a:off x="627" y="2584"/>
                <a:ext cx="70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94" name="Freeform 145">
              <a:extLst>
                <a:ext uri="{FF2B5EF4-FFF2-40B4-BE49-F238E27FC236}">
                  <a16:creationId xmlns:a16="http://schemas.microsoft.com/office/drawing/2014/main" id="{A082C83D-EAED-5146-8038-BE6D0CD214E0}"/>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95" name="Group 146">
              <a:extLst>
                <a:ext uri="{FF2B5EF4-FFF2-40B4-BE49-F238E27FC236}">
                  <a16:creationId xmlns:a16="http://schemas.microsoft.com/office/drawing/2014/main" id="{F3E31BE7-8EE9-F941-912B-D2464A54CE69}"/>
                </a:ext>
              </a:extLst>
            </p:cNvPr>
            <p:cNvGrpSpPr>
              <a:grpSpLocks/>
            </p:cNvGrpSpPr>
            <p:nvPr/>
          </p:nvGrpSpPr>
          <p:grpSpPr bwMode="auto">
            <a:xfrm>
              <a:off x="4739" y="1327"/>
              <a:ext cx="582" cy="139"/>
              <a:chOff x="614" y="2568"/>
              <a:chExt cx="725" cy="139"/>
            </a:xfrm>
          </p:grpSpPr>
          <p:sp>
            <p:nvSpPr>
              <p:cNvPr id="307" name="AutoShape 147">
                <a:extLst>
                  <a:ext uri="{FF2B5EF4-FFF2-40B4-BE49-F238E27FC236}">
                    <a16:creationId xmlns:a16="http://schemas.microsoft.com/office/drawing/2014/main" id="{732FE339-8FD2-B042-A014-EB19D7B67501}"/>
                  </a:ext>
                </a:extLst>
              </p:cNvPr>
              <p:cNvSpPr>
                <a:spLocks noChangeArrowheads="1"/>
              </p:cNvSpPr>
              <p:nvPr/>
            </p:nvSpPr>
            <p:spPr bwMode="auto">
              <a:xfrm>
                <a:off x="609" y="2566"/>
                <a:ext cx="730" cy="138"/>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08" name="AutoShape 148">
                <a:extLst>
                  <a:ext uri="{FF2B5EF4-FFF2-40B4-BE49-F238E27FC236}">
                    <a16:creationId xmlns:a16="http://schemas.microsoft.com/office/drawing/2014/main" id="{DB2D76FA-CDCC-F543-9A55-827409AD12DE}"/>
                  </a:ext>
                </a:extLst>
              </p:cNvPr>
              <p:cNvSpPr>
                <a:spLocks noChangeArrowheads="1"/>
              </p:cNvSpPr>
              <p:nvPr/>
            </p:nvSpPr>
            <p:spPr bwMode="auto">
              <a:xfrm>
                <a:off x="622" y="2584"/>
                <a:ext cx="705"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96" name="Rectangle 149">
              <a:extLst>
                <a:ext uri="{FF2B5EF4-FFF2-40B4-BE49-F238E27FC236}">
                  <a16:creationId xmlns:a16="http://schemas.microsoft.com/office/drawing/2014/main" id="{4AFD3D79-1011-034D-82FF-36956F3D9F31}"/>
                </a:ext>
              </a:extLst>
            </p:cNvPr>
            <p:cNvSpPr>
              <a:spLocks noChangeArrowheads="1"/>
            </p:cNvSpPr>
            <p:nvPr/>
          </p:nvSpPr>
          <p:spPr bwMode="auto">
            <a:xfrm>
              <a:off x="5253" y="429"/>
              <a:ext cx="68" cy="2293"/>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97" name="Freeform 150">
              <a:extLst>
                <a:ext uri="{FF2B5EF4-FFF2-40B4-BE49-F238E27FC236}">
                  <a16:creationId xmlns:a16="http://schemas.microsoft.com/office/drawing/2014/main" id="{52F521AF-DEC9-9748-8982-D368DDC2B6BB}"/>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98" name="Freeform 151">
              <a:extLst>
                <a:ext uri="{FF2B5EF4-FFF2-40B4-BE49-F238E27FC236}">
                  <a16:creationId xmlns:a16="http://schemas.microsoft.com/office/drawing/2014/main" id="{79F218C2-4B51-FB41-BB3E-2CB4FAE1682A}"/>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99" name="Oval 152">
              <a:extLst>
                <a:ext uri="{FF2B5EF4-FFF2-40B4-BE49-F238E27FC236}">
                  <a16:creationId xmlns:a16="http://schemas.microsoft.com/office/drawing/2014/main" id="{D16EE320-03FD-2743-B02B-D5E39593FF78}"/>
                </a:ext>
              </a:extLst>
            </p:cNvPr>
            <p:cNvSpPr>
              <a:spLocks noChangeArrowheads="1"/>
            </p:cNvSpPr>
            <p:nvPr/>
          </p:nvSpPr>
          <p:spPr bwMode="auto">
            <a:xfrm>
              <a:off x="5516" y="2610"/>
              <a:ext cx="49" cy="95"/>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00" name="Freeform 153">
              <a:extLst>
                <a:ext uri="{FF2B5EF4-FFF2-40B4-BE49-F238E27FC236}">
                  <a16:creationId xmlns:a16="http://schemas.microsoft.com/office/drawing/2014/main" id="{325E7068-4B41-AE4C-965D-DA302E309038}"/>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01" name="AutoShape 154">
              <a:extLst>
                <a:ext uri="{FF2B5EF4-FFF2-40B4-BE49-F238E27FC236}">
                  <a16:creationId xmlns:a16="http://schemas.microsoft.com/office/drawing/2014/main" id="{1527CD1D-4826-F249-8CC0-8D803950A593}"/>
                </a:ext>
              </a:extLst>
            </p:cNvPr>
            <p:cNvSpPr>
              <a:spLocks noChangeArrowheads="1"/>
            </p:cNvSpPr>
            <p:nvPr/>
          </p:nvSpPr>
          <p:spPr bwMode="auto">
            <a:xfrm>
              <a:off x="4140" y="2678"/>
              <a:ext cx="1201" cy="147"/>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02" name="AutoShape 155">
              <a:extLst>
                <a:ext uri="{FF2B5EF4-FFF2-40B4-BE49-F238E27FC236}">
                  <a16:creationId xmlns:a16="http://schemas.microsoft.com/office/drawing/2014/main" id="{4137A0DF-EEBF-3340-81E2-30FAAE1292FF}"/>
                </a:ext>
              </a:extLst>
            </p:cNvPr>
            <p:cNvSpPr>
              <a:spLocks noChangeArrowheads="1"/>
            </p:cNvSpPr>
            <p:nvPr/>
          </p:nvSpPr>
          <p:spPr bwMode="auto">
            <a:xfrm>
              <a:off x="4208" y="2713"/>
              <a:ext cx="1064" cy="78"/>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03" name="Oval 156">
              <a:extLst>
                <a:ext uri="{FF2B5EF4-FFF2-40B4-BE49-F238E27FC236}">
                  <a16:creationId xmlns:a16="http://schemas.microsoft.com/office/drawing/2014/main" id="{E1E6F14E-95D9-CC4D-BAB1-1C12B1C1A4A9}"/>
                </a:ext>
              </a:extLst>
            </p:cNvPr>
            <p:cNvSpPr>
              <a:spLocks noChangeArrowheads="1"/>
            </p:cNvSpPr>
            <p:nvPr/>
          </p:nvSpPr>
          <p:spPr bwMode="auto">
            <a:xfrm>
              <a:off x="4306" y="2385"/>
              <a:ext cx="156" cy="138"/>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04" name="Oval 157">
              <a:extLst>
                <a:ext uri="{FF2B5EF4-FFF2-40B4-BE49-F238E27FC236}">
                  <a16:creationId xmlns:a16="http://schemas.microsoft.com/office/drawing/2014/main" id="{6F01C793-1A32-CA48-99E6-4C06A214A404}"/>
                </a:ext>
              </a:extLst>
            </p:cNvPr>
            <p:cNvSpPr>
              <a:spLocks noChangeArrowheads="1"/>
            </p:cNvSpPr>
            <p:nvPr/>
          </p:nvSpPr>
          <p:spPr bwMode="auto">
            <a:xfrm>
              <a:off x="4482" y="2385"/>
              <a:ext cx="166" cy="138"/>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305" name="Oval 158">
              <a:extLst>
                <a:ext uri="{FF2B5EF4-FFF2-40B4-BE49-F238E27FC236}">
                  <a16:creationId xmlns:a16="http://schemas.microsoft.com/office/drawing/2014/main" id="{3B94657D-9B77-1941-9CBF-A2C7591AF42A}"/>
                </a:ext>
              </a:extLst>
            </p:cNvPr>
            <p:cNvSpPr>
              <a:spLocks noChangeArrowheads="1"/>
            </p:cNvSpPr>
            <p:nvPr/>
          </p:nvSpPr>
          <p:spPr bwMode="auto">
            <a:xfrm>
              <a:off x="4657" y="2377"/>
              <a:ext cx="166" cy="147"/>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06" name="Rectangle 159">
              <a:extLst>
                <a:ext uri="{FF2B5EF4-FFF2-40B4-BE49-F238E27FC236}">
                  <a16:creationId xmlns:a16="http://schemas.microsoft.com/office/drawing/2014/main" id="{4C98791A-5A95-B940-9F34-EFDEF8150F81}"/>
                </a:ext>
              </a:extLst>
            </p:cNvPr>
            <p:cNvSpPr>
              <a:spLocks noChangeArrowheads="1"/>
            </p:cNvSpPr>
            <p:nvPr/>
          </p:nvSpPr>
          <p:spPr bwMode="auto">
            <a:xfrm>
              <a:off x="5057" y="1834"/>
              <a:ext cx="88" cy="758"/>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315" name="Group 160">
            <a:extLst>
              <a:ext uri="{FF2B5EF4-FFF2-40B4-BE49-F238E27FC236}">
                <a16:creationId xmlns:a16="http://schemas.microsoft.com/office/drawing/2014/main" id="{AD8E3A61-2C5A-CC41-9933-891EC27B5015}"/>
              </a:ext>
            </a:extLst>
          </p:cNvPr>
          <p:cNvGrpSpPr>
            <a:grpSpLocks/>
          </p:cNvGrpSpPr>
          <p:nvPr/>
        </p:nvGrpSpPr>
        <p:grpSpPr bwMode="auto">
          <a:xfrm>
            <a:off x="4826257" y="3381692"/>
            <a:ext cx="525463" cy="434975"/>
            <a:chOff x="-44" y="1473"/>
            <a:chExt cx="981" cy="1105"/>
          </a:xfrm>
        </p:grpSpPr>
        <p:pic>
          <p:nvPicPr>
            <p:cNvPr id="316" name="Picture 161" descr="desktop_computer_stylized_medium">
              <a:extLst>
                <a:ext uri="{FF2B5EF4-FFF2-40B4-BE49-F238E27FC236}">
                  <a16:creationId xmlns:a16="http://schemas.microsoft.com/office/drawing/2014/main" id="{01E7AFB7-5DE3-CA4A-A50A-BEADA26B11D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 name="Freeform 162">
              <a:extLst>
                <a:ext uri="{FF2B5EF4-FFF2-40B4-BE49-F238E27FC236}">
                  <a16:creationId xmlns:a16="http://schemas.microsoft.com/office/drawing/2014/main" id="{4E443E40-A128-4E43-A736-B0C7F3C2A94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318" name="Group 163">
            <a:extLst>
              <a:ext uri="{FF2B5EF4-FFF2-40B4-BE49-F238E27FC236}">
                <a16:creationId xmlns:a16="http://schemas.microsoft.com/office/drawing/2014/main" id="{C476CE94-C91A-0846-B6B7-05E77113879F}"/>
              </a:ext>
            </a:extLst>
          </p:cNvPr>
          <p:cNvGrpSpPr>
            <a:grpSpLocks/>
          </p:cNvGrpSpPr>
          <p:nvPr/>
        </p:nvGrpSpPr>
        <p:grpSpPr bwMode="auto">
          <a:xfrm>
            <a:off x="10164226" y="3444040"/>
            <a:ext cx="231775" cy="441325"/>
            <a:chOff x="4140" y="429"/>
            <a:chExt cx="1425" cy="2396"/>
          </a:xfrm>
        </p:grpSpPr>
        <p:sp>
          <p:nvSpPr>
            <p:cNvPr id="319" name="Freeform 164">
              <a:extLst>
                <a:ext uri="{FF2B5EF4-FFF2-40B4-BE49-F238E27FC236}">
                  <a16:creationId xmlns:a16="http://schemas.microsoft.com/office/drawing/2014/main" id="{7E23E3E7-6D0C-A747-B7EB-BCB232D5625B}"/>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20" name="Rectangle 165">
              <a:extLst>
                <a:ext uri="{FF2B5EF4-FFF2-40B4-BE49-F238E27FC236}">
                  <a16:creationId xmlns:a16="http://schemas.microsoft.com/office/drawing/2014/main" id="{814A29A9-35F7-F44A-86DF-9F21E4CCB44D}"/>
                </a:ext>
              </a:extLst>
            </p:cNvPr>
            <p:cNvSpPr>
              <a:spLocks noChangeArrowheads="1"/>
            </p:cNvSpPr>
            <p:nvPr/>
          </p:nvSpPr>
          <p:spPr bwMode="auto">
            <a:xfrm>
              <a:off x="4208" y="429"/>
              <a:ext cx="1044" cy="2284"/>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1" name="Freeform 166">
              <a:extLst>
                <a:ext uri="{FF2B5EF4-FFF2-40B4-BE49-F238E27FC236}">
                  <a16:creationId xmlns:a16="http://schemas.microsoft.com/office/drawing/2014/main" id="{B8E9398E-F70E-104C-BC4B-6FFD09F2BA4D}"/>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22" name="Freeform 167">
              <a:extLst>
                <a:ext uri="{FF2B5EF4-FFF2-40B4-BE49-F238E27FC236}">
                  <a16:creationId xmlns:a16="http://schemas.microsoft.com/office/drawing/2014/main" id="{5AC97C88-7A57-AC44-A1DE-BDAB3D1F0E3C}"/>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23" name="Rectangle 168">
              <a:extLst>
                <a:ext uri="{FF2B5EF4-FFF2-40B4-BE49-F238E27FC236}">
                  <a16:creationId xmlns:a16="http://schemas.microsoft.com/office/drawing/2014/main" id="{229AF22C-8CDF-2B47-88DF-3B0B587AB207}"/>
                </a:ext>
              </a:extLst>
            </p:cNvPr>
            <p:cNvSpPr>
              <a:spLocks noChangeArrowheads="1"/>
            </p:cNvSpPr>
            <p:nvPr/>
          </p:nvSpPr>
          <p:spPr bwMode="auto">
            <a:xfrm>
              <a:off x="4208" y="696"/>
              <a:ext cx="595" cy="43"/>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24" name="Group 169">
              <a:extLst>
                <a:ext uri="{FF2B5EF4-FFF2-40B4-BE49-F238E27FC236}">
                  <a16:creationId xmlns:a16="http://schemas.microsoft.com/office/drawing/2014/main" id="{0515312F-DE85-5641-B779-E8991ECBE8F8}"/>
                </a:ext>
              </a:extLst>
            </p:cNvPr>
            <p:cNvGrpSpPr>
              <a:grpSpLocks/>
            </p:cNvGrpSpPr>
            <p:nvPr/>
          </p:nvGrpSpPr>
          <p:grpSpPr bwMode="auto">
            <a:xfrm>
              <a:off x="4749" y="668"/>
              <a:ext cx="581" cy="145"/>
              <a:chOff x="614" y="2568"/>
              <a:chExt cx="725" cy="139"/>
            </a:xfrm>
          </p:grpSpPr>
          <p:sp>
            <p:nvSpPr>
              <p:cNvPr id="349" name="AutoShape 170">
                <a:extLst>
                  <a:ext uri="{FF2B5EF4-FFF2-40B4-BE49-F238E27FC236}">
                    <a16:creationId xmlns:a16="http://schemas.microsoft.com/office/drawing/2014/main" id="{1534A008-335A-184E-AD46-396A2FE37196}"/>
                  </a:ext>
                </a:extLst>
              </p:cNvPr>
              <p:cNvSpPr>
                <a:spLocks noChangeArrowheads="1"/>
              </p:cNvSpPr>
              <p:nvPr/>
            </p:nvSpPr>
            <p:spPr bwMode="auto">
              <a:xfrm>
                <a:off x="609" y="2570"/>
                <a:ext cx="731"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0" name="AutoShape 171">
                <a:extLst>
                  <a:ext uri="{FF2B5EF4-FFF2-40B4-BE49-F238E27FC236}">
                    <a16:creationId xmlns:a16="http://schemas.microsoft.com/office/drawing/2014/main" id="{7B78E6A8-DEDF-8144-B322-E4206C6E43DF}"/>
                  </a:ext>
                </a:extLst>
              </p:cNvPr>
              <p:cNvSpPr>
                <a:spLocks noChangeArrowheads="1"/>
              </p:cNvSpPr>
              <p:nvPr/>
            </p:nvSpPr>
            <p:spPr bwMode="auto">
              <a:xfrm>
                <a:off x="621" y="2587"/>
                <a:ext cx="706"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25" name="Rectangle 172">
              <a:extLst>
                <a:ext uri="{FF2B5EF4-FFF2-40B4-BE49-F238E27FC236}">
                  <a16:creationId xmlns:a16="http://schemas.microsoft.com/office/drawing/2014/main" id="{41B3D22D-F506-A448-A3D5-682181A47A70}"/>
                </a:ext>
              </a:extLst>
            </p:cNvPr>
            <p:cNvSpPr>
              <a:spLocks noChangeArrowheads="1"/>
            </p:cNvSpPr>
            <p:nvPr/>
          </p:nvSpPr>
          <p:spPr bwMode="auto">
            <a:xfrm>
              <a:off x="4228" y="1015"/>
              <a:ext cx="595" cy="52"/>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26" name="Group 173">
              <a:extLst>
                <a:ext uri="{FF2B5EF4-FFF2-40B4-BE49-F238E27FC236}">
                  <a16:creationId xmlns:a16="http://schemas.microsoft.com/office/drawing/2014/main" id="{BAB53084-6436-7444-ACD5-5E7D01263E2B}"/>
                </a:ext>
              </a:extLst>
            </p:cNvPr>
            <p:cNvGrpSpPr>
              <a:grpSpLocks/>
            </p:cNvGrpSpPr>
            <p:nvPr/>
          </p:nvGrpSpPr>
          <p:grpSpPr bwMode="auto">
            <a:xfrm>
              <a:off x="4747" y="994"/>
              <a:ext cx="581" cy="134"/>
              <a:chOff x="614" y="2568"/>
              <a:chExt cx="725" cy="139"/>
            </a:xfrm>
          </p:grpSpPr>
          <p:sp>
            <p:nvSpPr>
              <p:cNvPr id="347" name="AutoShape 174">
                <a:extLst>
                  <a:ext uri="{FF2B5EF4-FFF2-40B4-BE49-F238E27FC236}">
                    <a16:creationId xmlns:a16="http://schemas.microsoft.com/office/drawing/2014/main" id="{0369A39A-40F1-844B-BF97-43EE1A3A2ACD}"/>
                  </a:ext>
                </a:extLst>
              </p:cNvPr>
              <p:cNvSpPr>
                <a:spLocks noChangeArrowheads="1"/>
              </p:cNvSpPr>
              <p:nvPr/>
            </p:nvSpPr>
            <p:spPr bwMode="auto">
              <a:xfrm>
                <a:off x="612" y="2572"/>
                <a:ext cx="731" cy="134"/>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8" name="AutoShape 175">
                <a:extLst>
                  <a:ext uri="{FF2B5EF4-FFF2-40B4-BE49-F238E27FC236}">
                    <a16:creationId xmlns:a16="http://schemas.microsoft.com/office/drawing/2014/main" id="{D7484B32-60C3-FA43-A0AA-A0D628003D7E}"/>
                  </a:ext>
                </a:extLst>
              </p:cNvPr>
              <p:cNvSpPr>
                <a:spLocks noChangeArrowheads="1"/>
              </p:cNvSpPr>
              <p:nvPr/>
            </p:nvSpPr>
            <p:spPr bwMode="auto">
              <a:xfrm>
                <a:off x="624" y="2590"/>
                <a:ext cx="706" cy="9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27" name="Rectangle 176">
              <a:extLst>
                <a:ext uri="{FF2B5EF4-FFF2-40B4-BE49-F238E27FC236}">
                  <a16:creationId xmlns:a16="http://schemas.microsoft.com/office/drawing/2014/main" id="{47F75A27-CD31-C143-9419-3EFB2593973E}"/>
                </a:ext>
              </a:extLst>
            </p:cNvPr>
            <p:cNvSpPr>
              <a:spLocks noChangeArrowheads="1"/>
            </p:cNvSpPr>
            <p:nvPr/>
          </p:nvSpPr>
          <p:spPr bwMode="auto">
            <a:xfrm>
              <a:off x="4218" y="1360"/>
              <a:ext cx="595" cy="43"/>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8" name="Rectangle 177">
              <a:extLst>
                <a:ext uri="{FF2B5EF4-FFF2-40B4-BE49-F238E27FC236}">
                  <a16:creationId xmlns:a16="http://schemas.microsoft.com/office/drawing/2014/main" id="{EBB2CB62-D2FD-C047-94B4-C2C954564AFA}"/>
                </a:ext>
              </a:extLst>
            </p:cNvPr>
            <p:cNvSpPr>
              <a:spLocks noChangeArrowheads="1"/>
            </p:cNvSpPr>
            <p:nvPr/>
          </p:nvSpPr>
          <p:spPr bwMode="auto">
            <a:xfrm>
              <a:off x="4228" y="1653"/>
              <a:ext cx="595" cy="52"/>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29" name="Group 178">
              <a:extLst>
                <a:ext uri="{FF2B5EF4-FFF2-40B4-BE49-F238E27FC236}">
                  <a16:creationId xmlns:a16="http://schemas.microsoft.com/office/drawing/2014/main" id="{E30BEF1D-E99C-EF4F-A2DE-968E737192AA}"/>
                </a:ext>
              </a:extLst>
            </p:cNvPr>
            <p:cNvGrpSpPr>
              <a:grpSpLocks/>
            </p:cNvGrpSpPr>
            <p:nvPr/>
          </p:nvGrpSpPr>
          <p:grpSpPr bwMode="auto">
            <a:xfrm>
              <a:off x="4735" y="1627"/>
              <a:ext cx="582" cy="151"/>
              <a:chOff x="614" y="2568"/>
              <a:chExt cx="725" cy="139"/>
            </a:xfrm>
          </p:grpSpPr>
          <p:sp>
            <p:nvSpPr>
              <p:cNvPr id="345" name="AutoShape 179">
                <a:extLst>
                  <a:ext uri="{FF2B5EF4-FFF2-40B4-BE49-F238E27FC236}">
                    <a16:creationId xmlns:a16="http://schemas.microsoft.com/office/drawing/2014/main" id="{F4DDADBC-B242-A44B-A408-F26BF5F85024}"/>
                  </a:ext>
                </a:extLst>
              </p:cNvPr>
              <p:cNvSpPr>
                <a:spLocks noChangeArrowheads="1"/>
              </p:cNvSpPr>
              <p:nvPr/>
            </p:nvSpPr>
            <p:spPr bwMode="auto">
              <a:xfrm>
                <a:off x="614" y="2568"/>
                <a:ext cx="730" cy="198"/>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6" name="AutoShape 180">
                <a:extLst>
                  <a:ext uri="{FF2B5EF4-FFF2-40B4-BE49-F238E27FC236}">
                    <a16:creationId xmlns:a16="http://schemas.microsoft.com/office/drawing/2014/main" id="{44C7D4E7-B87F-0F46-9357-55FA60430CB1}"/>
                  </a:ext>
                </a:extLst>
              </p:cNvPr>
              <p:cNvSpPr>
                <a:spLocks noChangeArrowheads="1"/>
              </p:cNvSpPr>
              <p:nvPr/>
            </p:nvSpPr>
            <p:spPr bwMode="auto">
              <a:xfrm>
                <a:off x="627" y="2584"/>
                <a:ext cx="70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30" name="Freeform 181">
              <a:extLst>
                <a:ext uri="{FF2B5EF4-FFF2-40B4-BE49-F238E27FC236}">
                  <a16:creationId xmlns:a16="http://schemas.microsoft.com/office/drawing/2014/main" id="{06EF0D71-8E6B-284F-8EA0-661C363088B6}"/>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331" name="Group 182">
              <a:extLst>
                <a:ext uri="{FF2B5EF4-FFF2-40B4-BE49-F238E27FC236}">
                  <a16:creationId xmlns:a16="http://schemas.microsoft.com/office/drawing/2014/main" id="{6A155784-A945-0F47-A39B-31F367A22CCA}"/>
                </a:ext>
              </a:extLst>
            </p:cNvPr>
            <p:cNvGrpSpPr>
              <a:grpSpLocks/>
            </p:cNvGrpSpPr>
            <p:nvPr/>
          </p:nvGrpSpPr>
          <p:grpSpPr bwMode="auto">
            <a:xfrm>
              <a:off x="4739" y="1327"/>
              <a:ext cx="582" cy="139"/>
              <a:chOff x="614" y="2568"/>
              <a:chExt cx="725" cy="139"/>
            </a:xfrm>
          </p:grpSpPr>
          <p:sp>
            <p:nvSpPr>
              <p:cNvPr id="343" name="AutoShape 183">
                <a:extLst>
                  <a:ext uri="{FF2B5EF4-FFF2-40B4-BE49-F238E27FC236}">
                    <a16:creationId xmlns:a16="http://schemas.microsoft.com/office/drawing/2014/main" id="{22B4B462-8B3B-7C4D-A454-5B71818EBC57}"/>
                  </a:ext>
                </a:extLst>
              </p:cNvPr>
              <p:cNvSpPr>
                <a:spLocks noChangeArrowheads="1"/>
              </p:cNvSpPr>
              <p:nvPr/>
            </p:nvSpPr>
            <p:spPr bwMode="auto">
              <a:xfrm>
                <a:off x="609" y="2566"/>
                <a:ext cx="730" cy="138"/>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4" name="AutoShape 184">
                <a:extLst>
                  <a:ext uri="{FF2B5EF4-FFF2-40B4-BE49-F238E27FC236}">
                    <a16:creationId xmlns:a16="http://schemas.microsoft.com/office/drawing/2014/main" id="{409F6314-B504-4546-8602-B7F2622A98DF}"/>
                  </a:ext>
                </a:extLst>
              </p:cNvPr>
              <p:cNvSpPr>
                <a:spLocks noChangeArrowheads="1"/>
              </p:cNvSpPr>
              <p:nvPr/>
            </p:nvSpPr>
            <p:spPr bwMode="auto">
              <a:xfrm>
                <a:off x="622" y="2584"/>
                <a:ext cx="705"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32" name="Rectangle 185">
              <a:extLst>
                <a:ext uri="{FF2B5EF4-FFF2-40B4-BE49-F238E27FC236}">
                  <a16:creationId xmlns:a16="http://schemas.microsoft.com/office/drawing/2014/main" id="{AF2779F2-42B0-3548-98BC-AAAD42547200}"/>
                </a:ext>
              </a:extLst>
            </p:cNvPr>
            <p:cNvSpPr>
              <a:spLocks noChangeArrowheads="1"/>
            </p:cNvSpPr>
            <p:nvPr/>
          </p:nvSpPr>
          <p:spPr bwMode="auto">
            <a:xfrm>
              <a:off x="5253" y="429"/>
              <a:ext cx="68" cy="2293"/>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33" name="Freeform 186">
              <a:extLst>
                <a:ext uri="{FF2B5EF4-FFF2-40B4-BE49-F238E27FC236}">
                  <a16:creationId xmlns:a16="http://schemas.microsoft.com/office/drawing/2014/main" id="{7820BB4F-C7CB-BA4F-BE2B-ACCFBB678F2B}"/>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34" name="Freeform 187">
              <a:extLst>
                <a:ext uri="{FF2B5EF4-FFF2-40B4-BE49-F238E27FC236}">
                  <a16:creationId xmlns:a16="http://schemas.microsoft.com/office/drawing/2014/main" id="{A1A403FF-DEAA-3D46-A5ED-A9AF23D9C5AD}"/>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35" name="Oval 188">
              <a:extLst>
                <a:ext uri="{FF2B5EF4-FFF2-40B4-BE49-F238E27FC236}">
                  <a16:creationId xmlns:a16="http://schemas.microsoft.com/office/drawing/2014/main" id="{F39A85A5-F2E7-8645-BCBC-3F68037F8275}"/>
                </a:ext>
              </a:extLst>
            </p:cNvPr>
            <p:cNvSpPr>
              <a:spLocks noChangeArrowheads="1"/>
            </p:cNvSpPr>
            <p:nvPr/>
          </p:nvSpPr>
          <p:spPr bwMode="auto">
            <a:xfrm>
              <a:off x="5516" y="2610"/>
              <a:ext cx="49" cy="95"/>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36" name="Freeform 189">
              <a:extLst>
                <a:ext uri="{FF2B5EF4-FFF2-40B4-BE49-F238E27FC236}">
                  <a16:creationId xmlns:a16="http://schemas.microsoft.com/office/drawing/2014/main" id="{0CB2E7B8-94AB-4F40-879D-C205945B4196}"/>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37" name="AutoShape 190">
              <a:extLst>
                <a:ext uri="{FF2B5EF4-FFF2-40B4-BE49-F238E27FC236}">
                  <a16:creationId xmlns:a16="http://schemas.microsoft.com/office/drawing/2014/main" id="{B6C28932-399E-9147-AD60-584710E9C015}"/>
                </a:ext>
              </a:extLst>
            </p:cNvPr>
            <p:cNvSpPr>
              <a:spLocks noChangeArrowheads="1"/>
            </p:cNvSpPr>
            <p:nvPr/>
          </p:nvSpPr>
          <p:spPr bwMode="auto">
            <a:xfrm>
              <a:off x="4140" y="2678"/>
              <a:ext cx="1201" cy="147"/>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38" name="AutoShape 191">
              <a:extLst>
                <a:ext uri="{FF2B5EF4-FFF2-40B4-BE49-F238E27FC236}">
                  <a16:creationId xmlns:a16="http://schemas.microsoft.com/office/drawing/2014/main" id="{F9F7B82B-B598-F440-A518-BFE64EF662D5}"/>
                </a:ext>
              </a:extLst>
            </p:cNvPr>
            <p:cNvSpPr>
              <a:spLocks noChangeArrowheads="1"/>
            </p:cNvSpPr>
            <p:nvPr/>
          </p:nvSpPr>
          <p:spPr bwMode="auto">
            <a:xfrm>
              <a:off x="4208" y="2713"/>
              <a:ext cx="1064" cy="78"/>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39" name="Oval 192">
              <a:extLst>
                <a:ext uri="{FF2B5EF4-FFF2-40B4-BE49-F238E27FC236}">
                  <a16:creationId xmlns:a16="http://schemas.microsoft.com/office/drawing/2014/main" id="{512A4325-4F66-844C-85B1-4C936DB52511}"/>
                </a:ext>
              </a:extLst>
            </p:cNvPr>
            <p:cNvSpPr>
              <a:spLocks noChangeArrowheads="1"/>
            </p:cNvSpPr>
            <p:nvPr/>
          </p:nvSpPr>
          <p:spPr bwMode="auto">
            <a:xfrm>
              <a:off x="4306" y="2385"/>
              <a:ext cx="156" cy="138"/>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0" name="Oval 193">
              <a:extLst>
                <a:ext uri="{FF2B5EF4-FFF2-40B4-BE49-F238E27FC236}">
                  <a16:creationId xmlns:a16="http://schemas.microsoft.com/office/drawing/2014/main" id="{42DC5D9A-8390-1D4A-A8C1-3C193D975CBF}"/>
                </a:ext>
              </a:extLst>
            </p:cNvPr>
            <p:cNvSpPr>
              <a:spLocks noChangeArrowheads="1"/>
            </p:cNvSpPr>
            <p:nvPr/>
          </p:nvSpPr>
          <p:spPr bwMode="auto">
            <a:xfrm>
              <a:off x="4482" y="2385"/>
              <a:ext cx="166" cy="138"/>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341" name="Oval 194">
              <a:extLst>
                <a:ext uri="{FF2B5EF4-FFF2-40B4-BE49-F238E27FC236}">
                  <a16:creationId xmlns:a16="http://schemas.microsoft.com/office/drawing/2014/main" id="{2D7703BC-D6FE-9D4A-BE5F-ACBE696F02D9}"/>
                </a:ext>
              </a:extLst>
            </p:cNvPr>
            <p:cNvSpPr>
              <a:spLocks noChangeArrowheads="1"/>
            </p:cNvSpPr>
            <p:nvPr/>
          </p:nvSpPr>
          <p:spPr bwMode="auto">
            <a:xfrm>
              <a:off x="4657" y="2377"/>
              <a:ext cx="166" cy="147"/>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2" name="Rectangle 195">
              <a:extLst>
                <a:ext uri="{FF2B5EF4-FFF2-40B4-BE49-F238E27FC236}">
                  <a16:creationId xmlns:a16="http://schemas.microsoft.com/office/drawing/2014/main" id="{88471DD5-00EF-B34A-BAA1-AA8AE7CFB119}"/>
                </a:ext>
              </a:extLst>
            </p:cNvPr>
            <p:cNvSpPr>
              <a:spLocks noChangeArrowheads="1"/>
            </p:cNvSpPr>
            <p:nvPr/>
          </p:nvSpPr>
          <p:spPr bwMode="auto">
            <a:xfrm>
              <a:off x="5057" y="1834"/>
              <a:ext cx="88" cy="758"/>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5" name="Group 4">
            <a:extLst>
              <a:ext uri="{FF2B5EF4-FFF2-40B4-BE49-F238E27FC236}">
                <a16:creationId xmlns:a16="http://schemas.microsoft.com/office/drawing/2014/main" id="{A13DE16E-F5B0-8243-9843-F4026E4132BD}"/>
              </a:ext>
            </a:extLst>
          </p:cNvPr>
          <p:cNvGrpSpPr/>
          <p:nvPr/>
        </p:nvGrpSpPr>
        <p:grpSpPr>
          <a:xfrm>
            <a:off x="4818031" y="1175178"/>
            <a:ext cx="2132013" cy="724224"/>
            <a:chOff x="4818031" y="1175178"/>
            <a:chExt cx="2132013" cy="724224"/>
          </a:xfrm>
        </p:grpSpPr>
        <p:sp>
          <p:nvSpPr>
            <p:cNvPr id="240" name="Oval 72">
              <a:extLst>
                <a:ext uri="{FF2B5EF4-FFF2-40B4-BE49-F238E27FC236}">
                  <a16:creationId xmlns:a16="http://schemas.microsoft.com/office/drawing/2014/main" id="{4B444E41-EF68-F94F-951A-91633B83D5F3}"/>
                </a:ext>
              </a:extLst>
            </p:cNvPr>
            <p:cNvSpPr>
              <a:spLocks noChangeArrowheads="1"/>
            </p:cNvSpPr>
            <p:nvPr/>
          </p:nvSpPr>
          <p:spPr bwMode="auto">
            <a:xfrm>
              <a:off x="6584414" y="1808915"/>
              <a:ext cx="92075" cy="90487"/>
            </a:xfrm>
            <a:prstGeom prst="ellipse">
              <a:avLst/>
            </a:prstGeom>
            <a:solidFill>
              <a:srgbClr val="FF0000"/>
            </a:solidFill>
            <a:ln w="9525">
              <a:solidFill>
                <a:srgbClr val="FF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2" name="Line 74">
              <a:extLst>
                <a:ext uri="{FF2B5EF4-FFF2-40B4-BE49-F238E27FC236}">
                  <a16:creationId xmlns:a16="http://schemas.microsoft.com/office/drawing/2014/main" id="{5D48EDA9-2F95-5143-AF32-3BAD44F9D608}"/>
                </a:ext>
              </a:extLst>
            </p:cNvPr>
            <p:cNvSpPr>
              <a:spLocks noChangeShapeType="1"/>
            </p:cNvSpPr>
            <p:nvPr/>
          </p:nvSpPr>
          <p:spPr bwMode="auto">
            <a:xfrm>
              <a:off x="6158964" y="1588252"/>
              <a:ext cx="369887" cy="2524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51" name="Text Box 43">
              <a:extLst>
                <a:ext uri="{FF2B5EF4-FFF2-40B4-BE49-F238E27FC236}">
                  <a16:creationId xmlns:a16="http://schemas.microsoft.com/office/drawing/2014/main" id="{1C99CDFE-9298-BC49-916B-D28FBB57638B}"/>
                </a:ext>
              </a:extLst>
            </p:cNvPr>
            <p:cNvSpPr txBox="1">
              <a:spLocks noChangeArrowheads="1"/>
            </p:cNvSpPr>
            <p:nvPr/>
          </p:nvSpPr>
          <p:spPr bwMode="auto">
            <a:xfrm>
              <a:off x="4818031" y="1175178"/>
              <a:ext cx="21320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original data: </a:t>
              </a:r>
              <a:r>
                <a:rPr kumimoji="0" lang="en-US" altLang="en-US" sz="2400" b="0" i="0" u="none" strike="noStrike" kern="1200" cap="none" spc="0" normalizeH="0" baseline="0" noProof="0" dirty="0" err="1">
                  <a:ln>
                    <a:noFill/>
                  </a:ln>
                  <a:solidFill>
                    <a:srgbClr val="CC0000"/>
                  </a:solidFill>
                  <a:effectLst/>
                  <a:uLnTx/>
                  <a:uFillTx/>
                  <a:latin typeface="Symbol" pitchFamily="2" charset="2"/>
                  <a:ea typeface="ＭＳ Ｐゴシック" panose="020B0600070205080204" pitchFamily="34" charset="-128"/>
                  <a:cs typeface="+mn-cs"/>
                </a:rPr>
                <a:t>l</a:t>
              </a:r>
              <a:r>
                <a:rPr kumimoji="0" lang="en-US" altLang="en-US" sz="2400" b="0" i="0" u="none" strike="noStrike" kern="1200" cap="none" spc="0" normalizeH="0" baseline="-25000" noProof="0" dirty="0" err="1">
                  <a:ln>
                    <a:noFill/>
                  </a:ln>
                  <a:solidFill>
                    <a:srgbClr val="CC0000"/>
                  </a:solidFill>
                  <a:effectLst/>
                  <a:uLnTx/>
                  <a:uFillTx/>
                  <a:latin typeface="Arial" panose="020B0604020202020204" pitchFamily="34" charset="0"/>
                  <a:ea typeface="ＭＳ Ｐゴシック" panose="020B0600070205080204" pitchFamily="34" charset="-128"/>
                  <a:cs typeface="+mn-cs"/>
                </a:rPr>
                <a:t>in</a:t>
              </a:r>
              <a:r>
                <a:rPr kumimoji="0" lang="en-US" altLang="en-US" sz="1600" b="0" i="0" u="none" strike="noStrike" kern="1200" cap="none" spc="0" normalizeH="0" baseline="-2500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 </a:t>
              </a:r>
              <a:endParaRPr kumimoji="0" lang="en-US" altLang="en-US" sz="1600" b="0" i="0"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endParaRPr>
            </a:p>
          </p:txBody>
        </p:sp>
      </p:grpSp>
      <p:sp>
        <p:nvSpPr>
          <p:cNvPr id="174" name="Line 57">
            <a:extLst>
              <a:ext uri="{FF2B5EF4-FFF2-40B4-BE49-F238E27FC236}">
                <a16:creationId xmlns:a16="http://schemas.microsoft.com/office/drawing/2014/main" id="{198CECD8-AC19-4441-B07E-D812C1E4B022}"/>
              </a:ext>
            </a:extLst>
          </p:cNvPr>
          <p:cNvSpPr>
            <a:spLocks noChangeShapeType="1"/>
          </p:cNvSpPr>
          <p:nvPr/>
        </p:nvSpPr>
        <p:spPr bwMode="auto">
          <a:xfrm flipH="1">
            <a:off x="8546879" y="3636250"/>
            <a:ext cx="82220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5" name="Line 57">
            <a:extLst>
              <a:ext uri="{FF2B5EF4-FFF2-40B4-BE49-F238E27FC236}">
                <a16:creationId xmlns:a16="http://schemas.microsoft.com/office/drawing/2014/main" id="{E3F52AFD-CA05-E145-A13D-BB73559D50E0}"/>
              </a:ext>
            </a:extLst>
          </p:cNvPr>
          <p:cNvSpPr>
            <a:spLocks noChangeShapeType="1"/>
          </p:cNvSpPr>
          <p:nvPr/>
        </p:nvSpPr>
        <p:spPr bwMode="auto">
          <a:xfrm flipH="1">
            <a:off x="6793108" y="2768743"/>
            <a:ext cx="4397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6" name="Line 57">
            <a:extLst>
              <a:ext uri="{FF2B5EF4-FFF2-40B4-BE49-F238E27FC236}">
                <a16:creationId xmlns:a16="http://schemas.microsoft.com/office/drawing/2014/main" id="{1C06B2BF-A77D-004B-A9F1-4A7417598B7E}"/>
              </a:ext>
            </a:extLst>
          </p:cNvPr>
          <p:cNvSpPr>
            <a:spLocks noChangeShapeType="1"/>
          </p:cNvSpPr>
          <p:nvPr/>
        </p:nvSpPr>
        <p:spPr bwMode="auto">
          <a:xfrm flipH="1">
            <a:off x="5871674" y="3638595"/>
            <a:ext cx="4397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 name="TextBox 7">
            <a:extLst>
              <a:ext uri="{FF2B5EF4-FFF2-40B4-BE49-F238E27FC236}">
                <a16:creationId xmlns:a16="http://schemas.microsoft.com/office/drawing/2014/main" id="{348CA410-A84F-B34C-BD63-41722EE5FAA8}"/>
              </a:ext>
            </a:extLst>
          </p:cNvPr>
          <p:cNvSpPr txBox="1"/>
          <p:nvPr/>
        </p:nvSpPr>
        <p:spPr>
          <a:xfrm>
            <a:off x="8597524" y="2808849"/>
            <a:ext cx="351378"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a:t>
            </a:r>
          </a:p>
        </p:txBody>
      </p:sp>
      <p:sp>
        <p:nvSpPr>
          <p:cNvPr id="189" name="Rectangle 15">
            <a:extLst>
              <a:ext uri="{FF2B5EF4-FFF2-40B4-BE49-F238E27FC236}">
                <a16:creationId xmlns:a16="http://schemas.microsoft.com/office/drawing/2014/main" id="{FF1255B8-CBCE-BA42-8BB2-AD361E914F8B}"/>
              </a:ext>
            </a:extLst>
          </p:cNvPr>
          <p:cNvSpPr txBox="1">
            <a:spLocks noChangeArrowheads="1"/>
          </p:cNvSpPr>
          <p:nvPr/>
        </p:nvSpPr>
        <p:spPr bwMode="auto">
          <a:xfrm>
            <a:off x="773366" y="1382487"/>
            <a:ext cx="4612124" cy="23314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23838" marR="0" lvl="0" indent="-223838"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two senser/receiver</a:t>
            </a:r>
            <a:r>
              <a:rPr kumimoji="0" lang="en-US" sz="2400" b="0" i="0" u="none" strike="noStrike" kern="0" cap="none" spc="0" normalizeH="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 pairs</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endParaRPr>
          </a:p>
          <a:p>
            <a:pPr marL="223838" marR="0" lvl="0" indent="-223838"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one router, two flows, </a:t>
            </a:r>
          </a:p>
          <a:p>
            <a:pPr marL="223838" marR="0" lvl="0" indent="-223838"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link capacity: R</a:t>
            </a:r>
          </a:p>
          <a:p>
            <a:pPr marL="223838" indent="-223838">
              <a:defRPr/>
            </a:pPr>
            <a:r>
              <a:rPr lang="en-US" sz="2400" kern="0" dirty="0">
                <a:solidFill>
                  <a:srgbClr val="000000"/>
                </a:solidFill>
                <a:latin typeface="Calibri" panose="020F0502020204030204" pitchFamily="34" charset="0"/>
                <a:cs typeface="Calibri" panose="020F0502020204030204" pitchFamily="34" charset="0"/>
              </a:rPr>
              <a:t>As traffic increases </a:t>
            </a:r>
            <a:r>
              <a:rPr lang="en-US" sz="2400" kern="0" dirty="0">
                <a:solidFill>
                  <a:srgbClr val="000000"/>
                </a:solidFill>
                <a:latin typeface="Calibri" panose="020F0502020204030204" pitchFamily="34" charset="0"/>
                <a:cs typeface="Calibri" panose="020F0502020204030204" pitchFamily="34" charset="0"/>
                <a:sym typeface="Wingdings" pitchFamily="2" charset="2"/>
              </a:rPr>
              <a:t> R/2</a:t>
            </a:r>
            <a:endParaRPr lang="en-US" sz="2000" dirty="0"/>
          </a:p>
          <a:p>
            <a:pPr lvl="1">
              <a:buFont typeface="AppleColorEmoji" pitchFamily="2" charset="0"/>
              <a:buChar char="❌"/>
            </a:pPr>
            <a:r>
              <a:rPr lang="en-AU" sz="1600" dirty="0">
                <a:solidFill>
                  <a:srgbClr val="FF0000"/>
                </a:solidFill>
              </a:rPr>
              <a:t>Delay </a:t>
            </a:r>
            <a:r>
              <a:rPr lang="en-AU" sz="1800" dirty="0">
                <a:solidFill>
                  <a:srgbClr val="FF0000"/>
                </a:solidFill>
              </a:rPr>
              <a:t>increase - timeout </a:t>
            </a:r>
            <a:r>
              <a:rPr lang="en-AU" sz="1800" dirty="0">
                <a:solidFill>
                  <a:srgbClr val="FF0000"/>
                </a:solidFill>
                <a:sym typeface="Wingdings" pitchFamily="2" charset="2"/>
              </a:rPr>
              <a:t> </a:t>
            </a:r>
            <a:r>
              <a:rPr lang="en-AU" sz="1800" dirty="0">
                <a:solidFill>
                  <a:srgbClr val="FF0000"/>
                </a:solidFill>
              </a:rPr>
              <a:t>retransmit</a:t>
            </a:r>
          </a:p>
          <a:p>
            <a:pPr lvl="1">
              <a:buFont typeface="AppleColorEmoji" pitchFamily="2" charset="0"/>
              <a:buChar char="❌"/>
            </a:pPr>
            <a:r>
              <a:rPr lang="en-AU" sz="1800" dirty="0">
                <a:solidFill>
                  <a:srgbClr val="FF0000"/>
                </a:solidFill>
              </a:rPr>
              <a:t>Packet loss </a:t>
            </a:r>
            <a:r>
              <a:rPr lang="en-AU" sz="1800" dirty="0">
                <a:solidFill>
                  <a:srgbClr val="FF0000"/>
                </a:solidFill>
                <a:sym typeface="Wingdings" pitchFamily="2" charset="2"/>
              </a:rPr>
              <a:t>		     retransmit</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endParaRPr>
          </a:p>
          <a:p>
            <a:pPr marL="223838" marR="0" lvl="0" indent="-223838"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endParaRPr>
          </a:p>
          <a:p>
            <a:pPr marL="0" marR="0" lvl="0" indent="0" algn="l" defTabSz="914400" rtl="0" eaLnBrk="0" fontAlgn="base" latinLnBrk="0" hangingPunct="0">
              <a:lnSpc>
                <a:spcPct val="85000"/>
              </a:lnSpc>
              <a:spcBef>
                <a:spcPct val="20000"/>
              </a:spcBef>
              <a:spcAft>
                <a:spcPct val="0"/>
              </a:spcAft>
              <a:buClr>
                <a:srgbClr val="000099"/>
              </a:buClr>
              <a:buSzPct val="100000"/>
              <a:buFont typeface="Wingdings" pitchFamily="2" charset="2"/>
              <a:buNone/>
              <a:tabLst/>
              <a:defRPr/>
            </a:pPr>
            <a:endParaRPr kumimoji="0" lang="en-US" sz="2800" b="0" i="0" u="none" strike="noStrike" kern="0" cap="none" spc="0" normalizeH="0" baseline="0" noProof="0" dirty="0">
              <a:ln>
                <a:noFill/>
              </a:ln>
              <a:solidFill>
                <a:srgbClr val="000000"/>
              </a:solidFill>
              <a:effectLst/>
              <a:uLnTx/>
              <a:uFillTx/>
              <a:latin typeface="Gill Sans MT"/>
              <a:ea typeface="ＭＳ Ｐゴシック" charset="0"/>
              <a:cs typeface="+mn-cs"/>
            </a:endParaRPr>
          </a:p>
        </p:txBody>
      </p:sp>
      <p:grpSp>
        <p:nvGrpSpPr>
          <p:cNvPr id="13" name="Group 12">
            <a:extLst>
              <a:ext uri="{FF2B5EF4-FFF2-40B4-BE49-F238E27FC236}">
                <a16:creationId xmlns:a16="http://schemas.microsoft.com/office/drawing/2014/main" id="{9F0A3C67-BB73-4845-B5BC-A5FA51964D18}"/>
              </a:ext>
            </a:extLst>
          </p:cNvPr>
          <p:cNvGrpSpPr/>
          <p:nvPr/>
        </p:nvGrpSpPr>
        <p:grpSpPr>
          <a:xfrm>
            <a:off x="7530790" y="2226427"/>
            <a:ext cx="1563461" cy="1084649"/>
            <a:chOff x="7530790" y="2226427"/>
            <a:chExt cx="1563461" cy="1084649"/>
          </a:xfrm>
        </p:grpSpPr>
        <p:sp>
          <p:nvSpPr>
            <p:cNvPr id="202" name="Text Box 32">
              <a:extLst>
                <a:ext uri="{FF2B5EF4-FFF2-40B4-BE49-F238E27FC236}">
                  <a16:creationId xmlns:a16="http://schemas.microsoft.com/office/drawing/2014/main" id="{67E5732D-E6EC-D241-A9B3-13D2E2E58D95}"/>
                </a:ext>
              </a:extLst>
            </p:cNvPr>
            <p:cNvSpPr txBox="1">
              <a:spLocks noChangeArrowheads="1"/>
            </p:cNvSpPr>
            <p:nvPr/>
          </p:nvSpPr>
          <p:spPr bwMode="auto">
            <a:xfrm>
              <a:off x="7670264" y="2226427"/>
              <a:ext cx="1423987"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finite</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shared output link buffers</a:t>
              </a:r>
            </a:p>
          </p:txBody>
        </p:sp>
        <p:sp>
          <p:nvSpPr>
            <p:cNvPr id="245" name="Line 77">
              <a:extLst>
                <a:ext uri="{FF2B5EF4-FFF2-40B4-BE49-F238E27FC236}">
                  <a16:creationId xmlns:a16="http://schemas.microsoft.com/office/drawing/2014/main" id="{CCE11A70-D909-BE48-AB8A-1428CFD4C558}"/>
                </a:ext>
              </a:extLst>
            </p:cNvPr>
            <p:cNvSpPr>
              <a:spLocks noChangeShapeType="1"/>
            </p:cNvSpPr>
            <p:nvPr/>
          </p:nvSpPr>
          <p:spPr bwMode="auto">
            <a:xfrm flipH="1">
              <a:off x="8308075" y="2647114"/>
              <a:ext cx="238488" cy="375865"/>
            </a:xfrm>
            <a:prstGeom prst="line">
              <a:avLst/>
            </a:prstGeom>
            <a:noFill/>
            <a:ln w="9525">
              <a:solidFill>
                <a:srgbClr val="000000"/>
              </a:solidFill>
              <a:round/>
              <a:headEnd/>
              <a:tailEnd type="non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2" name="Group 11">
              <a:extLst>
                <a:ext uri="{FF2B5EF4-FFF2-40B4-BE49-F238E27FC236}">
                  <a16:creationId xmlns:a16="http://schemas.microsoft.com/office/drawing/2014/main" id="{887BD2B8-6069-9D4C-8D8B-41A687B641F2}"/>
                </a:ext>
              </a:extLst>
            </p:cNvPr>
            <p:cNvGrpSpPr/>
            <p:nvPr/>
          </p:nvGrpSpPr>
          <p:grpSpPr>
            <a:xfrm>
              <a:off x="7530790" y="3050726"/>
              <a:ext cx="899401" cy="260350"/>
              <a:chOff x="10436222" y="4555062"/>
              <a:chExt cx="899401" cy="260350"/>
            </a:xfrm>
          </p:grpSpPr>
          <p:sp>
            <p:nvSpPr>
              <p:cNvPr id="384" name="Rectangle 383">
                <a:extLst>
                  <a:ext uri="{FF2B5EF4-FFF2-40B4-BE49-F238E27FC236}">
                    <a16:creationId xmlns:a16="http://schemas.microsoft.com/office/drawing/2014/main" id="{F30537BA-9247-BC42-BBD7-831810DD3EB0}"/>
                  </a:ext>
                </a:extLst>
              </p:cNvPr>
              <p:cNvSpPr/>
              <p:nvPr/>
            </p:nvSpPr>
            <p:spPr>
              <a:xfrm>
                <a:off x="10442522" y="4559486"/>
                <a:ext cx="891015" cy="254197"/>
              </a:xfrm>
              <a:prstGeom prst="rect">
                <a:avLst/>
              </a:prstGeom>
              <a:gradFill>
                <a:gsLst>
                  <a:gs pos="0">
                    <a:schemeClr val="bg2">
                      <a:lumMod val="50000"/>
                    </a:schemeClr>
                  </a:gs>
                  <a:gs pos="100000">
                    <a:schemeClr val="bg1">
                      <a:lumMod val="8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85" name="Group 384">
                <a:extLst>
                  <a:ext uri="{FF2B5EF4-FFF2-40B4-BE49-F238E27FC236}">
                    <a16:creationId xmlns:a16="http://schemas.microsoft.com/office/drawing/2014/main" id="{2CC59C21-286F-834A-ABEB-23215F83C500}"/>
                  </a:ext>
                </a:extLst>
              </p:cNvPr>
              <p:cNvGrpSpPr/>
              <p:nvPr/>
            </p:nvGrpSpPr>
            <p:grpSpPr>
              <a:xfrm>
                <a:off x="10436222" y="4555062"/>
                <a:ext cx="899401" cy="260350"/>
                <a:chOff x="7488023" y="3444875"/>
                <a:chExt cx="947952" cy="260350"/>
              </a:xfrm>
            </p:grpSpPr>
            <p:grpSp>
              <p:nvGrpSpPr>
                <p:cNvPr id="386" name="Group 385">
                  <a:extLst>
                    <a:ext uri="{FF2B5EF4-FFF2-40B4-BE49-F238E27FC236}">
                      <a16:creationId xmlns:a16="http://schemas.microsoft.com/office/drawing/2014/main" id="{36049D02-069F-6C48-8DC5-99C6838DD8A5}"/>
                    </a:ext>
                  </a:extLst>
                </p:cNvPr>
                <p:cNvGrpSpPr/>
                <p:nvPr/>
              </p:nvGrpSpPr>
              <p:grpSpPr>
                <a:xfrm>
                  <a:off x="8025557" y="3487646"/>
                  <a:ext cx="327298" cy="173730"/>
                  <a:chOff x="8094529" y="3437940"/>
                  <a:chExt cx="307888" cy="155752"/>
                </a:xfrm>
              </p:grpSpPr>
              <p:cxnSp>
                <p:nvCxnSpPr>
                  <p:cNvPr id="395" name="Straight Connector 394">
                    <a:extLst>
                      <a:ext uri="{FF2B5EF4-FFF2-40B4-BE49-F238E27FC236}">
                        <a16:creationId xmlns:a16="http://schemas.microsoft.com/office/drawing/2014/main" id="{FF172DB4-2A00-6A46-8A16-C30786F979FB}"/>
                      </a:ext>
                    </a:extLst>
                  </p:cNvPr>
                  <p:cNvCxnSpPr/>
                  <p:nvPr/>
                </p:nvCxnSpPr>
                <p:spPr>
                  <a:xfrm flipV="1">
                    <a:off x="8402417" y="3437940"/>
                    <a:ext cx="0" cy="1557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99BF623C-66BC-3245-B197-115199D1F5B3}"/>
                      </a:ext>
                    </a:extLst>
                  </p:cNvPr>
                  <p:cNvCxnSpPr/>
                  <p:nvPr/>
                </p:nvCxnSpPr>
                <p:spPr>
                  <a:xfrm flipV="1">
                    <a:off x="8351102" y="3437940"/>
                    <a:ext cx="0" cy="1557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B4CE1C9F-BB23-484E-BA7E-95900D23BB44}"/>
                      </a:ext>
                    </a:extLst>
                  </p:cNvPr>
                  <p:cNvCxnSpPr/>
                  <p:nvPr/>
                </p:nvCxnSpPr>
                <p:spPr>
                  <a:xfrm flipV="1">
                    <a:off x="8299787" y="3437940"/>
                    <a:ext cx="0" cy="1557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1B65F295-34D5-B848-A55B-C87742C69F9B}"/>
                      </a:ext>
                    </a:extLst>
                  </p:cNvPr>
                  <p:cNvCxnSpPr/>
                  <p:nvPr/>
                </p:nvCxnSpPr>
                <p:spPr>
                  <a:xfrm flipV="1">
                    <a:off x="8248473" y="3437940"/>
                    <a:ext cx="0" cy="1557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E821A5FD-1839-F841-8915-6982EB740723}"/>
                      </a:ext>
                    </a:extLst>
                  </p:cNvPr>
                  <p:cNvCxnSpPr/>
                  <p:nvPr/>
                </p:nvCxnSpPr>
                <p:spPr>
                  <a:xfrm flipV="1">
                    <a:off x="8197158" y="3437940"/>
                    <a:ext cx="0" cy="1557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133501AC-7C40-F74E-8B51-CD3FBFBAA6D2}"/>
                      </a:ext>
                    </a:extLst>
                  </p:cNvPr>
                  <p:cNvCxnSpPr/>
                  <p:nvPr/>
                </p:nvCxnSpPr>
                <p:spPr>
                  <a:xfrm flipV="1">
                    <a:off x="8145843" y="3437940"/>
                    <a:ext cx="0" cy="1557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37CD78F7-3453-B544-9B8F-FEE9954DB3B9}"/>
                      </a:ext>
                    </a:extLst>
                  </p:cNvPr>
                  <p:cNvCxnSpPr/>
                  <p:nvPr/>
                </p:nvCxnSpPr>
                <p:spPr>
                  <a:xfrm flipV="1">
                    <a:off x="8094529" y="3437940"/>
                    <a:ext cx="0" cy="1557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7" name="Group 386">
                  <a:extLst>
                    <a:ext uri="{FF2B5EF4-FFF2-40B4-BE49-F238E27FC236}">
                      <a16:creationId xmlns:a16="http://schemas.microsoft.com/office/drawing/2014/main" id="{7B8129D5-9ED3-CA4A-A4D7-8B3E8421EE81}"/>
                    </a:ext>
                  </a:extLst>
                </p:cNvPr>
                <p:cNvGrpSpPr/>
                <p:nvPr/>
              </p:nvGrpSpPr>
              <p:grpSpPr>
                <a:xfrm>
                  <a:off x="7488023" y="3444875"/>
                  <a:ext cx="947952" cy="260350"/>
                  <a:chOff x="8103973" y="3803650"/>
                  <a:chExt cx="947952" cy="260350"/>
                </a:xfrm>
              </p:grpSpPr>
              <p:cxnSp>
                <p:nvCxnSpPr>
                  <p:cNvPr id="392" name="Straight Connector 391">
                    <a:extLst>
                      <a:ext uri="{FF2B5EF4-FFF2-40B4-BE49-F238E27FC236}">
                        <a16:creationId xmlns:a16="http://schemas.microsoft.com/office/drawing/2014/main" id="{872F3490-7E4D-8444-A669-531B26BEEF04}"/>
                      </a:ext>
                    </a:extLst>
                  </p:cNvPr>
                  <p:cNvCxnSpPr>
                    <a:cxnSpLocks/>
                  </p:cNvCxnSpPr>
                  <p:nvPr/>
                </p:nvCxnSpPr>
                <p:spPr>
                  <a:xfrm>
                    <a:off x="8110664" y="3810000"/>
                    <a:ext cx="9412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9174BCA4-2936-E040-BF15-8E2726830EA9}"/>
                      </a:ext>
                    </a:extLst>
                  </p:cNvPr>
                  <p:cNvCxnSpPr>
                    <a:cxnSpLocks/>
                  </p:cNvCxnSpPr>
                  <p:nvPr/>
                </p:nvCxnSpPr>
                <p:spPr>
                  <a:xfrm>
                    <a:off x="8103973" y="4060825"/>
                    <a:ext cx="947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F9385773-39F4-2545-BD87-40FD8C9F9C6F}"/>
                      </a:ext>
                    </a:extLst>
                  </p:cNvPr>
                  <p:cNvCxnSpPr/>
                  <p:nvPr/>
                </p:nvCxnSpPr>
                <p:spPr>
                  <a:xfrm>
                    <a:off x="9048750" y="3803650"/>
                    <a:ext cx="0" cy="2603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8" name="Oval 387">
                  <a:extLst>
                    <a:ext uri="{FF2B5EF4-FFF2-40B4-BE49-F238E27FC236}">
                      <a16:creationId xmlns:a16="http://schemas.microsoft.com/office/drawing/2014/main" id="{688F0B57-026F-5344-8D43-0487FF117BFF}"/>
                    </a:ext>
                  </a:extLst>
                </p:cNvPr>
                <p:cNvSpPr/>
                <p:nvPr/>
              </p:nvSpPr>
              <p:spPr>
                <a:xfrm>
                  <a:off x="7924800" y="3546475"/>
                  <a:ext cx="57150" cy="5715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9" name="Oval 388">
                  <a:extLst>
                    <a:ext uri="{FF2B5EF4-FFF2-40B4-BE49-F238E27FC236}">
                      <a16:creationId xmlns:a16="http://schemas.microsoft.com/office/drawing/2014/main" id="{8E4A8AF8-2EE5-E84B-833D-8A787630D598}"/>
                    </a:ext>
                  </a:extLst>
                </p:cNvPr>
                <p:cNvSpPr/>
                <p:nvPr/>
              </p:nvSpPr>
              <p:spPr>
                <a:xfrm>
                  <a:off x="7842250" y="3546475"/>
                  <a:ext cx="57150" cy="5715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0" name="Oval 389">
                  <a:extLst>
                    <a:ext uri="{FF2B5EF4-FFF2-40B4-BE49-F238E27FC236}">
                      <a16:creationId xmlns:a16="http://schemas.microsoft.com/office/drawing/2014/main" id="{402477F2-C87F-B441-AD74-F56E96984F63}"/>
                    </a:ext>
                  </a:extLst>
                </p:cNvPr>
                <p:cNvSpPr/>
                <p:nvPr/>
              </p:nvSpPr>
              <p:spPr>
                <a:xfrm>
                  <a:off x="7759700" y="3546475"/>
                  <a:ext cx="57150" cy="571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1" name="Oval 390">
                  <a:extLst>
                    <a:ext uri="{FF2B5EF4-FFF2-40B4-BE49-F238E27FC236}">
                      <a16:creationId xmlns:a16="http://schemas.microsoft.com/office/drawing/2014/main" id="{F86B5FF7-41EE-5F45-8AAE-5330D16205CB}"/>
                    </a:ext>
                  </a:extLst>
                </p:cNvPr>
                <p:cNvSpPr/>
                <p:nvPr/>
              </p:nvSpPr>
              <p:spPr>
                <a:xfrm>
                  <a:off x="7677150" y="3546475"/>
                  <a:ext cx="57150" cy="5715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sp>
        <p:nvSpPr>
          <p:cNvPr id="259" name="Freeform 91">
            <a:extLst>
              <a:ext uri="{FF2B5EF4-FFF2-40B4-BE49-F238E27FC236}">
                <a16:creationId xmlns:a16="http://schemas.microsoft.com/office/drawing/2014/main" id="{DCEE1836-E089-0E43-AA83-3C4D23A24812}"/>
              </a:ext>
            </a:extLst>
          </p:cNvPr>
          <p:cNvSpPr>
            <a:spLocks/>
          </p:cNvSpPr>
          <p:nvPr/>
        </p:nvSpPr>
        <p:spPr bwMode="auto">
          <a:xfrm>
            <a:off x="6632039" y="1856540"/>
            <a:ext cx="3429000" cy="1276350"/>
          </a:xfrm>
          <a:custGeom>
            <a:avLst/>
            <a:gdLst>
              <a:gd name="T0" fmla="*/ 0 w 2160"/>
              <a:gd name="T1" fmla="*/ 0 h 804"/>
              <a:gd name="T2" fmla="*/ 0 w 2160"/>
              <a:gd name="T3" fmla="*/ 2147483647 h 804"/>
              <a:gd name="T4" fmla="*/ 2147483647 w 2160"/>
              <a:gd name="T5" fmla="*/ 2147483647 h 804"/>
              <a:gd name="T6" fmla="*/ 2147483647 w 2160"/>
              <a:gd name="T7" fmla="*/ 2147483647 h 804"/>
              <a:gd name="T8" fmla="*/ 2147483647 w 2160"/>
              <a:gd name="T9" fmla="*/ 2147483647 h 804"/>
              <a:gd name="T10" fmla="*/ 2147483647 w 2160"/>
              <a:gd name="T11" fmla="*/ 2147483647 h 804"/>
              <a:gd name="T12" fmla="*/ 2147483647 w 2160"/>
              <a:gd name="T13" fmla="*/ 2147483647 h 804"/>
              <a:gd name="T14" fmla="*/ 2147483647 w 2160"/>
              <a:gd name="T15" fmla="*/ 2147483647 h 8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 h="804">
                <a:moveTo>
                  <a:pt x="0" y="0"/>
                </a:moveTo>
                <a:lnTo>
                  <a:pt x="0" y="594"/>
                </a:lnTo>
                <a:lnTo>
                  <a:pt x="402" y="600"/>
                </a:lnTo>
                <a:lnTo>
                  <a:pt x="216" y="804"/>
                </a:lnTo>
                <a:lnTo>
                  <a:pt x="1446" y="804"/>
                </a:lnTo>
                <a:lnTo>
                  <a:pt x="1770" y="524"/>
                </a:lnTo>
                <a:lnTo>
                  <a:pt x="2160" y="516"/>
                </a:lnTo>
                <a:lnTo>
                  <a:pt x="2160" y="48"/>
                </a:lnTo>
              </a:path>
            </a:pathLst>
          </a:custGeom>
          <a:noFill/>
          <a:ln w="38100" cmpd="sng">
            <a:solidFill>
              <a:srgbClr val="FF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6" name="Group 5">
            <a:extLst>
              <a:ext uri="{FF2B5EF4-FFF2-40B4-BE49-F238E27FC236}">
                <a16:creationId xmlns:a16="http://schemas.microsoft.com/office/drawing/2014/main" id="{07632497-C7A3-5D43-A16B-0B4F26B7ADF5}"/>
              </a:ext>
            </a:extLst>
          </p:cNvPr>
          <p:cNvGrpSpPr/>
          <p:nvPr/>
        </p:nvGrpSpPr>
        <p:grpSpPr>
          <a:xfrm>
            <a:off x="5641439" y="2685215"/>
            <a:ext cx="4000500" cy="1028700"/>
            <a:chOff x="5641439" y="2685215"/>
            <a:chExt cx="4000500" cy="1028700"/>
          </a:xfrm>
        </p:grpSpPr>
        <p:sp>
          <p:nvSpPr>
            <p:cNvPr id="241" name="Oval 73">
              <a:extLst>
                <a:ext uri="{FF2B5EF4-FFF2-40B4-BE49-F238E27FC236}">
                  <a16:creationId xmlns:a16="http://schemas.microsoft.com/office/drawing/2014/main" id="{ED516131-17AE-C440-B198-2569A5BF2255}"/>
                </a:ext>
              </a:extLst>
            </p:cNvPr>
            <p:cNvSpPr>
              <a:spLocks noChangeArrowheads="1"/>
            </p:cNvSpPr>
            <p:nvPr/>
          </p:nvSpPr>
          <p:spPr bwMode="auto">
            <a:xfrm>
              <a:off x="5641439" y="2685215"/>
              <a:ext cx="92075" cy="90487"/>
            </a:xfrm>
            <a:prstGeom prst="ellipse">
              <a:avLst/>
            </a:prstGeom>
            <a:solidFill>
              <a:srgbClr val="0013A3"/>
            </a:solidFill>
            <a:ln w="9525">
              <a:solidFill>
                <a:srgbClr val="0013A3"/>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8" name="Freeform 90">
              <a:extLst>
                <a:ext uri="{FF2B5EF4-FFF2-40B4-BE49-F238E27FC236}">
                  <a16:creationId xmlns:a16="http://schemas.microsoft.com/office/drawing/2014/main" id="{3B8EFAC6-AD78-9046-A67E-7BBA82E667EB}"/>
                </a:ext>
              </a:extLst>
            </p:cNvPr>
            <p:cNvSpPr>
              <a:spLocks/>
            </p:cNvSpPr>
            <p:nvPr/>
          </p:nvSpPr>
          <p:spPr bwMode="auto">
            <a:xfrm>
              <a:off x="5689064" y="2761415"/>
              <a:ext cx="3952875" cy="952500"/>
            </a:xfrm>
            <a:custGeom>
              <a:avLst/>
              <a:gdLst>
                <a:gd name="T0" fmla="*/ 0 w 6225"/>
                <a:gd name="T1" fmla="*/ 0 h 1501"/>
                <a:gd name="T2" fmla="*/ 0 w 6225"/>
                <a:gd name="T3" fmla="*/ 2147483647 h 1501"/>
                <a:gd name="T4" fmla="*/ 2147483647 w 6225"/>
                <a:gd name="T5" fmla="*/ 2147483647 h 1501"/>
                <a:gd name="T6" fmla="*/ 2147483647 w 6225"/>
                <a:gd name="T7" fmla="*/ 2147483647 h 1501"/>
                <a:gd name="T8" fmla="*/ 2147483647 w 6225"/>
                <a:gd name="T9" fmla="*/ 2147483647 h 1501"/>
                <a:gd name="T10" fmla="*/ 2147483647 w 6225"/>
                <a:gd name="T11" fmla="*/ 2147483647 h 1501"/>
                <a:gd name="T12" fmla="*/ 2147483647 w 6225"/>
                <a:gd name="T13" fmla="*/ 2147483647 h 1501"/>
                <a:gd name="T14" fmla="*/ 2147483647 w 6225"/>
                <a:gd name="T15" fmla="*/ 2147483647 h 15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25" h="1501">
                  <a:moveTo>
                    <a:pt x="0" y="0"/>
                  </a:moveTo>
                  <a:lnTo>
                    <a:pt x="0" y="1486"/>
                  </a:lnTo>
                  <a:lnTo>
                    <a:pt x="1005" y="1501"/>
                  </a:lnTo>
                  <a:lnTo>
                    <a:pt x="1860" y="706"/>
                  </a:lnTo>
                  <a:lnTo>
                    <a:pt x="5085" y="721"/>
                  </a:lnTo>
                  <a:lnTo>
                    <a:pt x="4305" y="1456"/>
                  </a:lnTo>
                  <a:lnTo>
                    <a:pt x="6225" y="1456"/>
                  </a:lnTo>
                  <a:lnTo>
                    <a:pt x="6220" y="391"/>
                  </a:lnTo>
                </a:path>
              </a:pathLst>
            </a:custGeom>
            <a:noFill/>
            <a:ln w="38100" cmpd="sng">
              <a:solidFill>
                <a:srgbClr val="0013A3"/>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402" name="TextBox 401">
            <a:extLst>
              <a:ext uri="{FF2B5EF4-FFF2-40B4-BE49-F238E27FC236}">
                <a16:creationId xmlns:a16="http://schemas.microsoft.com/office/drawing/2014/main" id="{4CED69A2-36DA-634D-8A3B-DB1A142EB7BC}"/>
              </a:ext>
            </a:extLst>
          </p:cNvPr>
          <p:cNvSpPr txBox="1"/>
          <p:nvPr/>
        </p:nvSpPr>
        <p:spPr>
          <a:xfrm>
            <a:off x="7077879" y="2843683"/>
            <a:ext cx="351378"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a:t>
            </a:r>
          </a:p>
        </p:txBody>
      </p:sp>
      <p:sp>
        <p:nvSpPr>
          <p:cNvPr id="205" name="Slide Number Placeholder 2">
            <a:extLst>
              <a:ext uri="{FF2B5EF4-FFF2-40B4-BE49-F238E27FC236}">
                <a16:creationId xmlns:a16="http://schemas.microsoft.com/office/drawing/2014/main" id="{5938E394-4CEC-1949-BD3E-8B96E0964180}"/>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35</a:t>
            </a:fld>
            <a:endParaRPr lang="en-US" dirty="0"/>
          </a:p>
        </p:txBody>
      </p:sp>
      <p:sp>
        <p:nvSpPr>
          <p:cNvPr id="207" name="Rectangle 16">
            <a:extLst>
              <a:ext uri="{FF2B5EF4-FFF2-40B4-BE49-F238E27FC236}">
                <a16:creationId xmlns:a16="http://schemas.microsoft.com/office/drawing/2014/main" id="{32F28D75-C310-D049-8124-1E392DEA4077}"/>
              </a:ext>
            </a:extLst>
          </p:cNvPr>
          <p:cNvSpPr txBox="1">
            <a:spLocks noChangeArrowheads="1"/>
          </p:cNvSpPr>
          <p:nvPr/>
        </p:nvSpPr>
        <p:spPr>
          <a:xfrm>
            <a:off x="6500410" y="3409952"/>
            <a:ext cx="2408238" cy="49912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defRPr/>
            </a:pPr>
            <a:r>
              <a:rPr lang="en-US" sz="1400"/>
              <a:t>maximum per-connection throughput: R/2</a:t>
            </a:r>
            <a:endParaRPr lang="en-US" sz="1400" dirty="0"/>
          </a:p>
        </p:txBody>
      </p:sp>
      <p:sp>
        <p:nvSpPr>
          <p:cNvPr id="239" name="Text Box 285">
            <a:extLst>
              <a:ext uri="{FF2B5EF4-FFF2-40B4-BE49-F238E27FC236}">
                <a16:creationId xmlns:a16="http://schemas.microsoft.com/office/drawing/2014/main" id="{AD43CBE2-A778-F941-A4B8-7081F0FAEE3E}"/>
              </a:ext>
            </a:extLst>
          </p:cNvPr>
          <p:cNvSpPr txBox="1">
            <a:spLocks noChangeArrowheads="1"/>
          </p:cNvSpPr>
          <p:nvPr/>
        </p:nvSpPr>
        <p:spPr bwMode="auto">
          <a:xfrm>
            <a:off x="9815752" y="6394188"/>
            <a:ext cx="815123" cy="5155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charset="0"/>
                <a:ea typeface="ＭＳ Ｐゴシック" charset="0"/>
                <a:cs typeface="+mn-cs"/>
              </a:rPr>
              <a:t>R/2</a:t>
            </a:r>
          </a:p>
        </p:txBody>
      </p:sp>
      <p:grpSp>
        <p:nvGrpSpPr>
          <p:cNvPr id="21" name="Group 20">
            <a:extLst>
              <a:ext uri="{FF2B5EF4-FFF2-40B4-BE49-F238E27FC236}">
                <a16:creationId xmlns:a16="http://schemas.microsoft.com/office/drawing/2014/main" id="{36074F50-D232-E942-9977-0FF9E8BDEC56}"/>
              </a:ext>
            </a:extLst>
          </p:cNvPr>
          <p:cNvGrpSpPr/>
          <p:nvPr/>
        </p:nvGrpSpPr>
        <p:grpSpPr>
          <a:xfrm>
            <a:off x="7530489" y="4118311"/>
            <a:ext cx="4583089" cy="2517859"/>
            <a:chOff x="7530489" y="4118311"/>
            <a:chExt cx="4583089" cy="2517859"/>
          </a:xfrm>
        </p:grpSpPr>
        <p:sp>
          <p:nvSpPr>
            <p:cNvPr id="216" name="Text Box 252">
              <a:extLst>
                <a:ext uri="{FF2B5EF4-FFF2-40B4-BE49-F238E27FC236}">
                  <a16:creationId xmlns:a16="http://schemas.microsoft.com/office/drawing/2014/main" id="{8C791E2C-74BD-5945-AFA2-3E69A59CECF4}"/>
                </a:ext>
              </a:extLst>
            </p:cNvPr>
            <p:cNvSpPr txBox="1">
              <a:spLocks noChangeArrowheads="1"/>
            </p:cNvSpPr>
            <p:nvPr/>
          </p:nvSpPr>
          <p:spPr bwMode="auto">
            <a:xfrm>
              <a:off x="10297987" y="4448262"/>
              <a:ext cx="1815591" cy="6740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“wasted” capacity due to un-needed retransmissions</a:t>
              </a:r>
            </a:p>
          </p:txBody>
        </p:sp>
        <p:sp>
          <p:nvSpPr>
            <p:cNvPr id="217" name="Right Brace 216">
              <a:extLst>
                <a:ext uri="{FF2B5EF4-FFF2-40B4-BE49-F238E27FC236}">
                  <a16:creationId xmlns:a16="http://schemas.microsoft.com/office/drawing/2014/main" id="{519C5E04-AF90-6F4A-8D93-17DFA70DF4A1}"/>
                </a:ext>
              </a:extLst>
            </p:cNvPr>
            <p:cNvSpPr/>
            <p:nvPr/>
          </p:nvSpPr>
          <p:spPr>
            <a:xfrm>
              <a:off x="10209145" y="4684071"/>
              <a:ext cx="144379" cy="22320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6" name="Freeform 245">
              <a:extLst>
                <a:ext uri="{FF2B5EF4-FFF2-40B4-BE49-F238E27FC236}">
                  <a16:creationId xmlns:a16="http://schemas.microsoft.com/office/drawing/2014/main" id="{95323CCE-56DC-C34D-AB15-0E9512D9AA28}"/>
                </a:ext>
              </a:extLst>
            </p:cNvPr>
            <p:cNvSpPr>
              <a:spLocks/>
            </p:cNvSpPr>
            <p:nvPr/>
          </p:nvSpPr>
          <p:spPr bwMode="auto">
            <a:xfrm>
              <a:off x="8127751" y="4885608"/>
              <a:ext cx="2024019" cy="1384114"/>
            </a:xfrm>
            <a:custGeom>
              <a:avLst/>
              <a:gdLst>
                <a:gd name="T0" fmla="*/ 0 w 1636"/>
                <a:gd name="T1" fmla="*/ 955 h 955"/>
                <a:gd name="T2" fmla="*/ 758 w 1636"/>
                <a:gd name="T3" fmla="*/ 246 h 955"/>
                <a:gd name="T4" fmla="*/ 1636 w 1636"/>
                <a:gd name="T5" fmla="*/ 7 h 955"/>
                <a:gd name="T6" fmla="*/ 0 60000 65536"/>
                <a:gd name="T7" fmla="*/ 0 60000 65536"/>
                <a:gd name="T8" fmla="*/ 0 60000 65536"/>
                <a:gd name="connsiteX0" fmla="*/ 0 w 6072"/>
                <a:gd name="connsiteY0" fmla="*/ 8862 h 8862"/>
                <a:gd name="connsiteX1" fmla="*/ 4633 w 6072"/>
                <a:gd name="connsiteY1" fmla="*/ 1438 h 8862"/>
                <a:gd name="connsiteX2" fmla="*/ 6072 w 6072"/>
                <a:gd name="connsiteY2" fmla="*/ 120 h 8862"/>
                <a:gd name="connsiteX0" fmla="*/ 0 w 10000"/>
                <a:gd name="connsiteY0" fmla="*/ 9865 h 9865"/>
                <a:gd name="connsiteX1" fmla="*/ 7630 w 10000"/>
                <a:gd name="connsiteY1" fmla="*/ 1488 h 9865"/>
                <a:gd name="connsiteX2" fmla="*/ 10000 w 10000"/>
                <a:gd name="connsiteY2" fmla="*/ 0 h 9865"/>
                <a:gd name="connsiteX0" fmla="*/ 0 w 10000"/>
                <a:gd name="connsiteY0" fmla="*/ 10000 h 10000"/>
                <a:gd name="connsiteX1" fmla="*/ 7630 w 10000"/>
                <a:gd name="connsiteY1" fmla="*/ 1508 h 10000"/>
                <a:gd name="connsiteX2" fmla="*/ 10000 w 10000"/>
                <a:gd name="connsiteY2" fmla="*/ 0 h 10000"/>
                <a:gd name="connsiteX0" fmla="*/ 0 w 10000"/>
                <a:gd name="connsiteY0" fmla="*/ 10000 h 10000"/>
                <a:gd name="connsiteX1" fmla="*/ 7630 w 10000"/>
                <a:gd name="connsiteY1" fmla="*/ 1508 h 10000"/>
                <a:gd name="connsiteX2" fmla="*/ 10000 w 10000"/>
                <a:gd name="connsiteY2" fmla="*/ 0 h 10000"/>
                <a:gd name="connsiteX0" fmla="*/ 0 w 10000"/>
                <a:gd name="connsiteY0" fmla="*/ 10000 h 10000"/>
                <a:gd name="connsiteX1" fmla="*/ 7630 w 10000"/>
                <a:gd name="connsiteY1" fmla="*/ 1508 h 10000"/>
                <a:gd name="connsiteX2" fmla="*/ 10000 w 10000"/>
                <a:gd name="connsiteY2" fmla="*/ 0 h 10000"/>
                <a:gd name="connsiteX0" fmla="*/ 0 w 10000"/>
                <a:gd name="connsiteY0" fmla="*/ 10000 h 10000"/>
                <a:gd name="connsiteX1" fmla="*/ 7630 w 10000"/>
                <a:gd name="connsiteY1" fmla="*/ 1508 h 10000"/>
                <a:gd name="connsiteX2" fmla="*/ 10000 w 10000"/>
                <a:gd name="connsiteY2" fmla="*/ 0 h 10000"/>
                <a:gd name="connsiteX0" fmla="*/ 0 w 10000"/>
                <a:gd name="connsiteY0" fmla="*/ 10000 h 10000"/>
                <a:gd name="connsiteX1" fmla="*/ 7233 w 10000"/>
                <a:gd name="connsiteY1" fmla="*/ 1532 h 10000"/>
                <a:gd name="connsiteX2" fmla="*/ 10000 w 10000"/>
                <a:gd name="connsiteY2" fmla="*/ 0 h 10000"/>
                <a:gd name="connsiteX0" fmla="*/ 0 w 10000"/>
                <a:gd name="connsiteY0" fmla="*/ 10000 h 10000"/>
                <a:gd name="connsiteX1" fmla="*/ 7233 w 10000"/>
                <a:gd name="connsiteY1" fmla="*/ 1532 h 10000"/>
                <a:gd name="connsiteX2" fmla="*/ 10000 w 10000"/>
                <a:gd name="connsiteY2" fmla="*/ 0 h 10000"/>
                <a:gd name="connsiteX0" fmla="*/ 0 w 10000"/>
                <a:gd name="connsiteY0" fmla="*/ 10000 h 10000"/>
                <a:gd name="connsiteX1" fmla="*/ 7233 w 10000"/>
                <a:gd name="connsiteY1" fmla="*/ 1532 h 10000"/>
                <a:gd name="connsiteX2" fmla="*/ 10000 w 10000"/>
                <a:gd name="connsiteY2" fmla="*/ 0 h 10000"/>
                <a:gd name="connsiteX0" fmla="*/ 0 w 10000"/>
                <a:gd name="connsiteY0" fmla="*/ 10000 h 10000"/>
                <a:gd name="connsiteX1" fmla="*/ 6900 w 10000"/>
                <a:gd name="connsiteY1" fmla="*/ 753 h 10000"/>
                <a:gd name="connsiteX2" fmla="*/ 10000 w 10000"/>
                <a:gd name="connsiteY2" fmla="*/ 0 h 10000"/>
                <a:gd name="connsiteX0" fmla="*/ 0 w 10000"/>
                <a:gd name="connsiteY0" fmla="*/ 10000 h 10000"/>
                <a:gd name="connsiteX1" fmla="*/ 6900 w 10000"/>
                <a:gd name="connsiteY1" fmla="*/ 753 h 10000"/>
                <a:gd name="connsiteX2" fmla="*/ 10000 w 10000"/>
                <a:gd name="connsiteY2" fmla="*/ 0 h 10000"/>
                <a:gd name="connsiteX0" fmla="*/ 0 w 10000"/>
                <a:gd name="connsiteY0" fmla="*/ 10000 h 10000"/>
                <a:gd name="connsiteX1" fmla="*/ 6900 w 10000"/>
                <a:gd name="connsiteY1" fmla="*/ 753 h 10000"/>
                <a:gd name="connsiteX2" fmla="*/ 10000 w 10000"/>
                <a:gd name="connsiteY2" fmla="*/ 0 h 10000"/>
                <a:gd name="connsiteX0" fmla="*/ 0 w 10000"/>
                <a:gd name="connsiteY0" fmla="*/ 10000 h 10000"/>
                <a:gd name="connsiteX1" fmla="*/ 6900 w 10000"/>
                <a:gd name="connsiteY1" fmla="*/ 753 h 10000"/>
                <a:gd name="connsiteX2" fmla="*/ 10000 w 10000"/>
                <a:gd name="connsiteY2" fmla="*/ 0 h 10000"/>
                <a:gd name="connsiteX0" fmla="*/ 0 w 10000"/>
                <a:gd name="connsiteY0" fmla="*/ 10000 h 10000"/>
                <a:gd name="connsiteX1" fmla="*/ 6900 w 10000"/>
                <a:gd name="connsiteY1" fmla="*/ 753 h 10000"/>
                <a:gd name="connsiteX2" fmla="*/ 10000 w 10000"/>
                <a:gd name="connsiteY2" fmla="*/ 0 h 10000"/>
                <a:gd name="connsiteX0" fmla="*/ 0 w 10000"/>
                <a:gd name="connsiteY0" fmla="*/ 10000 h 10000"/>
                <a:gd name="connsiteX1" fmla="*/ 6536 w 10000"/>
                <a:gd name="connsiteY1" fmla="*/ 1223 h 10000"/>
                <a:gd name="connsiteX2" fmla="*/ 10000 w 10000"/>
                <a:gd name="connsiteY2" fmla="*/ 0 h 10000"/>
              </a:gdLst>
              <a:ahLst/>
              <a:cxnLst>
                <a:cxn ang="0">
                  <a:pos x="connsiteX0" y="connsiteY0"/>
                </a:cxn>
                <a:cxn ang="0">
                  <a:pos x="connsiteX1" y="connsiteY1"/>
                </a:cxn>
                <a:cxn ang="0">
                  <a:pos x="connsiteX2" y="connsiteY2"/>
                </a:cxn>
              </a:cxnLst>
              <a:rect l="l" t="t" r="r" b="b"/>
              <a:pathLst>
                <a:path w="10000" h="10000">
                  <a:moveTo>
                    <a:pt x="0" y="10000"/>
                  </a:moveTo>
                  <a:cubicBezTo>
                    <a:pt x="1268" y="8586"/>
                    <a:pt x="4789" y="3077"/>
                    <a:pt x="6536" y="1223"/>
                  </a:cubicBezTo>
                  <a:cubicBezTo>
                    <a:pt x="7406" y="549"/>
                    <a:pt x="8333" y="126"/>
                    <a:pt x="10000" y="0"/>
                  </a:cubicBezTo>
                </a:path>
              </a:pathLst>
            </a:custGeom>
            <a:noFill/>
            <a:ln w="28575" cmpd="sng">
              <a:solidFill>
                <a:srgbClr val="CC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27" name="Group 246">
              <a:extLst>
                <a:ext uri="{FF2B5EF4-FFF2-40B4-BE49-F238E27FC236}">
                  <a16:creationId xmlns:a16="http://schemas.microsoft.com/office/drawing/2014/main" id="{807ECC18-0674-944E-B837-4311CAEDBAA5}"/>
                </a:ext>
              </a:extLst>
            </p:cNvPr>
            <p:cNvGrpSpPr>
              <a:grpSpLocks/>
            </p:cNvGrpSpPr>
            <p:nvPr/>
          </p:nvGrpSpPr>
          <p:grpSpPr bwMode="auto">
            <a:xfrm>
              <a:off x="8945271" y="6236119"/>
              <a:ext cx="458788" cy="400051"/>
              <a:chOff x="3583" y="1761"/>
              <a:chExt cx="289" cy="252"/>
            </a:xfrm>
          </p:grpSpPr>
          <p:sp>
            <p:nvSpPr>
              <p:cNvPr id="250" name="Text Box 247">
                <a:extLst>
                  <a:ext uri="{FF2B5EF4-FFF2-40B4-BE49-F238E27FC236}">
                    <a16:creationId xmlns:a16="http://schemas.microsoft.com/office/drawing/2014/main" id="{5D8BCBD8-EA6B-B246-BDD2-B259FE70DE5D}"/>
                  </a:ext>
                </a:extLst>
              </p:cNvPr>
              <p:cNvSpPr txBox="1">
                <a:spLocks noChangeArrowheads="1"/>
              </p:cNvSpPr>
              <p:nvPr/>
            </p:nvSpPr>
            <p:spPr bwMode="auto">
              <a:xfrm>
                <a:off x="3583" y="1761"/>
                <a:ext cx="289" cy="2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Symbol" charset="0"/>
                    <a:ea typeface="ＭＳ Ｐゴシック" charset="0"/>
                    <a:cs typeface="Arial" charset="0"/>
                  </a:rPr>
                  <a:t>l</a:t>
                </a:r>
                <a:r>
                  <a:rPr kumimoji="0" lang="en-US" sz="2000" b="0" i="0" u="none" strike="noStrike" kern="1200" cap="none" spc="0" normalizeH="0" baseline="-25000" noProof="0" dirty="0" err="1">
                    <a:ln>
                      <a:noFill/>
                    </a:ln>
                    <a:solidFill>
                      <a:prstClr val="black"/>
                    </a:solidFill>
                    <a:effectLst/>
                    <a:uLnTx/>
                    <a:uFillTx/>
                    <a:latin typeface="Arial" charset="0"/>
                    <a:ea typeface="ＭＳ Ｐゴシック" charset="0"/>
                    <a:cs typeface="Arial" charset="0"/>
                  </a:rPr>
                  <a:t>in</a:t>
                </a:r>
                <a:endParaRPr kumimoji="0" lang="en-US" sz="2000" b="0" i="0" u="none" strike="noStrike" kern="1200" cap="none" spc="0" normalizeH="0" baseline="-25000" noProof="0" dirty="0">
                  <a:ln>
                    <a:noFill/>
                  </a:ln>
                  <a:solidFill>
                    <a:prstClr val="black"/>
                  </a:solidFill>
                  <a:effectLst/>
                  <a:uLnTx/>
                  <a:uFillTx/>
                  <a:latin typeface="Arial" charset="0"/>
                  <a:ea typeface="ＭＳ Ｐゴシック" charset="0"/>
                  <a:cs typeface="Arial" charset="0"/>
                </a:endParaRPr>
              </a:p>
            </p:txBody>
          </p:sp>
          <p:sp>
            <p:nvSpPr>
              <p:cNvPr id="251" name="Line 248">
                <a:extLst>
                  <a:ext uri="{FF2B5EF4-FFF2-40B4-BE49-F238E27FC236}">
                    <a16:creationId xmlns:a16="http://schemas.microsoft.com/office/drawing/2014/main" id="{AFF3158E-6EE5-B748-81F3-F5B773B44956}"/>
                  </a:ext>
                </a:extLst>
              </p:cNvPr>
              <p:cNvSpPr>
                <a:spLocks noChangeShapeType="1"/>
              </p:cNvSpPr>
              <p:nvPr/>
            </p:nvSpPr>
            <p:spPr bwMode="auto">
              <a:xfrm flipV="1">
                <a:off x="3726" y="1834"/>
                <a:ext cx="24" cy="24"/>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228" name="Line 278">
              <a:extLst>
                <a:ext uri="{FF2B5EF4-FFF2-40B4-BE49-F238E27FC236}">
                  <a16:creationId xmlns:a16="http://schemas.microsoft.com/office/drawing/2014/main" id="{0CB4F631-69CB-7642-A7BC-FDAB90A1F798}"/>
                </a:ext>
              </a:extLst>
            </p:cNvPr>
            <p:cNvSpPr>
              <a:spLocks noChangeShapeType="1"/>
            </p:cNvSpPr>
            <p:nvPr/>
          </p:nvSpPr>
          <p:spPr bwMode="auto">
            <a:xfrm>
              <a:off x="8134705" y="4118311"/>
              <a:ext cx="0" cy="2159048"/>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229" name="Line 280">
              <a:extLst>
                <a:ext uri="{FF2B5EF4-FFF2-40B4-BE49-F238E27FC236}">
                  <a16:creationId xmlns:a16="http://schemas.microsoft.com/office/drawing/2014/main" id="{0746F237-D82D-584C-A8F8-CD30D2FE1E7D}"/>
                </a:ext>
              </a:extLst>
            </p:cNvPr>
            <p:cNvSpPr>
              <a:spLocks noChangeShapeType="1"/>
            </p:cNvSpPr>
            <p:nvPr/>
          </p:nvSpPr>
          <p:spPr bwMode="auto">
            <a:xfrm>
              <a:off x="10141593" y="4354625"/>
              <a:ext cx="0" cy="1869027"/>
            </a:xfrm>
            <a:prstGeom prst="line">
              <a:avLst/>
            </a:prstGeom>
            <a:noFill/>
            <a:ln w="1270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230" name="Freeform 281">
              <a:extLst>
                <a:ext uri="{FF2B5EF4-FFF2-40B4-BE49-F238E27FC236}">
                  <a16:creationId xmlns:a16="http://schemas.microsoft.com/office/drawing/2014/main" id="{9AF67E38-61D0-E54D-9180-266BB7DB5077}"/>
                </a:ext>
              </a:extLst>
            </p:cNvPr>
            <p:cNvSpPr>
              <a:spLocks/>
            </p:cNvSpPr>
            <p:nvPr/>
          </p:nvSpPr>
          <p:spPr bwMode="auto">
            <a:xfrm>
              <a:off x="8123462" y="4295546"/>
              <a:ext cx="2023753" cy="1965701"/>
            </a:xfrm>
            <a:custGeom>
              <a:avLst/>
              <a:gdLst>
                <a:gd name="T0" fmla="*/ 0 w 720"/>
                <a:gd name="T1" fmla="*/ 732 h 732"/>
                <a:gd name="T2" fmla="*/ 720 w 720"/>
                <a:gd name="T3" fmla="*/ 0 h 732"/>
                <a:gd name="T4" fmla="*/ 0 60000 65536"/>
                <a:gd name="T5" fmla="*/ 0 60000 65536"/>
              </a:gdLst>
              <a:ahLst/>
              <a:cxnLst>
                <a:cxn ang="T4">
                  <a:pos x="T0" y="T1"/>
                </a:cxn>
                <a:cxn ang="T5">
                  <a:pos x="T2" y="T3"/>
                </a:cxn>
              </a:cxnLst>
              <a:rect l="0" t="0" r="r" b="b"/>
              <a:pathLst>
                <a:path w="720" h="732">
                  <a:moveTo>
                    <a:pt x="0" y="732"/>
                  </a:moveTo>
                  <a:lnTo>
                    <a:pt x="720" y="0"/>
                  </a:lnTo>
                </a:path>
              </a:pathLst>
            </a:custGeom>
            <a:noFill/>
            <a:ln w="28575" cap="flat" cmpd="sng">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Line 282">
              <a:extLst>
                <a:ext uri="{FF2B5EF4-FFF2-40B4-BE49-F238E27FC236}">
                  <a16:creationId xmlns:a16="http://schemas.microsoft.com/office/drawing/2014/main" id="{09165EF6-CC62-F443-96DA-242C55FEC764}"/>
                </a:ext>
              </a:extLst>
            </p:cNvPr>
            <p:cNvSpPr>
              <a:spLocks noChangeShapeType="1"/>
            </p:cNvSpPr>
            <p:nvPr/>
          </p:nvSpPr>
          <p:spPr bwMode="auto">
            <a:xfrm>
              <a:off x="7988545" y="4295546"/>
              <a:ext cx="140538"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232" name="Line 283">
              <a:extLst>
                <a:ext uri="{FF2B5EF4-FFF2-40B4-BE49-F238E27FC236}">
                  <a16:creationId xmlns:a16="http://schemas.microsoft.com/office/drawing/2014/main" id="{871B4E50-1DE7-1348-9496-4F6D99EED9FC}"/>
                </a:ext>
              </a:extLst>
            </p:cNvPr>
            <p:cNvSpPr>
              <a:spLocks noChangeShapeType="1"/>
            </p:cNvSpPr>
            <p:nvPr/>
          </p:nvSpPr>
          <p:spPr bwMode="auto">
            <a:xfrm>
              <a:off x="10135972" y="6277359"/>
              <a:ext cx="0" cy="155752"/>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233" name="Text Box 284">
              <a:extLst>
                <a:ext uri="{FF2B5EF4-FFF2-40B4-BE49-F238E27FC236}">
                  <a16:creationId xmlns:a16="http://schemas.microsoft.com/office/drawing/2014/main" id="{4B50DE8B-0C12-8140-9035-D79283BF218C}"/>
                </a:ext>
              </a:extLst>
            </p:cNvPr>
            <p:cNvSpPr txBox="1">
              <a:spLocks noChangeArrowheads="1"/>
            </p:cNvSpPr>
            <p:nvPr/>
          </p:nvSpPr>
          <p:spPr bwMode="auto">
            <a:xfrm>
              <a:off x="7530489" y="4121025"/>
              <a:ext cx="815123" cy="5155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charset="0"/>
                  <a:ea typeface="ＭＳ Ｐゴシック" charset="0"/>
                  <a:cs typeface="+mn-cs"/>
                </a:rPr>
                <a:t>R/2</a:t>
              </a:r>
            </a:p>
          </p:txBody>
        </p:sp>
        <p:sp>
          <p:nvSpPr>
            <p:cNvPr id="234" name="Text Box 286">
              <a:extLst>
                <a:ext uri="{FF2B5EF4-FFF2-40B4-BE49-F238E27FC236}">
                  <a16:creationId xmlns:a16="http://schemas.microsoft.com/office/drawing/2014/main" id="{6637A368-5DD0-9341-B9A8-EAB9A1E261FF}"/>
                </a:ext>
              </a:extLst>
            </p:cNvPr>
            <p:cNvSpPr txBox="1">
              <a:spLocks noChangeArrowheads="1"/>
            </p:cNvSpPr>
            <p:nvPr/>
          </p:nvSpPr>
          <p:spPr bwMode="auto">
            <a:xfrm rot="16200000">
              <a:off x="7560702" y="4250334"/>
              <a:ext cx="937199" cy="7026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Symbol" charset="0"/>
                  <a:ea typeface="ＭＳ Ｐゴシック" charset="0"/>
                  <a:cs typeface="+mn-cs"/>
                </a:rPr>
                <a:t>l</a:t>
              </a:r>
              <a:r>
                <a:rPr kumimoji="0" lang="en-US" sz="2000" b="0" i="0" u="none" strike="noStrike" kern="1200" cap="none" spc="0" normalizeH="0" baseline="-25000" noProof="0" dirty="0">
                  <a:ln>
                    <a:noFill/>
                  </a:ln>
                  <a:solidFill>
                    <a:prstClr val="black"/>
                  </a:solidFill>
                  <a:effectLst/>
                  <a:uLnTx/>
                  <a:uFillTx/>
                  <a:latin typeface="Arial" charset="0"/>
                  <a:ea typeface="ＭＳ Ｐゴシック" charset="0"/>
                  <a:cs typeface="+mn-cs"/>
                </a:rPr>
                <a:t>out</a:t>
              </a:r>
            </a:p>
          </p:txBody>
        </p:sp>
        <p:sp>
          <p:nvSpPr>
            <p:cNvPr id="235" name="Line 288">
              <a:extLst>
                <a:ext uri="{FF2B5EF4-FFF2-40B4-BE49-F238E27FC236}">
                  <a16:creationId xmlns:a16="http://schemas.microsoft.com/office/drawing/2014/main" id="{02D0A11B-C5A9-0E44-942C-A485D98E882E}"/>
                </a:ext>
              </a:extLst>
            </p:cNvPr>
            <p:cNvSpPr>
              <a:spLocks noChangeShapeType="1"/>
            </p:cNvSpPr>
            <p:nvPr/>
          </p:nvSpPr>
          <p:spPr bwMode="auto">
            <a:xfrm>
              <a:off x="8168435" y="4298232"/>
              <a:ext cx="1841053" cy="0"/>
            </a:xfrm>
            <a:prstGeom prst="line">
              <a:avLst/>
            </a:prstGeom>
            <a:noFill/>
            <a:ln w="12700">
              <a:solidFill>
                <a:schemeClr val="bg1">
                  <a:lumMod val="75000"/>
                </a:schemeClr>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cxnSp>
          <p:nvCxnSpPr>
            <p:cNvPr id="236" name="Straight Connector 235">
              <a:extLst>
                <a:ext uri="{FF2B5EF4-FFF2-40B4-BE49-F238E27FC236}">
                  <a16:creationId xmlns:a16="http://schemas.microsoft.com/office/drawing/2014/main" id="{853AE29E-1BBC-C543-B562-F9100C581063}"/>
                </a:ext>
              </a:extLst>
            </p:cNvPr>
            <p:cNvCxnSpPr>
              <a:cxnSpLocks/>
            </p:cNvCxnSpPr>
            <p:nvPr/>
          </p:nvCxnSpPr>
          <p:spPr>
            <a:xfrm>
              <a:off x="8145172" y="6255691"/>
              <a:ext cx="216568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7" name="TextBox 236">
              <a:extLst>
                <a:ext uri="{FF2B5EF4-FFF2-40B4-BE49-F238E27FC236}">
                  <a16:creationId xmlns:a16="http://schemas.microsoft.com/office/drawing/2014/main" id="{348B8B99-C888-094F-8E24-C72BA545FF69}"/>
                </a:ext>
              </a:extLst>
            </p:cNvPr>
            <p:cNvSpPr txBox="1"/>
            <p:nvPr/>
          </p:nvSpPr>
          <p:spPr>
            <a:xfrm rot="16200000">
              <a:off x="7308334" y="5337431"/>
              <a:ext cx="12345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throughput: </a:t>
              </a:r>
            </a:p>
          </p:txBody>
        </p:sp>
        <p:sp>
          <p:nvSpPr>
            <p:cNvPr id="238" name="Oval 237">
              <a:extLst>
                <a:ext uri="{FF2B5EF4-FFF2-40B4-BE49-F238E27FC236}">
                  <a16:creationId xmlns:a16="http://schemas.microsoft.com/office/drawing/2014/main" id="{E1866495-3CF2-7647-8848-42FF47076050}"/>
                </a:ext>
              </a:extLst>
            </p:cNvPr>
            <p:cNvSpPr/>
            <p:nvPr/>
          </p:nvSpPr>
          <p:spPr>
            <a:xfrm>
              <a:off x="10062871" y="4254973"/>
              <a:ext cx="127000" cy="127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6" name="Oval 245">
              <a:extLst>
                <a:ext uri="{FF2B5EF4-FFF2-40B4-BE49-F238E27FC236}">
                  <a16:creationId xmlns:a16="http://schemas.microsoft.com/office/drawing/2014/main" id="{68E4F00E-5DD1-294D-BF7E-4258A84FE28F}"/>
                </a:ext>
              </a:extLst>
            </p:cNvPr>
            <p:cNvSpPr/>
            <p:nvPr/>
          </p:nvSpPr>
          <p:spPr>
            <a:xfrm>
              <a:off x="10081363" y="4608054"/>
              <a:ext cx="127000" cy="127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7" name="Line 288">
              <a:extLst>
                <a:ext uri="{FF2B5EF4-FFF2-40B4-BE49-F238E27FC236}">
                  <a16:creationId xmlns:a16="http://schemas.microsoft.com/office/drawing/2014/main" id="{ECCB9D4B-1138-A241-ADA4-E3B616C9CFBC}"/>
                </a:ext>
              </a:extLst>
            </p:cNvPr>
            <p:cNvSpPr>
              <a:spLocks noChangeShapeType="1"/>
            </p:cNvSpPr>
            <p:nvPr/>
          </p:nvSpPr>
          <p:spPr bwMode="auto">
            <a:xfrm>
              <a:off x="8129129" y="4691263"/>
              <a:ext cx="1975007" cy="0"/>
            </a:xfrm>
            <a:prstGeom prst="line">
              <a:avLst/>
            </a:prstGeom>
            <a:noFill/>
            <a:ln w="12700">
              <a:solidFill>
                <a:schemeClr val="bg1">
                  <a:lumMod val="75000"/>
                </a:schemeClr>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248" name="Oval 247">
              <a:extLst>
                <a:ext uri="{FF2B5EF4-FFF2-40B4-BE49-F238E27FC236}">
                  <a16:creationId xmlns:a16="http://schemas.microsoft.com/office/drawing/2014/main" id="{A3F5DD77-4441-A842-B650-A2D8EB06ABBE}"/>
                </a:ext>
              </a:extLst>
            </p:cNvPr>
            <p:cNvSpPr/>
            <p:nvPr/>
          </p:nvSpPr>
          <p:spPr>
            <a:xfrm>
              <a:off x="10077752" y="4838460"/>
              <a:ext cx="127000" cy="127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9" name="Line 288">
              <a:extLst>
                <a:ext uri="{FF2B5EF4-FFF2-40B4-BE49-F238E27FC236}">
                  <a16:creationId xmlns:a16="http://schemas.microsoft.com/office/drawing/2014/main" id="{8AC50F49-A520-5C4D-B0C2-BDE7636164F4}"/>
                </a:ext>
              </a:extLst>
            </p:cNvPr>
            <p:cNvSpPr>
              <a:spLocks noChangeShapeType="1"/>
            </p:cNvSpPr>
            <p:nvPr/>
          </p:nvSpPr>
          <p:spPr bwMode="auto">
            <a:xfrm>
              <a:off x="8164521" y="4904334"/>
              <a:ext cx="1975007" cy="0"/>
            </a:xfrm>
            <a:prstGeom prst="line">
              <a:avLst/>
            </a:prstGeom>
            <a:noFill/>
            <a:ln w="1270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grpSp>
        <p:nvGrpSpPr>
          <p:cNvPr id="20" name="Group 19">
            <a:extLst>
              <a:ext uri="{FF2B5EF4-FFF2-40B4-BE49-F238E27FC236}">
                <a16:creationId xmlns:a16="http://schemas.microsoft.com/office/drawing/2014/main" id="{8F655E83-F130-5046-9040-912897B7297E}"/>
              </a:ext>
            </a:extLst>
          </p:cNvPr>
          <p:cNvGrpSpPr/>
          <p:nvPr/>
        </p:nvGrpSpPr>
        <p:grpSpPr>
          <a:xfrm>
            <a:off x="4916692" y="4287314"/>
            <a:ext cx="2280105" cy="2432269"/>
            <a:chOff x="4916692" y="4287314"/>
            <a:chExt cx="2280105" cy="2432269"/>
          </a:xfrm>
        </p:grpSpPr>
        <p:sp>
          <p:nvSpPr>
            <p:cNvPr id="437" name="Rectangle 436">
              <a:extLst>
                <a:ext uri="{FF2B5EF4-FFF2-40B4-BE49-F238E27FC236}">
                  <a16:creationId xmlns:a16="http://schemas.microsoft.com/office/drawing/2014/main" id="{6942527E-B920-3341-9E13-53F927F37EBA}"/>
                </a:ext>
              </a:extLst>
            </p:cNvPr>
            <p:cNvSpPr/>
            <p:nvPr/>
          </p:nvSpPr>
          <p:spPr>
            <a:xfrm>
              <a:off x="5555184" y="4766211"/>
              <a:ext cx="1143001" cy="493182"/>
            </a:xfrm>
            <a:prstGeom prst="rect">
              <a:avLst/>
            </a:prstGeom>
            <a:gradFill flip="none" rotWithShape="1">
              <a:gsLst>
                <a:gs pos="0">
                  <a:srgbClr val="FF0000"/>
                </a:gs>
                <a:gs pos="48000">
                  <a:srgbClr val="FFFFFF">
                    <a:lumMod val="97000"/>
                    <a:lumOff val="3000"/>
                  </a:srgbClr>
                </a:gs>
                <a:gs pos="100000">
                  <a:srgbClr val="FFFFFF">
                    <a:lumMod val="60000"/>
                    <a:lumOff val="40000"/>
                  </a:srgbClr>
                </a:gs>
              </a:gsLst>
              <a:lin ang="16200000" scaled="1"/>
              <a:tileRect/>
            </a:gradFill>
            <a:ln>
              <a:noFill/>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AU" sz="1600" b="0" i="0" u="none" strike="noStrike" kern="0" cap="none" spc="0" normalizeH="0" baseline="0" noProof="0" dirty="0">
                  <a:ln>
                    <a:noFill/>
                  </a:ln>
                  <a:solidFill>
                    <a:srgbClr val="FF0000"/>
                  </a:solidFill>
                  <a:effectLst/>
                  <a:uLnTx/>
                  <a:uFillTx/>
                  <a:latin typeface="Tahoma" pitchFamily="34" charset="0"/>
                  <a:ea typeface="+mn-ea"/>
                  <a:cs typeface="+mn-cs"/>
                </a:rPr>
                <a:t>loss</a:t>
              </a:r>
            </a:p>
          </p:txBody>
        </p:sp>
        <p:cxnSp>
          <p:nvCxnSpPr>
            <p:cNvPr id="448" name="Straight Arrow Connector 447">
              <a:extLst>
                <a:ext uri="{FF2B5EF4-FFF2-40B4-BE49-F238E27FC236}">
                  <a16:creationId xmlns:a16="http://schemas.microsoft.com/office/drawing/2014/main" id="{F69C802A-0375-C54F-9608-19D6D9573634}"/>
                </a:ext>
              </a:extLst>
            </p:cNvPr>
            <p:cNvCxnSpPr>
              <a:cxnSpLocks/>
            </p:cNvCxnSpPr>
            <p:nvPr/>
          </p:nvCxnSpPr>
          <p:spPr bwMode="auto">
            <a:xfrm flipV="1">
              <a:off x="6557428" y="4844959"/>
              <a:ext cx="0" cy="414435"/>
            </a:xfrm>
            <a:prstGeom prst="straightConnector1">
              <a:avLst/>
            </a:prstGeom>
            <a:solidFill>
              <a:srgbClr val="00CC99"/>
            </a:solidFill>
            <a:ln w="9525" cap="flat" cmpd="sng" algn="ctr">
              <a:solidFill>
                <a:srgbClr val="FF0000"/>
              </a:solidFill>
              <a:prstDash val="solid"/>
              <a:round/>
              <a:headEnd type="oval"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438" name="Group 120">
              <a:extLst>
                <a:ext uri="{FF2B5EF4-FFF2-40B4-BE49-F238E27FC236}">
                  <a16:creationId xmlns:a16="http://schemas.microsoft.com/office/drawing/2014/main" id="{C3F71F05-0DCA-894F-9B8D-9C655D3E815B}"/>
                </a:ext>
              </a:extLst>
            </p:cNvPr>
            <p:cNvGrpSpPr>
              <a:grpSpLocks/>
            </p:cNvGrpSpPr>
            <p:nvPr/>
          </p:nvGrpSpPr>
          <p:grpSpPr bwMode="auto">
            <a:xfrm>
              <a:off x="5146139" y="4287314"/>
              <a:ext cx="1871662" cy="1804988"/>
              <a:chOff x="4188" y="2667"/>
              <a:chExt cx="1179" cy="1137"/>
            </a:xfrm>
          </p:grpSpPr>
          <p:sp>
            <p:nvSpPr>
              <p:cNvPr id="439" name="Line 109">
                <a:extLst>
                  <a:ext uri="{FF2B5EF4-FFF2-40B4-BE49-F238E27FC236}">
                    <a16:creationId xmlns:a16="http://schemas.microsoft.com/office/drawing/2014/main" id="{7EC9B59F-6466-754B-AEEC-E9D473EB99BF}"/>
                  </a:ext>
                </a:extLst>
              </p:cNvPr>
              <p:cNvSpPr>
                <a:spLocks noChangeShapeType="1"/>
              </p:cNvSpPr>
              <p:nvPr/>
            </p:nvSpPr>
            <p:spPr bwMode="auto">
              <a:xfrm>
                <a:off x="4451" y="2774"/>
                <a:ext cx="0" cy="80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440" name="Line 110">
                <a:extLst>
                  <a:ext uri="{FF2B5EF4-FFF2-40B4-BE49-F238E27FC236}">
                    <a16:creationId xmlns:a16="http://schemas.microsoft.com/office/drawing/2014/main" id="{268374A5-4835-AD4B-B872-0205C17B6883}"/>
                  </a:ext>
                </a:extLst>
              </p:cNvPr>
              <p:cNvSpPr>
                <a:spLocks noChangeShapeType="1"/>
              </p:cNvSpPr>
              <p:nvPr/>
            </p:nvSpPr>
            <p:spPr bwMode="auto">
              <a:xfrm flipV="1">
                <a:off x="4445" y="3574"/>
                <a:ext cx="922"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441" name="Line 111">
                <a:extLst>
                  <a:ext uri="{FF2B5EF4-FFF2-40B4-BE49-F238E27FC236}">
                    <a16:creationId xmlns:a16="http://schemas.microsoft.com/office/drawing/2014/main" id="{F6D1ECD4-0464-F642-9065-65A8E186258F}"/>
                  </a:ext>
                </a:extLst>
              </p:cNvPr>
              <p:cNvSpPr>
                <a:spLocks noChangeShapeType="1"/>
              </p:cNvSpPr>
              <p:nvPr/>
            </p:nvSpPr>
            <p:spPr bwMode="auto">
              <a:xfrm>
                <a:off x="5165" y="2862"/>
                <a:ext cx="0" cy="696"/>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442" name="Freeform 112">
                <a:extLst>
                  <a:ext uri="{FF2B5EF4-FFF2-40B4-BE49-F238E27FC236}">
                    <a16:creationId xmlns:a16="http://schemas.microsoft.com/office/drawing/2014/main" id="{0A438E42-3E76-4540-AE15-BB581426E467}"/>
                  </a:ext>
                </a:extLst>
              </p:cNvPr>
              <p:cNvSpPr>
                <a:spLocks/>
              </p:cNvSpPr>
              <p:nvPr/>
            </p:nvSpPr>
            <p:spPr bwMode="auto">
              <a:xfrm>
                <a:off x="4447" y="2667"/>
                <a:ext cx="723" cy="905"/>
              </a:xfrm>
              <a:custGeom>
                <a:avLst/>
                <a:gdLst>
                  <a:gd name="T0" fmla="*/ 0 w 723"/>
                  <a:gd name="T1" fmla="*/ 905 h 905"/>
                  <a:gd name="T2" fmla="*/ 573 w 723"/>
                  <a:gd name="T3" fmla="*/ 732 h 905"/>
                  <a:gd name="T4" fmla="*/ 680 w 723"/>
                  <a:gd name="T5" fmla="*/ 0 h 905"/>
                  <a:gd name="T6" fmla="*/ 0 60000 65536"/>
                  <a:gd name="T7" fmla="*/ 0 60000 65536"/>
                  <a:gd name="T8" fmla="*/ 0 60000 65536"/>
                </a:gdLst>
                <a:ahLst/>
                <a:cxnLst>
                  <a:cxn ang="T6">
                    <a:pos x="T0" y="T1"/>
                  </a:cxn>
                  <a:cxn ang="T7">
                    <a:pos x="T2" y="T3"/>
                  </a:cxn>
                  <a:cxn ang="T8">
                    <a:pos x="T4" y="T5"/>
                  </a:cxn>
                </a:cxnLst>
                <a:rect l="0" t="0" r="r" b="b"/>
                <a:pathLst>
                  <a:path w="723" h="905">
                    <a:moveTo>
                      <a:pt x="0" y="905"/>
                    </a:moveTo>
                    <a:cubicBezTo>
                      <a:pt x="95" y="876"/>
                      <a:pt x="460" y="883"/>
                      <a:pt x="573" y="732"/>
                    </a:cubicBezTo>
                    <a:cubicBezTo>
                      <a:pt x="723" y="490"/>
                      <a:pt x="658" y="152"/>
                      <a:pt x="680" y="0"/>
                    </a:cubicBezTo>
                  </a:path>
                </a:pathLst>
              </a:custGeom>
              <a:noFill/>
              <a:ln w="28575" cap="flat" cmpd="sng">
                <a:solidFill>
                  <a:srgbClr val="CC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443" name="Line 114">
                <a:extLst>
                  <a:ext uri="{FF2B5EF4-FFF2-40B4-BE49-F238E27FC236}">
                    <a16:creationId xmlns:a16="http://schemas.microsoft.com/office/drawing/2014/main" id="{552DE322-E230-E343-890F-B1B7AC9DDD3F}"/>
                  </a:ext>
                </a:extLst>
              </p:cNvPr>
              <p:cNvSpPr>
                <a:spLocks noChangeShapeType="1"/>
              </p:cNvSpPr>
              <p:nvPr/>
            </p:nvSpPr>
            <p:spPr bwMode="auto">
              <a:xfrm>
                <a:off x="5163" y="3578"/>
                <a:ext cx="0" cy="5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444" name="Text Box 116">
                <a:extLst>
                  <a:ext uri="{FF2B5EF4-FFF2-40B4-BE49-F238E27FC236}">
                    <a16:creationId xmlns:a16="http://schemas.microsoft.com/office/drawing/2014/main" id="{F7629BF2-5C8F-A74F-92B9-26F8CA9FFD38}"/>
                  </a:ext>
                </a:extLst>
              </p:cNvPr>
              <p:cNvSpPr txBox="1">
                <a:spLocks noChangeArrowheads="1"/>
              </p:cNvSpPr>
              <p:nvPr/>
            </p:nvSpPr>
            <p:spPr bwMode="auto">
              <a:xfrm>
                <a:off x="5031" y="3600"/>
                <a:ext cx="2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400" b="0" i="0" u="none" strike="noStrike" kern="0" cap="none" spc="0" normalizeH="0" baseline="0" noProof="0">
                    <a:ln>
                      <a:noFill/>
                    </a:ln>
                    <a:solidFill>
                      <a:srgbClr val="000000"/>
                    </a:solidFill>
                    <a:effectLst/>
                    <a:uLnTx/>
                    <a:uFillTx/>
                    <a:latin typeface="Tahoma" charset="0"/>
                    <a:ea typeface="ＭＳ Ｐゴシック" charset="-128"/>
                  </a:rPr>
                  <a:t>R/2</a:t>
                </a:r>
              </a:p>
            </p:txBody>
          </p:sp>
          <p:sp>
            <p:nvSpPr>
              <p:cNvPr id="445" name="Text Box 117">
                <a:extLst>
                  <a:ext uri="{FF2B5EF4-FFF2-40B4-BE49-F238E27FC236}">
                    <a16:creationId xmlns:a16="http://schemas.microsoft.com/office/drawing/2014/main" id="{67D088DA-08E7-D048-AC59-9A026C7C5336}"/>
                  </a:ext>
                </a:extLst>
              </p:cNvPr>
              <p:cNvSpPr txBox="1">
                <a:spLocks noChangeArrowheads="1"/>
              </p:cNvSpPr>
              <p:nvPr/>
            </p:nvSpPr>
            <p:spPr bwMode="auto">
              <a:xfrm rot="-5400000">
                <a:off x="4067" y="3099"/>
                <a:ext cx="4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2000" b="0" i="0" u="none" strike="noStrike" kern="0" cap="none" spc="0" normalizeH="0" baseline="0" noProof="0">
                    <a:ln>
                      <a:noFill/>
                    </a:ln>
                    <a:solidFill>
                      <a:srgbClr val="000000"/>
                    </a:solidFill>
                    <a:effectLst/>
                    <a:uLnTx/>
                    <a:uFillTx/>
                    <a:latin typeface="Arial" charset="0"/>
                    <a:ea typeface="ＭＳ Ｐゴシック" charset="-128"/>
                  </a:rPr>
                  <a:t>delay</a:t>
                </a:r>
                <a:endParaRPr kumimoji="0" lang="en-US" altLang="x-none" sz="2000" b="0" i="0" u="none" strike="noStrike" kern="0" cap="none" spc="0" normalizeH="0" baseline="-25000" noProof="0">
                  <a:ln>
                    <a:noFill/>
                  </a:ln>
                  <a:solidFill>
                    <a:srgbClr val="000000"/>
                  </a:solidFill>
                  <a:effectLst/>
                  <a:uLnTx/>
                  <a:uFillTx/>
                  <a:latin typeface="Arial" charset="0"/>
                  <a:ea typeface="ＭＳ Ｐゴシック" charset="-128"/>
                </a:endParaRPr>
              </a:p>
            </p:txBody>
          </p:sp>
          <p:sp>
            <p:nvSpPr>
              <p:cNvPr id="446" name="Text Box 118">
                <a:extLst>
                  <a:ext uri="{FF2B5EF4-FFF2-40B4-BE49-F238E27FC236}">
                    <a16:creationId xmlns:a16="http://schemas.microsoft.com/office/drawing/2014/main" id="{D958368F-212C-6B40-B192-E733262555AC}"/>
                  </a:ext>
                </a:extLst>
              </p:cNvPr>
              <p:cNvSpPr txBox="1">
                <a:spLocks noChangeArrowheads="1"/>
              </p:cNvSpPr>
              <p:nvPr/>
            </p:nvSpPr>
            <p:spPr bwMode="auto">
              <a:xfrm>
                <a:off x="4702" y="3554"/>
                <a:ext cx="2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2000" b="0" i="0" u="none" strike="noStrike" kern="0" cap="none" spc="0" normalizeH="0" baseline="0" noProof="0">
                    <a:ln>
                      <a:noFill/>
                    </a:ln>
                    <a:solidFill>
                      <a:srgbClr val="000000"/>
                    </a:solidFill>
                    <a:effectLst/>
                    <a:uLnTx/>
                    <a:uFillTx/>
                    <a:latin typeface="Symbol" charset="2"/>
                    <a:ea typeface="ＭＳ Ｐゴシック" charset="-128"/>
                  </a:rPr>
                  <a:t>l</a:t>
                </a:r>
                <a:r>
                  <a:rPr kumimoji="0" lang="en-US" altLang="x-none" sz="2000" b="0" i="0" u="none" strike="noStrike" kern="0" cap="none" spc="0" normalizeH="0" baseline="-25000" noProof="0">
                    <a:ln>
                      <a:noFill/>
                    </a:ln>
                    <a:solidFill>
                      <a:srgbClr val="000000"/>
                    </a:solidFill>
                    <a:effectLst/>
                    <a:uLnTx/>
                    <a:uFillTx/>
                    <a:latin typeface="Arial" charset="0"/>
                    <a:ea typeface="ＭＳ Ｐゴシック" charset="-128"/>
                  </a:rPr>
                  <a:t>in</a:t>
                </a:r>
              </a:p>
            </p:txBody>
          </p:sp>
        </p:grpSp>
        <p:sp>
          <p:nvSpPr>
            <p:cNvPr id="449" name="TextBox 448">
              <a:extLst>
                <a:ext uri="{FF2B5EF4-FFF2-40B4-BE49-F238E27FC236}">
                  <a16:creationId xmlns:a16="http://schemas.microsoft.com/office/drawing/2014/main" id="{F7056E90-DBD4-E14A-A4C3-A9C0E51995F4}"/>
                </a:ext>
              </a:extLst>
            </p:cNvPr>
            <p:cNvSpPr txBox="1"/>
            <p:nvPr/>
          </p:nvSpPr>
          <p:spPr>
            <a:xfrm>
              <a:off x="4916692" y="6073252"/>
              <a:ext cx="2280105" cy="646331"/>
            </a:xfrm>
            <a:prstGeom prst="rect">
              <a:avLst/>
            </a:prstGeom>
            <a:noFill/>
          </p:spPr>
          <p:txBody>
            <a:bodyPr wrap="square">
              <a:spAutoFit/>
            </a:bodyPr>
            <a:lstStyle/>
            <a:p>
              <a:pPr lvl="1">
                <a:buFont typeface="AppleColorEmoji" pitchFamily="2" charset="0"/>
                <a:buChar char="❌"/>
              </a:pPr>
              <a:r>
                <a:rPr lang="en-AU" sz="1600" dirty="0">
                  <a:solidFill>
                    <a:srgbClr val="FF0000"/>
                  </a:solidFill>
                </a:rPr>
                <a:t>Delay </a:t>
              </a:r>
              <a:r>
                <a:rPr lang="en-AU" sz="1800" dirty="0">
                  <a:solidFill>
                    <a:srgbClr val="FF0000"/>
                  </a:solidFill>
                </a:rPr>
                <a:t>increase</a:t>
              </a:r>
            </a:p>
            <a:p>
              <a:pPr lvl="1">
                <a:buFont typeface="AppleColorEmoji" pitchFamily="2" charset="0"/>
                <a:buChar char="❌"/>
              </a:pPr>
              <a:r>
                <a:rPr lang="en-AU" sz="1800" dirty="0">
                  <a:solidFill>
                    <a:srgbClr val="FF0000"/>
                  </a:solidFill>
                </a:rPr>
                <a:t>Packet loss </a:t>
              </a:r>
              <a:r>
                <a:rPr lang="en-AU" sz="1800" dirty="0">
                  <a:solidFill>
                    <a:srgbClr val="FF0000"/>
                  </a:solidFill>
                  <a:sym typeface="Wingdings" pitchFamily="2" charset="2"/>
                </a:rPr>
                <a:t>	</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endParaRPr>
            </a:p>
          </p:txBody>
        </p:sp>
      </p:grpSp>
      <p:sp>
        <p:nvSpPr>
          <p:cNvPr id="450" name="Rectangle 15">
            <a:extLst>
              <a:ext uri="{FF2B5EF4-FFF2-40B4-BE49-F238E27FC236}">
                <a16:creationId xmlns:a16="http://schemas.microsoft.com/office/drawing/2014/main" id="{3D03AAE0-3DC7-E642-97B8-14FADE96918B}"/>
              </a:ext>
            </a:extLst>
          </p:cNvPr>
          <p:cNvSpPr txBox="1">
            <a:spLocks noChangeArrowheads="1"/>
          </p:cNvSpPr>
          <p:nvPr/>
        </p:nvSpPr>
        <p:spPr bwMode="auto">
          <a:xfrm>
            <a:off x="762980" y="4416897"/>
            <a:ext cx="409178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23838" indent="-223838">
              <a:defRPr/>
            </a:pPr>
            <a:r>
              <a:rPr lang="en-US" kern="0" dirty="0">
                <a:cs typeface="+mn-cs"/>
              </a:rPr>
              <a:t>How can we?</a:t>
            </a:r>
          </a:p>
          <a:p>
            <a:pPr marL="917575" lvl="1" indent="-514350">
              <a:buFont typeface="Wingdings" pitchFamily="2" charset="2"/>
              <a:buChar char="ü"/>
              <a:defRPr/>
            </a:pPr>
            <a:r>
              <a:rPr lang="en-US" kern="0" dirty="0">
                <a:solidFill>
                  <a:srgbClr val="00B050"/>
                </a:solidFill>
                <a:cs typeface="+mn-cs"/>
              </a:rPr>
              <a:t>Avoid congestion</a:t>
            </a:r>
          </a:p>
          <a:p>
            <a:pPr marL="917575" lvl="1" indent="-514350">
              <a:buFont typeface="Wingdings" pitchFamily="2" charset="2"/>
              <a:buChar char="ü"/>
              <a:defRPr/>
            </a:pPr>
            <a:r>
              <a:rPr lang="en-US" kern="0" dirty="0">
                <a:solidFill>
                  <a:srgbClr val="00B050"/>
                </a:solidFill>
                <a:cs typeface="+mn-cs"/>
              </a:rPr>
              <a:t>Resolve congestion</a:t>
            </a:r>
          </a:p>
          <a:p>
            <a:pPr marL="223838" indent="-223838">
              <a:defRPr/>
            </a:pPr>
            <a:endParaRPr lang="en-US" kern="0" dirty="0">
              <a:cs typeface="+mn-cs"/>
            </a:endParaRPr>
          </a:p>
        </p:txBody>
      </p:sp>
    </p:spTree>
    <p:extLst>
      <p:ext uri="{BB962C8B-B14F-4D97-AF65-F5344CB8AC3E}">
        <p14:creationId xmlns:p14="http://schemas.microsoft.com/office/powerpoint/2010/main" val="184174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0">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 grpId="0" uiExpand="1"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6E9E95-6767-9F4E-9F93-61E7BF494312}"/>
              </a:ext>
            </a:extLst>
          </p:cNvPr>
          <p:cNvSpPr>
            <a:spLocks noGrp="1"/>
          </p:cNvSpPr>
          <p:nvPr>
            <p:ph type="title"/>
          </p:nvPr>
        </p:nvSpPr>
        <p:spPr/>
        <p:txBody>
          <a:bodyPr/>
          <a:lstStyle/>
          <a:p>
            <a:r>
              <a:rPr lang="en-US" dirty="0"/>
              <a:t>Congestion: multi-hop scenario</a:t>
            </a:r>
            <a:endParaRPr lang="en-AU" dirty="0"/>
          </a:p>
        </p:txBody>
      </p:sp>
      <p:sp>
        <p:nvSpPr>
          <p:cNvPr id="5" name="Slide Number Placeholder 4">
            <a:extLst>
              <a:ext uri="{FF2B5EF4-FFF2-40B4-BE49-F238E27FC236}">
                <a16:creationId xmlns:a16="http://schemas.microsoft.com/office/drawing/2014/main" id="{EA8FD237-F193-2347-974C-5CD556ACCC01}"/>
              </a:ext>
            </a:extLst>
          </p:cNvPr>
          <p:cNvSpPr>
            <a:spLocks noGrp="1"/>
          </p:cNvSpPr>
          <p:nvPr>
            <p:ph type="sldNum" sz="quarter" idx="4"/>
          </p:nvPr>
        </p:nvSpPr>
        <p:spPr/>
        <p:txBody>
          <a:bodyPr/>
          <a:lstStyle/>
          <a:p>
            <a:r>
              <a:rPr lang="en-US"/>
              <a:t>Transport Layer: 3-</a:t>
            </a:r>
            <a:fld id="{C4204591-24BD-A542-B9D5-F8D8A88D2FEE}" type="slidenum">
              <a:rPr lang="en-US" smtClean="0"/>
              <a:pPr/>
              <a:t>36</a:t>
            </a:fld>
            <a:endParaRPr lang="en-US" dirty="0"/>
          </a:p>
        </p:txBody>
      </p:sp>
      <p:grpSp>
        <p:nvGrpSpPr>
          <p:cNvPr id="153" name="Group 16">
            <a:extLst>
              <a:ext uri="{FF2B5EF4-FFF2-40B4-BE49-F238E27FC236}">
                <a16:creationId xmlns:a16="http://schemas.microsoft.com/office/drawing/2014/main" id="{A4A8C784-F159-2241-848F-55970DD24EFE}"/>
              </a:ext>
            </a:extLst>
          </p:cNvPr>
          <p:cNvGrpSpPr>
            <a:grpSpLocks/>
          </p:cNvGrpSpPr>
          <p:nvPr/>
        </p:nvGrpSpPr>
        <p:grpSpPr bwMode="auto">
          <a:xfrm>
            <a:off x="6597779" y="3869876"/>
            <a:ext cx="3813176" cy="2335211"/>
            <a:chOff x="3010" y="1071"/>
            <a:chExt cx="2402" cy="1471"/>
          </a:xfrm>
        </p:grpSpPr>
        <p:sp>
          <p:nvSpPr>
            <p:cNvPr id="154" name="Freeform 17">
              <a:extLst>
                <a:ext uri="{FF2B5EF4-FFF2-40B4-BE49-F238E27FC236}">
                  <a16:creationId xmlns:a16="http://schemas.microsoft.com/office/drawing/2014/main" id="{A197A819-E46B-924B-8DD5-D34759A95237}"/>
                </a:ext>
              </a:extLst>
            </p:cNvPr>
            <p:cNvSpPr>
              <a:spLocks/>
            </p:cNvSpPr>
            <p:nvPr/>
          </p:nvSpPr>
          <p:spPr bwMode="auto">
            <a:xfrm>
              <a:off x="3162" y="1071"/>
              <a:ext cx="2250" cy="1409"/>
            </a:xfrm>
            <a:custGeom>
              <a:avLst/>
              <a:gdLst>
                <a:gd name="T0" fmla="*/ 0 w 2250"/>
                <a:gd name="T1" fmla="*/ 624 h 1409"/>
                <a:gd name="T2" fmla="*/ 219 w 2250"/>
                <a:gd name="T3" fmla="*/ 321 h 1409"/>
                <a:gd name="T4" fmla="*/ 529 w 2250"/>
                <a:gd name="T5" fmla="*/ 35 h 1409"/>
                <a:gd name="T6" fmla="*/ 1551 w 2250"/>
                <a:gd name="T7" fmla="*/ 111 h 1409"/>
                <a:gd name="T8" fmla="*/ 1968 w 2250"/>
                <a:gd name="T9" fmla="*/ 483 h 1409"/>
                <a:gd name="T10" fmla="*/ 2199 w 2250"/>
                <a:gd name="T11" fmla="*/ 906 h 1409"/>
                <a:gd name="T12" fmla="*/ 1659 w 2250"/>
                <a:gd name="T13" fmla="*/ 1314 h 1409"/>
                <a:gd name="T14" fmla="*/ 993 w 2250"/>
                <a:gd name="T15" fmla="*/ 1386 h 1409"/>
                <a:gd name="T16" fmla="*/ 465 w 2250"/>
                <a:gd name="T17" fmla="*/ 1356 h 1409"/>
                <a:gd name="T18" fmla="*/ 102 w 2250"/>
                <a:gd name="T19" fmla="*/ 1068 h 1409"/>
                <a:gd name="T20" fmla="*/ 0 w 2250"/>
                <a:gd name="T21" fmla="*/ 624 h 14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50"/>
                <a:gd name="T34" fmla="*/ 0 h 1409"/>
                <a:gd name="T35" fmla="*/ 2250 w 2250"/>
                <a:gd name="T36" fmla="*/ 1409 h 14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50" h="1409">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99CC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55" name="Freeform 18">
              <a:extLst>
                <a:ext uri="{FF2B5EF4-FFF2-40B4-BE49-F238E27FC236}">
                  <a16:creationId xmlns:a16="http://schemas.microsoft.com/office/drawing/2014/main" id="{BCAE2903-FCAD-6D4F-B2DA-8D2BB927B64F}"/>
                </a:ext>
              </a:extLst>
            </p:cNvPr>
            <p:cNvSpPr>
              <a:spLocks/>
            </p:cNvSpPr>
            <p:nvPr/>
          </p:nvSpPr>
          <p:spPr bwMode="auto">
            <a:xfrm>
              <a:off x="3498" y="1620"/>
              <a:ext cx="342" cy="186"/>
            </a:xfrm>
            <a:custGeom>
              <a:avLst/>
              <a:gdLst>
                <a:gd name="T0" fmla="*/ 0 w 342"/>
                <a:gd name="T1" fmla="*/ 186 h 186"/>
                <a:gd name="T2" fmla="*/ 342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571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56" name="Oval 19">
              <a:extLst>
                <a:ext uri="{FF2B5EF4-FFF2-40B4-BE49-F238E27FC236}">
                  <a16:creationId xmlns:a16="http://schemas.microsoft.com/office/drawing/2014/main" id="{E19C029D-5DB8-4646-8586-93C6E5D754B6}"/>
                </a:ext>
              </a:extLst>
            </p:cNvPr>
            <p:cNvSpPr>
              <a:spLocks noChangeArrowheads="1"/>
            </p:cNvSpPr>
            <p:nvPr/>
          </p:nvSpPr>
          <p:spPr bwMode="auto">
            <a:xfrm>
              <a:off x="3238" y="1862"/>
              <a:ext cx="313" cy="81"/>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57" name="Line 20">
              <a:extLst>
                <a:ext uri="{FF2B5EF4-FFF2-40B4-BE49-F238E27FC236}">
                  <a16:creationId xmlns:a16="http://schemas.microsoft.com/office/drawing/2014/main" id="{04CD767A-EB7F-3749-AF35-038F0EB310EA}"/>
                </a:ext>
              </a:extLst>
            </p:cNvPr>
            <p:cNvSpPr>
              <a:spLocks noChangeShapeType="1"/>
            </p:cNvSpPr>
            <p:nvPr/>
          </p:nvSpPr>
          <p:spPr bwMode="auto">
            <a:xfrm>
              <a:off x="3238" y="1855"/>
              <a:ext cx="0" cy="5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58" name="Line 21">
              <a:extLst>
                <a:ext uri="{FF2B5EF4-FFF2-40B4-BE49-F238E27FC236}">
                  <a16:creationId xmlns:a16="http://schemas.microsoft.com/office/drawing/2014/main" id="{3D08FA88-7FA8-6B41-A94D-3ACF5338EE00}"/>
                </a:ext>
              </a:extLst>
            </p:cNvPr>
            <p:cNvSpPr>
              <a:spLocks noChangeShapeType="1"/>
            </p:cNvSpPr>
            <p:nvPr/>
          </p:nvSpPr>
          <p:spPr bwMode="auto">
            <a:xfrm>
              <a:off x="3551" y="1855"/>
              <a:ext cx="0" cy="5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59" name="Rectangle 22">
              <a:extLst>
                <a:ext uri="{FF2B5EF4-FFF2-40B4-BE49-F238E27FC236}">
                  <a16:creationId xmlns:a16="http://schemas.microsoft.com/office/drawing/2014/main" id="{14C519A1-2AFB-D045-BAE8-CDF8B1A46CE0}"/>
                </a:ext>
              </a:extLst>
            </p:cNvPr>
            <p:cNvSpPr>
              <a:spLocks noChangeArrowheads="1"/>
            </p:cNvSpPr>
            <p:nvPr/>
          </p:nvSpPr>
          <p:spPr bwMode="auto">
            <a:xfrm>
              <a:off x="3238" y="1855"/>
              <a:ext cx="310" cy="49"/>
            </a:xfrm>
            <a:prstGeom prst="rect">
              <a:avLst/>
            </a:prstGeom>
            <a:solidFill>
              <a:srgbClr val="CC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60" name="Oval 23">
              <a:extLst>
                <a:ext uri="{FF2B5EF4-FFF2-40B4-BE49-F238E27FC236}">
                  <a16:creationId xmlns:a16="http://schemas.microsoft.com/office/drawing/2014/main" id="{5D384EFF-7EDF-2F40-B619-362AA2A6882E}"/>
                </a:ext>
              </a:extLst>
            </p:cNvPr>
            <p:cNvSpPr>
              <a:spLocks noChangeArrowheads="1"/>
            </p:cNvSpPr>
            <p:nvPr/>
          </p:nvSpPr>
          <p:spPr bwMode="auto">
            <a:xfrm>
              <a:off x="3235" y="1796"/>
              <a:ext cx="313" cy="95"/>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61" name="Oval 24">
              <a:extLst>
                <a:ext uri="{FF2B5EF4-FFF2-40B4-BE49-F238E27FC236}">
                  <a16:creationId xmlns:a16="http://schemas.microsoft.com/office/drawing/2014/main" id="{45431A8F-76AB-B843-9FDF-E58D4A677283}"/>
                </a:ext>
              </a:extLst>
            </p:cNvPr>
            <p:cNvSpPr>
              <a:spLocks noChangeArrowheads="1"/>
            </p:cNvSpPr>
            <p:nvPr/>
          </p:nvSpPr>
          <p:spPr bwMode="auto">
            <a:xfrm>
              <a:off x="3712" y="2249"/>
              <a:ext cx="313" cy="81"/>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62" name="Line 25">
              <a:extLst>
                <a:ext uri="{FF2B5EF4-FFF2-40B4-BE49-F238E27FC236}">
                  <a16:creationId xmlns:a16="http://schemas.microsoft.com/office/drawing/2014/main" id="{EAFC7E9F-D994-4A4B-AE5C-4FC43EE0CE38}"/>
                </a:ext>
              </a:extLst>
            </p:cNvPr>
            <p:cNvSpPr>
              <a:spLocks noChangeShapeType="1"/>
            </p:cNvSpPr>
            <p:nvPr/>
          </p:nvSpPr>
          <p:spPr bwMode="auto">
            <a:xfrm>
              <a:off x="3712" y="2242"/>
              <a:ext cx="0" cy="5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63" name="Line 26">
              <a:extLst>
                <a:ext uri="{FF2B5EF4-FFF2-40B4-BE49-F238E27FC236}">
                  <a16:creationId xmlns:a16="http://schemas.microsoft.com/office/drawing/2014/main" id="{C1E04F77-1E84-0549-B98E-DDD825AD0CDA}"/>
                </a:ext>
              </a:extLst>
            </p:cNvPr>
            <p:cNvSpPr>
              <a:spLocks noChangeShapeType="1"/>
            </p:cNvSpPr>
            <p:nvPr/>
          </p:nvSpPr>
          <p:spPr bwMode="auto">
            <a:xfrm>
              <a:off x="4025" y="2242"/>
              <a:ext cx="0" cy="5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64" name="Rectangle 27">
              <a:extLst>
                <a:ext uri="{FF2B5EF4-FFF2-40B4-BE49-F238E27FC236}">
                  <a16:creationId xmlns:a16="http://schemas.microsoft.com/office/drawing/2014/main" id="{1309823D-D334-0E47-A9F6-76C90A8EDF0D}"/>
                </a:ext>
              </a:extLst>
            </p:cNvPr>
            <p:cNvSpPr>
              <a:spLocks noChangeArrowheads="1"/>
            </p:cNvSpPr>
            <p:nvPr/>
          </p:nvSpPr>
          <p:spPr bwMode="auto">
            <a:xfrm>
              <a:off x="3712" y="2242"/>
              <a:ext cx="310" cy="49"/>
            </a:xfrm>
            <a:prstGeom prst="rect">
              <a:avLst/>
            </a:prstGeom>
            <a:solidFill>
              <a:srgbClr val="CC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65" name="Oval 28">
              <a:extLst>
                <a:ext uri="{FF2B5EF4-FFF2-40B4-BE49-F238E27FC236}">
                  <a16:creationId xmlns:a16="http://schemas.microsoft.com/office/drawing/2014/main" id="{98F2BC94-5516-0548-A50B-93D543461D14}"/>
                </a:ext>
              </a:extLst>
            </p:cNvPr>
            <p:cNvSpPr>
              <a:spLocks noChangeArrowheads="1"/>
            </p:cNvSpPr>
            <p:nvPr/>
          </p:nvSpPr>
          <p:spPr bwMode="auto">
            <a:xfrm>
              <a:off x="3709" y="2183"/>
              <a:ext cx="313" cy="95"/>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66" name="Oval 29">
              <a:extLst>
                <a:ext uri="{FF2B5EF4-FFF2-40B4-BE49-F238E27FC236}">
                  <a16:creationId xmlns:a16="http://schemas.microsoft.com/office/drawing/2014/main" id="{7D737B0B-8C99-C742-9225-B45C6139F6D1}"/>
                </a:ext>
              </a:extLst>
            </p:cNvPr>
            <p:cNvSpPr>
              <a:spLocks noChangeArrowheads="1"/>
            </p:cNvSpPr>
            <p:nvPr/>
          </p:nvSpPr>
          <p:spPr bwMode="auto">
            <a:xfrm>
              <a:off x="3708" y="1559"/>
              <a:ext cx="313" cy="81"/>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67" name="Line 30">
              <a:extLst>
                <a:ext uri="{FF2B5EF4-FFF2-40B4-BE49-F238E27FC236}">
                  <a16:creationId xmlns:a16="http://schemas.microsoft.com/office/drawing/2014/main" id="{E2603695-9AC9-2740-852D-65F3C7CA1457}"/>
                </a:ext>
              </a:extLst>
            </p:cNvPr>
            <p:cNvSpPr>
              <a:spLocks noChangeShapeType="1"/>
            </p:cNvSpPr>
            <p:nvPr/>
          </p:nvSpPr>
          <p:spPr bwMode="auto">
            <a:xfrm>
              <a:off x="3708" y="1552"/>
              <a:ext cx="0" cy="5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68" name="Line 31">
              <a:extLst>
                <a:ext uri="{FF2B5EF4-FFF2-40B4-BE49-F238E27FC236}">
                  <a16:creationId xmlns:a16="http://schemas.microsoft.com/office/drawing/2014/main" id="{22491FB9-EA0C-DB4B-9CFE-3ABAAA0D8DF4}"/>
                </a:ext>
              </a:extLst>
            </p:cNvPr>
            <p:cNvSpPr>
              <a:spLocks noChangeShapeType="1"/>
            </p:cNvSpPr>
            <p:nvPr/>
          </p:nvSpPr>
          <p:spPr bwMode="auto">
            <a:xfrm>
              <a:off x="4021" y="1552"/>
              <a:ext cx="0" cy="5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69" name="Rectangle 32">
              <a:extLst>
                <a:ext uri="{FF2B5EF4-FFF2-40B4-BE49-F238E27FC236}">
                  <a16:creationId xmlns:a16="http://schemas.microsoft.com/office/drawing/2014/main" id="{B0423748-354E-7942-BD10-0A511D8D31AA}"/>
                </a:ext>
              </a:extLst>
            </p:cNvPr>
            <p:cNvSpPr>
              <a:spLocks noChangeArrowheads="1"/>
            </p:cNvSpPr>
            <p:nvPr/>
          </p:nvSpPr>
          <p:spPr bwMode="auto">
            <a:xfrm>
              <a:off x="3708" y="1552"/>
              <a:ext cx="310" cy="49"/>
            </a:xfrm>
            <a:prstGeom prst="rect">
              <a:avLst/>
            </a:prstGeom>
            <a:solidFill>
              <a:srgbClr val="CC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70" name="Oval 33">
              <a:extLst>
                <a:ext uri="{FF2B5EF4-FFF2-40B4-BE49-F238E27FC236}">
                  <a16:creationId xmlns:a16="http://schemas.microsoft.com/office/drawing/2014/main" id="{6A2865A1-D239-0542-AF22-831224EE622E}"/>
                </a:ext>
              </a:extLst>
            </p:cNvPr>
            <p:cNvSpPr>
              <a:spLocks noChangeArrowheads="1"/>
            </p:cNvSpPr>
            <p:nvPr/>
          </p:nvSpPr>
          <p:spPr bwMode="auto">
            <a:xfrm>
              <a:off x="3705" y="1493"/>
              <a:ext cx="313" cy="95"/>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71" name="Oval 34">
              <a:extLst>
                <a:ext uri="{FF2B5EF4-FFF2-40B4-BE49-F238E27FC236}">
                  <a16:creationId xmlns:a16="http://schemas.microsoft.com/office/drawing/2014/main" id="{BB1C55AE-2247-9D46-9AD9-395415F01BCD}"/>
                </a:ext>
              </a:extLst>
            </p:cNvPr>
            <p:cNvSpPr>
              <a:spLocks noChangeArrowheads="1"/>
            </p:cNvSpPr>
            <p:nvPr/>
          </p:nvSpPr>
          <p:spPr bwMode="auto">
            <a:xfrm>
              <a:off x="4391" y="1555"/>
              <a:ext cx="312" cy="81"/>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72" name="Line 35">
              <a:extLst>
                <a:ext uri="{FF2B5EF4-FFF2-40B4-BE49-F238E27FC236}">
                  <a16:creationId xmlns:a16="http://schemas.microsoft.com/office/drawing/2014/main" id="{E1FFA8B4-C6FF-BE40-BEE5-90C6813B21C7}"/>
                </a:ext>
              </a:extLst>
            </p:cNvPr>
            <p:cNvSpPr>
              <a:spLocks noChangeShapeType="1"/>
            </p:cNvSpPr>
            <p:nvPr/>
          </p:nvSpPr>
          <p:spPr bwMode="auto">
            <a:xfrm>
              <a:off x="4391" y="1548"/>
              <a:ext cx="0" cy="5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73" name="Line 36">
              <a:extLst>
                <a:ext uri="{FF2B5EF4-FFF2-40B4-BE49-F238E27FC236}">
                  <a16:creationId xmlns:a16="http://schemas.microsoft.com/office/drawing/2014/main" id="{26AE3540-056B-6B43-930E-BEED8D841831}"/>
                </a:ext>
              </a:extLst>
            </p:cNvPr>
            <p:cNvSpPr>
              <a:spLocks noChangeShapeType="1"/>
            </p:cNvSpPr>
            <p:nvPr/>
          </p:nvSpPr>
          <p:spPr bwMode="auto">
            <a:xfrm>
              <a:off x="4703" y="1548"/>
              <a:ext cx="0" cy="5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74" name="Rectangle 37">
              <a:extLst>
                <a:ext uri="{FF2B5EF4-FFF2-40B4-BE49-F238E27FC236}">
                  <a16:creationId xmlns:a16="http://schemas.microsoft.com/office/drawing/2014/main" id="{DCBE53B6-3C7D-7D4A-A8CB-7464B98051CC}"/>
                </a:ext>
              </a:extLst>
            </p:cNvPr>
            <p:cNvSpPr>
              <a:spLocks noChangeArrowheads="1"/>
            </p:cNvSpPr>
            <p:nvPr/>
          </p:nvSpPr>
          <p:spPr bwMode="auto">
            <a:xfrm>
              <a:off x="4391" y="1548"/>
              <a:ext cx="309" cy="49"/>
            </a:xfrm>
            <a:prstGeom prst="rect">
              <a:avLst/>
            </a:prstGeom>
            <a:solidFill>
              <a:srgbClr val="CC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75" name="Oval 38">
              <a:extLst>
                <a:ext uri="{FF2B5EF4-FFF2-40B4-BE49-F238E27FC236}">
                  <a16:creationId xmlns:a16="http://schemas.microsoft.com/office/drawing/2014/main" id="{4C35B649-FA0B-EA42-9BB7-14ABB3174025}"/>
                </a:ext>
              </a:extLst>
            </p:cNvPr>
            <p:cNvSpPr>
              <a:spLocks noChangeArrowheads="1"/>
            </p:cNvSpPr>
            <p:nvPr/>
          </p:nvSpPr>
          <p:spPr bwMode="auto">
            <a:xfrm>
              <a:off x="4394" y="1492"/>
              <a:ext cx="312" cy="95"/>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76" name="Oval 39">
              <a:extLst>
                <a:ext uri="{FF2B5EF4-FFF2-40B4-BE49-F238E27FC236}">
                  <a16:creationId xmlns:a16="http://schemas.microsoft.com/office/drawing/2014/main" id="{B867D627-13E7-B94F-AB99-12BB7116E369}"/>
                </a:ext>
              </a:extLst>
            </p:cNvPr>
            <p:cNvSpPr>
              <a:spLocks noChangeArrowheads="1"/>
            </p:cNvSpPr>
            <p:nvPr/>
          </p:nvSpPr>
          <p:spPr bwMode="auto">
            <a:xfrm>
              <a:off x="4401" y="2246"/>
              <a:ext cx="313" cy="81"/>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77" name="Line 40">
              <a:extLst>
                <a:ext uri="{FF2B5EF4-FFF2-40B4-BE49-F238E27FC236}">
                  <a16:creationId xmlns:a16="http://schemas.microsoft.com/office/drawing/2014/main" id="{20F0744A-35A7-694F-BDBC-CA0757DF4DA6}"/>
                </a:ext>
              </a:extLst>
            </p:cNvPr>
            <p:cNvSpPr>
              <a:spLocks noChangeShapeType="1"/>
            </p:cNvSpPr>
            <p:nvPr/>
          </p:nvSpPr>
          <p:spPr bwMode="auto">
            <a:xfrm>
              <a:off x="4401" y="2239"/>
              <a:ext cx="0" cy="5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78" name="Line 41">
              <a:extLst>
                <a:ext uri="{FF2B5EF4-FFF2-40B4-BE49-F238E27FC236}">
                  <a16:creationId xmlns:a16="http://schemas.microsoft.com/office/drawing/2014/main" id="{0A171897-B397-6341-8222-DE01D5F6EF08}"/>
                </a:ext>
              </a:extLst>
            </p:cNvPr>
            <p:cNvSpPr>
              <a:spLocks noChangeShapeType="1"/>
            </p:cNvSpPr>
            <p:nvPr/>
          </p:nvSpPr>
          <p:spPr bwMode="auto">
            <a:xfrm>
              <a:off x="4714" y="2239"/>
              <a:ext cx="0" cy="5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79" name="Rectangle 42">
              <a:extLst>
                <a:ext uri="{FF2B5EF4-FFF2-40B4-BE49-F238E27FC236}">
                  <a16:creationId xmlns:a16="http://schemas.microsoft.com/office/drawing/2014/main" id="{A0D361CF-6722-A148-B9C5-514C0BF6FBB0}"/>
                </a:ext>
              </a:extLst>
            </p:cNvPr>
            <p:cNvSpPr>
              <a:spLocks noChangeArrowheads="1"/>
            </p:cNvSpPr>
            <p:nvPr/>
          </p:nvSpPr>
          <p:spPr bwMode="auto">
            <a:xfrm>
              <a:off x="4401" y="2239"/>
              <a:ext cx="310" cy="49"/>
            </a:xfrm>
            <a:prstGeom prst="rect">
              <a:avLst/>
            </a:prstGeom>
            <a:solidFill>
              <a:srgbClr val="CC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80" name="Oval 43">
              <a:extLst>
                <a:ext uri="{FF2B5EF4-FFF2-40B4-BE49-F238E27FC236}">
                  <a16:creationId xmlns:a16="http://schemas.microsoft.com/office/drawing/2014/main" id="{E0687590-DDA6-104E-AF78-699FE74E9F5D}"/>
                </a:ext>
              </a:extLst>
            </p:cNvPr>
            <p:cNvSpPr>
              <a:spLocks noChangeArrowheads="1"/>
            </p:cNvSpPr>
            <p:nvPr/>
          </p:nvSpPr>
          <p:spPr bwMode="auto">
            <a:xfrm>
              <a:off x="4398" y="2180"/>
              <a:ext cx="313" cy="95"/>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81" name="Oval 44">
              <a:extLst>
                <a:ext uri="{FF2B5EF4-FFF2-40B4-BE49-F238E27FC236}">
                  <a16:creationId xmlns:a16="http://schemas.microsoft.com/office/drawing/2014/main" id="{86D89E7F-AFE1-4E4F-B153-137B2101B207}"/>
                </a:ext>
              </a:extLst>
            </p:cNvPr>
            <p:cNvSpPr>
              <a:spLocks noChangeArrowheads="1"/>
            </p:cNvSpPr>
            <p:nvPr/>
          </p:nvSpPr>
          <p:spPr bwMode="auto">
            <a:xfrm>
              <a:off x="4966" y="1905"/>
              <a:ext cx="313" cy="81"/>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82" name="Line 45">
              <a:extLst>
                <a:ext uri="{FF2B5EF4-FFF2-40B4-BE49-F238E27FC236}">
                  <a16:creationId xmlns:a16="http://schemas.microsoft.com/office/drawing/2014/main" id="{B30E7910-6323-904E-9EF5-E7657F34B167}"/>
                </a:ext>
              </a:extLst>
            </p:cNvPr>
            <p:cNvSpPr>
              <a:spLocks noChangeShapeType="1"/>
            </p:cNvSpPr>
            <p:nvPr/>
          </p:nvSpPr>
          <p:spPr bwMode="auto">
            <a:xfrm>
              <a:off x="4966" y="1898"/>
              <a:ext cx="0" cy="5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83" name="Line 46">
              <a:extLst>
                <a:ext uri="{FF2B5EF4-FFF2-40B4-BE49-F238E27FC236}">
                  <a16:creationId xmlns:a16="http://schemas.microsoft.com/office/drawing/2014/main" id="{D5388CD3-B1E2-4B44-96E7-2DB9C98D908B}"/>
                </a:ext>
              </a:extLst>
            </p:cNvPr>
            <p:cNvSpPr>
              <a:spLocks noChangeShapeType="1"/>
            </p:cNvSpPr>
            <p:nvPr/>
          </p:nvSpPr>
          <p:spPr bwMode="auto">
            <a:xfrm>
              <a:off x="5279" y="1898"/>
              <a:ext cx="0" cy="5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84" name="Rectangle 47">
              <a:extLst>
                <a:ext uri="{FF2B5EF4-FFF2-40B4-BE49-F238E27FC236}">
                  <a16:creationId xmlns:a16="http://schemas.microsoft.com/office/drawing/2014/main" id="{FF793645-72B7-9848-BB30-B53A9BE339D9}"/>
                </a:ext>
              </a:extLst>
            </p:cNvPr>
            <p:cNvSpPr>
              <a:spLocks noChangeArrowheads="1"/>
            </p:cNvSpPr>
            <p:nvPr/>
          </p:nvSpPr>
          <p:spPr bwMode="auto">
            <a:xfrm>
              <a:off x="4966" y="1898"/>
              <a:ext cx="310" cy="49"/>
            </a:xfrm>
            <a:prstGeom prst="rect">
              <a:avLst/>
            </a:prstGeom>
            <a:solidFill>
              <a:srgbClr val="CC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85" name="Oval 48">
              <a:extLst>
                <a:ext uri="{FF2B5EF4-FFF2-40B4-BE49-F238E27FC236}">
                  <a16:creationId xmlns:a16="http://schemas.microsoft.com/office/drawing/2014/main" id="{D4F27BDC-E33C-5B48-AC9E-4FFC9FDEB757}"/>
                </a:ext>
              </a:extLst>
            </p:cNvPr>
            <p:cNvSpPr>
              <a:spLocks noChangeArrowheads="1"/>
            </p:cNvSpPr>
            <p:nvPr/>
          </p:nvSpPr>
          <p:spPr bwMode="auto">
            <a:xfrm>
              <a:off x="4963" y="1839"/>
              <a:ext cx="313" cy="95"/>
            </a:xfrm>
            <a:prstGeom prst="ellipse">
              <a:avLst/>
            </a:prstGeom>
            <a:solidFill>
              <a:srgbClr val="CCCCFF"/>
            </a:solidFill>
            <a:ln w="12700">
              <a:solidFill>
                <a:srgbClr val="000000"/>
              </a:solidFill>
              <a:round/>
              <a:headEnd/>
              <a:tailEnd/>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86" name="Freeform 49">
              <a:extLst>
                <a:ext uri="{FF2B5EF4-FFF2-40B4-BE49-F238E27FC236}">
                  <a16:creationId xmlns:a16="http://schemas.microsoft.com/office/drawing/2014/main" id="{50C68791-A038-8F43-A3C5-B76C43E82FB2}"/>
                </a:ext>
              </a:extLst>
            </p:cNvPr>
            <p:cNvSpPr>
              <a:spLocks/>
            </p:cNvSpPr>
            <p:nvPr/>
          </p:nvSpPr>
          <p:spPr bwMode="auto">
            <a:xfrm>
              <a:off x="4557" y="1647"/>
              <a:ext cx="1" cy="522"/>
            </a:xfrm>
            <a:custGeom>
              <a:avLst/>
              <a:gdLst>
                <a:gd name="T0" fmla="*/ 0 w 1"/>
                <a:gd name="T1" fmla="*/ 0 h 522"/>
                <a:gd name="T2" fmla="*/ 0 w 1"/>
                <a:gd name="T3" fmla="*/ 522 h 522"/>
                <a:gd name="T4" fmla="*/ 0 60000 65536"/>
                <a:gd name="T5" fmla="*/ 0 60000 65536"/>
                <a:gd name="T6" fmla="*/ 0 w 1"/>
                <a:gd name="T7" fmla="*/ 0 h 522"/>
                <a:gd name="T8" fmla="*/ 1 w 1"/>
                <a:gd name="T9" fmla="*/ 522 h 522"/>
              </a:gdLst>
              <a:ahLst/>
              <a:cxnLst>
                <a:cxn ang="T4">
                  <a:pos x="T0" y="T1"/>
                </a:cxn>
                <a:cxn ang="T5">
                  <a:pos x="T2" y="T3"/>
                </a:cxn>
              </a:cxnLst>
              <a:rect l="T6" t="T7" r="T8" b="T9"/>
              <a:pathLst>
                <a:path w="1" h="522">
                  <a:moveTo>
                    <a:pt x="0" y="0"/>
                  </a:moveTo>
                  <a:lnTo>
                    <a:pt x="0" y="522"/>
                  </a:lnTo>
                </a:path>
              </a:pathLst>
            </a:custGeom>
            <a:noFill/>
            <a:ln w="762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87" name="Freeform 50">
              <a:extLst>
                <a:ext uri="{FF2B5EF4-FFF2-40B4-BE49-F238E27FC236}">
                  <a16:creationId xmlns:a16="http://schemas.microsoft.com/office/drawing/2014/main" id="{1E7E8484-DC07-4B49-A6BE-75B488B23E4E}"/>
                </a:ext>
              </a:extLst>
            </p:cNvPr>
            <p:cNvSpPr>
              <a:spLocks/>
            </p:cNvSpPr>
            <p:nvPr/>
          </p:nvSpPr>
          <p:spPr bwMode="auto">
            <a:xfrm>
              <a:off x="3864" y="1653"/>
              <a:ext cx="1" cy="537"/>
            </a:xfrm>
            <a:custGeom>
              <a:avLst/>
              <a:gdLst>
                <a:gd name="T0" fmla="*/ 0 w 1"/>
                <a:gd name="T1" fmla="*/ 0 h 537"/>
                <a:gd name="T2" fmla="*/ 0 w 1"/>
                <a:gd name="T3" fmla="*/ 537 h 537"/>
                <a:gd name="T4" fmla="*/ 0 60000 65536"/>
                <a:gd name="T5" fmla="*/ 0 60000 65536"/>
                <a:gd name="T6" fmla="*/ 0 w 1"/>
                <a:gd name="T7" fmla="*/ 0 h 537"/>
                <a:gd name="T8" fmla="*/ 1 w 1"/>
                <a:gd name="T9" fmla="*/ 537 h 537"/>
              </a:gdLst>
              <a:ahLst/>
              <a:cxnLst>
                <a:cxn ang="T4">
                  <a:pos x="T0" y="T1"/>
                </a:cxn>
                <a:cxn ang="T5">
                  <a:pos x="T2" y="T3"/>
                </a:cxn>
              </a:cxnLst>
              <a:rect l="T6" t="T7" r="T8" b="T9"/>
              <a:pathLst>
                <a:path w="1" h="537">
                  <a:moveTo>
                    <a:pt x="0" y="0"/>
                  </a:moveTo>
                  <a:lnTo>
                    <a:pt x="0" y="537"/>
                  </a:lnTo>
                </a:path>
              </a:pathLst>
            </a:custGeom>
            <a:noFill/>
            <a:ln w="571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88" name="Freeform 51">
              <a:extLst>
                <a:ext uri="{FF2B5EF4-FFF2-40B4-BE49-F238E27FC236}">
                  <a16:creationId xmlns:a16="http://schemas.microsoft.com/office/drawing/2014/main" id="{5C2B188D-2303-4F40-8075-CDC6AAA877EC}"/>
                </a:ext>
              </a:extLst>
            </p:cNvPr>
            <p:cNvSpPr>
              <a:spLocks/>
            </p:cNvSpPr>
            <p:nvPr/>
          </p:nvSpPr>
          <p:spPr bwMode="auto">
            <a:xfrm>
              <a:off x="4029" y="1638"/>
              <a:ext cx="504" cy="600"/>
            </a:xfrm>
            <a:custGeom>
              <a:avLst/>
              <a:gdLst>
                <a:gd name="T0" fmla="*/ 0 w 378"/>
                <a:gd name="T1" fmla="*/ 11993521 h 174"/>
                <a:gd name="T2" fmla="*/ 5035 w 378"/>
                <a:gd name="T3" fmla="*/ 0 h 174"/>
                <a:gd name="T4" fmla="*/ 0 60000 65536"/>
                <a:gd name="T5" fmla="*/ 0 60000 65536"/>
                <a:gd name="T6" fmla="*/ 0 w 378"/>
                <a:gd name="T7" fmla="*/ 0 h 174"/>
                <a:gd name="T8" fmla="*/ 378 w 378"/>
                <a:gd name="T9" fmla="*/ 174 h 174"/>
              </a:gdLst>
              <a:ahLst/>
              <a:cxnLst>
                <a:cxn ang="T4">
                  <a:pos x="T0" y="T1"/>
                </a:cxn>
                <a:cxn ang="T5">
                  <a:pos x="T2" y="T3"/>
                </a:cxn>
              </a:cxnLst>
              <a:rect l="T6" t="T7" r="T8" b="T9"/>
              <a:pathLst>
                <a:path w="378" h="174">
                  <a:moveTo>
                    <a:pt x="0" y="174"/>
                  </a:moveTo>
                  <a:lnTo>
                    <a:pt x="378" y="0"/>
                  </a:lnTo>
                </a:path>
              </a:pathLst>
            </a:custGeom>
            <a:noFill/>
            <a:ln w="381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89" name="Freeform 52">
              <a:extLst>
                <a:ext uri="{FF2B5EF4-FFF2-40B4-BE49-F238E27FC236}">
                  <a16:creationId xmlns:a16="http://schemas.microsoft.com/office/drawing/2014/main" id="{496FF283-D269-AB4A-9BE1-BAFEC120CD0E}"/>
                </a:ext>
              </a:extLst>
            </p:cNvPr>
            <p:cNvSpPr>
              <a:spLocks/>
            </p:cNvSpPr>
            <p:nvPr/>
          </p:nvSpPr>
          <p:spPr bwMode="auto">
            <a:xfrm>
              <a:off x="4716" y="1986"/>
              <a:ext cx="366" cy="270"/>
            </a:xfrm>
            <a:custGeom>
              <a:avLst/>
              <a:gdLst>
                <a:gd name="T0" fmla="*/ 0 w 366"/>
                <a:gd name="T1" fmla="*/ 270 h 270"/>
                <a:gd name="T2" fmla="*/ 366 w 366"/>
                <a:gd name="T3" fmla="*/ 0 h 270"/>
                <a:gd name="T4" fmla="*/ 0 60000 65536"/>
                <a:gd name="T5" fmla="*/ 0 60000 65536"/>
                <a:gd name="T6" fmla="*/ 0 w 366"/>
                <a:gd name="T7" fmla="*/ 0 h 270"/>
                <a:gd name="T8" fmla="*/ 366 w 366"/>
                <a:gd name="T9" fmla="*/ 270 h 270"/>
              </a:gdLst>
              <a:ahLst/>
              <a:cxnLst>
                <a:cxn ang="T4">
                  <a:pos x="T0" y="T1"/>
                </a:cxn>
                <a:cxn ang="T5">
                  <a:pos x="T2" y="T3"/>
                </a:cxn>
              </a:cxnLst>
              <a:rect l="T6" t="T7" r="T8" b="T9"/>
              <a:pathLst>
                <a:path w="366" h="270">
                  <a:moveTo>
                    <a:pt x="0" y="270"/>
                  </a:moveTo>
                  <a:lnTo>
                    <a:pt x="366" y="0"/>
                  </a:ln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90" name="Freeform 53">
              <a:extLst>
                <a:ext uri="{FF2B5EF4-FFF2-40B4-BE49-F238E27FC236}">
                  <a16:creationId xmlns:a16="http://schemas.microsoft.com/office/drawing/2014/main" id="{E39B50FA-0E35-154E-B523-3373CD7927C1}"/>
                </a:ext>
              </a:extLst>
            </p:cNvPr>
            <p:cNvSpPr>
              <a:spLocks/>
            </p:cNvSpPr>
            <p:nvPr/>
          </p:nvSpPr>
          <p:spPr bwMode="auto">
            <a:xfrm>
              <a:off x="4035" y="2268"/>
              <a:ext cx="366" cy="1"/>
            </a:xfrm>
            <a:custGeom>
              <a:avLst/>
              <a:gdLst>
                <a:gd name="T0" fmla="*/ 366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762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91" name="Freeform 54">
              <a:extLst>
                <a:ext uri="{FF2B5EF4-FFF2-40B4-BE49-F238E27FC236}">
                  <a16:creationId xmlns:a16="http://schemas.microsoft.com/office/drawing/2014/main" id="{7129A361-0073-0342-A800-F8B7962AD82A}"/>
                </a:ext>
              </a:extLst>
            </p:cNvPr>
            <p:cNvSpPr>
              <a:spLocks/>
            </p:cNvSpPr>
            <p:nvPr/>
          </p:nvSpPr>
          <p:spPr bwMode="auto">
            <a:xfrm>
              <a:off x="3444" y="1944"/>
              <a:ext cx="276" cy="264"/>
            </a:xfrm>
            <a:custGeom>
              <a:avLst/>
              <a:gdLst>
                <a:gd name="T0" fmla="*/ 276 w 276"/>
                <a:gd name="T1" fmla="*/ 264 h 264"/>
                <a:gd name="T2" fmla="*/ 0 w 276"/>
                <a:gd name="T3" fmla="*/ 0 h 264"/>
                <a:gd name="T4" fmla="*/ 0 60000 65536"/>
                <a:gd name="T5" fmla="*/ 0 60000 65536"/>
                <a:gd name="T6" fmla="*/ 0 w 276"/>
                <a:gd name="T7" fmla="*/ 0 h 264"/>
                <a:gd name="T8" fmla="*/ 276 w 276"/>
                <a:gd name="T9" fmla="*/ 264 h 264"/>
              </a:gdLst>
              <a:ahLst/>
              <a:cxnLst>
                <a:cxn ang="T4">
                  <a:pos x="T0" y="T1"/>
                </a:cxn>
                <a:cxn ang="T5">
                  <a:pos x="T2" y="T3"/>
                </a:cxn>
              </a:cxnLst>
              <a:rect l="T6" t="T7" r="T8" b="T9"/>
              <a:pathLst>
                <a:path w="276" h="264">
                  <a:moveTo>
                    <a:pt x="276" y="264"/>
                  </a:moveTo>
                  <a:lnTo>
                    <a:pt x="0" y="0"/>
                  </a:lnTo>
                </a:path>
              </a:pathLst>
            </a:custGeom>
            <a:noFill/>
            <a:ln w="762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92" name="Freeform 55">
              <a:extLst>
                <a:ext uri="{FF2B5EF4-FFF2-40B4-BE49-F238E27FC236}">
                  <a16:creationId xmlns:a16="http://schemas.microsoft.com/office/drawing/2014/main" id="{C0D1EB61-539D-BE49-AB0F-AAEDFE3C59CF}"/>
                </a:ext>
              </a:extLst>
            </p:cNvPr>
            <p:cNvSpPr>
              <a:spLocks/>
            </p:cNvSpPr>
            <p:nvPr/>
          </p:nvSpPr>
          <p:spPr bwMode="auto">
            <a:xfrm>
              <a:off x="4029" y="1578"/>
              <a:ext cx="366" cy="1"/>
            </a:xfrm>
            <a:custGeom>
              <a:avLst/>
              <a:gdLst>
                <a:gd name="T0" fmla="*/ 366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381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93" name="Freeform 56">
              <a:extLst>
                <a:ext uri="{FF2B5EF4-FFF2-40B4-BE49-F238E27FC236}">
                  <a16:creationId xmlns:a16="http://schemas.microsoft.com/office/drawing/2014/main" id="{4E418DF3-FA59-4848-B61C-5E1EABA0E607}"/>
                </a:ext>
              </a:extLst>
            </p:cNvPr>
            <p:cNvSpPr>
              <a:spLocks/>
            </p:cNvSpPr>
            <p:nvPr/>
          </p:nvSpPr>
          <p:spPr bwMode="auto">
            <a:xfrm>
              <a:off x="4704" y="1575"/>
              <a:ext cx="396" cy="267"/>
            </a:xfrm>
            <a:custGeom>
              <a:avLst/>
              <a:gdLst>
                <a:gd name="T0" fmla="*/ 396 w 396"/>
                <a:gd name="T1" fmla="*/ 267 h 267"/>
                <a:gd name="T2" fmla="*/ 0 w 396"/>
                <a:gd name="T3" fmla="*/ 0 h 267"/>
                <a:gd name="T4" fmla="*/ 0 60000 65536"/>
                <a:gd name="T5" fmla="*/ 0 60000 65536"/>
                <a:gd name="T6" fmla="*/ 0 w 396"/>
                <a:gd name="T7" fmla="*/ 0 h 267"/>
                <a:gd name="T8" fmla="*/ 396 w 396"/>
                <a:gd name="T9" fmla="*/ 267 h 267"/>
              </a:gdLst>
              <a:ahLst/>
              <a:cxnLst>
                <a:cxn ang="T4">
                  <a:pos x="T0" y="T1"/>
                </a:cxn>
                <a:cxn ang="T5">
                  <a:pos x="T2" y="T3"/>
                </a:cxn>
              </a:cxnLst>
              <a:rect l="T6" t="T7" r="T8" b="T9"/>
              <a:pathLst>
                <a:path w="396" h="267">
                  <a:moveTo>
                    <a:pt x="396" y="267"/>
                  </a:moveTo>
                  <a:lnTo>
                    <a:pt x="0" y="0"/>
                  </a:lnTo>
                </a:path>
              </a:pathLst>
            </a:custGeom>
            <a:noFill/>
            <a:ln w="285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194" name="Freeform 57">
              <a:extLst>
                <a:ext uri="{FF2B5EF4-FFF2-40B4-BE49-F238E27FC236}">
                  <a16:creationId xmlns:a16="http://schemas.microsoft.com/office/drawing/2014/main" id="{6114B663-9EB9-5F4C-BD33-6832B08F2DA5}"/>
                </a:ext>
              </a:extLst>
            </p:cNvPr>
            <p:cNvSpPr>
              <a:spLocks/>
            </p:cNvSpPr>
            <p:nvPr/>
          </p:nvSpPr>
          <p:spPr bwMode="auto">
            <a:xfrm>
              <a:off x="3387" y="1146"/>
              <a:ext cx="1110" cy="645"/>
            </a:xfrm>
            <a:custGeom>
              <a:avLst/>
              <a:gdLst>
                <a:gd name="T0" fmla="*/ 1110 w 1110"/>
                <a:gd name="T1" fmla="*/ 342 h 645"/>
                <a:gd name="T2" fmla="*/ 0 w 1110"/>
                <a:gd name="T3" fmla="*/ 645 h 645"/>
                <a:gd name="T4" fmla="*/ 0 60000 65536"/>
                <a:gd name="T5" fmla="*/ 0 60000 65536"/>
                <a:gd name="T6" fmla="*/ 0 w 1110"/>
                <a:gd name="T7" fmla="*/ 0 h 645"/>
                <a:gd name="T8" fmla="*/ 1110 w 1110"/>
                <a:gd name="T9" fmla="*/ 645 h 645"/>
              </a:gdLst>
              <a:ahLst/>
              <a:cxnLst>
                <a:cxn ang="T4">
                  <a:pos x="T0" y="T1"/>
                </a:cxn>
                <a:cxn ang="T5">
                  <a:pos x="T2" y="T3"/>
                </a:cxn>
              </a:cxnLst>
              <a:rect l="T6" t="T7" r="T8" b="T9"/>
              <a:pathLst>
                <a:path w="1110" h="645">
                  <a:moveTo>
                    <a:pt x="1110" y="342"/>
                  </a:moveTo>
                  <a:cubicBezTo>
                    <a:pt x="1104" y="0"/>
                    <a:pt x="21" y="63"/>
                    <a:pt x="0" y="645"/>
                  </a:cubicBezTo>
                </a:path>
              </a:pathLst>
            </a:cu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nvGrpSpPr>
            <p:cNvPr id="195" name="Group 58">
              <a:extLst>
                <a:ext uri="{FF2B5EF4-FFF2-40B4-BE49-F238E27FC236}">
                  <a16:creationId xmlns:a16="http://schemas.microsoft.com/office/drawing/2014/main" id="{7D913800-B44D-7246-9FDD-DF8B6FB033B3}"/>
                </a:ext>
              </a:extLst>
            </p:cNvPr>
            <p:cNvGrpSpPr>
              <a:grpSpLocks/>
            </p:cNvGrpSpPr>
            <p:nvPr/>
          </p:nvGrpSpPr>
          <p:grpSpPr bwMode="auto">
            <a:xfrm>
              <a:off x="3287" y="1744"/>
              <a:ext cx="205" cy="250"/>
              <a:chOff x="2954" y="2425"/>
              <a:chExt cx="208" cy="250"/>
            </a:xfrm>
          </p:grpSpPr>
          <p:sp>
            <p:nvSpPr>
              <p:cNvPr id="221" name="Rectangle 59">
                <a:extLst>
                  <a:ext uri="{FF2B5EF4-FFF2-40B4-BE49-F238E27FC236}">
                    <a16:creationId xmlns:a16="http://schemas.microsoft.com/office/drawing/2014/main" id="{CEBAD26C-0B9A-DB40-8F78-767120DAE49C}"/>
                  </a:ext>
                </a:extLst>
              </p:cNvPr>
              <p:cNvSpPr>
                <a:spLocks noChangeArrowheads="1"/>
              </p:cNvSpPr>
              <p:nvPr/>
            </p:nvSpPr>
            <p:spPr bwMode="auto">
              <a:xfrm>
                <a:off x="2982" y="2490"/>
                <a:ext cx="144" cy="132"/>
              </a:xfrm>
              <a:prstGeom prst="rect">
                <a:avLst/>
              </a:prstGeom>
              <a:solidFill>
                <a:srgbClr val="CC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22" name="Text Box 60">
                <a:extLst>
                  <a:ext uri="{FF2B5EF4-FFF2-40B4-BE49-F238E27FC236}">
                    <a16:creationId xmlns:a16="http://schemas.microsoft.com/office/drawing/2014/main" id="{819DF2B9-353D-484E-8A92-CDCF3BC3F090}"/>
                  </a:ext>
                </a:extLst>
              </p:cNvPr>
              <p:cNvSpPr txBox="1">
                <a:spLocks noChangeArrowheads="1"/>
              </p:cNvSpPr>
              <p:nvPr/>
            </p:nvSpPr>
            <p:spPr bwMode="auto">
              <a:xfrm>
                <a:off x="2954" y="2425"/>
                <a:ext cx="20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u</a:t>
                </a: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grpSp>
        <p:grpSp>
          <p:nvGrpSpPr>
            <p:cNvPr id="196" name="Group 61">
              <a:extLst>
                <a:ext uri="{FF2B5EF4-FFF2-40B4-BE49-F238E27FC236}">
                  <a16:creationId xmlns:a16="http://schemas.microsoft.com/office/drawing/2014/main" id="{2E92CAC4-2E61-FD47-B4CB-2061C743AF27}"/>
                </a:ext>
              </a:extLst>
            </p:cNvPr>
            <p:cNvGrpSpPr>
              <a:grpSpLocks/>
            </p:cNvGrpSpPr>
            <p:nvPr/>
          </p:nvGrpSpPr>
          <p:grpSpPr bwMode="auto">
            <a:xfrm>
              <a:off x="4461" y="2128"/>
              <a:ext cx="196" cy="250"/>
              <a:chOff x="2958" y="2425"/>
              <a:chExt cx="199" cy="250"/>
            </a:xfrm>
          </p:grpSpPr>
          <p:sp>
            <p:nvSpPr>
              <p:cNvPr id="219" name="Rectangle 62">
                <a:extLst>
                  <a:ext uri="{FF2B5EF4-FFF2-40B4-BE49-F238E27FC236}">
                    <a16:creationId xmlns:a16="http://schemas.microsoft.com/office/drawing/2014/main" id="{FA7D84D2-18E4-F447-9E8A-4DD902FB731E}"/>
                  </a:ext>
                </a:extLst>
              </p:cNvPr>
              <p:cNvSpPr>
                <a:spLocks noChangeArrowheads="1"/>
              </p:cNvSpPr>
              <p:nvPr/>
            </p:nvSpPr>
            <p:spPr bwMode="auto">
              <a:xfrm>
                <a:off x="2982" y="2490"/>
                <a:ext cx="142" cy="132"/>
              </a:xfrm>
              <a:prstGeom prst="rect">
                <a:avLst/>
              </a:prstGeom>
              <a:solidFill>
                <a:srgbClr val="CC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20" name="Text Box 63">
                <a:extLst>
                  <a:ext uri="{FF2B5EF4-FFF2-40B4-BE49-F238E27FC236}">
                    <a16:creationId xmlns:a16="http://schemas.microsoft.com/office/drawing/2014/main" id="{06153F2E-6389-D14D-8522-E5DDBB266189}"/>
                  </a:ext>
                </a:extLst>
              </p:cNvPr>
              <p:cNvSpPr txBox="1">
                <a:spLocks noChangeArrowheads="1"/>
              </p:cNvSpPr>
              <p:nvPr/>
            </p:nvSpPr>
            <p:spPr bwMode="auto">
              <a:xfrm>
                <a:off x="2958" y="2425"/>
                <a:ext cx="199"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y</a:t>
                </a: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grpSp>
        <p:grpSp>
          <p:nvGrpSpPr>
            <p:cNvPr id="197" name="Group 64">
              <a:extLst>
                <a:ext uri="{FF2B5EF4-FFF2-40B4-BE49-F238E27FC236}">
                  <a16:creationId xmlns:a16="http://schemas.microsoft.com/office/drawing/2014/main" id="{0AA3D9E5-EB70-6540-9AB0-2B767F42A677}"/>
                </a:ext>
              </a:extLst>
            </p:cNvPr>
            <p:cNvGrpSpPr>
              <a:grpSpLocks/>
            </p:cNvGrpSpPr>
            <p:nvPr/>
          </p:nvGrpSpPr>
          <p:grpSpPr bwMode="auto">
            <a:xfrm>
              <a:off x="3772" y="2095"/>
              <a:ext cx="212" cy="288"/>
              <a:chOff x="2951" y="2395"/>
              <a:chExt cx="213" cy="288"/>
            </a:xfrm>
          </p:grpSpPr>
          <p:sp>
            <p:nvSpPr>
              <p:cNvPr id="217" name="Rectangle 65">
                <a:extLst>
                  <a:ext uri="{FF2B5EF4-FFF2-40B4-BE49-F238E27FC236}">
                    <a16:creationId xmlns:a16="http://schemas.microsoft.com/office/drawing/2014/main" id="{5387E26F-5E01-FD45-8B49-05856535B53C}"/>
                  </a:ext>
                </a:extLst>
              </p:cNvPr>
              <p:cNvSpPr>
                <a:spLocks noChangeArrowheads="1"/>
              </p:cNvSpPr>
              <p:nvPr/>
            </p:nvSpPr>
            <p:spPr bwMode="auto">
              <a:xfrm>
                <a:off x="2982" y="2490"/>
                <a:ext cx="144" cy="132"/>
              </a:xfrm>
              <a:prstGeom prst="rect">
                <a:avLst/>
              </a:prstGeom>
              <a:solidFill>
                <a:srgbClr val="CC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18" name="Text Box 66">
                <a:extLst>
                  <a:ext uri="{FF2B5EF4-FFF2-40B4-BE49-F238E27FC236}">
                    <a16:creationId xmlns:a16="http://schemas.microsoft.com/office/drawing/2014/main" id="{0D831FEE-3364-B34C-BA41-D05E928C1A19}"/>
                  </a:ext>
                </a:extLst>
              </p:cNvPr>
              <p:cNvSpPr txBox="1">
                <a:spLocks noChangeArrowheads="1"/>
              </p:cNvSpPr>
              <p:nvPr/>
            </p:nvSpPr>
            <p:spPr bwMode="auto">
              <a:xfrm>
                <a:off x="2951" y="2395"/>
                <a:ext cx="21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Arial" charset="0"/>
                    <a:ea typeface="ＭＳ Ｐゴシック" charset="0"/>
                  </a:rPr>
                  <a:t>x</a:t>
                </a:r>
              </a:p>
            </p:txBody>
          </p:sp>
        </p:grpSp>
        <p:grpSp>
          <p:nvGrpSpPr>
            <p:cNvPr id="198" name="Group 67">
              <a:extLst>
                <a:ext uri="{FF2B5EF4-FFF2-40B4-BE49-F238E27FC236}">
                  <a16:creationId xmlns:a16="http://schemas.microsoft.com/office/drawing/2014/main" id="{9C9375C8-BC09-5741-8A88-DA44B3153CFC}"/>
                </a:ext>
              </a:extLst>
            </p:cNvPr>
            <p:cNvGrpSpPr>
              <a:grpSpLocks/>
            </p:cNvGrpSpPr>
            <p:nvPr/>
          </p:nvGrpSpPr>
          <p:grpSpPr bwMode="auto">
            <a:xfrm>
              <a:off x="4438" y="1438"/>
              <a:ext cx="232" cy="250"/>
              <a:chOff x="2941" y="2425"/>
              <a:chExt cx="235" cy="250"/>
            </a:xfrm>
          </p:grpSpPr>
          <p:sp>
            <p:nvSpPr>
              <p:cNvPr id="215" name="Rectangle 68">
                <a:extLst>
                  <a:ext uri="{FF2B5EF4-FFF2-40B4-BE49-F238E27FC236}">
                    <a16:creationId xmlns:a16="http://schemas.microsoft.com/office/drawing/2014/main" id="{F57425D7-90A7-234E-826B-4AB3EB869D24}"/>
                  </a:ext>
                </a:extLst>
              </p:cNvPr>
              <p:cNvSpPr>
                <a:spLocks noChangeArrowheads="1"/>
              </p:cNvSpPr>
              <p:nvPr/>
            </p:nvSpPr>
            <p:spPr bwMode="auto">
              <a:xfrm>
                <a:off x="2982" y="2490"/>
                <a:ext cx="146" cy="132"/>
              </a:xfrm>
              <a:prstGeom prst="rect">
                <a:avLst/>
              </a:prstGeom>
              <a:solidFill>
                <a:srgbClr val="CC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16" name="Text Box 69">
                <a:extLst>
                  <a:ext uri="{FF2B5EF4-FFF2-40B4-BE49-F238E27FC236}">
                    <a16:creationId xmlns:a16="http://schemas.microsoft.com/office/drawing/2014/main" id="{622391D4-F7E4-7D46-99A3-71EB7C6FFB2A}"/>
                  </a:ext>
                </a:extLst>
              </p:cNvPr>
              <p:cNvSpPr txBox="1">
                <a:spLocks noChangeArrowheads="1"/>
              </p:cNvSpPr>
              <p:nvPr/>
            </p:nvSpPr>
            <p:spPr bwMode="auto">
              <a:xfrm>
                <a:off x="2941" y="2425"/>
                <a:ext cx="235"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w</a:t>
                </a: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grpSp>
        <p:grpSp>
          <p:nvGrpSpPr>
            <p:cNvPr id="199" name="Group 70">
              <a:extLst>
                <a:ext uri="{FF2B5EF4-FFF2-40B4-BE49-F238E27FC236}">
                  <a16:creationId xmlns:a16="http://schemas.microsoft.com/office/drawing/2014/main" id="{242C2195-9D25-DA4C-A6AE-ADFAE5248DC3}"/>
                </a:ext>
              </a:extLst>
            </p:cNvPr>
            <p:cNvGrpSpPr>
              <a:grpSpLocks/>
            </p:cNvGrpSpPr>
            <p:nvPr/>
          </p:nvGrpSpPr>
          <p:grpSpPr bwMode="auto">
            <a:xfrm>
              <a:off x="3771" y="1438"/>
              <a:ext cx="196" cy="250"/>
              <a:chOff x="2958" y="2425"/>
              <a:chExt cx="199" cy="250"/>
            </a:xfrm>
          </p:grpSpPr>
          <p:sp>
            <p:nvSpPr>
              <p:cNvPr id="213" name="Rectangle 71">
                <a:extLst>
                  <a:ext uri="{FF2B5EF4-FFF2-40B4-BE49-F238E27FC236}">
                    <a16:creationId xmlns:a16="http://schemas.microsoft.com/office/drawing/2014/main" id="{C0C4F09F-8CA8-1F42-BB1F-B2BFF6EC2211}"/>
                  </a:ext>
                </a:extLst>
              </p:cNvPr>
              <p:cNvSpPr>
                <a:spLocks noChangeArrowheads="1"/>
              </p:cNvSpPr>
              <p:nvPr/>
            </p:nvSpPr>
            <p:spPr bwMode="auto">
              <a:xfrm>
                <a:off x="2982" y="2490"/>
                <a:ext cx="142" cy="132"/>
              </a:xfrm>
              <a:prstGeom prst="rect">
                <a:avLst/>
              </a:prstGeom>
              <a:solidFill>
                <a:srgbClr val="CC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14" name="Text Box 72">
                <a:extLst>
                  <a:ext uri="{FF2B5EF4-FFF2-40B4-BE49-F238E27FC236}">
                    <a16:creationId xmlns:a16="http://schemas.microsoft.com/office/drawing/2014/main" id="{3007FF15-1F0C-834A-9723-AEB654B9CF2A}"/>
                  </a:ext>
                </a:extLst>
              </p:cNvPr>
              <p:cNvSpPr txBox="1">
                <a:spLocks noChangeArrowheads="1"/>
              </p:cNvSpPr>
              <p:nvPr/>
            </p:nvSpPr>
            <p:spPr bwMode="auto">
              <a:xfrm>
                <a:off x="2958" y="2425"/>
                <a:ext cx="199"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charset="0"/>
                    <a:ea typeface="ＭＳ Ｐゴシック" charset="0"/>
                  </a:rPr>
                  <a:t>v</a:t>
                </a:r>
                <a:endParaRPr kumimoji="0" lang="en-US" sz="2400" b="0" i="0" u="none" strike="noStrike" kern="0" cap="none" spc="0" normalizeH="0" baseline="0" noProof="0">
                  <a:ln>
                    <a:noFill/>
                  </a:ln>
                  <a:solidFill>
                    <a:srgbClr val="000000"/>
                  </a:solidFill>
                  <a:effectLst/>
                  <a:uLnTx/>
                  <a:uFillTx/>
                  <a:latin typeface="Arial" charset="0"/>
                  <a:ea typeface="ＭＳ Ｐゴシック" charset="0"/>
                </a:endParaRPr>
              </a:p>
            </p:txBody>
          </p:sp>
        </p:grpSp>
        <p:grpSp>
          <p:nvGrpSpPr>
            <p:cNvPr id="200" name="Group 73">
              <a:extLst>
                <a:ext uri="{FF2B5EF4-FFF2-40B4-BE49-F238E27FC236}">
                  <a16:creationId xmlns:a16="http://schemas.microsoft.com/office/drawing/2014/main" id="{6447C914-6C2E-2F4C-A9BB-432FFC8BF161}"/>
                </a:ext>
              </a:extLst>
            </p:cNvPr>
            <p:cNvGrpSpPr>
              <a:grpSpLocks/>
            </p:cNvGrpSpPr>
            <p:nvPr/>
          </p:nvGrpSpPr>
          <p:grpSpPr bwMode="auto">
            <a:xfrm>
              <a:off x="5025" y="1756"/>
              <a:ext cx="212" cy="288"/>
              <a:chOff x="2949" y="2395"/>
              <a:chExt cx="214" cy="288"/>
            </a:xfrm>
          </p:grpSpPr>
          <p:sp>
            <p:nvSpPr>
              <p:cNvPr id="211" name="Rectangle 74">
                <a:extLst>
                  <a:ext uri="{FF2B5EF4-FFF2-40B4-BE49-F238E27FC236}">
                    <a16:creationId xmlns:a16="http://schemas.microsoft.com/office/drawing/2014/main" id="{3F2D7E2F-3200-344D-B6C1-4C98739DE340}"/>
                  </a:ext>
                </a:extLst>
              </p:cNvPr>
              <p:cNvSpPr>
                <a:spLocks noChangeArrowheads="1"/>
              </p:cNvSpPr>
              <p:nvPr/>
            </p:nvSpPr>
            <p:spPr bwMode="auto">
              <a:xfrm>
                <a:off x="2982" y="2490"/>
                <a:ext cx="142" cy="132"/>
              </a:xfrm>
              <a:prstGeom prst="rect">
                <a:avLst/>
              </a:prstGeom>
              <a:solidFill>
                <a:srgbClr val="CC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212" name="Text Box 75">
                <a:extLst>
                  <a:ext uri="{FF2B5EF4-FFF2-40B4-BE49-F238E27FC236}">
                    <a16:creationId xmlns:a16="http://schemas.microsoft.com/office/drawing/2014/main" id="{8A83BA11-0697-5E4E-BD28-941BEC2EF8B1}"/>
                  </a:ext>
                </a:extLst>
              </p:cNvPr>
              <p:cNvSpPr txBox="1">
                <a:spLocks noChangeArrowheads="1"/>
              </p:cNvSpPr>
              <p:nvPr/>
            </p:nvSpPr>
            <p:spPr bwMode="auto">
              <a:xfrm>
                <a:off x="2949" y="2395"/>
                <a:ext cx="214"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Arial" charset="0"/>
                    <a:ea typeface="ＭＳ Ｐゴシック" charset="0"/>
                  </a:rPr>
                  <a:t>z</a:t>
                </a:r>
              </a:p>
            </p:txBody>
          </p:sp>
        </p:grpSp>
        <p:sp>
          <p:nvSpPr>
            <p:cNvPr id="201" name="Text Box 76">
              <a:extLst>
                <a:ext uri="{FF2B5EF4-FFF2-40B4-BE49-F238E27FC236}">
                  <a16:creationId xmlns:a16="http://schemas.microsoft.com/office/drawing/2014/main" id="{7D50C6DE-062E-D54B-AF9F-96598B0472A2}"/>
                </a:ext>
              </a:extLst>
            </p:cNvPr>
            <p:cNvSpPr txBox="1">
              <a:spLocks noChangeArrowheads="1"/>
            </p:cNvSpPr>
            <p:nvPr/>
          </p:nvSpPr>
          <p:spPr bwMode="auto">
            <a:xfrm>
              <a:off x="3426" y="1538"/>
              <a:ext cx="278"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rPr>
                <a:t>50</a:t>
              </a:r>
              <a:endParaRPr kumimoji="0" lang="en-US" sz="24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202" name="Text Box 77">
              <a:extLst>
                <a:ext uri="{FF2B5EF4-FFF2-40B4-BE49-F238E27FC236}">
                  <a16:creationId xmlns:a16="http://schemas.microsoft.com/office/drawing/2014/main" id="{B6F1F1D2-E1C8-3B4F-8D95-1918142EE951}"/>
                </a:ext>
              </a:extLst>
            </p:cNvPr>
            <p:cNvSpPr txBox="1">
              <a:spLocks noChangeArrowheads="1"/>
            </p:cNvSpPr>
            <p:nvPr/>
          </p:nvSpPr>
          <p:spPr bwMode="auto">
            <a:xfrm>
              <a:off x="3832" y="1794"/>
              <a:ext cx="278"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rPr>
                <a:t>50</a:t>
              </a:r>
              <a:endParaRPr kumimoji="0" lang="en-US" sz="24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203" name="Text Box 78">
              <a:extLst>
                <a:ext uri="{FF2B5EF4-FFF2-40B4-BE49-F238E27FC236}">
                  <a16:creationId xmlns:a16="http://schemas.microsoft.com/office/drawing/2014/main" id="{36464D56-5C1F-8140-B7BB-29000D02A72B}"/>
                </a:ext>
              </a:extLst>
            </p:cNvPr>
            <p:cNvSpPr txBox="1">
              <a:spLocks noChangeArrowheads="1"/>
            </p:cNvSpPr>
            <p:nvPr/>
          </p:nvSpPr>
          <p:spPr bwMode="auto">
            <a:xfrm>
              <a:off x="3010" y="2089"/>
              <a:ext cx="714"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rPr>
                <a:t>100Mbps</a:t>
              </a:r>
              <a:endParaRPr kumimoji="0" lang="en-US" sz="24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204" name="Text Box 79">
              <a:extLst>
                <a:ext uri="{FF2B5EF4-FFF2-40B4-BE49-F238E27FC236}">
                  <a16:creationId xmlns:a16="http://schemas.microsoft.com/office/drawing/2014/main" id="{1AC78DD9-92AE-CA4A-BE8F-51A4F4D33127}"/>
                </a:ext>
              </a:extLst>
            </p:cNvPr>
            <p:cNvSpPr txBox="1">
              <a:spLocks noChangeArrowheads="1"/>
            </p:cNvSpPr>
            <p:nvPr/>
          </p:nvSpPr>
          <p:spPr bwMode="auto">
            <a:xfrm>
              <a:off x="4203" y="1886"/>
              <a:ext cx="278"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rPr>
                <a:t>10</a:t>
              </a:r>
              <a:endParaRPr kumimoji="0" lang="en-US" sz="24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205" name="Text Box 80">
              <a:extLst>
                <a:ext uri="{FF2B5EF4-FFF2-40B4-BE49-F238E27FC236}">
                  <a16:creationId xmlns:a16="http://schemas.microsoft.com/office/drawing/2014/main" id="{F0E7D63C-9F47-654C-BD8B-F80484550290}"/>
                </a:ext>
              </a:extLst>
            </p:cNvPr>
            <p:cNvSpPr txBox="1">
              <a:spLocks noChangeArrowheads="1"/>
            </p:cNvSpPr>
            <p:nvPr/>
          </p:nvSpPr>
          <p:spPr bwMode="auto">
            <a:xfrm>
              <a:off x="3887" y="2309"/>
              <a:ext cx="714"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rPr>
                <a:t>100Mbps</a:t>
              </a:r>
              <a:endParaRPr kumimoji="0" lang="en-US" sz="24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206" name="Text Box 81">
              <a:extLst>
                <a:ext uri="{FF2B5EF4-FFF2-40B4-BE49-F238E27FC236}">
                  <a16:creationId xmlns:a16="http://schemas.microsoft.com/office/drawing/2014/main" id="{029C009E-4F5F-A044-A47E-EC5BD21A0615}"/>
                </a:ext>
              </a:extLst>
            </p:cNvPr>
            <p:cNvSpPr txBox="1">
              <a:spLocks noChangeArrowheads="1"/>
            </p:cNvSpPr>
            <p:nvPr/>
          </p:nvSpPr>
          <p:spPr bwMode="auto">
            <a:xfrm>
              <a:off x="4529" y="1817"/>
              <a:ext cx="359"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rPr>
                <a:t>100</a:t>
              </a:r>
              <a:endParaRPr kumimoji="0" lang="en-US" sz="24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207" name="Text Box 82">
              <a:extLst>
                <a:ext uri="{FF2B5EF4-FFF2-40B4-BE49-F238E27FC236}">
                  <a16:creationId xmlns:a16="http://schemas.microsoft.com/office/drawing/2014/main" id="{13492D31-39C2-EE4B-B32D-3DD17ED38C59}"/>
                </a:ext>
              </a:extLst>
            </p:cNvPr>
            <p:cNvSpPr txBox="1">
              <a:spLocks noChangeArrowheads="1"/>
            </p:cNvSpPr>
            <p:nvPr/>
          </p:nvSpPr>
          <p:spPr bwMode="auto">
            <a:xfrm>
              <a:off x="4769" y="2125"/>
              <a:ext cx="553"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rPr>
                <a:t>1Mbps</a:t>
              </a:r>
              <a:endParaRPr kumimoji="0" lang="en-US" sz="24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208" name="Text Box 83">
              <a:extLst>
                <a:ext uri="{FF2B5EF4-FFF2-40B4-BE49-F238E27FC236}">
                  <a16:creationId xmlns:a16="http://schemas.microsoft.com/office/drawing/2014/main" id="{C6B72B5B-844E-5440-BC2C-FAA082A1F0BE}"/>
                </a:ext>
              </a:extLst>
            </p:cNvPr>
            <p:cNvSpPr txBox="1">
              <a:spLocks noChangeArrowheads="1"/>
            </p:cNvSpPr>
            <p:nvPr/>
          </p:nvSpPr>
          <p:spPr bwMode="auto">
            <a:xfrm>
              <a:off x="4854" y="1532"/>
              <a:ext cx="197"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rPr>
                <a:t>5</a:t>
              </a:r>
              <a:endParaRPr kumimoji="0" lang="en-US" sz="24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209" name="Text Box 84">
              <a:extLst>
                <a:ext uri="{FF2B5EF4-FFF2-40B4-BE49-F238E27FC236}">
                  <a16:creationId xmlns:a16="http://schemas.microsoft.com/office/drawing/2014/main" id="{0588A6DF-92E2-914A-BB16-77B7FA1077BB}"/>
                </a:ext>
              </a:extLst>
            </p:cNvPr>
            <p:cNvSpPr txBox="1">
              <a:spLocks noChangeArrowheads="1"/>
            </p:cNvSpPr>
            <p:nvPr/>
          </p:nvSpPr>
          <p:spPr bwMode="auto">
            <a:xfrm>
              <a:off x="4079" y="1382"/>
              <a:ext cx="278"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rPr>
                <a:t>10</a:t>
              </a:r>
              <a:endParaRPr kumimoji="0" lang="en-US" sz="24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210" name="Text Box 85">
              <a:extLst>
                <a:ext uri="{FF2B5EF4-FFF2-40B4-BE49-F238E27FC236}">
                  <a16:creationId xmlns:a16="http://schemas.microsoft.com/office/drawing/2014/main" id="{E0F93DC9-D9E5-F645-AD57-20C81FE74A0E}"/>
                </a:ext>
              </a:extLst>
            </p:cNvPr>
            <p:cNvSpPr txBox="1">
              <a:spLocks noChangeArrowheads="1"/>
            </p:cNvSpPr>
            <p:nvPr/>
          </p:nvSpPr>
          <p:spPr bwMode="auto">
            <a:xfrm>
              <a:off x="3769" y="1115"/>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rPr>
                <a:t>1</a:t>
              </a:r>
              <a:endParaRPr kumimoji="0" lang="en-US" sz="24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sp>
        <p:nvSpPr>
          <p:cNvPr id="223" name="Right Arrow 222">
            <a:extLst>
              <a:ext uri="{FF2B5EF4-FFF2-40B4-BE49-F238E27FC236}">
                <a16:creationId xmlns:a16="http://schemas.microsoft.com/office/drawing/2014/main" id="{DDDCF78D-E3EC-704C-903B-2F933E7F399C}"/>
              </a:ext>
            </a:extLst>
          </p:cNvPr>
          <p:cNvSpPr/>
          <p:nvPr/>
        </p:nvSpPr>
        <p:spPr bwMode="auto">
          <a:xfrm>
            <a:off x="5862499" y="4901751"/>
            <a:ext cx="1021976" cy="552450"/>
          </a:xfrm>
          <a:prstGeom prst="rightArrow">
            <a:avLst/>
          </a:prstGeom>
          <a:solidFill>
            <a:srgbClr val="0070C0"/>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Gill Sans MT"/>
                <a:ea typeface="+mn-ea"/>
                <a:cs typeface="+mn-cs"/>
              </a:rPr>
              <a:t>Sender</a:t>
            </a:r>
          </a:p>
        </p:txBody>
      </p:sp>
      <p:sp>
        <p:nvSpPr>
          <p:cNvPr id="224" name="Right Arrow 223">
            <a:extLst>
              <a:ext uri="{FF2B5EF4-FFF2-40B4-BE49-F238E27FC236}">
                <a16:creationId xmlns:a16="http://schemas.microsoft.com/office/drawing/2014/main" id="{F48214D0-DC7B-9F42-BB70-B2D5BEE61D62}"/>
              </a:ext>
            </a:extLst>
          </p:cNvPr>
          <p:cNvSpPr/>
          <p:nvPr/>
        </p:nvSpPr>
        <p:spPr bwMode="auto">
          <a:xfrm>
            <a:off x="10323478" y="4901751"/>
            <a:ext cx="1110876" cy="552450"/>
          </a:xfrm>
          <a:prstGeom prst="rightArrow">
            <a:avLst/>
          </a:prstGeom>
          <a:solidFill>
            <a:srgbClr val="0070C0"/>
          </a:solidFill>
          <a:ln w="9525"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Gill Sans MT"/>
                <a:ea typeface="+mn-ea"/>
                <a:cs typeface="+mn-cs"/>
              </a:rPr>
              <a:t>Receiver</a:t>
            </a:r>
          </a:p>
        </p:txBody>
      </p:sp>
      <p:sp>
        <p:nvSpPr>
          <p:cNvPr id="225" name="Content Placeholder 7">
            <a:extLst>
              <a:ext uri="{FF2B5EF4-FFF2-40B4-BE49-F238E27FC236}">
                <a16:creationId xmlns:a16="http://schemas.microsoft.com/office/drawing/2014/main" id="{A386F52B-A4F4-714F-99FA-E317F0ABB2CC}"/>
              </a:ext>
            </a:extLst>
          </p:cNvPr>
          <p:cNvSpPr txBox="1">
            <a:spLocks/>
          </p:cNvSpPr>
          <p:nvPr/>
        </p:nvSpPr>
        <p:spPr bwMode="auto">
          <a:xfrm>
            <a:off x="838200" y="1757979"/>
            <a:ext cx="7772400" cy="46482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342900" marR="0" lvl="0" indent="-3429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800" b="0" i="0" u="none" strike="noStrike" kern="0" cap="none" spc="0" normalizeH="0" baseline="0" noProof="0">
                <a:ln>
                  <a:noFill/>
                </a:ln>
                <a:solidFill>
                  <a:srgbClr val="000000"/>
                </a:solidFill>
                <a:effectLst/>
                <a:uLnTx/>
                <a:uFillTx/>
                <a:latin typeface="Gill Sans MT"/>
                <a:ea typeface="ＭＳ Ｐゴシック" charset="0"/>
              </a:rPr>
              <a:t>Sender </a:t>
            </a:r>
            <a:r>
              <a:rPr kumimoji="0" lang="en-US" sz="2800" b="0" i="0" u="none" strike="noStrike" kern="0" cap="none" spc="0" normalizeH="0" baseline="0" noProof="0">
                <a:ln>
                  <a:noFill/>
                </a:ln>
                <a:solidFill>
                  <a:srgbClr val="000000"/>
                </a:solidFill>
                <a:effectLst/>
                <a:uLnTx/>
                <a:uFillTx/>
                <a:latin typeface="Gill Sans MT"/>
                <a:ea typeface="ＭＳ Ｐゴシック" charset="0"/>
                <a:sym typeface="Wingdings" pitchFamily="2" charset="2"/>
              </a:rPr>
              <a:t> Receiver</a:t>
            </a:r>
          </a:p>
          <a:p>
            <a:pPr marL="742950" marR="0" lvl="1" indent="-285750" algn="l" defTabSz="914400" rtl="0" eaLnBrk="0" fontAlgn="base" latinLnBrk="0" hangingPunct="0">
              <a:lnSpc>
                <a:spcPct val="85000"/>
              </a:lnSpc>
              <a:spcBef>
                <a:spcPct val="20000"/>
              </a:spcBef>
              <a:spcAft>
                <a:spcPct val="0"/>
              </a:spcAft>
              <a:buClr>
                <a:srgbClr val="000099"/>
              </a:buClr>
              <a:buSzTx/>
              <a:buFont typeface="Arial"/>
              <a:buChar char="•"/>
              <a:tabLst/>
              <a:defRPr/>
            </a:pPr>
            <a:r>
              <a:rPr kumimoji="0" lang="en-US" sz="2400" b="0" i="0" u="none" strike="noStrike" kern="0" cap="none" spc="0" normalizeH="0" baseline="0" noProof="0">
                <a:ln>
                  <a:noFill/>
                </a:ln>
                <a:solidFill>
                  <a:srgbClr val="000000"/>
                </a:solidFill>
                <a:effectLst/>
                <a:uLnTx/>
                <a:uFillTx/>
                <a:latin typeface="Gill Sans MT"/>
                <a:ea typeface="ＭＳ Ｐゴシック" charset="0"/>
                <a:sym typeface="Wingdings" pitchFamily="2" charset="2"/>
              </a:rPr>
              <a:t>Download100MB file, using FTP/TCP</a:t>
            </a:r>
          </a:p>
          <a:p>
            <a:pPr marL="742950" marR="0" lvl="1" indent="-285750" algn="l" defTabSz="914400" rtl="0" eaLnBrk="0" fontAlgn="base" latinLnBrk="0" hangingPunct="0">
              <a:lnSpc>
                <a:spcPct val="85000"/>
              </a:lnSpc>
              <a:spcBef>
                <a:spcPct val="20000"/>
              </a:spcBef>
              <a:spcAft>
                <a:spcPct val="0"/>
              </a:spcAft>
              <a:buClr>
                <a:srgbClr val="000099"/>
              </a:buClr>
              <a:buSzTx/>
              <a:buFont typeface="Arial"/>
              <a:buChar char="•"/>
              <a:tabLst/>
              <a:defRPr/>
            </a:pPr>
            <a:r>
              <a:rPr kumimoji="0" lang="en-US" sz="2400" b="0" i="0" u="none" strike="noStrike" kern="0" cap="none" spc="0" normalizeH="0" baseline="0" noProof="0">
                <a:ln>
                  <a:noFill/>
                </a:ln>
                <a:solidFill>
                  <a:srgbClr val="000000"/>
                </a:solidFill>
                <a:effectLst/>
                <a:uLnTx/>
                <a:uFillTx/>
                <a:latin typeface="Gill Sans MT"/>
                <a:ea typeface="ＭＳ Ｐゴシック" charset="0"/>
                <a:sym typeface="Wingdings" pitchFamily="2" charset="2"/>
              </a:rPr>
              <a:t>Via multiple hops of various BW (</a:t>
            </a:r>
            <a:r>
              <a:rPr kumimoji="0" lang="en-US" sz="2400" b="0" i="0" u="none" strike="noStrike" kern="0" cap="none" spc="0" normalizeH="0" baseline="0" noProof="0">
                <a:ln>
                  <a:noFill/>
                </a:ln>
                <a:solidFill>
                  <a:srgbClr val="FF0000"/>
                </a:solidFill>
                <a:effectLst/>
                <a:uLnTx/>
                <a:uFillTx/>
                <a:latin typeface="Gill Sans MT"/>
                <a:ea typeface="ＭＳ Ｐゴシック" charset="0"/>
                <a:sym typeface="Wingdings" pitchFamily="2" charset="2"/>
              </a:rPr>
              <a:t>unknown!</a:t>
            </a:r>
            <a:r>
              <a:rPr kumimoji="0" lang="en-US" sz="2400" b="0" i="0" u="none" strike="noStrike" kern="0" cap="none" spc="0" normalizeH="0" baseline="0" noProof="0">
                <a:ln>
                  <a:noFill/>
                </a:ln>
                <a:solidFill>
                  <a:srgbClr val="000000"/>
                </a:solidFill>
                <a:effectLst/>
                <a:uLnTx/>
                <a:uFillTx/>
                <a:latin typeface="Gill Sans MT"/>
                <a:ea typeface="ＭＳ Ｐゴシック" charset="0"/>
                <a:sym typeface="Wingdings" pitchFamily="2" charset="2"/>
              </a:rPr>
              <a:t>)</a:t>
            </a:r>
          </a:p>
          <a:p>
            <a:pPr marL="342900" marR="0" lvl="0" indent="-3429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800" b="0" i="0" u="none" strike="noStrike" kern="0" cap="none" spc="0" normalizeH="0" baseline="0" noProof="0">
                <a:ln>
                  <a:noFill/>
                </a:ln>
                <a:solidFill>
                  <a:srgbClr val="000000"/>
                </a:solidFill>
                <a:effectLst/>
                <a:uLnTx/>
                <a:uFillTx/>
                <a:latin typeface="Gill Sans MT"/>
                <a:ea typeface="ＭＳ Ｐゴシック" charset="0"/>
                <a:sym typeface="Wingdings" pitchFamily="2" charset="2"/>
              </a:rPr>
              <a:t>Question: </a:t>
            </a:r>
          </a:p>
          <a:p>
            <a:pPr marL="742950" marR="0" lvl="1" indent="-285750" algn="l" defTabSz="914400" rtl="0" eaLnBrk="0" fontAlgn="base" latinLnBrk="0" hangingPunct="0">
              <a:lnSpc>
                <a:spcPct val="85000"/>
              </a:lnSpc>
              <a:spcBef>
                <a:spcPct val="20000"/>
              </a:spcBef>
              <a:spcAft>
                <a:spcPct val="0"/>
              </a:spcAft>
              <a:buClr>
                <a:srgbClr val="000099"/>
              </a:buClr>
              <a:buSzTx/>
              <a:buFont typeface="Arial"/>
              <a:buChar char="•"/>
              <a:tabLst/>
              <a:defRPr/>
            </a:pPr>
            <a:r>
              <a:rPr kumimoji="0" lang="en-US" sz="2400" b="0" i="0" u="none" strike="noStrike" kern="0" cap="none" spc="0" normalizeH="0" baseline="0" noProof="0">
                <a:ln>
                  <a:noFill/>
                </a:ln>
                <a:solidFill>
                  <a:srgbClr val="000000"/>
                </a:solidFill>
                <a:effectLst/>
                <a:uLnTx/>
                <a:uFillTx/>
                <a:latin typeface="Gill Sans MT"/>
                <a:ea typeface="ＭＳ Ｐゴシック" charset="0"/>
                <a:sym typeface="Wingdings" pitchFamily="2" charset="2"/>
              </a:rPr>
              <a:t>Decide sending data rate? (wnd/RTT)</a:t>
            </a:r>
          </a:p>
          <a:p>
            <a:pPr marL="742950" marR="0" lvl="1" indent="-285750" algn="l" defTabSz="914400" rtl="0" eaLnBrk="0" fontAlgn="base" latinLnBrk="0" hangingPunct="0">
              <a:lnSpc>
                <a:spcPct val="85000"/>
              </a:lnSpc>
              <a:spcBef>
                <a:spcPct val="20000"/>
              </a:spcBef>
              <a:spcAft>
                <a:spcPct val="0"/>
              </a:spcAft>
              <a:buClr>
                <a:srgbClr val="000099"/>
              </a:buClr>
              <a:buSzTx/>
              <a:buFont typeface="Arial"/>
              <a:buChar char="•"/>
              <a:tabLst/>
              <a:defRPr/>
            </a:pPr>
            <a:r>
              <a:rPr kumimoji="0" lang="en-US" sz="2400" b="0" i="0" u="none" strike="noStrike" kern="0" cap="none" spc="0" normalizeH="0" baseline="0" noProof="0">
                <a:ln>
                  <a:noFill/>
                </a:ln>
                <a:solidFill>
                  <a:srgbClr val="000000"/>
                </a:solidFill>
                <a:effectLst/>
                <a:uLnTx/>
                <a:uFillTx/>
                <a:latin typeface="Gill Sans MT"/>
                <a:ea typeface="ＭＳ Ｐゴシック" charset="0"/>
                <a:sym typeface="Wingdings" pitchFamily="2" charset="2"/>
              </a:rPr>
              <a:t>not too low, not too high – just right!</a:t>
            </a:r>
          </a:p>
          <a:p>
            <a:pPr marL="342900" marR="0" lvl="0" indent="-3429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800" b="0" i="0" u="none" strike="noStrike" kern="0" cap="none" spc="0" normalizeH="0" baseline="0" noProof="0">
                <a:ln>
                  <a:noFill/>
                </a:ln>
                <a:solidFill>
                  <a:srgbClr val="000000"/>
                </a:solidFill>
                <a:effectLst/>
                <a:uLnTx/>
                <a:uFillTx/>
                <a:latin typeface="Gill Sans MT"/>
                <a:ea typeface="ＭＳ Ｐゴシック" charset="0"/>
                <a:sym typeface="Wingdings" pitchFamily="2" charset="2"/>
              </a:rPr>
              <a:t>Strategy:</a:t>
            </a:r>
          </a:p>
          <a:p>
            <a:pPr marL="742950" marR="0" lvl="1" indent="-285750" algn="l" defTabSz="914400" rtl="0" eaLnBrk="0" fontAlgn="base" latinLnBrk="0" hangingPunct="0">
              <a:lnSpc>
                <a:spcPct val="85000"/>
              </a:lnSpc>
              <a:spcBef>
                <a:spcPct val="20000"/>
              </a:spcBef>
              <a:spcAft>
                <a:spcPct val="0"/>
              </a:spcAft>
              <a:buClr>
                <a:srgbClr val="000099"/>
              </a:buClr>
              <a:buSzTx/>
              <a:buFont typeface="Arial"/>
              <a:buChar char="•"/>
              <a:tabLst/>
              <a:defRPr/>
            </a:pPr>
            <a:r>
              <a:rPr kumimoji="0" lang="en-US" sz="2400" b="0" i="0" u="none" strike="noStrike" kern="0" cap="none" spc="0" normalizeH="0" baseline="0" noProof="0">
                <a:ln>
                  <a:noFill/>
                </a:ln>
                <a:solidFill>
                  <a:srgbClr val="000000"/>
                </a:solidFill>
                <a:effectLst/>
                <a:uLnTx/>
                <a:uFillTx/>
                <a:latin typeface="Gill Sans MT"/>
                <a:ea typeface="ＭＳ Ｐゴシック" charset="0"/>
                <a:sym typeface="Wingdings" pitchFamily="2" charset="2"/>
              </a:rPr>
              <a:t>Start from low rate</a:t>
            </a:r>
          </a:p>
          <a:p>
            <a:pPr marL="742950" marR="0" lvl="1" indent="-285750" algn="l" defTabSz="914400" rtl="0" eaLnBrk="0" fontAlgn="base" latinLnBrk="0" hangingPunct="0">
              <a:lnSpc>
                <a:spcPct val="85000"/>
              </a:lnSpc>
              <a:spcBef>
                <a:spcPct val="20000"/>
              </a:spcBef>
              <a:spcAft>
                <a:spcPct val="0"/>
              </a:spcAft>
              <a:buClr>
                <a:srgbClr val="000099"/>
              </a:buClr>
              <a:buSzTx/>
              <a:buFont typeface="Arial"/>
              <a:buChar char="•"/>
              <a:tabLst/>
              <a:defRPr/>
            </a:pPr>
            <a:r>
              <a:rPr kumimoji="0" lang="en-US" sz="2400" b="0" i="0" u="none" strike="noStrike" kern="0" cap="none" spc="0" normalizeH="0" baseline="0" noProof="0">
                <a:ln>
                  <a:noFill/>
                </a:ln>
                <a:solidFill>
                  <a:srgbClr val="000000"/>
                </a:solidFill>
                <a:effectLst/>
                <a:uLnTx/>
                <a:uFillTx/>
                <a:latin typeface="Gill Sans MT"/>
                <a:ea typeface="ＭＳ Ｐゴシック" charset="0"/>
                <a:sym typeface="Wingdings" pitchFamily="2" charset="2"/>
              </a:rPr>
              <a:t>Slowly ramp up</a:t>
            </a:r>
          </a:p>
          <a:p>
            <a:pPr marL="742950" marR="0" lvl="1" indent="-285750" algn="l" defTabSz="914400" rtl="0" eaLnBrk="0" fontAlgn="base" latinLnBrk="0" hangingPunct="0">
              <a:lnSpc>
                <a:spcPct val="85000"/>
              </a:lnSpc>
              <a:spcBef>
                <a:spcPct val="20000"/>
              </a:spcBef>
              <a:spcAft>
                <a:spcPct val="0"/>
              </a:spcAft>
              <a:buClr>
                <a:srgbClr val="000099"/>
              </a:buClr>
              <a:buSzTx/>
              <a:buFont typeface="Arial"/>
              <a:buChar char="•"/>
              <a:tabLst/>
              <a:defRPr/>
            </a:pPr>
            <a:r>
              <a:rPr kumimoji="0" lang="en-US" sz="2400" b="0" i="0" u="none" strike="noStrike" kern="0" cap="none" spc="0" normalizeH="0" baseline="0" noProof="0">
                <a:ln>
                  <a:noFill/>
                </a:ln>
                <a:solidFill>
                  <a:srgbClr val="000000"/>
                </a:solidFill>
                <a:effectLst/>
                <a:uLnTx/>
                <a:uFillTx/>
                <a:latin typeface="Gill Sans MT"/>
                <a:ea typeface="ＭＳ Ｐゴシック" charset="0"/>
              </a:rPr>
              <a:t>Stabilise at allowed</a:t>
            </a:r>
            <a:endParaRPr kumimoji="0" lang="en-US" sz="2400" b="0" i="0" u="none" strike="noStrike" kern="0" cap="none" spc="0" normalizeH="0" baseline="0" noProof="0" dirty="0">
              <a:ln>
                <a:noFill/>
              </a:ln>
              <a:solidFill>
                <a:srgbClr val="000000"/>
              </a:solidFill>
              <a:effectLst/>
              <a:uLnTx/>
              <a:uFillTx/>
              <a:latin typeface="Gill Sans MT"/>
              <a:ea typeface="ＭＳ Ｐゴシック" charset="0"/>
            </a:endParaRPr>
          </a:p>
        </p:txBody>
      </p:sp>
      <p:sp>
        <p:nvSpPr>
          <p:cNvPr id="226" name="Arc 225">
            <a:extLst>
              <a:ext uri="{FF2B5EF4-FFF2-40B4-BE49-F238E27FC236}">
                <a16:creationId xmlns:a16="http://schemas.microsoft.com/office/drawing/2014/main" id="{753508B0-6990-DA47-8E27-299B9F8A6EF6}"/>
              </a:ext>
            </a:extLst>
          </p:cNvPr>
          <p:cNvSpPr/>
          <p:nvPr/>
        </p:nvSpPr>
        <p:spPr bwMode="auto">
          <a:xfrm rot="8313663">
            <a:off x="5823790" y="1183856"/>
            <a:ext cx="5420349" cy="5372038"/>
          </a:xfrm>
          <a:prstGeom prst="arc">
            <a:avLst>
              <a:gd name="adj1" fmla="val 15855923"/>
              <a:gd name="adj2" fmla="val 324877"/>
            </a:avLst>
          </a:prstGeom>
          <a:noFill/>
          <a:ln w="76200" cap="flat" cmpd="sng" algn="ctr">
            <a:solidFill>
              <a:srgbClr val="00B050"/>
            </a:solidFill>
            <a:prstDash val="solid"/>
            <a:round/>
            <a:headEnd type="triangl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78412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5">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5">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5">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animBg="1"/>
      <p:bldP spid="224" grpId="0" animBg="1"/>
      <p:bldP spid="225" grpId="0" uiExpand="1" build="p"/>
      <p:bldP spid="22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sz="4400" dirty="0">
                <a:cs typeface="Calibri" panose="020F0502020204030204" pitchFamily="34" charset="0"/>
              </a:rPr>
              <a:t>Transport layer: roadmap</a:t>
            </a:r>
            <a:endParaRPr lang="en-US" sz="4400"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414010"/>
            <a:ext cx="8708725" cy="5154665"/>
          </a:xfrm>
        </p:spPr>
        <p:txBody>
          <a:bodyPr>
            <a:normAutofit/>
          </a:bodyPr>
          <a:lstStyle/>
          <a:p>
            <a:pPr marL="117475" indent="0">
              <a:spcBef>
                <a:spcPts val="800"/>
              </a:spcBef>
              <a:buNone/>
            </a:pPr>
            <a:r>
              <a:rPr lang="en-US" altLang="en-US" sz="3200" dirty="0">
                <a:solidFill>
                  <a:schemeClr val="bg2"/>
                </a:solidFill>
                <a:cs typeface="Calibri" panose="020F0502020204030204" pitchFamily="34" charset="0"/>
              </a:rPr>
              <a:t>3.1 Transport-layer services</a:t>
            </a:r>
          </a:p>
          <a:p>
            <a:pPr marL="117475" indent="0">
              <a:spcBef>
                <a:spcPts val="800"/>
              </a:spcBef>
              <a:buNone/>
            </a:pPr>
            <a:r>
              <a:rPr lang="en-US" altLang="en-US" sz="3200" dirty="0">
                <a:solidFill>
                  <a:schemeClr val="bg2"/>
                </a:solidFill>
                <a:cs typeface="Calibri" panose="020F0502020204030204" pitchFamily="34" charset="0"/>
              </a:rPr>
              <a:t>3.2 Multiplexing and demultiplexing</a:t>
            </a:r>
          </a:p>
          <a:p>
            <a:pPr marL="117475" indent="0">
              <a:spcBef>
                <a:spcPts val="800"/>
              </a:spcBef>
              <a:buNone/>
            </a:pPr>
            <a:r>
              <a:rPr lang="en-US" altLang="en-US" sz="3200" dirty="0">
                <a:solidFill>
                  <a:schemeClr val="bg2"/>
                </a:solidFill>
                <a:cs typeface="Calibri" panose="020F0502020204030204" pitchFamily="34" charset="0"/>
              </a:rPr>
              <a:t>3.3 Connectionless transport: UDP</a:t>
            </a:r>
          </a:p>
          <a:p>
            <a:pPr marL="117475" indent="0">
              <a:spcBef>
                <a:spcPts val="800"/>
              </a:spcBef>
              <a:buNone/>
            </a:pPr>
            <a:r>
              <a:rPr lang="en-US" altLang="en-US" sz="3200" dirty="0">
                <a:solidFill>
                  <a:schemeClr val="bg2"/>
                </a:solidFill>
                <a:cs typeface="Calibri" panose="020F0502020204030204" pitchFamily="34" charset="0"/>
              </a:rPr>
              <a:t>3.4 Principles of reliable data transfer </a:t>
            </a:r>
          </a:p>
          <a:p>
            <a:pPr marL="117475" indent="0">
              <a:spcBef>
                <a:spcPts val="800"/>
              </a:spcBef>
              <a:buNone/>
            </a:pPr>
            <a:r>
              <a:rPr lang="en-US" sz="3200" dirty="0">
                <a:solidFill>
                  <a:schemeClr val="bg2"/>
                </a:solidFill>
              </a:rPr>
              <a:t>3.5 Connection-oriented transport: TCP</a:t>
            </a:r>
          </a:p>
          <a:p>
            <a:pPr marL="117475" indent="0">
              <a:spcBef>
                <a:spcPts val="800"/>
              </a:spcBef>
              <a:buNone/>
            </a:pPr>
            <a:r>
              <a:rPr lang="en-US" sz="3200" dirty="0">
                <a:solidFill>
                  <a:schemeClr val="bg2"/>
                </a:solidFill>
              </a:rPr>
              <a:t>3.6 Principles of congestion control</a:t>
            </a:r>
          </a:p>
          <a:p>
            <a:pPr marL="117475" indent="0">
              <a:spcBef>
                <a:spcPts val="800"/>
              </a:spcBef>
              <a:buNone/>
            </a:pPr>
            <a:r>
              <a:rPr lang="en-US" sz="3200" dirty="0"/>
              <a:t>3.7 TCP congestion control</a:t>
            </a:r>
          </a:p>
          <a:p>
            <a:pPr marL="117475" indent="0">
              <a:spcBef>
                <a:spcPts val="800"/>
              </a:spcBef>
              <a:buNone/>
            </a:pPr>
            <a:r>
              <a:rPr lang="en-US" sz="3200" strike="sngStrike" dirty="0">
                <a:solidFill>
                  <a:schemeClr val="bg2"/>
                </a:solidFill>
              </a:rPr>
              <a:t>3.8 Evolution of transport-layer functionality</a:t>
            </a:r>
          </a:p>
        </p:txBody>
      </p:sp>
      <p:sp>
        <p:nvSpPr>
          <p:cNvPr id="3" name="Slide Number Placeholder 2">
            <a:extLst>
              <a:ext uri="{FF2B5EF4-FFF2-40B4-BE49-F238E27FC236}">
                <a16:creationId xmlns:a16="http://schemas.microsoft.com/office/drawing/2014/main" id="{807E4337-A925-084B-B48F-23146A4A73A1}"/>
              </a:ext>
            </a:extLst>
          </p:cNvPr>
          <p:cNvSpPr>
            <a:spLocks noGrp="1"/>
          </p:cNvSpPr>
          <p:nvPr>
            <p:ph type="sldNum" sz="quarter" idx="4"/>
          </p:nvPr>
        </p:nvSpPr>
        <p:spPr/>
        <p:txBody>
          <a:bodyPr/>
          <a:lstStyle/>
          <a:p>
            <a:r>
              <a:rPr lang="en-US"/>
              <a:t>Transport Layer: 3-</a:t>
            </a:r>
            <a:fld id="{C4204591-24BD-A542-B9D5-F8D8A88D2FEE}" type="slidenum">
              <a:rPr lang="en-US" smtClean="0"/>
              <a:pPr/>
              <a:t>37</a:t>
            </a:fld>
            <a:endParaRPr lang="en-US" dirty="0"/>
          </a:p>
        </p:txBody>
      </p:sp>
      <p:pic>
        <p:nvPicPr>
          <p:cNvPr id="7" name="Picture 6">
            <a:extLst>
              <a:ext uri="{FF2B5EF4-FFF2-40B4-BE49-F238E27FC236}">
                <a16:creationId xmlns:a16="http://schemas.microsoft.com/office/drawing/2014/main" id="{95113DDE-AC2C-45DD-9691-CDD55E53AAB9}"/>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67759" y="1414011"/>
            <a:ext cx="3657601" cy="2693739"/>
          </a:xfrm>
          <a:prstGeom prst="rect">
            <a:avLst/>
          </a:prstGeom>
          <a:noFill/>
          <a:ln>
            <a:noFill/>
          </a:ln>
        </p:spPr>
      </p:pic>
    </p:spTree>
    <p:extLst>
      <p:ext uri="{BB962C8B-B14F-4D97-AF65-F5344CB8AC3E}">
        <p14:creationId xmlns:p14="http://schemas.microsoft.com/office/powerpoint/2010/main" val="2593329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11390" y="259719"/>
            <a:ext cx="11393310" cy="894622"/>
          </a:xfrm>
        </p:spPr>
        <p:txBody>
          <a:bodyPr>
            <a:normAutofit/>
          </a:bodyPr>
          <a:lstStyle/>
          <a:p>
            <a:r>
              <a:rPr lang="en-US" sz="4800" dirty="0"/>
              <a:t>TCP slow start </a:t>
            </a:r>
            <a:endParaRPr lang="en-US" sz="4400" b="0" dirty="0"/>
          </a:p>
        </p:txBody>
      </p:sp>
      <p:sp>
        <p:nvSpPr>
          <p:cNvPr id="88" name="Rectangle 3">
            <a:extLst>
              <a:ext uri="{FF2B5EF4-FFF2-40B4-BE49-F238E27FC236}">
                <a16:creationId xmlns:a16="http://schemas.microsoft.com/office/drawing/2014/main" id="{8A57114D-913B-0446-AF23-3E8C1F4B81CA}"/>
              </a:ext>
            </a:extLst>
          </p:cNvPr>
          <p:cNvSpPr txBox="1">
            <a:spLocks noChangeArrowheads="1"/>
          </p:cNvSpPr>
          <p:nvPr/>
        </p:nvSpPr>
        <p:spPr>
          <a:xfrm>
            <a:off x="1143000" y="1384299"/>
            <a:ext cx="5118100" cy="521425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3700" marR="0" lvl="0" indent="-26352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when connection begins, increase rate exponentially until first loss event:</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initially </a:t>
            </a:r>
            <a:r>
              <a:rPr kumimoji="0" lang="en-US" sz="2800" b="1" i="0" u="none" strike="noStrike" kern="1200" cap="none" spc="0" normalizeH="0" baseline="0" noProof="0" dirty="0" err="1">
                <a:ln>
                  <a:noFill/>
                </a:ln>
                <a:solidFill>
                  <a:prstClr val="black"/>
                </a:solidFill>
                <a:effectLst/>
                <a:uLnTx/>
                <a:uFillTx/>
                <a:latin typeface="Courier New" charset="0"/>
                <a:ea typeface="+mn-ea"/>
                <a:cs typeface="+mn-cs"/>
              </a:rPr>
              <a:t>cwnd</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 1 MSS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double </a:t>
            </a:r>
            <a:r>
              <a:rPr kumimoji="0" lang="en-US" sz="2800" b="1" i="0" u="none" strike="noStrike" kern="1200" cap="none" spc="0" normalizeH="0" baseline="0" noProof="0" dirty="0" err="1">
                <a:ln>
                  <a:noFill/>
                </a:ln>
                <a:solidFill>
                  <a:prstClr val="black"/>
                </a:solidFill>
                <a:effectLst/>
                <a:uLnTx/>
                <a:uFillTx/>
                <a:latin typeface="Courier New" charset="0"/>
                <a:ea typeface="+mn-ea"/>
                <a:cs typeface="+mn-cs"/>
              </a:rPr>
              <a:t>cwnd</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every RTT</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done by incrementing </a:t>
            </a:r>
            <a:r>
              <a:rPr kumimoji="0" lang="en-US" sz="2800" b="1" i="0" u="none" strike="noStrike" kern="1200" cap="none" spc="0" normalizeH="0" baseline="0" noProof="0" dirty="0" err="1">
                <a:ln>
                  <a:noFill/>
                </a:ln>
                <a:solidFill>
                  <a:prstClr val="black"/>
                </a:solidFill>
                <a:effectLst/>
                <a:uLnTx/>
                <a:uFillTx/>
                <a:latin typeface="Courier New" charset="0"/>
                <a:ea typeface="+mn-ea"/>
                <a:cs typeface="+mn-cs"/>
              </a:rPr>
              <a:t>cwnd</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for every ACK received</a:t>
            </a:r>
          </a:p>
        </p:txBody>
      </p:sp>
      <p:sp>
        <p:nvSpPr>
          <p:cNvPr id="224" name="Line 6">
            <a:extLst>
              <a:ext uri="{FF2B5EF4-FFF2-40B4-BE49-F238E27FC236}">
                <a16:creationId xmlns:a16="http://schemas.microsoft.com/office/drawing/2014/main" id="{6A528287-EE91-2148-8BF9-9042AB1CFB64}"/>
              </a:ext>
            </a:extLst>
          </p:cNvPr>
          <p:cNvSpPr>
            <a:spLocks noChangeShapeType="1"/>
          </p:cNvSpPr>
          <p:nvPr/>
        </p:nvSpPr>
        <p:spPr bwMode="auto">
          <a:xfrm>
            <a:off x="7585075" y="2306590"/>
            <a:ext cx="2505075" cy="352425"/>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Text Box 8">
            <a:extLst>
              <a:ext uri="{FF2B5EF4-FFF2-40B4-BE49-F238E27FC236}">
                <a16:creationId xmlns:a16="http://schemas.microsoft.com/office/drawing/2014/main" id="{BF8683E2-9BD1-4641-8269-1F97FE166C40}"/>
              </a:ext>
            </a:extLst>
          </p:cNvPr>
          <p:cNvSpPr txBox="1">
            <a:spLocks noChangeArrowheads="1"/>
          </p:cNvSpPr>
          <p:nvPr/>
        </p:nvSpPr>
        <p:spPr bwMode="auto">
          <a:xfrm>
            <a:off x="7181850" y="1168352"/>
            <a:ext cx="869950"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rPr>
              <a:t>Host A</a:t>
            </a:r>
          </a:p>
        </p:txBody>
      </p:sp>
      <p:sp>
        <p:nvSpPr>
          <p:cNvPr id="226" name="Text Box 9">
            <a:extLst>
              <a:ext uri="{FF2B5EF4-FFF2-40B4-BE49-F238E27FC236}">
                <a16:creationId xmlns:a16="http://schemas.microsoft.com/office/drawing/2014/main" id="{C49CE5EE-9C21-9E4F-B95D-B87D2E6CA9D2}"/>
              </a:ext>
            </a:extLst>
          </p:cNvPr>
          <p:cNvSpPr txBox="1">
            <a:spLocks noChangeArrowheads="1"/>
          </p:cNvSpPr>
          <p:nvPr/>
        </p:nvSpPr>
        <p:spPr bwMode="auto">
          <a:xfrm rot="408567">
            <a:off x="8591550" y="2273252"/>
            <a:ext cx="1208088"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one segment</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228" name="Text Box 12">
            <a:extLst>
              <a:ext uri="{FF2B5EF4-FFF2-40B4-BE49-F238E27FC236}">
                <a16:creationId xmlns:a16="http://schemas.microsoft.com/office/drawing/2014/main" id="{51858FD0-9B85-8441-9B12-8875189F665C}"/>
              </a:ext>
            </a:extLst>
          </p:cNvPr>
          <p:cNvSpPr txBox="1">
            <a:spLocks noChangeArrowheads="1"/>
          </p:cNvSpPr>
          <p:nvPr/>
        </p:nvSpPr>
        <p:spPr bwMode="auto">
          <a:xfrm>
            <a:off x="9618663" y="1154065"/>
            <a:ext cx="86995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rPr>
              <a:t>Host B</a:t>
            </a:r>
          </a:p>
        </p:txBody>
      </p:sp>
      <p:sp>
        <p:nvSpPr>
          <p:cNvPr id="229" name="Line 13">
            <a:extLst>
              <a:ext uri="{FF2B5EF4-FFF2-40B4-BE49-F238E27FC236}">
                <a16:creationId xmlns:a16="http://schemas.microsoft.com/office/drawing/2014/main" id="{A18AC8EC-DBD1-E34E-B3EA-D3876A530333}"/>
              </a:ext>
            </a:extLst>
          </p:cNvPr>
          <p:cNvSpPr>
            <a:spLocks noChangeShapeType="1"/>
          </p:cNvSpPr>
          <p:nvPr/>
        </p:nvSpPr>
        <p:spPr bwMode="auto">
          <a:xfrm>
            <a:off x="7580313" y="2120852"/>
            <a:ext cx="0" cy="3848100"/>
          </a:xfrm>
          <a:prstGeom prst="line">
            <a:avLst/>
          </a:prstGeom>
          <a:noFill/>
          <a:ln w="19050">
            <a:solidFill>
              <a:srgbClr val="77777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30" name="Line 14">
            <a:extLst>
              <a:ext uri="{FF2B5EF4-FFF2-40B4-BE49-F238E27FC236}">
                <a16:creationId xmlns:a16="http://schemas.microsoft.com/office/drawing/2014/main" id="{77B3310E-1B60-414E-9423-328982307B1D}"/>
              </a:ext>
            </a:extLst>
          </p:cNvPr>
          <p:cNvSpPr>
            <a:spLocks noChangeShapeType="1"/>
          </p:cNvSpPr>
          <p:nvPr/>
        </p:nvSpPr>
        <p:spPr bwMode="auto">
          <a:xfrm>
            <a:off x="10094913" y="2158952"/>
            <a:ext cx="0" cy="3848100"/>
          </a:xfrm>
          <a:prstGeom prst="line">
            <a:avLst/>
          </a:prstGeom>
          <a:noFill/>
          <a:ln w="19050">
            <a:solidFill>
              <a:srgbClr val="77777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4" name="Group 3">
            <a:extLst>
              <a:ext uri="{FF2B5EF4-FFF2-40B4-BE49-F238E27FC236}">
                <a16:creationId xmlns:a16="http://schemas.microsoft.com/office/drawing/2014/main" id="{E69B56F2-B7D2-5247-8C5B-11CDFE50D6C7}"/>
              </a:ext>
            </a:extLst>
          </p:cNvPr>
          <p:cNvGrpSpPr/>
          <p:nvPr/>
        </p:nvGrpSpPr>
        <p:grpSpPr>
          <a:xfrm>
            <a:off x="7254875" y="2270077"/>
            <a:ext cx="304800" cy="830263"/>
            <a:chOff x="7254875" y="2270077"/>
            <a:chExt cx="304800" cy="830263"/>
          </a:xfrm>
        </p:grpSpPr>
        <p:sp>
          <p:nvSpPr>
            <p:cNvPr id="227" name="Text Box 10">
              <a:extLst>
                <a:ext uri="{FF2B5EF4-FFF2-40B4-BE49-F238E27FC236}">
                  <a16:creationId xmlns:a16="http://schemas.microsoft.com/office/drawing/2014/main" id="{A25707E3-FE96-074A-AE26-F8222C4C395A}"/>
                </a:ext>
              </a:extLst>
            </p:cNvPr>
            <p:cNvSpPr txBox="1">
              <a:spLocks noChangeArrowheads="1"/>
            </p:cNvSpPr>
            <p:nvPr/>
          </p:nvSpPr>
          <p:spPr bwMode="auto">
            <a:xfrm rot="-5400000">
              <a:off x="7142956" y="2510584"/>
              <a:ext cx="528637"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RTT</a:t>
              </a:r>
              <a:endParaRPr kumimoji="0" lang="en-US" sz="10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231" name="Line 15">
              <a:extLst>
                <a:ext uri="{FF2B5EF4-FFF2-40B4-BE49-F238E27FC236}">
                  <a16:creationId xmlns:a16="http://schemas.microsoft.com/office/drawing/2014/main" id="{1BE79FAE-9CDC-7B45-A6C0-E89FC9FC2363}"/>
                </a:ext>
              </a:extLst>
            </p:cNvPr>
            <p:cNvSpPr>
              <a:spLocks noChangeShapeType="1"/>
            </p:cNvSpPr>
            <p:nvPr/>
          </p:nvSpPr>
          <p:spPr bwMode="auto">
            <a:xfrm flipH="1" flipV="1">
              <a:off x="7399338" y="2270077"/>
              <a:ext cx="4762" cy="219075"/>
            </a:xfrm>
            <a:prstGeom prst="line">
              <a:avLst/>
            </a:prstGeom>
            <a:noFill/>
            <a:ln w="1905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Line 16">
              <a:extLst>
                <a:ext uri="{FF2B5EF4-FFF2-40B4-BE49-F238E27FC236}">
                  <a16:creationId xmlns:a16="http://schemas.microsoft.com/office/drawing/2014/main" id="{59A77926-4B5A-AC4A-B560-0B735D6BC784}"/>
                </a:ext>
              </a:extLst>
            </p:cNvPr>
            <p:cNvSpPr>
              <a:spLocks noChangeShapeType="1"/>
            </p:cNvSpPr>
            <p:nvPr/>
          </p:nvSpPr>
          <p:spPr bwMode="auto">
            <a:xfrm>
              <a:off x="7408863" y="2876502"/>
              <a:ext cx="4762" cy="223838"/>
            </a:xfrm>
            <a:prstGeom prst="line">
              <a:avLst/>
            </a:prstGeom>
            <a:noFill/>
            <a:ln w="1905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3" name="Line 17">
            <a:extLst>
              <a:ext uri="{FF2B5EF4-FFF2-40B4-BE49-F238E27FC236}">
                <a16:creationId xmlns:a16="http://schemas.microsoft.com/office/drawing/2014/main" id="{6F1B852B-55C3-8747-96CA-AA2F2AB5E525}"/>
              </a:ext>
            </a:extLst>
          </p:cNvPr>
          <p:cNvSpPr>
            <a:spLocks noChangeShapeType="1"/>
          </p:cNvSpPr>
          <p:nvPr/>
        </p:nvSpPr>
        <p:spPr bwMode="auto">
          <a:xfrm flipV="1">
            <a:off x="7561263" y="2711402"/>
            <a:ext cx="2505075" cy="352425"/>
          </a:xfrm>
          <a:prstGeom prst="line">
            <a:avLst/>
          </a:prstGeom>
          <a:noFill/>
          <a:ln w="28575">
            <a:solidFill>
              <a:srgbClr val="3333CC"/>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4" name="Group 18">
            <a:extLst>
              <a:ext uri="{FF2B5EF4-FFF2-40B4-BE49-F238E27FC236}">
                <a16:creationId xmlns:a16="http://schemas.microsoft.com/office/drawing/2014/main" id="{065B59AF-8C8D-9041-B965-0C2B0A5F8CEF}"/>
              </a:ext>
            </a:extLst>
          </p:cNvPr>
          <p:cNvGrpSpPr>
            <a:grpSpLocks/>
          </p:cNvGrpSpPr>
          <p:nvPr/>
        </p:nvGrpSpPr>
        <p:grpSpPr bwMode="auto">
          <a:xfrm>
            <a:off x="9809163" y="5453015"/>
            <a:ext cx="615950" cy="366712"/>
            <a:chOff x="3317" y="3527"/>
            <a:chExt cx="388" cy="231"/>
          </a:xfrm>
        </p:grpSpPr>
        <p:sp>
          <p:nvSpPr>
            <p:cNvPr id="235" name="Rectangle 19">
              <a:extLst>
                <a:ext uri="{FF2B5EF4-FFF2-40B4-BE49-F238E27FC236}">
                  <a16:creationId xmlns:a16="http://schemas.microsoft.com/office/drawing/2014/main" id="{87C76A64-BE9B-B84D-B23B-73554D8DC2C9}"/>
                </a:ext>
              </a:extLst>
            </p:cNvPr>
            <p:cNvSpPr>
              <a:spLocks noChangeArrowheads="1"/>
            </p:cNvSpPr>
            <p:nvPr/>
          </p:nvSpPr>
          <p:spPr bwMode="auto">
            <a:xfrm>
              <a:off x="3342" y="3576"/>
              <a:ext cx="324" cy="156"/>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6" name="Text Box 20">
              <a:extLst>
                <a:ext uri="{FF2B5EF4-FFF2-40B4-BE49-F238E27FC236}">
                  <a16:creationId xmlns:a16="http://schemas.microsoft.com/office/drawing/2014/main" id="{0453126D-C0BC-5F4F-8DBD-30CD1FA8A1CD}"/>
                </a:ext>
              </a:extLst>
            </p:cNvPr>
            <p:cNvSpPr txBox="1">
              <a:spLocks noChangeArrowheads="1"/>
            </p:cNvSpPr>
            <p:nvPr/>
          </p:nvSpPr>
          <p:spPr bwMode="auto">
            <a:xfrm>
              <a:off x="3317" y="3527"/>
              <a:ext cx="388" cy="2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rPr>
                <a:t>time</a:t>
              </a:r>
              <a:endPar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grpSp>
        <p:nvGrpSpPr>
          <p:cNvPr id="5" name="Group 4">
            <a:extLst>
              <a:ext uri="{FF2B5EF4-FFF2-40B4-BE49-F238E27FC236}">
                <a16:creationId xmlns:a16="http://schemas.microsoft.com/office/drawing/2014/main" id="{4100408E-3418-754E-97D5-873085045522}"/>
              </a:ext>
            </a:extLst>
          </p:cNvPr>
          <p:cNvGrpSpPr/>
          <p:nvPr/>
        </p:nvGrpSpPr>
        <p:grpSpPr>
          <a:xfrm>
            <a:off x="7585075" y="3087640"/>
            <a:ext cx="2509838" cy="438150"/>
            <a:chOff x="7585075" y="3087640"/>
            <a:chExt cx="2509838" cy="438150"/>
          </a:xfrm>
        </p:grpSpPr>
        <p:sp>
          <p:nvSpPr>
            <p:cNvPr id="237" name="Line 21">
              <a:extLst>
                <a:ext uri="{FF2B5EF4-FFF2-40B4-BE49-F238E27FC236}">
                  <a16:creationId xmlns:a16="http://schemas.microsoft.com/office/drawing/2014/main" id="{9884C69B-71B1-0942-8DD7-4BADAC4C58CF}"/>
                </a:ext>
              </a:extLst>
            </p:cNvPr>
            <p:cNvSpPr>
              <a:spLocks noChangeShapeType="1"/>
            </p:cNvSpPr>
            <p:nvPr/>
          </p:nvSpPr>
          <p:spPr bwMode="auto">
            <a:xfrm>
              <a:off x="7589838" y="3087640"/>
              <a:ext cx="2505075" cy="352425"/>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8" name="Line 22">
              <a:extLst>
                <a:ext uri="{FF2B5EF4-FFF2-40B4-BE49-F238E27FC236}">
                  <a16:creationId xmlns:a16="http://schemas.microsoft.com/office/drawing/2014/main" id="{51BC13AD-02C4-1049-8BE5-DF4431F8416C}"/>
                </a:ext>
              </a:extLst>
            </p:cNvPr>
            <p:cNvSpPr>
              <a:spLocks noChangeShapeType="1"/>
            </p:cNvSpPr>
            <p:nvPr/>
          </p:nvSpPr>
          <p:spPr bwMode="auto">
            <a:xfrm>
              <a:off x="7585075" y="3173365"/>
              <a:ext cx="2505075" cy="352425"/>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6" name="Group 5">
            <a:extLst>
              <a:ext uri="{FF2B5EF4-FFF2-40B4-BE49-F238E27FC236}">
                <a16:creationId xmlns:a16="http://schemas.microsoft.com/office/drawing/2014/main" id="{C604703D-5DBE-F940-8D53-F844A095856D}"/>
              </a:ext>
            </a:extLst>
          </p:cNvPr>
          <p:cNvGrpSpPr/>
          <p:nvPr/>
        </p:nvGrpSpPr>
        <p:grpSpPr>
          <a:xfrm>
            <a:off x="7558088" y="3697240"/>
            <a:ext cx="2555875" cy="612775"/>
            <a:chOff x="7558088" y="3697240"/>
            <a:chExt cx="2555875" cy="612775"/>
          </a:xfrm>
        </p:grpSpPr>
        <p:sp>
          <p:nvSpPr>
            <p:cNvPr id="239" name="Line 23">
              <a:extLst>
                <a:ext uri="{FF2B5EF4-FFF2-40B4-BE49-F238E27FC236}">
                  <a16:creationId xmlns:a16="http://schemas.microsoft.com/office/drawing/2014/main" id="{4B52376E-4BCD-9A4A-845B-15A59AA4FC46}"/>
                </a:ext>
              </a:extLst>
            </p:cNvPr>
            <p:cNvSpPr>
              <a:spLocks noChangeShapeType="1"/>
            </p:cNvSpPr>
            <p:nvPr/>
          </p:nvSpPr>
          <p:spPr bwMode="auto">
            <a:xfrm flipV="1">
              <a:off x="7585075" y="3697240"/>
              <a:ext cx="2528888" cy="361950"/>
            </a:xfrm>
            <a:prstGeom prst="line">
              <a:avLst/>
            </a:prstGeom>
            <a:noFill/>
            <a:ln w="28575">
              <a:solidFill>
                <a:srgbClr val="3333CC"/>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Line 24">
              <a:extLst>
                <a:ext uri="{FF2B5EF4-FFF2-40B4-BE49-F238E27FC236}">
                  <a16:creationId xmlns:a16="http://schemas.microsoft.com/office/drawing/2014/main" id="{645C0ACA-0EDA-5E4A-9046-377D9678C0E7}"/>
                </a:ext>
              </a:extLst>
            </p:cNvPr>
            <p:cNvSpPr>
              <a:spLocks noChangeShapeType="1"/>
            </p:cNvSpPr>
            <p:nvPr/>
          </p:nvSpPr>
          <p:spPr bwMode="auto">
            <a:xfrm flipV="1">
              <a:off x="7558088" y="3957590"/>
              <a:ext cx="2505075" cy="352425"/>
            </a:xfrm>
            <a:prstGeom prst="line">
              <a:avLst/>
            </a:prstGeom>
            <a:noFill/>
            <a:ln w="28575">
              <a:solidFill>
                <a:srgbClr val="3333CC"/>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41" name="Text Box 25">
            <a:extLst>
              <a:ext uri="{FF2B5EF4-FFF2-40B4-BE49-F238E27FC236}">
                <a16:creationId xmlns:a16="http://schemas.microsoft.com/office/drawing/2014/main" id="{01076F6F-B790-D24D-9445-FAC03A5C45E4}"/>
              </a:ext>
            </a:extLst>
          </p:cNvPr>
          <p:cNvSpPr txBox="1">
            <a:spLocks noChangeArrowheads="1"/>
          </p:cNvSpPr>
          <p:nvPr/>
        </p:nvSpPr>
        <p:spPr bwMode="auto">
          <a:xfrm rot="408567">
            <a:off x="8589963" y="3059065"/>
            <a:ext cx="1277937"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two segments</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242" name="Text Box 26">
            <a:extLst>
              <a:ext uri="{FF2B5EF4-FFF2-40B4-BE49-F238E27FC236}">
                <a16:creationId xmlns:a16="http://schemas.microsoft.com/office/drawing/2014/main" id="{1B8C0342-7E57-2343-86AD-47B5AB1AA675}"/>
              </a:ext>
            </a:extLst>
          </p:cNvPr>
          <p:cNvSpPr txBox="1">
            <a:spLocks noChangeArrowheads="1"/>
          </p:cNvSpPr>
          <p:nvPr/>
        </p:nvSpPr>
        <p:spPr bwMode="auto">
          <a:xfrm rot="408567">
            <a:off x="8682038" y="4073477"/>
            <a:ext cx="1306512"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four segments</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p:nvGrpSpPr>
          <p:cNvPr id="243" name="Group 27">
            <a:extLst>
              <a:ext uri="{FF2B5EF4-FFF2-40B4-BE49-F238E27FC236}">
                <a16:creationId xmlns:a16="http://schemas.microsoft.com/office/drawing/2014/main" id="{B634F089-4244-B04A-8749-7ACF0E0264A8}"/>
              </a:ext>
            </a:extLst>
          </p:cNvPr>
          <p:cNvGrpSpPr>
            <a:grpSpLocks/>
          </p:cNvGrpSpPr>
          <p:nvPr/>
        </p:nvGrpSpPr>
        <p:grpSpPr bwMode="auto">
          <a:xfrm>
            <a:off x="7580316" y="4092527"/>
            <a:ext cx="2519363" cy="652463"/>
            <a:chOff x="3954" y="2214"/>
            <a:chExt cx="1587" cy="411"/>
          </a:xfrm>
        </p:grpSpPr>
        <p:sp>
          <p:nvSpPr>
            <p:cNvPr id="244" name="Line 28">
              <a:extLst>
                <a:ext uri="{FF2B5EF4-FFF2-40B4-BE49-F238E27FC236}">
                  <a16:creationId xmlns:a16="http://schemas.microsoft.com/office/drawing/2014/main" id="{6F92F39D-0B5B-8944-8B48-2B288C8AA12C}"/>
                </a:ext>
              </a:extLst>
            </p:cNvPr>
            <p:cNvSpPr>
              <a:spLocks noChangeShapeType="1"/>
            </p:cNvSpPr>
            <p:nvPr/>
          </p:nvSpPr>
          <p:spPr bwMode="auto">
            <a:xfrm>
              <a:off x="3963" y="2214"/>
              <a:ext cx="1578" cy="222"/>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5" name="Line 29">
              <a:extLst>
                <a:ext uri="{FF2B5EF4-FFF2-40B4-BE49-F238E27FC236}">
                  <a16:creationId xmlns:a16="http://schemas.microsoft.com/office/drawing/2014/main" id="{C48577E5-7DD4-034F-9CF0-3D303E956AEB}"/>
                </a:ext>
              </a:extLst>
            </p:cNvPr>
            <p:cNvSpPr>
              <a:spLocks noChangeShapeType="1"/>
            </p:cNvSpPr>
            <p:nvPr/>
          </p:nvSpPr>
          <p:spPr bwMode="auto">
            <a:xfrm>
              <a:off x="3954" y="2274"/>
              <a:ext cx="1578" cy="222"/>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Line 30">
              <a:extLst>
                <a:ext uri="{FF2B5EF4-FFF2-40B4-BE49-F238E27FC236}">
                  <a16:creationId xmlns:a16="http://schemas.microsoft.com/office/drawing/2014/main" id="{B96B9B7F-8E30-7743-AEDD-727B51D6B27C}"/>
                </a:ext>
              </a:extLst>
            </p:cNvPr>
            <p:cNvSpPr>
              <a:spLocks noChangeShapeType="1"/>
            </p:cNvSpPr>
            <p:nvPr/>
          </p:nvSpPr>
          <p:spPr bwMode="auto">
            <a:xfrm>
              <a:off x="3963" y="2340"/>
              <a:ext cx="1578" cy="222"/>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7" name="Line 31">
              <a:extLst>
                <a:ext uri="{FF2B5EF4-FFF2-40B4-BE49-F238E27FC236}">
                  <a16:creationId xmlns:a16="http://schemas.microsoft.com/office/drawing/2014/main" id="{B83505EC-39A5-D64D-8E5C-39A07A090F7F}"/>
                </a:ext>
              </a:extLst>
            </p:cNvPr>
            <p:cNvSpPr>
              <a:spLocks noChangeShapeType="1"/>
            </p:cNvSpPr>
            <p:nvPr/>
          </p:nvSpPr>
          <p:spPr bwMode="auto">
            <a:xfrm>
              <a:off x="3957" y="2403"/>
              <a:ext cx="1578" cy="222"/>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48" name="Group 32">
            <a:extLst>
              <a:ext uri="{FF2B5EF4-FFF2-40B4-BE49-F238E27FC236}">
                <a16:creationId xmlns:a16="http://schemas.microsoft.com/office/drawing/2014/main" id="{00C5C000-11E9-BE42-9849-B1B7B9E99FE0}"/>
              </a:ext>
            </a:extLst>
          </p:cNvPr>
          <p:cNvGrpSpPr>
            <a:grpSpLocks/>
          </p:cNvGrpSpPr>
          <p:nvPr/>
        </p:nvGrpSpPr>
        <p:grpSpPr bwMode="auto">
          <a:xfrm flipV="1">
            <a:off x="7866063" y="4473527"/>
            <a:ext cx="2228850" cy="604838"/>
            <a:chOff x="3954" y="2214"/>
            <a:chExt cx="1587" cy="411"/>
          </a:xfrm>
        </p:grpSpPr>
        <p:sp>
          <p:nvSpPr>
            <p:cNvPr id="249" name="Line 33">
              <a:extLst>
                <a:ext uri="{FF2B5EF4-FFF2-40B4-BE49-F238E27FC236}">
                  <a16:creationId xmlns:a16="http://schemas.microsoft.com/office/drawing/2014/main" id="{4332886D-58A3-5C48-9DD4-0435A9D316B6}"/>
                </a:ext>
              </a:extLst>
            </p:cNvPr>
            <p:cNvSpPr>
              <a:spLocks noChangeShapeType="1"/>
            </p:cNvSpPr>
            <p:nvPr/>
          </p:nvSpPr>
          <p:spPr bwMode="auto">
            <a:xfrm>
              <a:off x="3963" y="2214"/>
              <a:ext cx="1578" cy="222"/>
            </a:xfrm>
            <a:prstGeom prst="line">
              <a:avLst/>
            </a:prstGeom>
            <a:noFill/>
            <a:ln w="28575">
              <a:solidFill>
                <a:srgbClr val="3333CC"/>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Line 34">
              <a:extLst>
                <a:ext uri="{FF2B5EF4-FFF2-40B4-BE49-F238E27FC236}">
                  <a16:creationId xmlns:a16="http://schemas.microsoft.com/office/drawing/2014/main" id="{C0026D13-F3ED-354E-AB62-DED685C67E13}"/>
                </a:ext>
              </a:extLst>
            </p:cNvPr>
            <p:cNvSpPr>
              <a:spLocks noChangeShapeType="1"/>
            </p:cNvSpPr>
            <p:nvPr/>
          </p:nvSpPr>
          <p:spPr bwMode="auto">
            <a:xfrm>
              <a:off x="3954" y="2274"/>
              <a:ext cx="1578" cy="220"/>
            </a:xfrm>
            <a:prstGeom prst="line">
              <a:avLst/>
            </a:prstGeom>
            <a:noFill/>
            <a:ln w="28575">
              <a:solidFill>
                <a:srgbClr val="3333CC"/>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1" name="Line 35">
              <a:extLst>
                <a:ext uri="{FF2B5EF4-FFF2-40B4-BE49-F238E27FC236}">
                  <a16:creationId xmlns:a16="http://schemas.microsoft.com/office/drawing/2014/main" id="{36EDBC83-2FCD-4D49-9A45-B0773BAEE370}"/>
                </a:ext>
              </a:extLst>
            </p:cNvPr>
            <p:cNvSpPr>
              <a:spLocks noChangeShapeType="1"/>
            </p:cNvSpPr>
            <p:nvPr/>
          </p:nvSpPr>
          <p:spPr bwMode="auto">
            <a:xfrm>
              <a:off x="3963" y="2340"/>
              <a:ext cx="1578" cy="222"/>
            </a:xfrm>
            <a:prstGeom prst="line">
              <a:avLst/>
            </a:prstGeom>
            <a:noFill/>
            <a:ln w="28575">
              <a:solidFill>
                <a:srgbClr val="3333CC"/>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Line 36">
              <a:extLst>
                <a:ext uri="{FF2B5EF4-FFF2-40B4-BE49-F238E27FC236}">
                  <a16:creationId xmlns:a16="http://schemas.microsoft.com/office/drawing/2014/main" id="{8BA1B8D7-7D1E-2947-8988-7C4595578CA6}"/>
                </a:ext>
              </a:extLst>
            </p:cNvPr>
            <p:cNvSpPr>
              <a:spLocks noChangeShapeType="1"/>
            </p:cNvSpPr>
            <p:nvPr/>
          </p:nvSpPr>
          <p:spPr bwMode="auto">
            <a:xfrm>
              <a:off x="3957" y="2403"/>
              <a:ext cx="1578" cy="222"/>
            </a:xfrm>
            <a:prstGeom prst="line">
              <a:avLst/>
            </a:prstGeom>
            <a:noFill/>
            <a:ln w="28575">
              <a:solidFill>
                <a:srgbClr val="3333CC"/>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53" name="Group 43">
            <a:extLst>
              <a:ext uri="{FF2B5EF4-FFF2-40B4-BE49-F238E27FC236}">
                <a16:creationId xmlns:a16="http://schemas.microsoft.com/office/drawing/2014/main" id="{D0982D30-E871-F344-B80E-157861960777}"/>
              </a:ext>
            </a:extLst>
          </p:cNvPr>
          <p:cNvGrpSpPr>
            <a:grpSpLocks/>
          </p:cNvGrpSpPr>
          <p:nvPr/>
        </p:nvGrpSpPr>
        <p:grpSpPr bwMode="auto">
          <a:xfrm>
            <a:off x="7142163" y="1492202"/>
            <a:ext cx="654050" cy="601663"/>
            <a:chOff x="-44" y="1473"/>
            <a:chExt cx="981" cy="1105"/>
          </a:xfrm>
        </p:grpSpPr>
        <p:pic>
          <p:nvPicPr>
            <p:cNvPr id="254" name="Picture 44" descr="desktop_computer_stylized_medium">
              <a:extLst>
                <a:ext uri="{FF2B5EF4-FFF2-40B4-BE49-F238E27FC236}">
                  <a16:creationId xmlns:a16="http://schemas.microsoft.com/office/drawing/2014/main" id="{0C5F9445-24EE-C948-8E49-3FEF71FC592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5" name="Freeform 45">
              <a:extLst>
                <a:ext uri="{FF2B5EF4-FFF2-40B4-BE49-F238E27FC236}">
                  <a16:creationId xmlns:a16="http://schemas.microsoft.com/office/drawing/2014/main" id="{568D3F7F-13C8-1742-BB47-FC4C8107BA4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56" name="Group 46">
            <a:extLst>
              <a:ext uri="{FF2B5EF4-FFF2-40B4-BE49-F238E27FC236}">
                <a16:creationId xmlns:a16="http://schemas.microsoft.com/office/drawing/2014/main" id="{514EF769-BED4-DE47-BE55-0913ABFB155D}"/>
              </a:ext>
            </a:extLst>
          </p:cNvPr>
          <p:cNvGrpSpPr>
            <a:grpSpLocks/>
          </p:cNvGrpSpPr>
          <p:nvPr/>
        </p:nvGrpSpPr>
        <p:grpSpPr bwMode="auto">
          <a:xfrm>
            <a:off x="9877425" y="1506490"/>
            <a:ext cx="382588" cy="547687"/>
            <a:chOff x="4140" y="429"/>
            <a:chExt cx="1425" cy="2396"/>
          </a:xfrm>
        </p:grpSpPr>
        <p:sp>
          <p:nvSpPr>
            <p:cNvPr id="257" name="Freeform 47">
              <a:extLst>
                <a:ext uri="{FF2B5EF4-FFF2-40B4-BE49-F238E27FC236}">
                  <a16:creationId xmlns:a16="http://schemas.microsoft.com/office/drawing/2014/main" id="{9A7FEAB4-C4F3-E042-96AB-2FC0D99EA405}"/>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8" name="Rectangle 48">
              <a:extLst>
                <a:ext uri="{FF2B5EF4-FFF2-40B4-BE49-F238E27FC236}">
                  <a16:creationId xmlns:a16="http://schemas.microsoft.com/office/drawing/2014/main" id="{0E59C13E-BE84-BA48-8D46-C29C0270384D}"/>
                </a:ext>
              </a:extLst>
            </p:cNvPr>
            <p:cNvSpPr>
              <a:spLocks noChangeArrowheads="1"/>
            </p:cNvSpPr>
            <p:nvPr/>
          </p:nvSpPr>
          <p:spPr bwMode="auto">
            <a:xfrm>
              <a:off x="4205" y="429"/>
              <a:ext cx="1047"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9" name="Freeform 49">
              <a:extLst>
                <a:ext uri="{FF2B5EF4-FFF2-40B4-BE49-F238E27FC236}">
                  <a16:creationId xmlns:a16="http://schemas.microsoft.com/office/drawing/2014/main" id="{CF502E49-4DFE-2340-8749-43933F8387F8}"/>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60" name="Freeform 50">
              <a:extLst>
                <a:ext uri="{FF2B5EF4-FFF2-40B4-BE49-F238E27FC236}">
                  <a16:creationId xmlns:a16="http://schemas.microsoft.com/office/drawing/2014/main" id="{C8ED811D-DAEF-B141-A80E-204FE9D19196}"/>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61" name="Rectangle 51">
              <a:extLst>
                <a:ext uri="{FF2B5EF4-FFF2-40B4-BE49-F238E27FC236}">
                  <a16:creationId xmlns:a16="http://schemas.microsoft.com/office/drawing/2014/main" id="{E540E7B8-30E6-B846-823A-6925D9600320}"/>
                </a:ext>
              </a:extLst>
            </p:cNvPr>
            <p:cNvSpPr>
              <a:spLocks noChangeArrowheads="1"/>
            </p:cNvSpPr>
            <p:nvPr/>
          </p:nvSpPr>
          <p:spPr bwMode="auto">
            <a:xfrm>
              <a:off x="4211" y="693"/>
              <a:ext cx="597"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62" name="Group 52">
              <a:extLst>
                <a:ext uri="{FF2B5EF4-FFF2-40B4-BE49-F238E27FC236}">
                  <a16:creationId xmlns:a16="http://schemas.microsoft.com/office/drawing/2014/main" id="{DE3F2659-D2D6-6C4C-9DF4-EEDFBE720D96}"/>
                </a:ext>
              </a:extLst>
            </p:cNvPr>
            <p:cNvGrpSpPr>
              <a:grpSpLocks/>
            </p:cNvGrpSpPr>
            <p:nvPr/>
          </p:nvGrpSpPr>
          <p:grpSpPr bwMode="auto">
            <a:xfrm>
              <a:off x="4749" y="668"/>
              <a:ext cx="581" cy="145"/>
              <a:chOff x="614" y="2568"/>
              <a:chExt cx="725" cy="139"/>
            </a:xfrm>
          </p:grpSpPr>
          <p:sp>
            <p:nvSpPr>
              <p:cNvPr id="287" name="AutoShape 53">
                <a:extLst>
                  <a:ext uri="{FF2B5EF4-FFF2-40B4-BE49-F238E27FC236}">
                    <a16:creationId xmlns:a16="http://schemas.microsoft.com/office/drawing/2014/main" id="{0ABA0FE6-EF08-7D42-838B-AEB8F187397A}"/>
                  </a:ext>
                </a:extLst>
              </p:cNvPr>
              <p:cNvSpPr>
                <a:spLocks noChangeArrowheads="1"/>
              </p:cNvSpPr>
              <p:nvPr/>
            </p:nvSpPr>
            <p:spPr bwMode="auto">
              <a:xfrm>
                <a:off x="614" y="2565"/>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8" name="AutoShape 54">
                <a:extLst>
                  <a:ext uri="{FF2B5EF4-FFF2-40B4-BE49-F238E27FC236}">
                    <a16:creationId xmlns:a16="http://schemas.microsoft.com/office/drawing/2014/main" id="{AD5B052B-FFFB-424E-B4B9-AC7809F4BBB1}"/>
                  </a:ext>
                </a:extLst>
              </p:cNvPr>
              <p:cNvSpPr>
                <a:spLocks noChangeArrowheads="1"/>
              </p:cNvSpPr>
              <p:nvPr/>
            </p:nvSpPr>
            <p:spPr bwMode="auto">
              <a:xfrm>
                <a:off x="629" y="2579"/>
                <a:ext cx="694"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63" name="Rectangle 55">
              <a:extLst>
                <a:ext uri="{FF2B5EF4-FFF2-40B4-BE49-F238E27FC236}">
                  <a16:creationId xmlns:a16="http://schemas.microsoft.com/office/drawing/2014/main" id="{E9301038-767E-E14B-8FDB-B55EE9CA10CE}"/>
                </a:ext>
              </a:extLst>
            </p:cNvPr>
            <p:cNvSpPr>
              <a:spLocks noChangeArrowheads="1"/>
            </p:cNvSpPr>
            <p:nvPr/>
          </p:nvSpPr>
          <p:spPr bwMode="auto">
            <a:xfrm>
              <a:off x="4223" y="1019"/>
              <a:ext cx="597"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64" name="Group 56">
              <a:extLst>
                <a:ext uri="{FF2B5EF4-FFF2-40B4-BE49-F238E27FC236}">
                  <a16:creationId xmlns:a16="http://schemas.microsoft.com/office/drawing/2014/main" id="{2654E7B8-586D-8C4D-A5CD-CC6977E9551F}"/>
                </a:ext>
              </a:extLst>
            </p:cNvPr>
            <p:cNvGrpSpPr>
              <a:grpSpLocks/>
            </p:cNvGrpSpPr>
            <p:nvPr/>
          </p:nvGrpSpPr>
          <p:grpSpPr bwMode="auto">
            <a:xfrm>
              <a:off x="4747" y="994"/>
              <a:ext cx="581" cy="134"/>
              <a:chOff x="614" y="2568"/>
              <a:chExt cx="725" cy="139"/>
            </a:xfrm>
          </p:grpSpPr>
          <p:sp>
            <p:nvSpPr>
              <p:cNvPr id="285" name="AutoShape 57">
                <a:extLst>
                  <a:ext uri="{FF2B5EF4-FFF2-40B4-BE49-F238E27FC236}">
                    <a16:creationId xmlns:a16="http://schemas.microsoft.com/office/drawing/2014/main" id="{4E195FC5-FC94-1542-9BBD-0BDFF1D5CB13}"/>
                  </a:ext>
                </a:extLst>
              </p:cNvPr>
              <p:cNvSpPr>
                <a:spLocks noChangeArrowheads="1"/>
              </p:cNvSpPr>
              <p:nvPr/>
            </p:nvSpPr>
            <p:spPr bwMode="auto">
              <a:xfrm>
                <a:off x="617" y="2565"/>
                <a:ext cx="723" cy="144"/>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6" name="AutoShape 58">
                <a:extLst>
                  <a:ext uri="{FF2B5EF4-FFF2-40B4-BE49-F238E27FC236}">
                    <a16:creationId xmlns:a16="http://schemas.microsoft.com/office/drawing/2014/main" id="{7E2D9C3B-E255-964C-9508-E66C9FF597CE}"/>
                  </a:ext>
                </a:extLst>
              </p:cNvPr>
              <p:cNvSpPr>
                <a:spLocks noChangeArrowheads="1"/>
              </p:cNvSpPr>
              <p:nvPr/>
            </p:nvSpPr>
            <p:spPr bwMode="auto">
              <a:xfrm>
                <a:off x="631" y="2580"/>
                <a:ext cx="694" cy="11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65" name="Rectangle 59">
              <a:extLst>
                <a:ext uri="{FF2B5EF4-FFF2-40B4-BE49-F238E27FC236}">
                  <a16:creationId xmlns:a16="http://schemas.microsoft.com/office/drawing/2014/main" id="{0D35C755-AFBC-C143-94D5-E34C8F255668}"/>
                </a:ext>
              </a:extLst>
            </p:cNvPr>
            <p:cNvSpPr>
              <a:spLocks noChangeArrowheads="1"/>
            </p:cNvSpPr>
            <p:nvPr/>
          </p:nvSpPr>
          <p:spPr bwMode="auto">
            <a:xfrm>
              <a:off x="4217" y="1360"/>
              <a:ext cx="597" cy="42"/>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66" name="Rectangle 60">
              <a:extLst>
                <a:ext uri="{FF2B5EF4-FFF2-40B4-BE49-F238E27FC236}">
                  <a16:creationId xmlns:a16="http://schemas.microsoft.com/office/drawing/2014/main" id="{8990E763-A8F8-E645-8A01-F6B16D853137}"/>
                </a:ext>
              </a:extLst>
            </p:cNvPr>
            <p:cNvSpPr>
              <a:spLocks noChangeArrowheads="1"/>
            </p:cNvSpPr>
            <p:nvPr/>
          </p:nvSpPr>
          <p:spPr bwMode="auto">
            <a:xfrm>
              <a:off x="4229" y="1658"/>
              <a:ext cx="597" cy="42"/>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67" name="Group 61">
              <a:extLst>
                <a:ext uri="{FF2B5EF4-FFF2-40B4-BE49-F238E27FC236}">
                  <a16:creationId xmlns:a16="http://schemas.microsoft.com/office/drawing/2014/main" id="{6F65B17F-5946-9A47-9972-2B907C05984E}"/>
                </a:ext>
              </a:extLst>
            </p:cNvPr>
            <p:cNvGrpSpPr>
              <a:grpSpLocks/>
            </p:cNvGrpSpPr>
            <p:nvPr/>
          </p:nvGrpSpPr>
          <p:grpSpPr bwMode="auto">
            <a:xfrm>
              <a:off x="4735" y="1627"/>
              <a:ext cx="582" cy="151"/>
              <a:chOff x="614" y="2568"/>
              <a:chExt cx="725" cy="139"/>
            </a:xfrm>
          </p:grpSpPr>
          <p:sp>
            <p:nvSpPr>
              <p:cNvPr id="283" name="AutoShape 62">
                <a:extLst>
                  <a:ext uri="{FF2B5EF4-FFF2-40B4-BE49-F238E27FC236}">
                    <a16:creationId xmlns:a16="http://schemas.microsoft.com/office/drawing/2014/main" id="{F08D8399-0C1A-1847-A17B-5B4FDBE7FAAE}"/>
                  </a:ext>
                </a:extLst>
              </p:cNvPr>
              <p:cNvSpPr>
                <a:spLocks noChangeArrowheads="1"/>
              </p:cNvSpPr>
              <p:nvPr/>
            </p:nvSpPr>
            <p:spPr bwMode="auto">
              <a:xfrm>
                <a:off x="617" y="2571"/>
                <a:ext cx="722" cy="134"/>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4" name="AutoShape 63">
                <a:extLst>
                  <a:ext uri="{FF2B5EF4-FFF2-40B4-BE49-F238E27FC236}">
                    <a16:creationId xmlns:a16="http://schemas.microsoft.com/office/drawing/2014/main" id="{99FEA9D9-F58C-C34F-AA76-A96DFE0CE70A}"/>
                  </a:ext>
                </a:extLst>
              </p:cNvPr>
              <p:cNvSpPr>
                <a:spLocks noChangeArrowheads="1"/>
              </p:cNvSpPr>
              <p:nvPr/>
            </p:nvSpPr>
            <p:spPr bwMode="auto">
              <a:xfrm>
                <a:off x="631" y="2584"/>
                <a:ext cx="692"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68" name="Freeform 64">
              <a:extLst>
                <a:ext uri="{FF2B5EF4-FFF2-40B4-BE49-F238E27FC236}">
                  <a16:creationId xmlns:a16="http://schemas.microsoft.com/office/drawing/2014/main" id="{76F83DEB-6CB2-5740-875B-1B89844BE263}"/>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69" name="Group 65">
              <a:extLst>
                <a:ext uri="{FF2B5EF4-FFF2-40B4-BE49-F238E27FC236}">
                  <a16:creationId xmlns:a16="http://schemas.microsoft.com/office/drawing/2014/main" id="{7398C74D-4650-204D-91E2-CBB3BD641926}"/>
                </a:ext>
              </a:extLst>
            </p:cNvPr>
            <p:cNvGrpSpPr>
              <a:grpSpLocks/>
            </p:cNvGrpSpPr>
            <p:nvPr/>
          </p:nvGrpSpPr>
          <p:grpSpPr bwMode="auto">
            <a:xfrm>
              <a:off x="4739" y="1327"/>
              <a:ext cx="582" cy="139"/>
              <a:chOff x="614" y="2568"/>
              <a:chExt cx="725" cy="139"/>
            </a:xfrm>
          </p:grpSpPr>
          <p:sp>
            <p:nvSpPr>
              <p:cNvPr id="281" name="AutoShape 66">
                <a:extLst>
                  <a:ext uri="{FF2B5EF4-FFF2-40B4-BE49-F238E27FC236}">
                    <a16:creationId xmlns:a16="http://schemas.microsoft.com/office/drawing/2014/main" id="{039023CA-977C-5946-9E46-D41AFAF2B198}"/>
                  </a:ext>
                </a:extLst>
              </p:cNvPr>
              <p:cNvSpPr>
                <a:spLocks noChangeArrowheads="1"/>
              </p:cNvSpPr>
              <p:nvPr/>
            </p:nvSpPr>
            <p:spPr bwMode="auto">
              <a:xfrm>
                <a:off x="612" y="2566"/>
                <a:ext cx="729"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2" name="AutoShape 67">
                <a:extLst>
                  <a:ext uri="{FF2B5EF4-FFF2-40B4-BE49-F238E27FC236}">
                    <a16:creationId xmlns:a16="http://schemas.microsoft.com/office/drawing/2014/main" id="{A95F4972-A071-D241-8DB3-965104C3EDEE}"/>
                  </a:ext>
                </a:extLst>
              </p:cNvPr>
              <p:cNvSpPr>
                <a:spLocks noChangeArrowheads="1"/>
              </p:cNvSpPr>
              <p:nvPr/>
            </p:nvSpPr>
            <p:spPr bwMode="auto">
              <a:xfrm>
                <a:off x="626" y="2580"/>
                <a:ext cx="700"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70" name="Rectangle 68">
              <a:extLst>
                <a:ext uri="{FF2B5EF4-FFF2-40B4-BE49-F238E27FC236}">
                  <a16:creationId xmlns:a16="http://schemas.microsoft.com/office/drawing/2014/main" id="{87EA3775-452B-1C4A-BCB4-1F82D746EBF2}"/>
                </a:ext>
              </a:extLst>
            </p:cNvPr>
            <p:cNvSpPr>
              <a:spLocks noChangeArrowheads="1"/>
            </p:cNvSpPr>
            <p:nvPr/>
          </p:nvSpPr>
          <p:spPr bwMode="auto">
            <a:xfrm>
              <a:off x="5252" y="429"/>
              <a:ext cx="65"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1" name="Freeform 69">
              <a:extLst>
                <a:ext uri="{FF2B5EF4-FFF2-40B4-BE49-F238E27FC236}">
                  <a16:creationId xmlns:a16="http://schemas.microsoft.com/office/drawing/2014/main" id="{45913A8B-722F-4340-A919-72B4EE032AF2}"/>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2" name="Freeform 70">
              <a:extLst>
                <a:ext uri="{FF2B5EF4-FFF2-40B4-BE49-F238E27FC236}">
                  <a16:creationId xmlns:a16="http://schemas.microsoft.com/office/drawing/2014/main" id="{2676EFF8-49E0-8440-A1AD-B54B20D4F452}"/>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3" name="Oval 71">
              <a:extLst>
                <a:ext uri="{FF2B5EF4-FFF2-40B4-BE49-F238E27FC236}">
                  <a16:creationId xmlns:a16="http://schemas.microsoft.com/office/drawing/2014/main" id="{1F85A707-5AE3-F64D-94EF-B9C82DB6D43A}"/>
                </a:ext>
              </a:extLst>
            </p:cNvPr>
            <p:cNvSpPr>
              <a:spLocks noChangeArrowheads="1"/>
            </p:cNvSpPr>
            <p:nvPr/>
          </p:nvSpPr>
          <p:spPr bwMode="auto">
            <a:xfrm>
              <a:off x="5518" y="2610"/>
              <a:ext cx="47"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4" name="Freeform 72">
              <a:extLst>
                <a:ext uri="{FF2B5EF4-FFF2-40B4-BE49-F238E27FC236}">
                  <a16:creationId xmlns:a16="http://schemas.microsoft.com/office/drawing/2014/main" id="{CAAAAF2D-30B7-D84B-BF96-1507DDCB2A1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5" name="AutoShape 73">
              <a:extLst>
                <a:ext uri="{FF2B5EF4-FFF2-40B4-BE49-F238E27FC236}">
                  <a16:creationId xmlns:a16="http://schemas.microsoft.com/office/drawing/2014/main" id="{BA3EE2C3-2176-8A45-B380-5804587A3840}"/>
                </a:ext>
              </a:extLst>
            </p:cNvPr>
            <p:cNvSpPr>
              <a:spLocks noChangeArrowheads="1"/>
            </p:cNvSpPr>
            <p:nvPr/>
          </p:nvSpPr>
          <p:spPr bwMode="auto">
            <a:xfrm>
              <a:off x="4140" y="2679"/>
              <a:ext cx="1200"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6" name="AutoShape 74">
              <a:extLst>
                <a:ext uri="{FF2B5EF4-FFF2-40B4-BE49-F238E27FC236}">
                  <a16:creationId xmlns:a16="http://schemas.microsoft.com/office/drawing/2014/main" id="{08D47FAF-BF1B-1F44-985D-760303B47B3A}"/>
                </a:ext>
              </a:extLst>
            </p:cNvPr>
            <p:cNvSpPr>
              <a:spLocks noChangeArrowheads="1"/>
            </p:cNvSpPr>
            <p:nvPr/>
          </p:nvSpPr>
          <p:spPr bwMode="auto">
            <a:xfrm>
              <a:off x="4205" y="2714"/>
              <a:ext cx="1070" cy="76"/>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7" name="Oval 75">
              <a:extLst>
                <a:ext uri="{FF2B5EF4-FFF2-40B4-BE49-F238E27FC236}">
                  <a16:creationId xmlns:a16="http://schemas.microsoft.com/office/drawing/2014/main" id="{AF962D89-4DC3-CB40-AD48-4E975B0F2900}"/>
                </a:ext>
              </a:extLst>
            </p:cNvPr>
            <p:cNvSpPr>
              <a:spLocks noChangeArrowheads="1"/>
            </p:cNvSpPr>
            <p:nvPr/>
          </p:nvSpPr>
          <p:spPr bwMode="auto">
            <a:xfrm>
              <a:off x="4306" y="2381"/>
              <a:ext cx="160"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8" name="Oval 76">
              <a:extLst>
                <a:ext uri="{FF2B5EF4-FFF2-40B4-BE49-F238E27FC236}">
                  <a16:creationId xmlns:a16="http://schemas.microsoft.com/office/drawing/2014/main" id="{BA8014D1-6702-5849-87C3-1AE05DDF6085}"/>
                </a:ext>
              </a:extLst>
            </p:cNvPr>
            <p:cNvSpPr>
              <a:spLocks noChangeArrowheads="1"/>
            </p:cNvSpPr>
            <p:nvPr/>
          </p:nvSpPr>
          <p:spPr bwMode="auto">
            <a:xfrm>
              <a:off x="4489" y="2387"/>
              <a:ext cx="160" cy="139"/>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79" name="Oval 77">
              <a:extLst>
                <a:ext uri="{FF2B5EF4-FFF2-40B4-BE49-F238E27FC236}">
                  <a16:creationId xmlns:a16="http://schemas.microsoft.com/office/drawing/2014/main" id="{3083C069-59B7-F047-91ED-17672B32B7F3}"/>
                </a:ext>
              </a:extLst>
            </p:cNvPr>
            <p:cNvSpPr>
              <a:spLocks noChangeArrowheads="1"/>
            </p:cNvSpPr>
            <p:nvPr/>
          </p:nvSpPr>
          <p:spPr bwMode="auto">
            <a:xfrm>
              <a:off x="4660" y="2381"/>
              <a:ext cx="160" cy="139"/>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0" name="Rectangle 78">
              <a:extLst>
                <a:ext uri="{FF2B5EF4-FFF2-40B4-BE49-F238E27FC236}">
                  <a16:creationId xmlns:a16="http://schemas.microsoft.com/office/drawing/2014/main" id="{A0E616B9-1439-8B49-B42F-245B61F69E59}"/>
                </a:ext>
              </a:extLst>
            </p:cNvPr>
            <p:cNvSpPr>
              <a:spLocks noChangeArrowheads="1"/>
            </p:cNvSpPr>
            <p:nvPr/>
          </p:nvSpPr>
          <p:spPr bwMode="auto">
            <a:xfrm>
              <a:off x="5062" y="1832"/>
              <a:ext cx="83" cy="764"/>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73" name="Rectangle 3">
            <a:extLst>
              <a:ext uri="{FF2B5EF4-FFF2-40B4-BE49-F238E27FC236}">
                <a16:creationId xmlns:a16="http://schemas.microsoft.com/office/drawing/2014/main" id="{E8DFB3C6-E718-DE4A-87C1-CF7178F7C295}"/>
              </a:ext>
            </a:extLst>
          </p:cNvPr>
          <p:cNvSpPr txBox="1">
            <a:spLocks noChangeArrowheads="1"/>
          </p:cNvSpPr>
          <p:nvPr/>
        </p:nvSpPr>
        <p:spPr>
          <a:xfrm>
            <a:off x="1168400" y="4597399"/>
            <a:ext cx="5118100" cy="1905001"/>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3700" marR="0" lvl="0" indent="-26352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1" u="none" strike="noStrike" kern="1200" cap="none" spc="0" normalizeH="0" baseline="0" noProof="0" dirty="0">
                <a:ln>
                  <a:noFill/>
                </a:ln>
                <a:solidFill>
                  <a:srgbClr val="CC0000"/>
                </a:solidFill>
                <a:effectLst/>
                <a:uLnTx/>
                <a:uFillTx/>
                <a:latin typeface="Calibri" panose="020F0502020204030204"/>
                <a:ea typeface="+mn-ea"/>
                <a:cs typeface="+mn-cs"/>
              </a:rPr>
              <a:t>summary: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initial rate is slow, but ramps up exponentially fast</a:t>
            </a:r>
          </a:p>
        </p:txBody>
      </p:sp>
      <p:sp>
        <p:nvSpPr>
          <p:cNvPr id="74" name="Slide Number Placeholder 2">
            <a:extLst>
              <a:ext uri="{FF2B5EF4-FFF2-40B4-BE49-F238E27FC236}">
                <a16:creationId xmlns:a16="http://schemas.microsoft.com/office/drawing/2014/main" id="{E6BF77EC-AB9F-944C-99D2-21B2DB400DBA}"/>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38</a:t>
            </a:fld>
            <a:endParaRPr lang="en-US" dirty="0"/>
          </a:p>
        </p:txBody>
      </p:sp>
      <p:pic>
        <p:nvPicPr>
          <p:cNvPr id="3" name="Picture 2">
            <a:extLst>
              <a:ext uri="{FF2B5EF4-FFF2-40B4-BE49-F238E27FC236}">
                <a16:creationId xmlns:a16="http://schemas.microsoft.com/office/drawing/2014/main" id="{9514EC3A-58A0-6041-BD31-F169959F05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11809" y="101906"/>
            <a:ext cx="2535441" cy="1331106"/>
          </a:xfrm>
          <a:prstGeom prst="rect">
            <a:avLst/>
          </a:prstGeom>
        </p:spPr>
      </p:pic>
    </p:spTree>
    <p:extLst>
      <p:ext uri="{BB962C8B-B14F-4D97-AF65-F5344CB8AC3E}">
        <p14:creationId xmlns:p14="http://schemas.microsoft.com/office/powerpoint/2010/main" val="318527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wipe(left)">
                                      <p:cBhvr>
                                        <p:cTn id="7" dur="500"/>
                                        <p:tgtEl>
                                          <p:spTgt spid="22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6"/>
                                        </p:tgtEl>
                                        <p:attrNameLst>
                                          <p:attrName>style.visibility</p:attrName>
                                        </p:attrNameLst>
                                      </p:cBhvr>
                                      <p:to>
                                        <p:strVal val="visible"/>
                                      </p:to>
                                    </p:set>
                                    <p:animEffect transition="in" filter="dissolve">
                                      <p:cBhvr>
                                        <p:cTn id="10" dur="500"/>
                                        <p:tgtEl>
                                          <p:spTgt spid="226"/>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233"/>
                                        </p:tgtEl>
                                        <p:attrNameLst>
                                          <p:attrName>style.visibility</p:attrName>
                                        </p:attrNameLst>
                                      </p:cBhvr>
                                      <p:to>
                                        <p:strVal val="visible"/>
                                      </p:to>
                                    </p:set>
                                    <p:animEffect transition="in" filter="wipe(right)">
                                      <p:cBhvr>
                                        <p:cTn id="14" dur="500"/>
                                        <p:tgtEl>
                                          <p:spTgt spid="233"/>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41"/>
                                        </p:tgtEl>
                                        <p:attrNameLst>
                                          <p:attrName>style.visibility</p:attrName>
                                        </p:attrNameLst>
                                      </p:cBhvr>
                                      <p:to>
                                        <p:strVal val="visible"/>
                                      </p:to>
                                    </p:set>
                                    <p:animEffect transition="in" filter="dissolve">
                                      <p:cBhvr>
                                        <p:cTn id="26" dur="500"/>
                                        <p:tgtEl>
                                          <p:spTgt spid="241"/>
                                        </p:tgtEl>
                                      </p:cBhvr>
                                    </p:animEffect>
                                  </p:childTnLst>
                                </p:cTn>
                              </p:par>
                            </p:childTnLst>
                          </p:cTn>
                        </p:par>
                        <p:par>
                          <p:cTn id="27" fill="hold">
                            <p:stCondLst>
                              <p:cond delay="500"/>
                            </p:stCondLst>
                            <p:childTnLst>
                              <p:par>
                                <p:cTn id="28" presetID="2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243"/>
                                        </p:tgtEl>
                                        <p:attrNameLst>
                                          <p:attrName>style.visibility</p:attrName>
                                        </p:attrNameLst>
                                      </p:cBhvr>
                                      <p:to>
                                        <p:strVal val="visible"/>
                                      </p:to>
                                    </p:set>
                                    <p:animEffect transition="in" filter="wipe(left)">
                                      <p:cBhvr>
                                        <p:cTn id="34" dur="500"/>
                                        <p:tgtEl>
                                          <p:spTgt spid="243"/>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42"/>
                                        </p:tgtEl>
                                        <p:attrNameLst>
                                          <p:attrName>style.visibility</p:attrName>
                                        </p:attrNameLst>
                                      </p:cBhvr>
                                      <p:to>
                                        <p:strVal val="visible"/>
                                      </p:to>
                                    </p:set>
                                    <p:animEffect transition="in" filter="dissolve">
                                      <p:cBhvr>
                                        <p:cTn id="37" dur="500"/>
                                        <p:tgtEl>
                                          <p:spTgt spid="242"/>
                                        </p:tgtEl>
                                      </p:cBhvr>
                                    </p:animEffect>
                                  </p:childTnLst>
                                </p:cTn>
                              </p:par>
                            </p:childTnLst>
                          </p:cTn>
                        </p:par>
                        <p:par>
                          <p:cTn id="38" fill="hold">
                            <p:stCondLst>
                              <p:cond delay="1500"/>
                            </p:stCondLst>
                            <p:childTnLst>
                              <p:par>
                                <p:cTn id="39" presetID="22" presetClass="entr" presetSubtype="2" fill="hold" nodeType="afterEffect">
                                  <p:stCondLst>
                                    <p:cond delay="0"/>
                                  </p:stCondLst>
                                  <p:childTnLst>
                                    <p:set>
                                      <p:cBhvr>
                                        <p:cTn id="40" dur="1" fill="hold">
                                          <p:stCondLst>
                                            <p:cond delay="0"/>
                                          </p:stCondLst>
                                        </p:cTn>
                                        <p:tgtEl>
                                          <p:spTgt spid="248"/>
                                        </p:tgtEl>
                                        <p:attrNameLst>
                                          <p:attrName>style.visibility</p:attrName>
                                        </p:attrNameLst>
                                      </p:cBhvr>
                                      <p:to>
                                        <p:strVal val="visible"/>
                                      </p:to>
                                    </p:set>
                                    <p:animEffect transition="in" filter="wipe(right)">
                                      <p:cBhvr>
                                        <p:cTn id="41" dur="500"/>
                                        <p:tgtEl>
                                          <p:spTgt spid="248"/>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dissolve">
                                      <p:cBhvr>
                                        <p:cTn id="4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P spid="226" grpId="0"/>
      <p:bldP spid="233" grpId="0" animBg="1"/>
      <p:bldP spid="241" grpId="0"/>
      <p:bldP spid="242" grpId="0"/>
      <p:bldP spid="7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12800" y="246743"/>
            <a:ext cx="11393310" cy="894622"/>
          </a:xfrm>
        </p:spPr>
        <p:txBody>
          <a:bodyPr>
            <a:normAutofit/>
          </a:bodyPr>
          <a:lstStyle/>
          <a:p>
            <a:r>
              <a:rPr lang="en-US" sz="4800" dirty="0"/>
              <a:t>TCP: from slow start to congestion avoidance</a:t>
            </a:r>
            <a:endParaRPr lang="en-US" sz="4400" b="0" dirty="0"/>
          </a:p>
        </p:txBody>
      </p:sp>
      <p:sp>
        <p:nvSpPr>
          <p:cNvPr id="76" name="Rectangle 3">
            <a:extLst>
              <a:ext uri="{FF2B5EF4-FFF2-40B4-BE49-F238E27FC236}">
                <a16:creationId xmlns:a16="http://schemas.microsoft.com/office/drawing/2014/main" id="{2C9AD9FD-A93B-FF4D-B019-6827A14601C2}"/>
              </a:ext>
            </a:extLst>
          </p:cNvPr>
          <p:cNvSpPr txBox="1">
            <a:spLocks noChangeArrowheads="1"/>
          </p:cNvSpPr>
          <p:nvPr/>
        </p:nvSpPr>
        <p:spPr>
          <a:xfrm>
            <a:off x="952500" y="1382665"/>
            <a:ext cx="5054600" cy="19050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Q: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when should the exponential increase switch to linear?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A: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when </a:t>
            </a:r>
            <a:r>
              <a:rPr kumimoji="0" lang="en-US" sz="2800" b="1" i="0" u="none" strike="noStrike" kern="1200" cap="none" spc="0" normalizeH="0" baseline="0" noProof="0" dirty="0" err="1">
                <a:ln>
                  <a:noFill/>
                </a:ln>
                <a:solidFill>
                  <a:prstClr val="black"/>
                </a:solidFill>
                <a:effectLst/>
                <a:uLnTx/>
                <a:uFillTx/>
                <a:latin typeface="Courier New" charset="0"/>
                <a:ea typeface="+mn-ea"/>
                <a:cs typeface="+mn-cs"/>
              </a:rPr>
              <a:t>cwnd</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2800" b="1" i="0" u="none" strike="noStrike" kern="1200" cap="none" spc="0" normalizeH="0" baseline="0" noProof="0" dirty="0" err="1">
                <a:ln>
                  <a:noFill/>
                </a:ln>
                <a:solidFill>
                  <a:prstClr val="black"/>
                </a:solidFill>
                <a:effectLst/>
                <a:uLnTx/>
                <a:uFillTx/>
                <a:latin typeface="Courier New" charset="0"/>
                <a:ea typeface="+mn-ea"/>
                <a:cs typeface="+mn-cs"/>
              </a:rPr>
              <a:t>ssthresh</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Rectangle 4">
            <a:extLst>
              <a:ext uri="{FF2B5EF4-FFF2-40B4-BE49-F238E27FC236}">
                <a16:creationId xmlns:a16="http://schemas.microsoft.com/office/drawing/2014/main" id="{38B71F69-39D9-954A-BA33-6A5861B7704D}"/>
              </a:ext>
            </a:extLst>
          </p:cNvPr>
          <p:cNvSpPr txBox="1">
            <a:spLocks noChangeArrowheads="1"/>
          </p:cNvSpPr>
          <p:nvPr/>
        </p:nvSpPr>
        <p:spPr>
          <a:xfrm>
            <a:off x="952500" y="3528965"/>
            <a:ext cx="4927600" cy="19050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Implementation:</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variable </a:t>
            </a:r>
            <a:r>
              <a:rPr kumimoji="0" lang="en-US" sz="2400" b="1" i="0" u="none" strike="noStrike" kern="1200" cap="none" spc="0" normalizeH="0" baseline="0" noProof="0" dirty="0" err="1">
                <a:ln>
                  <a:noFill/>
                </a:ln>
                <a:solidFill>
                  <a:prstClr val="black"/>
                </a:solidFill>
                <a:effectLst/>
                <a:uLnTx/>
                <a:uFillTx/>
                <a:latin typeface="Courier New" charset="0"/>
                <a:ea typeface="+mn-ea"/>
                <a:cs typeface="+mn-cs"/>
              </a:rPr>
              <a:t>ssthresh</a:t>
            </a:r>
            <a:r>
              <a:rPr kumimoji="0" lang="en-US" sz="2400" b="0" i="0" u="none" strike="noStrike" kern="1200" cap="none" spc="0" normalizeH="0" baseline="0" noProof="0" dirty="0">
                <a:ln>
                  <a:noFill/>
                </a:ln>
                <a:solidFill>
                  <a:prstClr val="black"/>
                </a:solidFill>
                <a:effectLst/>
                <a:uLnTx/>
                <a:uFillTx/>
                <a:latin typeface="Courier New" charset="0"/>
                <a:ea typeface="+mn-ea"/>
                <a:cs typeface="+mn-cs"/>
              </a:rPr>
              <a:t>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on loss event, </a:t>
            </a:r>
            <a:r>
              <a:rPr kumimoji="0" lang="en-US" sz="2400" b="1" i="0" u="none" strike="noStrike" kern="1200" cap="none" spc="0" normalizeH="0" baseline="0" noProof="0" dirty="0" err="1">
                <a:ln>
                  <a:noFill/>
                </a:ln>
                <a:solidFill>
                  <a:prstClr val="black"/>
                </a:solidFill>
                <a:effectLst/>
                <a:uLnTx/>
                <a:uFillTx/>
                <a:latin typeface="Courier New" charset="0"/>
                <a:ea typeface="+mn-ea"/>
                <a:cs typeface="+mn-cs"/>
              </a:rPr>
              <a:t>ssthresh</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is set to 1/2 of </a:t>
            </a:r>
            <a:r>
              <a:rPr kumimoji="0" lang="en-US" sz="2400" b="1" i="0" u="none" strike="noStrike" kern="1200" cap="none" spc="0" normalizeH="0" baseline="0" noProof="0" dirty="0" err="1">
                <a:ln>
                  <a:noFill/>
                </a:ln>
                <a:solidFill>
                  <a:prstClr val="black"/>
                </a:solidFill>
                <a:effectLst/>
                <a:uLnTx/>
                <a:uFillTx/>
                <a:latin typeface="Courier New" charset="0"/>
                <a:ea typeface="+mn-ea"/>
                <a:cs typeface="+mn-cs"/>
              </a:rPr>
              <a:t>cwnd</a:t>
            </a:r>
            <a:r>
              <a:rPr kumimoji="0" lang="en-US" sz="2400" b="0" i="0" u="none" strike="noStrike" kern="1200" cap="none" spc="0" normalizeH="0" baseline="0" noProof="0" dirty="0">
                <a:ln>
                  <a:noFill/>
                </a:ln>
                <a:solidFill>
                  <a:prstClr val="black"/>
                </a:solidFill>
                <a:effectLst/>
                <a:uLnTx/>
                <a:uFillTx/>
                <a:latin typeface="Courier New" charset="0"/>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just before loss event</a:t>
            </a:r>
          </a:p>
        </p:txBody>
      </p:sp>
      <p:pic>
        <p:nvPicPr>
          <p:cNvPr id="79" name="Picture 7">
            <a:extLst>
              <a:ext uri="{FF2B5EF4-FFF2-40B4-BE49-F238E27FC236}">
                <a16:creationId xmlns:a16="http://schemas.microsoft.com/office/drawing/2014/main" id="{E19775EA-E95E-BD43-909F-67A89A00EF5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21387" y="1889345"/>
            <a:ext cx="5536882" cy="3157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80" name="TextBox 1">
            <a:extLst>
              <a:ext uri="{FF2B5EF4-FFF2-40B4-BE49-F238E27FC236}">
                <a16:creationId xmlns:a16="http://schemas.microsoft.com/office/drawing/2014/main" id="{E6044695-E347-A24B-9CB7-78BC77131884}"/>
              </a:ext>
            </a:extLst>
          </p:cNvPr>
          <p:cNvSpPr txBox="1">
            <a:spLocks noChangeArrowheads="1"/>
          </p:cNvSpPr>
          <p:nvPr/>
        </p:nvSpPr>
        <p:spPr bwMode="auto">
          <a:xfrm>
            <a:off x="1143000" y="6135312"/>
            <a:ext cx="97567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Check out the online interactive exercises for more examples: h</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ttp://</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gaia.cs.umass.edu</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kurose_ross</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/interactive/</a:t>
            </a:r>
          </a:p>
        </p:txBody>
      </p:sp>
      <p:sp>
        <p:nvSpPr>
          <p:cNvPr id="7" name="Rectangle 6">
            <a:extLst>
              <a:ext uri="{FF2B5EF4-FFF2-40B4-BE49-F238E27FC236}">
                <a16:creationId xmlns:a16="http://schemas.microsoft.com/office/drawing/2014/main" id="{7E5A3F5F-F42B-F04E-BB6A-D57835C29067}"/>
              </a:ext>
            </a:extLst>
          </p:cNvPr>
          <p:cNvSpPr/>
          <p:nvPr/>
        </p:nvSpPr>
        <p:spPr>
          <a:xfrm>
            <a:off x="7851775" y="3825875"/>
            <a:ext cx="850900"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9BEA2FA-AD20-B940-ADBA-D9DD40684573}"/>
              </a:ext>
            </a:extLst>
          </p:cNvPr>
          <p:cNvSpPr/>
          <p:nvPr/>
        </p:nvSpPr>
        <p:spPr>
          <a:xfrm>
            <a:off x="7677150" y="3924300"/>
            <a:ext cx="8509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D72B7EED-D8C9-284D-9A93-58D1D9D479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20300" y="3804496"/>
            <a:ext cx="1003300" cy="234103"/>
          </a:xfrm>
          <a:prstGeom prst="rect">
            <a:avLst/>
          </a:prstGeom>
        </p:spPr>
      </p:pic>
      <p:sp>
        <p:nvSpPr>
          <p:cNvPr id="5" name="TextBox 4">
            <a:extLst>
              <a:ext uri="{FF2B5EF4-FFF2-40B4-BE49-F238E27FC236}">
                <a16:creationId xmlns:a16="http://schemas.microsoft.com/office/drawing/2014/main" id="{7A184EDA-6A29-2941-A0A9-C122E26F942B}"/>
              </a:ext>
            </a:extLst>
          </p:cNvPr>
          <p:cNvSpPr txBox="1"/>
          <p:nvPr/>
        </p:nvSpPr>
        <p:spPr>
          <a:xfrm>
            <a:off x="9067800" y="2197100"/>
            <a:ext cx="3113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X</a:t>
            </a:r>
          </a:p>
        </p:txBody>
      </p:sp>
      <p:sp>
        <p:nvSpPr>
          <p:cNvPr id="13" name="Slide Number Placeholder 2">
            <a:extLst>
              <a:ext uri="{FF2B5EF4-FFF2-40B4-BE49-F238E27FC236}">
                <a16:creationId xmlns:a16="http://schemas.microsoft.com/office/drawing/2014/main" id="{632F645E-415D-7B49-B6B8-127E8033C54D}"/>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39</a:t>
            </a:fld>
            <a:endParaRPr lang="en-US" dirty="0"/>
          </a:p>
        </p:txBody>
      </p:sp>
      <p:cxnSp>
        <p:nvCxnSpPr>
          <p:cNvPr id="15" name="Straight Connector 14">
            <a:extLst>
              <a:ext uri="{FF2B5EF4-FFF2-40B4-BE49-F238E27FC236}">
                <a16:creationId xmlns:a16="http://schemas.microsoft.com/office/drawing/2014/main" id="{D8CDE9F9-7173-A049-A7E1-C9CF2CDA105E}"/>
              </a:ext>
            </a:extLst>
          </p:cNvPr>
          <p:cNvCxnSpPr>
            <a:cxnSpLocks/>
          </p:cNvCxnSpPr>
          <p:nvPr/>
        </p:nvCxnSpPr>
        <p:spPr bwMode="auto">
          <a:xfrm>
            <a:off x="9182894" y="2493129"/>
            <a:ext cx="254000" cy="874384"/>
          </a:xfrm>
          <a:prstGeom prst="line">
            <a:avLst/>
          </a:prstGeom>
          <a:solidFill>
            <a:schemeClr val="accent1"/>
          </a:solidFill>
          <a:ln w="38100" cap="flat" cmpd="sng" algn="ctr">
            <a:solidFill>
              <a:srgbClr val="FF0000"/>
            </a:solidFill>
            <a:prstDash val="dashDot"/>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6C546D5A-2C7F-DF40-B88C-A072CF6B4A2C}"/>
              </a:ext>
            </a:extLst>
          </p:cNvPr>
          <p:cNvCxnSpPr>
            <a:cxnSpLocks/>
          </p:cNvCxnSpPr>
          <p:nvPr/>
        </p:nvCxnSpPr>
        <p:spPr bwMode="auto">
          <a:xfrm flipH="1">
            <a:off x="8077994" y="2427246"/>
            <a:ext cx="1104900" cy="639540"/>
          </a:xfrm>
          <a:prstGeom prst="line">
            <a:avLst/>
          </a:prstGeom>
          <a:solidFill>
            <a:schemeClr val="accent1"/>
          </a:solidFill>
          <a:ln w="38100" cap="flat" cmpd="sng" algn="ctr">
            <a:solidFill>
              <a:srgbClr val="FF0000"/>
            </a:solidFill>
            <a:prstDash val="dashDot"/>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7" name="Straight Connector 16">
            <a:extLst>
              <a:ext uri="{FF2B5EF4-FFF2-40B4-BE49-F238E27FC236}">
                <a16:creationId xmlns:a16="http://schemas.microsoft.com/office/drawing/2014/main" id="{848F829F-4BEA-814F-8667-3A493DA6922E}"/>
              </a:ext>
            </a:extLst>
          </p:cNvPr>
          <p:cNvCxnSpPr>
            <a:cxnSpLocks/>
          </p:cNvCxnSpPr>
          <p:nvPr/>
        </p:nvCxnSpPr>
        <p:spPr bwMode="auto">
          <a:xfrm flipH="1">
            <a:off x="9451182" y="2402187"/>
            <a:ext cx="1626320" cy="965326"/>
          </a:xfrm>
          <a:prstGeom prst="line">
            <a:avLst/>
          </a:prstGeom>
          <a:solidFill>
            <a:schemeClr val="accent1"/>
          </a:solidFill>
          <a:ln w="38100" cap="flat" cmpd="sng" algn="ctr">
            <a:solidFill>
              <a:srgbClr val="FF0000"/>
            </a:solidFill>
            <a:prstDash val="dashDot"/>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2109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dissolve">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dissolve">
                                      <p:cBhvr>
                                        <p:cTn id="1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8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segment structure</a:t>
            </a:r>
            <a:endParaRPr lang="en-US" sz="4400" b="0" dirty="0"/>
          </a:p>
        </p:txBody>
      </p:sp>
      <p:sp>
        <p:nvSpPr>
          <p:cNvPr id="60" name="Rectangle 4">
            <a:extLst>
              <a:ext uri="{FF2B5EF4-FFF2-40B4-BE49-F238E27FC236}">
                <a16:creationId xmlns:a16="http://schemas.microsoft.com/office/drawing/2014/main" id="{1438C6A7-F9CB-854D-92BB-74AFAE175928}"/>
              </a:ext>
            </a:extLst>
          </p:cNvPr>
          <p:cNvSpPr>
            <a:spLocks noChangeArrowheads="1"/>
          </p:cNvSpPr>
          <p:nvPr/>
        </p:nvSpPr>
        <p:spPr bwMode="auto">
          <a:xfrm>
            <a:off x="4432073" y="1560062"/>
            <a:ext cx="3951287" cy="4824412"/>
          </a:xfrm>
          <a:prstGeom prst="rect">
            <a:avLst/>
          </a:prstGeom>
          <a:solidFill>
            <a:srgbClr val="000099"/>
          </a:solidFill>
          <a:ln>
            <a:noFill/>
          </a:ln>
          <a:effectLst/>
          <a:extLs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61" name="Rectangle 5">
            <a:extLst>
              <a:ext uri="{FF2B5EF4-FFF2-40B4-BE49-F238E27FC236}">
                <a16:creationId xmlns:a16="http://schemas.microsoft.com/office/drawing/2014/main" id="{21D47CEF-020C-9C44-AB75-DA719011CBEF}"/>
              </a:ext>
            </a:extLst>
          </p:cNvPr>
          <p:cNvSpPr>
            <a:spLocks noChangeArrowheads="1"/>
          </p:cNvSpPr>
          <p:nvPr/>
        </p:nvSpPr>
        <p:spPr bwMode="auto">
          <a:xfrm>
            <a:off x="4346348" y="1675949"/>
            <a:ext cx="3951287" cy="4805363"/>
          </a:xfrm>
          <a:prstGeom prst="rect">
            <a:avLst/>
          </a:prstGeom>
          <a:solidFill>
            <a:srgbClr val="FFFFFF"/>
          </a:solidFill>
          <a:ln w="1905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nvGrpSpPr>
          <p:cNvPr id="4" name="Group 3">
            <a:extLst>
              <a:ext uri="{FF2B5EF4-FFF2-40B4-BE49-F238E27FC236}">
                <a16:creationId xmlns:a16="http://schemas.microsoft.com/office/drawing/2014/main" id="{A0F66122-9E4A-7644-B40C-189BABEA3388}"/>
              </a:ext>
            </a:extLst>
          </p:cNvPr>
          <p:cNvGrpSpPr/>
          <p:nvPr/>
        </p:nvGrpSpPr>
        <p:grpSpPr>
          <a:xfrm>
            <a:off x="4495573" y="1661303"/>
            <a:ext cx="3450544" cy="401997"/>
            <a:chOff x="4495573" y="1661303"/>
            <a:chExt cx="3450544" cy="401997"/>
          </a:xfrm>
        </p:grpSpPr>
        <p:sp>
          <p:nvSpPr>
            <p:cNvPr id="62" name="Text Box 6">
              <a:extLst>
                <a:ext uri="{FF2B5EF4-FFF2-40B4-BE49-F238E27FC236}">
                  <a16:creationId xmlns:a16="http://schemas.microsoft.com/office/drawing/2014/main" id="{A183A89B-2122-E141-9DF3-203A60EFF295}"/>
                </a:ext>
              </a:extLst>
            </p:cNvPr>
            <p:cNvSpPr txBox="1">
              <a:spLocks noChangeArrowheads="1"/>
            </p:cNvSpPr>
            <p:nvPr/>
          </p:nvSpPr>
          <p:spPr bwMode="auto">
            <a:xfrm>
              <a:off x="4495573" y="1661303"/>
              <a:ext cx="1663700"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source port #</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63" name="Text Box 7">
              <a:extLst>
                <a:ext uri="{FF2B5EF4-FFF2-40B4-BE49-F238E27FC236}">
                  <a16:creationId xmlns:a16="http://schemas.microsoft.com/office/drawing/2014/main" id="{E52BAEBA-8AEA-B545-A35F-AEB6190843E5}"/>
                </a:ext>
              </a:extLst>
            </p:cNvPr>
            <p:cNvSpPr txBox="1">
              <a:spLocks noChangeArrowheads="1"/>
            </p:cNvSpPr>
            <p:nvPr/>
          </p:nvSpPr>
          <p:spPr bwMode="auto">
            <a:xfrm>
              <a:off x="6564992" y="1666425"/>
              <a:ext cx="1381125"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000000"/>
                  </a:solidFill>
                  <a:effectLst/>
                  <a:uLnTx/>
                  <a:uFillTx/>
                  <a:latin typeface="Arial" charset="0"/>
                  <a:ea typeface="ＭＳ Ｐゴシック" charset="0"/>
                  <a:cs typeface="+mn-cs"/>
                </a:rPr>
                <a:t>dest</a:t>
              </a: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 port #</a:t>
              </a: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grpSp>
      <p:sp>
        <p:nvSpPr>
          <p:cNvPr id="64" name="Line 8">
            <a:extLst>
              <a:ext uri="{FF2B5EF4-FFF2-40B4-BE49-F238E27FC236}">
                <a16:creationId xmlns:a16="http://schemas.microsoft.com/office/drawing/2014/main" id="{BDC40F37-DD1A-6848-AB76-2EA7683B9566}"/>
              </a:ext>
            </a:extLst>
          </p:cNvPr>
          <p:cNvSpPr>
            <a:spLocks noChangeShapeType="1"/>
          </p:cNvSpPr>
          <p:nvPr/>
        </p:nvSpPr>
        <p:spPr bwMode="auto">
          <a:xfrm>
            <a:off x="4349523" y="2050599"/>
            <a:ext cx="3946525" cy="4763"/>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5" name="Line 9">
            <a:extLst>
              <a:ext uri="{FF2B5EF4-FFF2-40B4-BE49-F238E27FC236}">
                <a16:creationId xmlns:a16="http://schemas.microsoft.com/office/drawing/2014/main" id="{92C91585-33BC-084B-A3CF-F5A7CD082B67}"/>
              </a:ext>
            </a:extLst>
          </p:cNvPr>
          <p:cNvSpPr>
            <a:spLocks noChangeShapeType="1"/>
          </p:cNvSpPr>
          <p:nvPr/>
        </p:nvSpPr>
        <p:spPr bwMode="auto">
          <a:xfrm flipV="1">
            <a:off x="4343173" y="2430012"/>
            <a:ext cx="3951287"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 name="Group 11">
            <a:extLst>
              <a:ext uri="{FF2B5EF4-FFF2-40B4-BE49-F238E27FC236}">
                <a16:creationId xmlns:a16="http://schemas.microsoft.com/office/drawing/2014/main" id="{8552304C-19AC-C84B-842E-CBCC3EA9E153}"/>
              </a:ext>
            </a:extLst>
          </p:cNvPr>
          <p:cNvGrpSpPr/>
          <p:nvPr/>
        </p:nvGrpSpPr>
        <p:grpSpPr>
          <a:xfrm>
            <a:off x="4324123" y="1145724"/>
            <a:ext cx="3935412" cy="366713"/>
            <a:chOff x="4324123" y="1145724"/>
            <a:chExt cx="3935412" cy="366713"/>
          </a:xfrm>
        </p:grpSpPr>
        <p:sp>
          <p:nvSpPr>
            <p:cNvPr id="67" name="Text Box 11">
              <a:extLst>
                <a:ext uri="{FF2B5EF4-FFF2-40B4-BE49-F238E27FC236}">
                  <a16:creationId xmlns:a16="http://schemas.microsoft.com/office/drawing/2014/main" id="{D7A6E153-CAA2-2E43-9742-982E16926734}"/>
                </a:ext>
              </a:extLst>
            </p:cNvPr>
            <p:cNvSpPr txBox="1">
              <a:spLocks noChangeArrowheads="1"/>
            </p:cNvSpPr>
            <p:nvPr/>
          </p:nvSpPr>
          <p:spPr bwMode="auto">
            <a:xfrm>
              <a:off x="5832248" y="1145724"/>
              <a:ext cx="857250"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rPr>
                <a:t>32 bits</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68" name="Line 12">
              <a:extLst>
                <a:ext uri="{FF2B5EF4-FFF2-40B4-BE49-F238E27FC236}">
                  <a16:creationId xmlns:a16="http://schemas.microsoft.com/office/drawing/2014/main" id="{C28AE80D-AED7-BB43-AEEF-9A3E95D70A42}"/>
                </a:ext>
              </a:extLst>
            </p:cNvPr>
            <p:cNvSpPr>
              <a:spLocks noChangeShapeType="1"/>
            </p:cNvSpPr>
            <p:nvPr/>
          </p:nvSpPr>
          <p:spPr bwMode="auto">
            <a:xfrm>
              <a:off x="6832373" y="1391787"/>
              <a:ext cx="1427162" cy="4762"/>
            </a:xfrm>
            <a:prstGeom prst="line">
              <a:avLst/>
            </a:prstGeom>
            <a:noFill/>
            <a:ln w="1905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9" name="Line 13">
              <a:extLst>
                <a:ext uri="{FF2B5EF4-FFF2-40B4-BE49-F238E27FC236}">
                  <a16:creationId xmlns:a16="http://schemas.microsoft.com/office/drawing/2014/main" id="{0FE91D57-DF52-A948-8B79-BE2C69D24056}"/>
                </a:ext>
              </a:extLst>
            </p:cNvPr>
            <p:cNvSpPr>
              <a:spLocks noChangeShapeType="1"/>
            </p:cNvSpPr>
            <p:nvPr/>
          </p:nvSpPr>
          <p:spPr bwMode="auto">
            <a:xfrm rot="10800000">
              <a:off x="4324123" y="1402899"/>
              <a:ext cx="1341437" cy="0"/>
            </a:xfrm>
            <a:prstGeom prst="line">
              <a:avLst/>
            </a:prstGeom>
            <a:noFill/>
            <a:ln w="1905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74" name="Line 16">
            <a:extLst>
              <a:ext uri="{FF2B5EF4-FFF2-40B4-BE49-F238E27FC236}">
                <a16:creationId xmlns:a16="http://schemas.microsoft.com/office/drawing/2014/main" id="{ADBC9EF8-B51B-F249-8F7B-C16F5F07A21E}"/>
              </a:ext>
            </a:extLst>
          </p:cNvPr>
          <p:cNvSpPr>
            <a:spLocks noChangeShapeType="1"/>
          </p:cNvSpPr>
          <p:nvPr/>
        </p:nvSpPr>
        <p:spPr bwMode="auto">
          <a:xfrm flipV="1">
            <a:off x="4352698" y="2811012"/>
            <a:ext cx="3951287"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6" name="Line 18">
            <a:extLst>
              <a:ext uri="{FF2B5EF4-FFF2-40B4-BE49-F238E27FC236}">
                <a16:creationId xmlns:a16="http://schemas.microsoft.com/office/drawing/2014/main" id="{32231029-9349-864B-ABF1-0D56E55824BB}"/>
              </a:ext>
            </a:extLst>
          </p:cNvPr>
          <p:cNvSpPr>
            <a:spLocks noChangeShapeType="1"/>
          </p:cNvSpPr>
          <p:nvPr/>
        </p:nvSpPr>
        <p:spPr bwMode="auto">
          <a:xfrm flipV="1">
            <a:off x="4347935" y="3206299"/>
            <a:ext cx="3951288"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7" name="Line 19">
            <a:extLst>
              <a:ext uri="{FF2B5EF4-FFF2-40B4-BE49-F238E27FC236}">
                <a16:creationId xmlns:a16="http://schemas.microsoft.com/office/drawing/2014/main" id="{F2503E28-C28E-B541-932B-7E2993655C9A}"/>
              </a:ext>
            </a:extLst>
          </p:cNvPr>
          <p:cNvSpPr>
            <a:spLocks noChangeShapeType="1"/>
          </p:cNvSpPr>
          <p:nvPr/>
        </p:nvSpPr>
        <p:spPr bwMode="auto">
          <a:xfrm flipV="1">
            <a:off x="4343173" y="3596824"/>
            <a:ext cx="3951287"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8" name="Line 20">
            <a:extLst>
              <a:ext uri="{FF2B5EF4-FFF2-40B4-BE49-F238E27FC236}">
                <a16:creationId xmlns:a16="http://schemas.microsoft.com/office/drawing/2014/main" id="{10D5BEAE-CBC6-5040-B37E-6D12FC20E9CB}"/>
              </a:ext>
            </a:extLst>
          </p:cNvPr>
          <p:cNvSpPr>
            <a:spLocks noChangeShapeType="1"/>
          </p:cNvSpPr>
          <p:nvPr/>
        </p:nvSpPr>
        <p:spPr bwMode="auto">
          <a:xfrm flipV="1">
            <a:off x="4343173" y="4158799"/>
            <a:ext cx="3951287"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9" name="Line 21">
            <a:extLst>
              <a:ext uri="{FF2B5EF4-FFF2-40B4-BE49-F238E27FC236}">
                <a16:creationId xmlns:a16="http://schemas.microsoft.com/office/drawing/2014/main" id="{A186AEBD-F0F5-494B-9D24-09B9888787CD}"/>
              </a:ext>
            </a:extLst>
          </p:cNvPr>
          <p:cNvSpPr>
            <a:spLocks noChangeShapeType="1"/>
          </p:cNvSpPr>
          <p:nvPr/>
        </p:nvSpPr>
        <p:spPr bwMode="auto">
          <a:xfrm flipH="1" flipV="1">
            <a:off x="6303735" y="2814187"/>
            <a:ext cx="4763" cy="77787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7" name="Line 29">
            <a:extLst>
              <a:ext uri="{FF2B5EF4-FFF2-40B4-BE49-F238E27FC236}">
                <a16:creationId xmlns:a16="http://schemas.microsoft.com/office/drawing/2014/main" id="{B0BB3064-7239-A344-B7D3-3350540CF7AA}"/>
              </a:ext>
            </a:extLst>
          </p:cNvPr>
          <p:cNvSpPr>
            <a:spLocks noChangeShapeType="1"/>
          </p:cNvSpPr>
          <p:nvPr/>
        </p:nvSpPr>
        <p:spPr bwMode="auto">
          <a:xfrm flipV="1">
            <a:off x="5668735" y="2814187"/>
            <a:ext cx="0" cy="392112"/>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88" name="Line 30">
            <a:extLst>
              <a:ext uri="{FF2B5EF4-FFF2-40B4-BE49-F238E27FC236}">
                <a16:creationId xmlns:a16="http://schemas.microsoft.com/office/drawing/2014/main" id="{22FDEDB0-0202-4C4C-9B34-FF72CC278D77}"/>
              </a:ext>
            </a:extLst>
          </p:cNvPr>
          <p:cNvSpPr>
            <a:spLocks noChangeShapeType="1"/>
          </p:cNvSpPr>
          <p:nvPr/>
        </p:nvSpPr>
        <p:spPr bwMode="auto">
          <a:xfrm flipV="1">
            <a:off x="5514748" y="2809424"/>
            <a:ext cx="0" cy="392113"/>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89" name="Line 31">
            <a:extLst>
              <a:ext uri="{FF2B5EF4-FFF2-40B4-BE49-F238E27FC236}">
                <a16:creationId xmlns:a16="http://schemas.microsoft.com/office/drawing/2014/main" id="{9AF172E8-0A6A-6644-BD77-F1EE190D4ADE}"/>
              </a:ext>
            </a:extLst>
          </p:cNvPr>
          <p:cNvSpPr>
            <a:spLocks noChangeShapeType="1"/>
          </p:cNvSpPr>
          <p:nvPr/>
        </p:nvSpPr>
        <p:spPr bwMode="auto">
          <a:xfrm flipV="1">
            <a:off x="5355998" y="2818949"/>
            <a:ext cx="0" cy="392113"/>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96" name="Text Box 38">
            <a:extLst>
              <a:ext uri="{FF2B5EF4-FFF2-40B4-BE49-F238E27FC236}">
                <a16:creationId xmlns:a16="http://schemas.microsoft.com/office/drawing/2014/main" id="{A4AA77C6-3CD5-F642-BD90-B898C462C724}"/>
              </a:ext>
            </a:extLst>
          </p:cNvPr>
          <p:cNvSpPr txBox="1">
            <a:spLocks noChangeArrowheads="1"/>
          </p:cNvSpPr>
          <p:nvPr/>
        </p:nvSpPr>
        <p:spPr bwMode="auto">
          <a:xfrm>
            <a:off x="4636966" y="2822952"/>
            <a:ext cx="482824" cy="4076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ＭＳ Ｐゴシック" charset="0"/>
                <a:cs typeface="+mn-cs"/>
              </a:rPr>
              <a:t>not</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ＭＳ Ｐゴシック" charset="0"/>
                <a:cs typeface="+mn-cs"/>
              </a:rPr>
              <a:t>used</a:t>
            </a:r>
            <a:endPar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sp>
        <p:nvSpPr>
          <p:cNvPr id="97" name="Line 39">
            <a:extLst>
              <a:ext uri="{FF2B5EF4-FFF2-40B4-BE49-F238E27FC236}">
                <a16:creationId xmlns:a16="http://schemas.microsoft.com/office/drawing/2014/main" id="{356A6247-1FB1-3845-A2C5-956708DFFBCF}"/>
              </a:ext>
            </a:extLst>
          </p:cNvPr>
          <p:cNvSpPr>
            <a:spLocks noChangeShapeType="1"/>
          </p:cNvSpPr>
          <p:nvPr/>
        </p:nvSpPr>
        <p:spPr bwMode="auto">
          <a:xfrm flipV="1">
            <a:off x="4713766" y="2809424"/>
            <a:ext cx="0" cy="392113"/>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grpSp>
        <p:nvGrpSpPr>
          <p:cNvPr id="115" name="Group 114">
            <a:extLst>
              <a:ext uri="{FF2B5EF4-FFF2-40B4-BE49-F238E27FC236}">
                <a16:creationId xmlns:a16="http://schemas.microsoft.com/office/drawing/2014/main" id="{25F3ABB6-FC22-8E45-923B-C272F3E47C12}"/>
              </a:ext>
            </a:extLst>
          </p:cNvPr>
          <p:cNvGrpSpPr/>
          <p:nvPr/>
        </p:nvGrpSpPr>
        <p:grpSpPr>
          <a:xfrm>
            <a:off x="6405335" y="2817362"/>
            <a:ext cx="5252586" cy="731484"/>
            <a:chOff x="6405335" y="2817362"/>
            <a:chExt cx="5252586" cy="731484"/>
          </a:xfrm>
        </p:grpSpPr>
        <p:sp>
          <p:nvSpPr>
            <p:cNvPr id="80" name="Text Box 22">
              <a:extLst>
                <a:ext uri="{FF2B5EF4-FFF2-40B4-BE49-F238E27FC236}">
                  <a16:creationId xmlns:a16="http://schemas.microsoft.com/office/drawing/2014/main" id="{C121B465-E333-C34D-A9B1-4EC95AB29663}"/>
                </a:ext>
              </a:extLst>
            </p:cNvPr>
            <p:cNvSpPr txBox="1">
              <a:spLocks noChangeArrowheads="1"/>
            </p:cNvSpPr>
            <p:nvPr/>
          </p:nvSpPr>
          <p:spPr bwMode="auto">
            <a:xfrm>
              <a:off x="6405335" y="2817362"/>
              <a:ext cx="174625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receive window</a:t>
              </a:r>
            </a:p>
          </p:txBody>
        </p:sp>
        <p:sp>
          <p:nvSpPr>
            <p:cNvPr id="107" name="Text Box 49">
              <a:extLst>
                <a:ext uri="{FF2B5EF4-FFF2-40B4-BE49-F238E27FC236}">
                  <a16:creationId xmlns:a16="http://schemas.microsoft.com/office/drawing/2014/main" id="{C1196D10-63E5-F146-A338-FB6B53C00F42}"/>
                </a:ext>
              </a:extLst>
            </p:cNvPr>
            <p:cNvSpPr txBox="1">
              <a:spLocks noChangeArrowheads="1"/>
            </p:cNvSpPr>
            <p:nvPr/>
          </p:nvSpPr>
          <p:spPr bwMode="auto">
            <a:xfrm>
              <a:off x="8724900" y="2847115"/>
              <a:ext cx="2933021" cy="7017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flow control: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bytes receiver willing to accept</a:t>
              </a:r>
              <a:endPar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11" name="Line 53">
              <a:extLst>
                <a:ext uri="{FF2B5EF4-FFF2-40B4-BE49-F238E27FC236}">
                  <a16:creationId xmlns:a16="http://schemas.microsoft.com/office/drawing/2014/main" id="{AF202832-D8A0-CC44-AEC9-474E90CA4102}"/>
                </a:ext>
              </a:extLst>
            </p:cNvPr>
            <p:cNvSpPr>
              <a:spLocks noChangeShapeType="1"/>
            </p:cNvSpPr>
            <p:nvPr/>
          </p:nvSpPr>
          <p:spPr bwMode="auto">
            <a:xfrm flipH="1">
              <a:off x="8142852" y="3044701"/>
              <a:ext cx="582048" cy="0"/>
            </a:xfrm>
            <a:prstGeom prst="line">
              <a:avLst/>
            </a:prstGeom>
            <a:noFill/>
            <a:ln w="19050">
              <a:solidFill>
                <a:srgbClr val="C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6" name="Group 5">
            <a:extLst>
              <a:ext uri="{FF2B5EF4-FFF2-40B4-BE49-F238E27FC236}">
                <a16:creationId xmlns:a16="http://schemas.microsoft.com/office/drawing/2014/main" id="{9EBAA956-8E89-0A4A-A4BC-91B08D93CC59}"/>
              </a:ext>
            </a:extLst>
          </p:cNvPr>
          <p:cNvGrpSpPr/>
          <p:nvPr/>
        </p:nvGrpSpPr>
        <p:grpSpPr>
          <a:xfrm>
            <a:off x="4979760" y="1674436"/>
            <a:ext cx="7040433" cy="1034129"/>
            <a:chOff x="4979760" y="1674436"/>
            <a:chExt cx="7040433" cy="1034129"/>
          </a:xfrm>
        </p:grpSpPr>
        <p:sp>
          <p:nvSpPr>
            <p:cNvPr id="73" name="Text Box 15">
              <a:extLst>
                <a:ext uri="{FF2B5EF4-FFF2-40B4-BE49-F238E27FC236}">
                  <a16:creationId xmlns:a16="http://schemas.microsoft.com/office/drawing/2014/main" id="{2925631F-CA45-E24E-A2A3-36475CE0E0E7}"/>
                </a:ext>
              </a:extLst>
            </p:cNvPr>
            <p:cNvSpPr txBox="1">
              <a:spLocks noChangeArrowheads="1"/>
            </p:cNvSpPr>
            <p:nvPr/>
          </p:nvSpPr>
          <p:spPr bwMode="auto">
            <a:xfrm>
              <a:off x="4979760" y="2029962"/>
              <a:ext cx="2486025"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sequence number</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108" name="Text Box 50">
              <a:extLst>
                <a:ext uri="{FF2B5EF4-FFF2-40B4-BE49-F238E27FC236}">
                  <a16:creationId xmlns:a16="http://schemas.microsoft.com/office/drawing/2014/main" id="{62087231-CA89-9F46-9993-D5CE4726B8FD}"/>
                </a:ext>
              </a:extLst>
            </p:cNvPr>
            <p:cNvSpPr txBox="1">
              <a:spLocks noChangeArrowheads="1"/>
            </p:cNvSpPr>
            <p:nvPr/>
          </p:nvSpPr>
          <p:spPr bwMode="auto">
            <a:xfrm>
              <a:off x="8724900" y="1674436"/>
              <a:ext cx="3295293" cy="103412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segment seq  #: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counting bytes of data</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into </a:t>
              </a:r>
              <a:r>
                <a:rPr kumimoji="0" lang="en-US" sz="2000" b="0" i="0" u="none" strike="noStrike" kern="1200" cap="none" spc="0" normalizeH="0" baseline="0" noProof="0" dirty="0" err="1">
                  <a:ln>
                    <a:noFill/>
                  </a:ln>
                  <a:solidFill>
                    <a:srgbClr val="000000"/>
                  </a:solidFill>
                  <a:effectLst/>
                  <a:uLnTx/>
                  <a:uFillTx/>
                  <a:latin typeface="Calibri" panose="020F0502020204030204"/>
                  <a:ea typeface="ＭＳ Ｐゴシック" charset="0"/>
                  <a:cs typeface="+mn-cs"/>
                </a:rPr>
                <a:t>bytestream</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(not segments!)</a:t>
              </a:r>
              <a:endPar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13" name="Line 55">
              <a:extLst>
                <a:ext uri="{FF2B5EF4-FFF2-40B4-BE49-F238E27FC236}">
                  <a16:creationId xmlns:a16="http://schemas.microsoft.com/office/drawing/2014/main" id="{69F8FE7B-57A5-CA45-A15F-AB7CA1D8D54F}"/>
                </a:ext>
              </a:extLst>
            </p:cNvPr>
            <p:cNvSpPr>
              <a:spLocks noChangeShapeType="1"/>
            </p:cNvSpPr>
            <p:nvPr/>
          </p:nvSpPr>
          <p:spPr bwMode="auto">
            <a:xfrm flipH="1" flipV="1">
              <a:off x="7924797" y="2244436"/>
              <a:ext cx="800102" cy="0"/>
            </a:xfrm>
            <a:prstGeom prst="line">
              <a:avLst/>
            </a:prstGeom>
            <a:noFill/>
            <a:ln w="19050">
              <a:solidFill>
                <a:srgbClr val="C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129" name="Group 128">
            <a:extLst>
              <a:ext uri="{FF2B5EF4-FFF2-40B4-BE49-F238E27FC236}">
                <a16:creationId xmlns:a16="http://schemas.microsoft.com/office/drawing/2014/main" id="{33475873-1909-F649-A643-DFFF77ECF966}"/>
              </a:ext>
            </a:extLst>
          </p:cNvPr>
          <p:cNvGrpSpPr/>
          <p:nvPr/>
        </p:nvGrpSpPr>
        <p:grpSpPr>
          <a:xfrm>
            <a:off x="5398860" y="4614412"/>
            <a:ext cx="5770816" cy="1113459"/>
            <a:chOff x="5398860" y="4614412"/>
            <a:chExt cx="5770816" cy="1113459"/>
          </a:xfrm>
        </p:grpSpPr>
        <p:sp>
          <p:nvSpPr>
            <p:cNvPr id="72" name="Text Box 14">
              <a:extLst>
                <a:ext uri="{FF2B5EF4-FFF2-40B4-BE49-F238E27FC236}">
                  <a16:creationId xmlns:a16="http://schemas.microsoft.com/office/drawing/2014/main" id="{394540FC-9B80-C049-964F-3AEAF7A4BA2D}"/>
                </a:ext>
              </a:extLst>
            </p:cNvPr>
            <p:cNvSpPr txBox="1">
              <a:spLocks noChangeArrowheads="1"/>
            </p:cNvSpPr>
            <p:nvPr/>
          </p:nvSpPr>
          <p:spPr bwMode="auto">
            <a:xfrm>
              <a:off x="5398860" y="4614412"/>
              <a:ext cx="2005013" cy="1006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data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(variable length)</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125" name="TextBox 124">
              <a:extLst>
                <a:ext uri="{FF2B5EF4-FFF2-40B4-BE49-F238E27FC236}">
                  <a16:creationId xmlns:a16="http://schemas.microsoft.com/office/drawing/2014/main" id="{5CEFBFE2-D6C5-6C4B-85CD-C2B1704479E4}"/>
                </a:ext>
              </a:extLst>
            </p:cNvPr>
            <p:cNvSpPr txBox="1"/>
            <p:nvPr/>
          </p:nvSpPr>
          <p:spPr>
            <a:xfrm>
              <a:off x="8980285" y="4638342"/>
              <a:ext cx="2189391" cy="1089529"/>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data sent by application into TCP socket</a:t>
              </a:r>
            </a:p>
          </p:txBody>
        </p:sp>
        <p:cxnSp>
          <p:nvCxnSpPr>
            <p:cNvPr id="127" name="Straight Connector 126">
              <a:extLst>
                <a:ext uri="{FF2B5EF4-FFF2-40B4-BE49-F238E27FC236}">
                  <a16:creationId xmlns:a16="http://schemas.microsoft.com/office/drawing/2014/main" id="{C6493B77-D766-824F-B26A-A73B9CE92231}"/>
                </a:ext>
              </a:extLst>
            </p:cNvPr>
            <p:cNvCxnSpPr>
              <a:cxnSpLocks/>
            </p:cNvCxnSpPr>
            <p:nvPr/>
          </p:nvCxnSpPr>
          <p:spPr>
            <a:xfrm>
              <a:off x="6727821" y="5150307"/>
              <a:ext cx="2149479"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BF59DCBE-5CE4-3C4C-AE43-7FF674B5D23E}"/>
              </a:ext>
            </a:extLst>
          </p:cNvPr>
          <p:cNvGrpSpPr/>
          <p:nvPr/>
        </p:nvGrpSpPr>
        <p:grpSpPr>
          <a:xfrm>
            <a:off x="230393" y="1952743"/>
            <a:ext cx="7771793" cy="1241280"/>
            <a:chOff x="230393" y="1952743"/>
            <a:chExt cx="7771793" cy="1241280"/>
          </a:xfrm>
        </p:grpSpPr>
        <p:sp>
          <p:nvSpPr>
            <p:cNvPr id="137" name="Text Box 35">
              <a:extLst>
                <a:ext uri="{FF2B5EF4-FFF2-40B4-BE49-F238E27FC236}">
                  <a16:creationId xmlns:a16="http://schemas.microsoft.com/office/drawing/2014/main" id="{56F627F0-D04E-AD42-8864-F7B517B4A587}"/>
                </a:ext>
              </a:extLst>
            </p:cNvPr>
            <p:cNvSpPr txBox="1">
              <a:spLocks noChangeArrowheads="1"/>
            </p:cNvSpPr>
            <p:nvPr/>
          </p:nvSpPr>
          <p:spPr bwMode="auto">
            <a:xfrm>
              <a:off x="5447297" y="2855469"/>
              <a:ext cx="303288"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A</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grpSp>
          <p:nvGrpSpPr>
            <p:cNvPr id="15" name="Group 14">
              <a:extLst>
                <a:ext uri="{FF2B5EF4-FFF2-40B4-BE49-F238E27FC236}">
                  <a16:creationId xmlns:a16="http://schemas.microsoft.com/office/drawing/2014/main" id="{3379D87E-87A4-BA4A-B25D-D60B162F998C}"/>
                </a:ext>
              </a:extLst>
            </p:cNvPr>
            <p:cNvGrpSpPr/>
            <p:nvPr/>
          </p:nvGrpSpPr>
          <p:grpSpPr>
            <a:xfrm>
              <a:off x="230393" y="1952743"/>
              <a:ext cx="7771793" cy="971860"/>
              <a:chOff x="217867" y="1965269"/>
              <a:chExt cx="7771793" cy="971860"/>
            </a:xfrm>
          </p:grpSpPr>
          <p:sp>
            <p:nvSpPr>
              <p:cNvPr id="75" name="Text Box 17">
                <a:extLst>
                  <a:ext uri="{FF2B5EF4-FFF2-40B4-BE49-F238E27FC236}">
                    <a16:creationId xmlns:a16="http://schemas.microsoft.com/office/drawing/2014/main" id="{0864898F-71F3-8C4E-ACBC-273A8F765CF5}"/>
                  </a:ext>
                </a:extLst>
              </p:cNvPr>
              <p:cNvSpPr txBox="1">
                <a:spLocks noChangeArrowheads="1"/>
              </p:cNvSpPr>
              <p:nvPr/>
            </p:nvSpPr>
            <p:spPr bwMode="auto">
              <a:xfrm>
                <a:off x="4579710" y="2430012"/>
                <a:ext cx="3409950"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acknowledgement number</a:t>
                </a:r>
              </a:p>
            </p:txBody>
          </p:sp>
          <p:sp>
            <p:nvSpPr>
              <p:cNvPr id="119" name="Text Box 42">
                <a:extLst>
                  <a:ext uri="{FF2B5EF4-FFF2-40B4-BE49-F238E27FC236}">
                    <a16:creationId xmlns:a16="http://schemas.microsoft.com/office/drawing/2014/main" id="{C0762B76-1537-D346-8718-8BAF6E1F14E0}"/>
                  </a:ext>
                </a:extLst>
              </p:cNvPr>
              <p:cNvSpPr txBox="1">
                <a:spLocks noChangeArrowheads="1"/>
              </p:cNvSpPr>
              <p:nvPr/>
            </p:nvSpPr>
            <p:spPr bwMode="auto">
              <a:xfrm>
                <a:off x="217867" y="1965269"/>
                <a:ext cx="3287333" cy="7017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ACK: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seq # of next expected byte; A bit: this is an ACK</a:t>
                </a:r>
                <a:endParaRPr kumimoji="0" lang="en-US" sz="11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30" name="Line 46">
                <a:extLst>
                  <a:ext uri="{FF2B5EF4-FFF2-40B4-BE49-F238E27FC236}">
                    <a16:creationId xmlns:a16="http://schemas.microsoft.com/office/drawing/2014/main" id="{412FF679-1D4F-2847-94BC-15BFC61FB4F3}"/>
                  </a:ext>
                </a:extLst>
              </p:cNvPr>
              <p:cNvSpPr>
                <a:spLocks noChangeShapeType="1"/>
              </p:cNvSpPr>
              <p:nvPr/>
            </p:nvSpPr>
            <p:spPr bwMode="auto">
              <a:xfrm>
                <a:off x="3505200" y="2417523"/>
                <a:ext cx="2076276" cy="519606"/>
              </a:xfrm>
              <a:custGeom>
                <a:avLst/>
                <a:gdLst>
                  <a:gd name="connsiteX0" fmla="*/ 0 w 2082626"/>
                  <a:gd name="connsiteY0" fmla="*/ 0 h 560881"/>
                  <a:gd name="connsiteX1" fmla="*/ 2082626 w 2082626"/>
                  <a:gd name="connsiteY1" fmla="*/ 560881 h 560881"/>
                  <a:gd name="connsiteX0" fmla="*/ 0 w 2076276"/>
                  <a:gd name="connsiteY0" fmla="*/ 0 h 519606"/>
                  <a:gd name="connsiteX1" fmla="*/ 2076276 w 2076276"/>
                  <a:gd name="connsiteY1" fmla="*/ 519606 h 519606"/>
                </a:gdLst>
                <a:ahLst/>
                <a:cxnLst>
                  <a:cxn ang="0">
                    <a:pos x="connsiteX0" y="connsiteY0"/>
                  </a:cxn>
                  <a:cxn ang="0">
                    <a:pos x="connsiteX1" y="connsiteY1"/>
                  </a:cxn>
                </a:cxnLst>
                <a:rect l="l" t="t" r="r" b="b"/>
                <a:pathLst>
                  <a:path w="2076276" h="519606">
                    <a:moveTo>
                      <a:pt x="0" y="0"/>
                    </a:moveTo>
                    <a:cubicBezTo>
                      <a:pt x="694209" y="186960"/>
                      <a:pt x="1382067" y="332646"/>
                      <a:pt x="2076276" y="519606"/>
                    </a:cubicBezTo>
                  </a:path>
                </a:pathLst>
              </a:custGeom>
              <a:noFill/>
              <a:ln w="19050">
                <a:solidFill>
                  <a:srgbClr val="C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39" name="Line 46">
                <a:extLst>
                  <a:ext uri="{FF2B5EF4-FFF2-40B4-BE49-F238E27FC236}">
                    <a16:creationId xmlns:a16="http://schemas.microsoft.com/office/drawing/2014/main" id="{EB8BFD18-324C-2547-AC63-1A0429ECFF56}"/>
                  </a:ext>
                </a:extLst>
              </p:cNvPr>
              <p:cNvSpPr>
                <a:spLocks noChangeShapeType="1"/>
              </p:cNvSpPr>
              <p:nvPr/>
            </p:nvSpPr>
            <p:spPr bwMode="auto">
              <a:xfrm>
                <a:off x="3505200" y="2404996"/>
                <a:ext cx="1263476" cy="215853"/>
              </a:xfrm>
              <a:prstGeom prst="line">
                <a:avLst/>
              </a:prstGeom>
              <a:noFill/>
              <a:ln w="19050">
                <a:solidFill>
                  <a:srgbClr val="C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grpSp>
        <p:nvGrpSpPr>
          <p:cNvPr id="19" name="Group 18">
            <a:extLst>
              <a:ext uri="{FF2B5EF4-FFF2-40B4-BE49-F238E27FC236}">
                <a16:creationId xmlns:a16="http://schemas.microsoft.com/office/drawing/2014/main" id="{953AA9D9-F43E-B546-80D0-95A95FF3FD84}"/>
              </a:ext>
            </a:extLst>
          </p:cNvPr>
          <p:cNvGrpSpPr/>
          <p:nvPr/>
        </p:nvGrpSpPr>
        <p:grpSpPr>
          <a:xfrm>
            <a:off x="1895418" y="3659802"/>
            <a:ext cx="5828956" cy="1090980"/>
            <a:chOff x="1895418" y="3659802"/>
            <a:chExt cx="5828956" cy="1090980"/>
          </a:xfrm>
        </p:grpSpPr>
        <p:sp>
          <p:nvSpPr>
            <p:cNvPr id="98" name="Text Box 40">
              <a:extLst>
                <a:ext uri="{FF2B5EF4-FFF2-40B4-BE49-F238E27FC236}">
                  <a16:creationId xmlns:a16="http://schemas.microsoft.com/office/drawing/2014/main" id="{CF922213-3DD4-4C4D-B198-ADF3A29EDBE7}"/>
                </a:ext>
              </a:extLst>
            </p:cNvPr>
            <p:cNvSpPr txBox="1">
              <a:spLocks noChangeArrowheads="1"/>
            </p:cNvSpPr>
            <p:nvPr/>
          </p:nvSpPr>
          <p:spPr bwMode="auto">
            <a:xfrm>
              <a:off x="4830361" y="3659802"/>
              <a:ext cx="2894013" cy="4001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options (variable length)</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99" name="Text Box 42">
              <a:extLst>
                <a:ext uri="{FF2B5EF4-FFF2-40B4-BE49-F238E27FC236}">
                  <a16:creationId xmlns:a16="http://schemas.microsoft.com/office/drawing/2014/main" id="{0BC58028-06B7-1A4E-8510-AE6EC1534B60}"/>
                </a:ext>
              </a:extLst>
            </p:cNvPr>
            <p:cNvSpPr txBox="1">
              <a:spLocks noChangeArrowheads="1"/>
            </p:cNvSpPr>
            <p:nvPr/>
          </p:nvSpPr>
          <p:spPr bwMode="auto">
            <a:xfrm>
              <a:off x="1895418" y="4326050"/>
              <a:ext cx="1688926" cy="4247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TCP</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options</a:t>
              </a:r>
              <a:endPar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cxnSp>
          <p:nvCxnSpPr>
            <p:cNvPr id="7" name="Straight Connector 6">
              <a:extLst>
                <a:ext uri="{FF2B5EF4-FFF2-40B4-BE49-F238E27FC236}">
                  <a16:creationId xmlns:a16="http://schemas.microsoft.com/office/drawing/2014/main" id="{163A6281-16AF-5F4C-91CB-DC46FB513501}"/>
                </a:ext>
              </a:extLst>
            </p:cNvPr>
            <p:cNvCxnSpPr>
              <a:cxnSpLocks/>
              <a:stCxn id="99" idx="3"/>
              <a:endCxn id="98" idx="1"/>
            </p:cNvCxnSpPr>
            <p:nvPr/>
          </p:nvCxnSpPr>
          <p:spPr>
            <a:xfrm flipV="1">
              <a:off x="3584344" y="3859857"/>
              <a:ext cx="1246017" cy="67855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F2A3E3DD-D73E-3547-B33E-7D97BEE9201E}"/>
              </a:ext>
            </a:extLst>
          </p:cNvPr>
          <p:cNvGrpSpPr/>
          <p:nvPr/>
        </p:nvGrpSpPr>
        <p:grpSpPr>
          <a:xfrm>
            <a:off x="318075" y="2819126"/>
            <a:ext cx="4456458" cy="424732"/>
            <a:chOff x="318075" y="2819126"/>
            <a:chExt cx="4456458" cy="424732"/>
          </a:xfrm>
        </p:grpSpPr>
        <p:sp>
          <p:nvSpPr>
            <p:cNvPr id="95" name="Text Box 37">
              <a:extLst>
                <a:ext uri="{FF2B5EF4-FFF2-40B4-BE49-F238E27FC236}">
                  <a16:creationId xmlns:a16="http://schemas.microsoft.com/office/drawing/2014/main" id="{71EB8016-A1DB-1C48-954C-FFBE5CF06DD6}"/>
                </a:ext>
              </a:extLst>
            </p:cNvPr>
            <p:cNvSpPr txBox="1">
              <a:spLocks noChangeArrowheads="1"/>
            </p:cNvSpPr>
            <p:nvPr/>
          </p:nvSpPr>
          <p:spPr bwMode="auto">
            <a:xfrm>
              <a:off x="4278884" y="2826980"/>
              <a:ext cx="495649" cy="4076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ＭＳ Ｐゴシック" charset="0"/>
                  <a:cs typeface="+mn-cs"/>
                </a:rPr>
                <a:t>head</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Calibri"/>
                  <a:ea typeface="ＭＳ Ｐゴシック" charset="0"/>
                  <a:cs typeface="+mn-cs"/>
                </a:rPr>
                <a:t>len</a:t>
              </a:r>
              <a:endPar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sp>
          <p:nvSpPr>
            <p:cNvPr id="93" name="Text Box 42">
              <a:extLst>
                <a:ext uri="{FF2B5EF4-FFF2-40B4-BE49-F238E27FC236}">
                  <a16:creationId xmlns:a16="http://schemas.microsoft.com/office/drawing/2014/main" id="{23616F6F-F6F8-274A-8F63-2AC8E94CAB0A}"/>
                </a:ext>
              </a:extLst>
            </p:cNvPr>
            <p:cNvSpPr txBox="1">
              <a:spLocks noChangeArrowheads="1"/>
            </p:cNvSpPr>
            <p:nvPr/>
          </p:nvSpPr>
          <p:spPr bwMode="auto">
            <a:xfrm>
              <a:off x="318075" y="2819126"/>
              <a:ext cx="3287333" cy="4247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length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(of TCP header)</a:t>
              </a:r>
            </a:p>
          </p:txBody>
        </p:sp>
        <p:cxnSp>
          <p:nvCxnSpPr>
            <p:cNvPr id="100" name="Straight Connector 99">
              <a:extLst>
                <a:ext uri="{FF2B5EF4-FFF2-40B4-BE49-F238E27FC236}">
                  <a16:creationId xmlns:a16="http://schemas.microsoft.com/office/drawing/2014/main" id="{D004F6AA-C795-934B-B4F0-CA6FD9652FA1}"/>
                </a:ext>
              </a:extLst>
            </p:cNvPr>
            <p:cNvCxnSpPr>
              <a:cxnSpLocks/>
            </p:cNvCxnSpPr>
            <p:nvPr/>
          </p:nvCxnSpPr>
          <p:spPr>
            <a:xfrm>
              <a:off x="3544867" y="3031480"/>
              <a:ext cx="78388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B36175C2-99D1-404D-ADB0-0C09C4338566}"/>
              </a:ext>
            </a:extLst>
          </p:cNvPr>
          <p:cNvGrpSpPr/>
          <p:nvPr/>
        </p:nvGrpSpPr>
        <p:grpSpPr>
          <a:xfrm>
            <a:off x="-24878" y="3174115"/>
            <a:ext cx="6031751" cy="424732"/>
            <a:chOff x="-24878" y="3174115"/>
            <a:chExt cx="6031751" cy="424732"/>
          </a:xfrm>
        </p:grpSpPr>
        <p:sp>
          <p:nvSpPr>
            <p:cNvPr id="82" name="Text Box 24">
              <a:extLst>
                <a:ext uri="{FF2B5EF4-FFF2-40B4-BE49-F238E27FC236}">
                  <a16:creationId xmlns:a16="http://schemas.microsoft.com/office/drawing/2014/main" id="{DA04993C-122C-384A-9568-6515DE95D883}"/>
                </a:ext>
              </a:extLst>
            </p:cNvPr>
            <p:cNvSpPr txBox="1">
              <a:spLocks noChangeArrowheads="1"/>
            </p:cNvSpPr>
            <p:nvPr/>
          </p:nvSpPr>
          <p:spPr bwMode="auto">
            <a:xfrm>
              <a:off x="4794023" y="3203124"/>
              <a:ext cx="1212850"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checksum</a:t>
              </a:r>
            </a:p>
          </p:txBody>
        </p:sp>
        <p:sp>
          <p:nvSpPr>
            <p:cNvPr id="109" name="Text Box 51">
              <a:extLst>
                <a:ext uri="{FF2B5EF4-FFF2-40B4-BE49-F238E27FC236}">
                  <a16:creationId xmlns:a16="http://schemas.microsoft.com/office/drawing/2014/main" id="{CE090396-5F4D-6E4E-AA9C-2778A62E73B2}"/>
                </a:ext>
              </a:extLst>
            </p:cNvPr>
            <p:cNvSpPr txBox="1">
              <a:spLocks noChangeArrowheads="1"/>
            </p:cNvSpPr>
            <p:nvPr/>
          </p:nvSpPr>
          <p:spPr bwMode="auto">
            <a:xfrm>
              <a:off x="-24878" y="3174115"/>
              <a:ext cx="3595495" cy="4247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Internet</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checksum</a:t>
              </a:r>
            </a:p>
          </p:txBody>
        </p:sp>
        <p:cxnSp>
          <p:nvCxnSpPr>
            <p:cNvPr id="101" name="Straight Connector 100">
              <a:extLst>
                <a:ext uri="{FF2B5EF4-FFF2-40B4-BE49-F238E27FC236}">
                  <a16:creationId xmlns:a16="http://schemas.microsoft.com/office/drawing/2014/main" id="{4F87AC36-0055-DB45-A995-89129C5BB34A}"/>
                </a:ext>
              </a:extLst>
            </p:cNvPr>
            <p:cNvCxnSpPr>
              <a:cxnSpLocks/>
              <a:stCxn id="109" idx="3"/>
              <a:endCxn id="82" idx="1"/>
            </p:cNvCxnSpPr>
            <p:nvPr/>
          </p:nvCxnSpPr>
          <p:spPr>
            <a:xfrm>
              <a:off x="3570617" y="3386481"/>
              <a:ext cx="122340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6" name="Line 10">
            <a:extLst>
              <a:ext uri="{FF2B5EF4-FFF2-40B4-BE49-F238E27FC236}">
                <a16:creationId xmlns:a16="http://schemas.microsoft.com/office/drawing/2014/main" id="{A7BD37B6-D73B-A04D-BDC5-AC47A5470DF4}"/>
              </a:ext>
            </a:extLst>
          </p:cNvPr>
          <p:cNvSpPr>
            <a:spLocks noChangeShapeType="1"/>
          </p:cNvSpPr>
          <p:nvPr/>
        </p:nvSpPr>
        <p:spPr bwMode="auto">
          <a:xfrm flipH="1" flipV="1">
            <a:off x="6289447" y="1679374"/>
            <a:ext cx="1761" cy="365184"/>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4" name="Line 26">
            <a:extLst>
              <a:ext uri="{FF2B5EF4-FFF2-40B4-BE49-F238E27FC236}">
                <a16:creationId xmlns:a16="http://schemas.microsoft.com/office/drawing/2014/main" id="{E9E32468-C9DF-C94D-9DAD-F82B75D02C08}"/>
              </a:ext>
            </a:extLst>
          </p:cNvPr>
          <p:cNvSpPr>
            <a:spLocks noChangeShapeType="1"/>
          </p:cNvSpPr>
          <p:nvPr/>
        </p:nvSpPr>
        <p:spPr bwMode="auto">
          <a:xfrm flipV="1">
            <a:off x="6150711" y="2804662"/>
            <a:ext cx="0" cy="392112"/>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85" name="Line 27">
            <a:extLst>
              <a:ext uri="{FF2B5EF4-FFF2-40B4-BE49-F238E27FC236}">
                <a16:creationId xmlns:a16="http://schemas.microsoft.com/office/drawing/2014/main" id="{595D2D86-0F8D-4945-A03B-3D969A9DA275}"/>
              </a:ext>
            </a:extLst>
          </p:cNvPr>
          <p:cNvSpPr>
            <a:spLocks noChangeShapeType="1"/>
          </p:cNvSpPr>
          <p:nvPr/>
        </p:nvSpPr>
        <p:spPr bwMode="auto">
          <a:xfrm flipV="1">
            <a:off x="5992924" y="2809424"/>
            <a:ext cx="0" cy="392113"/>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86" name="Line 28">
            <a:extLst>
              <a:ext uri="{FF2B5EF4-FFF2-40B4-BE49-F238E27FC236}">
                <a16:creationId xmlns:a16="http://schemas.microsoft.com/office/drawing/2014/main" id="{480E04C4-4E6B-614E-B6E0-47722F1E738E}"/>
              </a:ext>
            </a:extLst>
          </p:cNvPr>
          <p:cNvSpPr>
            <a:spLocks noChangeShapeType="1"/>
          </p:cNvSpPr>
          <p:nvPr/>
        </p:nvSpPr>
        <p:spPr bwMode="auto">
          <a:xfrm flipV="1">
            <a:off x="5830374" y="2809424"/>
            <a:ext cx="0" cy="392113"/>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grpSp>
        <p:nvGrpSpPr>
          <p:cNvPr id="28" name="Group 27">
            <a:extLst>
              <a:ext uri="{FF2B5EF4-FFF2-40B4-BE49-F238E27FC236}">
                <a16:creationId xmlns:a16="http://schemas.microsoft.com/office/drawing/2014/main" id="{D7BB42C1-3F72-AF44-97A0-27D00776292C}"/>
              </a:ext>
            </a:extLst>
          </p:cNvPr>
          <p:cNvGrpSpPr/>
          <p:nvPr/>
        </p:nvGrpSpPr>
        <p:grpSpPr>
          <a:xfrm>
            <a:off x="172543" y="2863949"/>
            <a:ext cx="6190466" cy="2660551"/>
            <a:chOff x="172543" y="2863949"/>
            <a:chExt cx="6190466" cy="2660551"/>
          </a:xfrm>
        </p:grpSpPr>
        <p:sp>
          <p:nvSpPr>
            <p:cNvPr id="102" name="Text Box 44">
              <a:extLst>
                <a:ext uri="{FF2B5EF4-FFF2-40B4-BE49-F238E27FC236}">
                  <a16:creationId xmlns:a16="http://schemas.microsoft.com/office/drawing/2014/main" id="{26B4BE77-FB6F-AB48-BDB1-C2E23D5564F9}"/>
                </a:ext>
              </a:extLst>
            </p:cNvPr>
            <p:cNvSpPr txBox="1">
              <a:spLocks noChangeArrowheads="1"/>
            </p:cNvSpPr>
            <p:nvPr/>
          </p:nvSpPr>
          <p:spPr bwMode="auto">
            <a:xfrm>
              <a:off x="172543" y="4822769"/>
              <a:ext cx="3419248" cy="7017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RST, SYN, FIN: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connection management</a:t>
              </a:r>
              <a:endPar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06" name="Freeform 48">
              <a:extLst>
                <a:ext uri="{FF2B5EF4-FFF2-40B4-BE49-F238E27FC236}">
                  <a16:creationId xmlns:a16="http://schemas.microsoft.com/office/drawing/2014/main" id="{60B1CDA3-93F4-6C43-A635-618B9929B512}"/>
                </a:ext>
              </a:extLst>
            </p:cNvPr>
            <p:cNvSpPr>
              <a:spLocks/>
            </p:cNvSpPr>
            <p:nvPr/>
          </p:nvSpPr>
          <p:spPr bwMode="auto">
            <a:xfrm>
              <a:off x="3558336" y="3152325"/>
              <a:ext cx="2678659" cy="2026938"/>
            </a:xfrm>
            <a:custGeom>
              <a:avLst/>
              <a:gdLst>
                <a:gd name="T0" fmla="*/ 0 w 1458"/>
                <a:gd name="T1" fmla="*/ 2147483647 h 444"/>
                <a:gd name="T2" fmla="*/ 2147483647 w 1458"/>
                <a:gd name="T3" fmla="*/ 0 h 444"/>
                <a:gd name="T4" fmla="*/ 2147483647 w 1458"/>
                <a:gd name="T5" fmla="*/ 2147483647 h 444"/>
                <a:gd name="T6" fmla="*/ 0 60000 65536"/>
                <a:gd name="T7" fmla="*/ 0 60000 65536"/>
                <a:gd name="T8" fmla="*/ 0 60000 65536"/>
                <a:gd name="connsiteX0" fmla="*/ 0 w 10533"/>
                <a:gd name="connsiteY0" fmla="*/ 10875 h 10875"/>
                <a:gd name="connsiteX1" fmla="*/ 9093 w 10533"/>
                <a:gd name="connsiteY1" fmla="*/ 0 h 10875"/>
                <a:gd name="connsiteX2" fmla="*/ 10533 w 10533"/>
                <a:gd name="connsiteY2" fmla="*/ 135 h 10875"/>
                <a:gd name="connsiteX0" fmla="*/ 0 w 11345"/>
                <a:gd name="connsiteY0" fmla="*/ 13363 h 13363"/>
                <a:gd name="connsiteX1" fmla="*/ 9905 w 11345"/>
                <a:gd name="connsiteY1" fmla="*/ 0 h 13363"/>
                <a:gd name="connsiteX2" fmla="*/ 11345 w 11345"/>
                <a:gd name="connsiteY2" fmla="*/ 135 h 13363"/>
                <a:gd name="connsiteX0" fmla="*/ 0 w 11465"/>
                <a:gd name="connsiteY0" fmla="*/ 23977 h 23977"/>
                <a:gd name="connsiteX1" fmla="*/ 10025 w 11465"/>
                <a:gd name="connsiteY1" fmla="*/ 0 h 23977"/>
                <a:gd name="connsiteX2" fmla="*/ 11465 w 11465"/>
                <a:gd name="connsiteY2" fmla="*/ 135 h 23977"/>
                <a:gd name="connsiteX0" fmla="*/ 0 w 11405"/>
                <a:gd name="connsiteY0" fmla="*/ 28694 h 28694"/>
                <a:gd name="connsiteX1" fmla="*/ 9965 w 11405"/>
                <a:gd name="connsiteY1" fmla="*/ 0 h 28694"/>
                <a:gd name="connsiteX2" fmla="*/ 11405 w 11405"/>
                <a:gd name="connsiteY2" fmla="*/ 135 h 28694"/>
                <a:gd name="connsiteX0" fmla="*/ 0 w 11391"/>
                <a:gd name="connsiteY0" fmla="*/ 28694 h 28694"/>
                <a:gd name="connsiteX1" fmla="*/ 9965 w 11391"/>
                <a:gd name="connsiteY1" fmla="*/ 0 h 28694"/>
                <a:gd name="connsiteX2" fmla="*/ 11391 w 11391"/>
                <a:gd name="connsiteY2" fmla="*/ 0 h 28694"/>
                <a:gd name="connsiteX0" fmla="*/ 0 w 11877"/>
                <a:gd name="connsiteY0" fmla="*/ 32885 h 32885"/>
                <a:gd name="connsiteX1" fmla="*/ 10451 w 11877"/>
                <a:gd name="connsiteY1" fmla="*/ 0 h 32885"/>
                <a:gd name="connsiteX2" fmla="*/ 11877 w 11877"/>
                <a:gd name="connsiteY2" fmla="*/ 0 h 32885"/>
                <a:gd name="connsiteX0" fmla="*/ 0 w 11573"/>
                <a:gd name="connsiteY0" fmla="*/ 32885 h 32885"/>
                <a:gd name="connsiteX1" fmla="*/ 10147 w 11573"/>
                <a:gd name="connsiteY1" fmla="*/ 0 h 32885"/>
                <a:gd name="connsiteX2" fmla="*/ 11573 w 11573"/>
                <a:gd name="connsiteY2" fmla="*/ 0 h 32885"/>
                <a:gd name="connsiteX0" fmla="*/ 0 w 11573"/>
                <a:gd name="connsiteY0" fmla="*/ 28757 h 28757"/>
                <a:gd name="connsiteX1" fmla="*/ 10147 w 11573"/>
                <a:gd name="connsiteY1" fmla="*/ 0 h 28757"/>
                <a:gd name="connsiteX2" fmla="*/ 11573 w 11573"/>
                <a:gd name="connsiteY2" fmla="*/ 0 h 28757"/>
              </a:gdLst>
              <a:ahLst/>
              <a:cxnLst>
                <a:cxn ang="0">
                  <a:pos x="connsiteX0" y="connsiteY0"/>
                </a:cxn>
                <a:cxn ang="0">
                  <a:pos x="connsiteX1" y="connsiteY1"/>
                </a:cxn>
                <a:cxn ang="0">
                  <a:pos x="connsiteX2" y="connsiteY2"/>
                </a:cxn>
              </a:cxnLst>
              <a:rect l="l" t="t" r="r" b="b"/>
              <a:pathLst>
                <a:path w="11573" h="28757">
                  <a:moveTo>
                    <a:pt x="0" y="28757"/>
                  </a:moveTo>
                  <a:lnTo>
                    <a:pt x="10147" y="0"/>
                  </a:lnTo>
                  <a:lnTo>
                    <a:pt x="11573" y="0"/>
                  </a:lnTo>
                </a:path>
              </a:pathLst>
            </a:custGeom>
            <a:noFill/>
            <a:ln w="1905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7" name="Group 26">
              <a:extLst>
                <a:ext uri="{FF2B5EF4-FFF2-40B4-BE49-F238E27FC236}">
                  <a16:creationId xmlns:a16="http://schemas.microsoft.com/office/drawing/2014/main" id="{879AF9A6-0FEF-B247-BE32-9C9E788D06B7}"/>
                </a:ext>
              </a:extLst>
            </p:cNvPr>
            <p:cNvGrpSpPr/>
            <p:nvPr/>
          </p:nvGrpSpPr>
          <p:grpSpPr>
            <a:xfrm>
              <a:off x="5775299" y="2863949"/>
              <a:ext cx="587710" cy="339181"/>
              <a:chOff x="5775299" y="2863949"/>
              <a:chExt cx="587710" cy="339181"/>
            </a:xfrm>
          </p:grpSpPr>
          <p:sp>
            <p:nvSpPr>
              <p:cNvPr id="104" name="Text Box 25">
                <a:extLst>
                  <a:ext uri="{FF2B5EF4-FFF2-40B4-BE49-F238E27FC236}">
                    <a16:creationId xmlns:a16="http://schemas.microsoft.com/office/drawing/2014/main" id="{1E9027CA-7A6A-B448-891E-3892BD3436EF}"/>
                  </a:ext>
                </a:extLst>
              </p:cNvPr>
              <p:cNvSpPr txBox="1">
                <a:spLocks noChangeArrowheads="1"/>
              </p:cNvSpPr>
              <p:nvPr/>
            </p:nvSpPr>
            <p:spPr bwMode="auto">
              <a:xfrm>
                <a:off x="6083766" y="2864576"/>
                <a:ext cx="279243"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F</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sp>
            <p:nvSpPr>
              <p:cNvPr id="105" name="Text Box 32">
                <a:extLst>
                  <a:ext uri="{FF2B5EF4-FFF2-40B4-BE49-F238E27FC236}">
                    <a16:creationId xmlns:a16="http://schemas.microsoft.com/office/drawing/2014/main" id="{BF401CFD-599A-5C4B-A029-67CB6B08DBD3}"/>
                  </a:ext>
                </a:extLst>
              </p:cNvPr>
              <p:cNvSpPr txBox="1">
                <a:spLocks noChangeArrowheads="1"/>
              </p:cNvSpPr>
              <p:nvPr/>
            </p:nvSpPr>
            <p:spPr bwMode="auto">
              <a:xfrm>
                <a:off x="5939184" y="2863949"/>
                <a:ext cx="279243"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S</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sp>
            <p:nvSpPr>
              <p:cNvPr id="112" name="Text Box 33">
                <a:extLst>
                  <a:ext uri="{FF2B5EF4-FFF2-40B4-BE49-F238E27FC236}">
                    <a16:creationId xmlns:a16="http://schemas.microsoft.com/office/drawing/2014/main" id="{4835EFCA-3EC6-3040-AA54-B10AD772E111}"/>
                  </a:ext>
                </a:extLst>
              </p:cNvPr>
              <p:cNvSpPr txBox="1">
                <a:spLocks noChangeArrowheads="1"/>
              </p:cNvSpPr>
              <p:nvPr/>
            </p:nvSpPr>
            <p:spPr bwMode="auto">
              <a:xfrm>
                <a:off x="5775299" y="2863950"/>
                <a:ext cx="296876"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R</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grpSp>
      </p:grpSp>
      <p:grpSp>
        <p:nvGrpSpPr>
          <p:cNvPr id="25" name="Group 24">
            <a:extLst>
              <a:ext uri="{FF2B5EF4-FFF2-40B4-BE49-F238E27FC236}">
                <a16:creationId xmlns:a16="http://schemas.microsoft.com/office/drawing/2014/main" id="{3AF86AF7-F0A9-0D49-BD66-0BCBA2EFC273}"/>
              </a:ext>
            </a:extLst>
          </p:cNvPr>
          <p:cNvGrpSpPr/>
          <p:nvPr/>
        </p:nvGrpSpPr>
        <p:grpSpPr>
          <a:xfrm>
            <a:off x="5277007" y="2859957"/>
            <a:ext cx="2976178" cy="719405"/>
            <a:chOff x="5277007" y="2859957"/>
            <a:chExt cx="2976178" cy="719405"/>
          </a:xfrm>
        </p:grpSpPr>
        <p:sp>
          <p:nvSpPr>
            <p:cNvPr id="81" name="Text Box 23">
              <a:extLst>
                <a:ext uri="{FF2B5EF4-FFF2-40B4-BE49-F238E27FC236}">
                  <a16:creationId xmlns:a16="http://schemas.microsoft.com/office/drawing/2014/main" id="{81D77D1D-D542-E748-880E-847E52816584}"/>
                </a:ext>
              </a:extLst>
            </p:cNvPr>
            <p:cNvSpPr txBox="1">
              <a:spLocks noChangeArrowheads="1"/>
            </p:cNvSpPr>
            <p:nvPr/>
          </p:nvSpPr>
          <p:spPr bwMode="auto">
            <a:xfrm>
              <a:off x="6430735" y="3212649"/>
              <a:ext cx="1822450"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prstClr val="white">
                      <a:lumMod val="75000"/>
                    </a:prstClr>
                  </a:solidFill>
                  <a:effectLst/>
                  <a:uLnTx/>
                  <a:uFillTx/>
                  <a:latin typeface="Arial" charset="0"/>
                  <a:ea typeface="ＭＳ Ｐゴシック" charset="0"/>
                  <a:cs typeface="+mn-cs"/>
                </a:rPr>
                <a:t>Urg</a:t>
              </a:r>
              <a:r>
                <a:rPr kumimoji="0" lang="en-US" sz="1800" b="0" i="0" u="none" strike="noStrike" kern="1200" cap="none" spc="0" normalizeH="0" baseline="0" noProof="0" dirty="0">
                  <a:ln>
                    <a:noFill/>
                  </a:ln>
                  <a:solidFill>
                    <a:prstClr val="white">
                      <a:lumMod val="75000"/>
                    </a:prstClr>
                  </a:solidFill>
                  <a:effectLst/>
                  <a:uLnTx/>
                  <a:uFillTx/>
                  <a:latin typeface="Arial" charset="0"/>
                  <a:ea typeface="ＭＳ Ｐゴシック" charset="0"/>
                  <a:cs typeface="+mn-cs"/>
                </a:rPr>
                <a:t> data pointer</a:t>
              </a:r>
            </a:p>
          </p:txBody>
        </p:sp>
        <p:grpSp>
          <p:nvGrpSpPr>
            <p:cNvPr id="20" name="Group 19">
              <a:extLst>
                <a:ext uri="{FF2B5EF4-FFF2-40B4-BE49-F238E27FC236}">
                  <a16:creationId xmlns:a16="http://schemas.microsoft.com/office/drawing/2014/main" id="{B4F94C5D-E8AA-B440-8C55-70C383D81C15}"/>
                </a:ext>
              </a:extLst>
            </p:cNvPr>
            <p:cNvGrpSpPr/>
            <p:nvPr/>
          </p:nvGrpSpPr>
          <p:grpSpPr>
            <a:xfrm>
              <a:off x="5277007" y="2859957"/>
              <a:ext cx="627836" cy="345695"/>
              <a:chOff x="5527528" y="3067992"/>
              <a:chExt cx="627836" cy="345695"/>
            </a:xfrm>
          </p:grpSpPr>
          <p:sp>
            <p:nvSpPr>
              <p:cNvPr id="114" name="Text Box 34">
                <a:extLst>
                  <a:ext uri="{FF2B5EF4-FFF2-40B4-BE49-F238E27FC236}">
                    <a16:creationId xmlns:a16="http://schemas.microsoft.com/office/drawing/2014/main" id="{7FD0470F-0A1F-AA4D-A333-01EBF41CDBEA}"/>
                  </a:ext>
                </a:extLst>
              </p:cNvPr>
              <p:cNvSpPr txBox="1">
                <a:spLocks noChangeArrowheads="1"/>
              </p:cNvSpPr>
              <p:nvPr/>
            </p:nvSpPr>
            <p:spPr bwMode="auto">
              <a:xfrm>
                <a:off x="5864900" y="3067992"/>
                <a:ext cx="290464"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Calibri"/>
                    <a:ea typeface="ＭＳ Ｐゴシック" charset="0"/>
                    <a:cs typeface="+mn-cs"/>
                  </a:rPr>
                  <a:t>P</a:t>
                </a:r>
                <a:endParaRPr kumimoji="0" lang="en-US" sz="2400" b="0" i="0" u="none" strike="noStrike" kern="1200" cap="none" spc="0" normalizeH="0" baseline="0" noProof="0" dirty="0">
                  <a:ln>
                    <a:noFill/>
                  </a:ln>
                  <a:solidFill>
                    <a:prstClr val="white">
                      <a:lumMod val="65000"/>
                    </a:prstClr>
                  </a:solidFill>
                  <a:effectLst/>
                  <a:uLnTx/>
                  <a:uFillTx/>
                  <a:latin typeface="Calibri"/>
                  <a:ea typeface="ＭＳ Ｐゴシック" charset="0"/>
                  <a:cs typeface="+mn-cs"/>
                </a:endParaRPr>
              </a:p>
            </p:txBody>
          </p:sp>
          <p:sp>
            <p:nvSpPr>
              <p:cNvPr id="120" name="Text Box 36">
                <a:extLst>
                  <a:ext uri="{FF2B5EF4-FFF2-40B4-BE49-F238E27FC236}">
                    <a16:creationId xmlns:a16="http://schemas.microsoft.com/office/drawing/2014/main" id="{B48CC928-18A3-8E4E-944E-47C0F754B01D}"/>
                  </a:ext>
                </a:extLst>
              </p:cNvPr>
              <p:cNvSpPr txBox="1">
                <a:spLocks noChangeArrowheads="1"/>
              </p:cNvSpPr>
              <p:nvPr/>
            </p:nvSpPr>
            <p:spPr bwMode="auto">
              <a:xfrm>
                <a:off x="5527528" y="3075133"/>
                <a:ext cx="316112"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Calibri"/>
                    <a:ea typeface="ＭＳ Ｐゴシック" charset="0"/>
                    <a:cs typeface="+mn-cs"/>
                  </a:rPr>
                  <a:t>U</a:t>
                </a:r>
                <a:endParaRPr kumimoji="0" lang="en-US" sz="2400" b="0" i="0" u="none" strike="noStrike" kern="1200" cap="none" spc="0" normalizeH="0" baseline="0" noProof="0" dirty="0">
                  <a:ln>
                    <a:noFill/>
                  </a:ln>
                  <a:solidFill>
                    <a:prstClr val="white">
                      <a:lumMod val="65000"/>
                    </a:prstClr>
                  </a:solidFill>
                  <a:effectLst/>
                  <a:uLnTx/>
                  <a:uFillTx/>
                  <a:latin typeface="Calibri"/>
                  <a:ea typeface="ＭＳ Ｐゴシック" charset="0"/>
                  <a:cs typeface="+mn-cs"/>
                </a:endParaRPr>
              </a:p>
            </p:txBody>
          </p:sp>
        </p:grpSp>
      </p:grpSp>
      <p:sp>
        <p:nvSpPr>
          <p:cNvPr id="83" name="Line 39">
            <a:extLst>
              <a:ext uri="{FF2B5EF4-FFF2-40B4-BE49-F238E27FC236}">
                <a16:creationId xmlns:a16="http://schemas.microsoft.com/office/drawing/2014/main" id="{392B7123-3C26-1749-8AFA-C33B254E566D}"/>
              </a:ext>
            </a:extLst>
          </p:cNvPr>
          <p:cNvSpPr>
            <a:spLocks noChangeShapeType="1"/>
          </p:cNvSpPr>
          <p:nvPr/>
        </p:nvSpPr>
        <p:spPr bwMode="auto">
          <a:xfrm flipV="1">
            <a:off x="5038305" y="2821148"/>
            <a:ext cx="0" cy="392113"/>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90" name="Line 39">
            <a:extLst>
              <a:ext uri="{FF2B5EF4-FFF2-40B4-BE49-F238E27FC236}">
                <a16:creationId xmlns:a16="http://schemas.microsoft.com/office/drawing/2014/main" id="{7076B497-C69A-EF44-9C73-7365E43E17C4}"/>
              </a:ext>
            </a:extLst>
          </p:cNvPr>
          <p:cNvSpPr>
            <a:spLocks noChangeShapeType="1"/>
          </p:cNvSpPr>
          <p:nvPr/>
        </p:nvSpPr>
        <p:spPr bwMode="auto">
          <a:xfrm flipV="1">
            <a:off x="5198693" y="2812182"/>
            <a:ext cx="0" cy="392113"/>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grpSp>
        <p:nvGrpSpPr>
          <p:cNvPr id="21" name="Group 20">
            <a:extLst>
              <a:ext uri="{FF2B5EF4-FFF2-40B4-BE49-F238E27FC236}">
                <a16:creationId xmlns:a16="http://schemas.microsoft.com/office/drawing/2014/main" id="{EDC6B1EF-A64F-C94C-81C5-7457A0FFD99A}"/>
              </a:ext>
            </a:extLst>
          </p:cNvPr>
          <p:cNvGrpSpPr/>
          <p:nvPr/>
        </p:nvGrpSpPr>
        <p:grpSpPr>
          <a:xfrm>
            <a:off x="182880" y="2863950"/>
            <a:ext cx="5235245" cy="1390074"/>
            <a:chOff x="182880" y="2863950"/>
            <a:chExt cx="5235245" cy="1390074"/>
          </a:xfrm>
        </p:grpSpPr>
        <p:grpSp>
          <p:nvGrpSpPr>
            <p:cNvPr id="18" name="Group 17">
              <a:extLst>
                <a:ext uri="{FF2B5EF4-FFF2-40B4-BE49-F238E27FC236}">
                  <a16:creationId xmlns:a16="http://schemas.microsoft.com/office/drawing/2014/main" id="{A2C55822-331C-DB41-AB07-59E5BF177405}"/>
                </a:ext>
              </a:extLst>
            </p:cNvPr>
            <p:cNvGrpSpPr/>
            <p:nvPr/>
          </p:nvGrpSpPr>
          <p:grpSpPr>
            <a:xfrm>
              <a:off x="4962499" y="2863950"/>
              <a:ext cx="455626" cy="338554"/>
              <a:chOff x="4962499" y="2863950"/>
              <a:chExt cx="455626" cy="338554"/>
            </a:xfrm>
          </p:grpSpPr>
          <p:sp>
            <p:nvSpPr>
              <p:cNvPr id="91" name="Text Box 33">
                <a:extLst>
                  <a:ext uri="{FF2B5EF4-FFF2-40B4-BE49-F238E27FC236}">
                    <a16:creationId xmlns:a16="http://schemas.microsoft.com/office/drawing/2014/main" id="{C85C82AE-5A3B-EC47-8EA4-C0FA0727D048}"/>
                  </a:ext>
                </a:extLst>
              </p:cNvPr>
              <p:cNvSpPr txBox="1">
                <a:spLocks noChangeArrowheads="1"/>
              </p:cNvSpPr>
              <p:nvPr/>
            </p:nvSpPr>
            <p:spPr bwMode="auto">
              <a:xfrm>
                <a:off x="4962499" y="2863950"/>
                <a:ext cx="296876"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C</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sp>
            <p:nvSpPr>
              <p:cNvPr id="92" name="Text Box 33">
                <a:extLst>
                  <a:ext uri="{FF2B5EF4-FFF2-40B4-BE49-F238E27FC236}">
                    <a16:creationId xmlns:a16="http://schemas.microsoft.com/office/drawing/2014/main" id="{D8D1B074-0355-2942-9977-4413DF7E41C7}"/>
                  </a:ext>
                </a:extLst>
              </p:cNvPr>
              <p:cNvSpPr txBox="1">
                <a:spLocks noChangeArrowheads="1"/>
              </p:cNvSpPr>
              <p:nvPr/>
            </p:nvSpPr>
            <p:spPr bwMode="auto">
              <a:xfrm>
                <a:off x="5121249" y="2863950"/>
                <a:ext cx="296876"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E</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grpSp>
        <p:sp>
          <p:nvSpPr>
            <p:cNvPr id="103" name="Text Box 44">
              <a:extLst>
                <a:ext uri="{FF2B5EF4-FFF2-40B4-BE49-F238E27FC236}">
                  <a16:creationId xmlns:a16="http://schemas.microsoft.com/office/drawing/2014/main" id="{8DAB804F-166B-0D4B-8089-4B58E3A0811F}"/>
                </a:ext>
              </a:extLst>
            </p:cNvPr>
            <p:cNvSpPr txBox="1">
              <a:spLocks noChangeArrowheads="1"/>
            </p:cNvSpPr>
            <p:nvPr/>
          </p:nvSpPr>
          <p:spPr bwMode="auto">
            <a:xfrm>
              <a:off x="182880" y="3829292"/>
              <a:ext cx="3384479" cy="4247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C, E: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congestion notification</a:t>
              </a:r>
              <a:endPar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10" name="Freeform 48">
              <a:extLst>
                <a:ext uri="{FF2B5EF4-FFF2-40B4-BE49-F238E27FC236}">
                  <a16:creationId xmlns:a16="http://schemas.microsoft.com/office/drawing/2014/main" id="{7103D547-1AEC-9743-8B26-22B579AF1CE1}"/>
                </a:ext>
              </a:extLst>
            </p:cNvPr>
            <p:cNvSpPr>
              <a:spLocks/>
            </p:cNvSpPr>
            <p:nvPr/>
          </p:nvSpPr>
          <p:spPr bwMode="auto">
            <a:xfrm>
              <a:off x="3573195" y="3136684"/>
              <a:ext cx="1749482" cy="914811"/>
            </a:xfrm>
            <a:custGeom>
              <a:avLst/>
              <a:gdLst>
                <a:gd name="T0" fmla="*/ 0 w 1458"/>
                <a:gd name="T1" fmla="*/ 2147483647 h 444"/>
                <a:gd name="T2" fmla="*/ 2147483647 w 1458"/>
                <a:gd name="T3" fmla="*/ 0 h 444"/>
                <a:gd name="T4" fmla="*/ 2147483647 w 1458"/>
                <a:gd name="T5" fmla="*/ 2147483647 h 444"/>
                <a:gd name="T6" fmla="*/ 0 60000 65536"/>
                <a:gd name="T7" fmla="*/ 0 60000 65536"/>
                <a:gd name="T8" fmla="*/ 0 60000 65536"/>
                <a:gd name="connsiteX0" fmla="*/ 0 w 10533"/>
                <a:gd name="connsiteY0" fmla="*/ 10875 h 10875"/>
                <a:gd name="connsiteX1" fmla="*/ 9093 w 10533"/>
                <a:gd name="connsiteY1" fmla="*/ 0 h 10875"/>
                <a:gd name="connsiteX2" fmla="*/ 10533 w 10533"/>
                <a:gd name="connsiteY2" fmla="*/ 135 h 10875"/>
                <a:gd name="connsiteX0" fmla="*/ 0 w 11345"/>
                <a:gd name="connsiteY0" fmla="*/ 13363 h 13363"/>
                <a:gd name="connsiteX1" fmla="*/ 9905 w 11345"/>
                <a:gd name="connsiteY1" fmla="*/ 0 h 13363"/>
                <a:gd name="connsiteX2" fmla="*/ 11345 w 11345"/>
                <a:gd name="connsiteY2" fmla="*/ 135 h 13363"/>
                <a:gd name="connsiteX0" fmla="*/ 0 w 11465"/>
                <a:gd name="connsiteY0" fmla="*/ 23977 h 23977"/>
                <a:gd name="connsiteX1" fmla="*/ 10025 w 11465"/>
                <a:gd name="connsiteY1" fmla="*/ 0 h 23977"/>
                <a:gd name="connsiteX2" fmla="*/ 11465 w 11465"/>
                <a:gd name="connsiteY2" fmla="*/ 135 h 23977"/>
                <a:gd name="connsiteX0" fmla="*/ 0 w 11405"/>
                <a:gd name="connsiteY0" fmla="*/ 28694 h 28694"/>
                <a:gd name="connsiteX1" fmla="*/ 9965 w 11405"/>
                <a:gd name="connsiteY1" fmla="*/ 0 h 28694"/>
                <a:gd name="connsiteX2" fmla="*/ 11405 w 11405"/>
                <a:gd name="connsiteY2" fmla="*/ 135 h 28694"/>
                <a:gd name="connsiteX0" fmla="*/ 0 w 11391"/>
                <a:gd name="connsiteY0" fmla="*/ 28694 h 28694"/>
                <a:gd name="connsiteX1" fmla="*/ 9965 w 11391"/>
                <a:gd name="connsiteY1" fmla="*/ 0 h 28694"/>
                <a:gd name="connsiteX2" fmla="*/ 11391 w 11391"/>
                <a:gd name="connsiteY2" fmla="*/ 0 h 28694"/>
                <a:gd name="connsiteX0" fmla="*/ 0 w 11391"/>
                <a:gd name="connsiteY0" fmla="*/ 28743 h 28743"/>
                <a:gd name="connsiteX1" fmla="*/ 6388 w 11391"/>
                <a:gd name="connsiteY1" fmla="*/ 0 h 28743"/>
                <a:gd name="connsiteX2" fmla="*/ 11391 w 11391"/>
                <a:gd name="connsiteY2" fmla="*/ 49 h 28743"/>
                <a:gd name="connsiteX0" fmla="*/ 0 w 7455"/>
                <a:gd name="connsiteY0" fmla="*/ 28792 h 28792"/>
                <a:gd name="connsiteX1" fmla="*/ 6388 w 7455"/>
                <a:gd name="connsiteY1" fmla="*/ 49 h 28792"/>
                <a:gd name="connsiteX2" fmla="*/ 7455 w 7455"/>
                <a:gd name="connsiteY2" fmla="*/ 0 h 28792"/>
                <a:gd name="connsiteX0" fmla="*/ 0 w 9679"/>
                <a:gd name="connsiteY0" fmla="*/ 9983 h 9983"/>
                <a:gd name="connsiteX1" fmla="*/ 8569 w 9679"/>
                <a:gd name="connsiteY1" fmla="*/ 0 h 9983"/>
                <a:gd name="connsiteX2" fmla="*/ 9679 w 9679"/>
                <a:gd name="connsiteY2" fmla="*/ 34 h 9983"/>
                <a:gd name="connsiteX0" fmla="*/ 0 w 10062"/>
                <a:gd name="connsiteY0" fmla="*/ 10017 h 10017"/>
                <a:gd name="connsiteX1" fmla="*/ 8853 w 10062"/>
                <a:gd name="connsiteY1" fmla="*/ 17 h 10017"/>
                <a:gd name="connsiteX2" fmla="*/ 10062 w 10062"/>
                <a:gd name="connsiteY2" fmla="*/ 0 h 10017"/>
              </a:gdLst>
              <a:ahLst/>
              <a:cxnLst>
                <a:cxn ang="0">
                  <a:pos x="connsiteX0" y="connsiteY0"/>
                </a:cxn>
                <a:cxn ang="0">
                  <a:pos x="connsiteX1" y="connsiteY1"/>
                </a:cxn>
                <a:cxn ang="0">
                  <a:pos x="connsiteX2" y="connsiteY2"/>
                </a:cxn>
              </a:cxnLst>
              <a:rect l="l" t="t" r="r" b="b"/>
              <a:pathLst>
                <a:path w="10062" h="10017">
                  <a:moveTo>
                    <a:pt x="0" y="10017"/>
                  </a:moveTo>
                  <a:lnTo>
                    <a:pt x="8853" y="17"/>
                  </a:lnTo>
                  <a:lnTo>
                    <a:pt x="10062" y="0"/>
                  </a:lnTo>
                </a:path>
              </a:pathLst>
            </a:custGeom>
            <a:noFill/>
            <a:ln w="1905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4" name="Slide Number Placeholder 2">
            <a:extLst>
              <a:ext uri="{FF2B5EF4-FFF2-40B4-BE49-F238E27FC236}">
                <a16:creationId xmlns:a16="http://schemas.microsoft.com/office/drawing/2014/main" id="{A3EE5CD7-E8F0-2F4B-B766-7EC8F235C30A}"/>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4</a:t>
            </a:fld>
            <a:endParaRPr lang="en-US" dirty="0"/>
          </a:p>
        </p:txBody>
      </p:sp>
    </p:spTree>
    <p:extLst>
      <p:ext uri="{BB962C8B-B14F-4D97-AF65-F5344CB8AC3E}">
        <p14:creationId xmlns:p14="http://schemas.microsoft.com/office/powerpoint/2010/main" val="176151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ssolv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9"/>
                                        </p:tgtEl>
                                        <p:attrNameLst>
                                          <p:attrName>style.visibility</p:attrName>
                                        </p:attrNameLst>
                                      </p:cBhvr>
                                      <p:to>
                                        <p:strVal val="visible"/>
                                      </p:to>
                                    </p:set>
                                    <p:animEffect transition="in" filter="dissolve">
                                      <p:cBhvr>
                                        <p:cTn id="22" dur="500"/>
                                        <p:tgtEl>
                                          <p:spTgt spid="12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dissolv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dissolv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dissolve">
                                      <p:cBhvr>
                                        <p:cTn id="47" dur="500"/>
                                        <p:tgtEl>
                                          <p:spTgt spid="11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dissolv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dissolve">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11390" y="258153"/>
            <a:ext cx="11393310" cy="894622"/>
          </a:xfrm>
        </p:spPr>
        <p:txBody>
          <a:bodyPr>
            <a:normAutofit/>
          </a:bodyPr>
          <a:lstStyle/>
          <a:p>
            <a:r>
              <a:rPr lang="en-US" sz="4800" dirty="0"/>
              <a:t>TCP congestion control: AIMD</a:t>
            </a:r>
            <a:endParaRPr lang="en-US" sz="4400" b="0" dirty="0"/>
          </a:p>
        </p:txBody>
      </p:sp>
      <p:sp>
        <p:nvSpPr>
          <p:cNvPr id="135" name="Rectangle 8">
            <a:extLst>
              <a:ext uri="{FF2B5EF4-FFF2-40B4-BE49-F238E27FC236}">
                <a16:creationId xmlns:a16="http://schemas.microsoft.com/office/drawing/2014/main" id="{C755821F-F513-514B-9B5B-FF9A16FD83AB}"/>
              </a:ext>
            </a:extLst>
          </p:cNvPr>
          <p:cNvSpPr>
            <a:spLocks noChangeArrowheads="1"/>
          </p:cNvSpPr>
          <p:nvPr/>
        </p:nvSpPr>
        <p:spPr bwMode="auto">
          <a:xfrm>
            <a:off x="901700" y="1168400"/>
            <a:ext cx="10274300" cy="1447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92100" marR="0" lvl="0" indent="-292100"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r>
              <a:rPr kumimoji="0" lang="en-US" sz="2800" b="0" i="1"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approach: </a:t>
            </a: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senders can</a:t>
            </a:r>
            <a:r>
              <a:rPr kumimoji="0" lang="en-US" sz="2800" b="0" i="1" u="none" strike="noStrike" kern="1200" cap="none" spc="0" normalizeH="0" baseline="0" noProof="0" dirty="0">
                <a:ln>
                  <a:noFill/>
                </a:ln>
                <a:solidFill>
                  <a:srgbClr val="FF0000"/>
                </a:solidFill>
                <a:effectLst/>
                <a:uLnTx/>
                <a:uFillTx/>
                <a:latin typeface="Calibri" panose="020F0502020204030204"/>
                <a:ea typeface="ＭＳ Ｐゴシック" charset="0"/>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increase sending rate until packet loss (congestion) occurs, then decrease sending rate on loss event</a:t>
            </a:r>
            <a:endParaRPr kumimoji="0" lang="en-US" sz="2800" b="0" i="0" u="none" strike="noStrike" kern="1200" cap="none" spc="0" normalizeH="0" baseline="0" noProof="0" dirty="0">
              <a:ln>
                <a:noFill/>
              </a:ln>
              <a:solidFill>
                <a:prstClr val="black"/>
              </a:solidFill>
              <a:effectLst/>
              <a:uLnTx/>
              <a:uFillTx/>
              <a:latin typeface="Gill Sans MT" charset="0"/>
              <a:ea typeface="ＭＳ Ｐゴシック" charset="0"/>
              <a:cs typeface="+mn-cs"/>
            </a:endParaRPr>
          </a:p>
        </p:txBody>
      </p:sp>
      <p:sp>
        <p:nvSpPr>
          <p:cNvPr id="141" name="Text Box 13">
            <a:extLst>
              <a:ext uri="{FF2B5EF4-FFF2-40B4-BE49-F238E27FC236}">
                <a16:creationId xmlns:a16="http://schemas.microsoft.com/office/drawing/2014/main" id="{2FD36304-869C-CE42-8550-F12B5FFE2394}"/>
              </a:ext>
            </a:extLst>
          </p:cNvPr>
          <p:cNvSpPr txBox="1">
            <a:spLocks noChangeArrowheads="1"/>
          </p:cNvSpPr>
          <p:nvPr/>
        </p:nvSpPr>
        <p:spPr bwMode="auto">
          <a:xfrm>
            <a:off x="8688708" y="4380805"/>
            <a:ext cx="2769156" cy="15081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13A3"/>
                </a:solidFill>
                <a:effectLst/>
                <a:uLnTx/>
                <a:uFillTx/>
                <a:latin typeface="Calibri" panose="020F0502020204030204"/>
                <a:ea typeface="ＭＳ Ｐゴシック" charset="0"/>
                <a:cs typeface="+mn-cs"/>
              </a:rPr>
              <a:t>AIMD</a:t>
            </a: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sawtooth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behavior: </a:t>
            </a:r>
            <a:r>
              <a:rPr kumimoji="0" lang="en-US" sz="2800" b="0" i="1" u="none" strike="noStrike" kern="1200" cap="none" spc="0" normalizeH="0" baseline="0" noProof="0" dirty="0">
                <a:ln>
                  <a:noFill/>
                </a:ln>
                <a:solidFill>
                  <a:srgbClr val="0013A3"/>
                </a:solidFill>
                <a:effectLst/>
                <a:uLnTx/>
                <a:uFillTx/>
                <a:latin typeface="Calibri" panose="020F0502020204030204"/>
                <a:ea typeface="ＭＳ Ｐゴシック" charset="0"/>
                <a:cs typeface="+mn-cs"/>
              </a:rPr>
              <a:t>probing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for bandwidth</a:t>
            </a:r>
          </a:p>
        </p:txBody>
      </p:sp>
      <p:sp>
        <p:nvSpPr>
          <p:cNvPr id="35" name="Rectangle 11">
            <a:extLst>
              <a:ext uri="{FF2B5EF4-FFF2-40B4-BE49-F238E27FC236}">
                <a16:creationId xmlns:a16="http://schemas.microsoft.com/office/drawing/2014/main" id="{F39215FA-39B5-484D-8395-F0F1A1C5D622}"/>
              </a:ext>
            </a:extLst>
          </p:cNvPr>
          <p:cNvSpPr>
            <a:spLocks noChangeArrowheads="1"/>
          </p:cNvSpPr>
          <p:nvPr/>
        </p:nvSpPr>
        <p:spPr bwMode="auto">
          <a:xfrm>
            <a:off x="4717339" y="3774454"/>
            <a:ext cx="685800" cy="304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 name="Line 19">
            <a:extLst>
              <a:ext uri="{FF2B5EF4-FFF2-40B4-BE49-F238E27FC236}">
                <a16:creationId xmlns:a16="http://schemas.microsoft.com/office/drawing/2014/main" id="{D3F6ABF2-92A9-2C40-8D08-91E54606260B}"/>
              </a:ext>
            </a:extLst>
          </p:cNvPr>
          <p:cNvSpPr>
            <a:spLocks noChangeShapeType="1"/>
          </p:cNvSpPr>
          <p:nvPr/>
        </p:nvSpPr>
        <p:spPr bwMode="auto">
          <a:xfrm flipV="1">
            <a:off x="3898189" y="5196854"/>
            <a:ext cx="169863" cy="169862"/>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 name="Line 20">
            <a:extLst>
              <a:ext uri="{FF2B5EF4-FFF2-40B4-BE49-F238E27FC236}">
                <a16:creationId xmlns:a16="http://schemas.microsoft.com/office/drawing/2014/main" id="{38434DE2-13CB-044F-991F-ED186F200404}"/>
              </a:ext>
            </a:extLst>
          </p:cNvPr>
          <p:cNvSpPr>
            <a:spLocks noChangeShapeType="1"/>
          </p:cNvSpPr>
          <p:nvPr/>
        </p:nvSpPr>
        <p:spPr bwMode="auto">
          <a:xfrm>
            <a:off x="4079164" y="5185741"/>
            <a:ext cx="0" cy="642938"/>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38" name="Line 21">
            <a:extLst>
              <a:ext uri="{FF2B5EF4-FFF2-40B4-BE49-F238E27FC236}">
                <a16:creationId xmlns:a16="http://schemas.microsoft.com/office/drawing/2014/main" id="{1937BB13-75B0-4947-8F7E-C69526352422}"/>
              </a:ext>
            </a:extLst>
          </p:cNvPr>
          <p:cNvSpPr>
            <a:spLocks noChangeShapeType="1"/>
          </p:cNvSpPr>
          <p:nvPr/>
        </p:nvSpPr>
        <p:spPr bwMode="auto">
          <a:xfrm flipV="1">
            <a:off x="4068052" y="4869829"/>
            <a:ext cx="982662" cy="981075"/>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9" name="Line 22">
            <a:extLst>
              <a:ext uri="{FF2B5EF4-FFF2-40B4-BE49-F238E27FC236}">
                <a16:creationId xmlns:a16="http://schemas.microsoft.com/office/drawing/2014/main" id="{D3110501-FE57-9545-B9AC-7B103AF98E40}"/>
              </a:ext>
            </a:extLst>
          </p:cNvPr>
          <p:cNvSpPr>
            <a:spLocks noChangeShapeType="1"/>
          </p:cNvSpPr>
          <p:nvPr/>
        </p:nvSpPr>
        <p:spPr bwMode="auto">
          <a:xfrm>
            <a:off x="5039602" y="4871416"/>
            <a:ext cx="0" cy="801688"/>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41" name="Line 23">
            <a:extLst>
              <a:ext uri="{FF2B5EF4-FFF2-40B4-BE49-F238E27FC236}">
                <a16:creationId xmlns:a16="http://schemas.microsoft.com/office/drawing/2014/main" id="{AAAA55BA-D404-204C-AECA-45F566AECF40}"/>
              </a:ext>
            </a:extLst>
          </p:cNvPr>
          <p:cNvSpPr>
            <a:spLocks noChangeShapeType="1"/>
          </p:cNvSpPr>
          <p:nvPr/>
        </p:nvSpPr>
        <p:spPr bwMode="auto">
          <a:xfrm flipV="1">
            <a:off x="5031664" y="5168279"/>
            <a:ext cx="525463" cy="523875"/>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43" name="Line 24">
            <a:extLst>
              <a:ext uri="{FF2B5EF4-FFF2-40B4-BE49-F238E27FC236}">
                <a16:creationId xmlns:a16="http://schemas.microsoft.com/office/drawing/2014/main" id="{43AEBE7F-F2BB-5943-A7EA-ACC4591C9E55}"/>
              </a:ext>
            </a:extLst>
          </p:cNvPr>
          <p:cNvSpPr>
            <a:spLocks noChangeShapeType="1"/>
          </p:cNvSpPr>
          <p:nvPr/>
        </p:nvSpPr>
        <p:spPr bwMode="auto">
          <a:xfrm>
            <a:off x="5557127" y="5163516"/>
            <a:ext cx="0" cy="688975"/>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44" name="Line 25">
            <a:extLst>
              <a:ext uri="{FF2B5EF4-FFF2-40B4-BE49-F238E27FC236}">
                <a16:creationId xmlns:a16="http://schemas.microsoft.com/office/drawing/2014/main" id="{6F7F0A4B-818C-8448-8543-A37DAD19EABE}"/>
              </a:ext>
            </a:extLst>
          </p:cNvPr>
          <p:cNvSpPr>
            <a:spLocks noChangeShapeType="1"/>
          </p:cNvSpPr>
          <p:nvPr/>
        </p:nvSpPr>
        <p:spPr bwMode="auto">
          <a:xfrm flipV="1">
            <a:off x="5568240" y="4849191"/>
            <a:ext cx="969963" cy="981075"/>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45" name="Line 26">
            <a:extLst>
              <a:ext uri="{FF2B5EF4-FFF2-40B4-BE49-F238E27FC236}">
                <a16:creationId xmlns:a16="http://schemas.microsoft.com/office/drawing/2014/main" id="{19538173-60A5-BC46-A9E4-749776021102}"/>
              </a:ext>
            </a:extLst>
          </p:cNvPr>
          <p:cNvSpPr>
            <a:spLocks noChangeShapeType="1"/>
          </p:cNvSpPr>
          <p:nvPr/>
        </p:nvSpPr>
        <p:spPr bwMode="auto">
          <a:xfrm>
            <a:off x="6533440" y="4849191"/>
            <a:ext cx="11113" cy="835025"/>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46" name="Line 29">
            <a:extLst>
              <a:ext uri="{FF2B5EF4-FFF2-40B4-BE49-F238E27FC236}">
                <a16:creationId xmlns:a16="http://schemas.microsoft.com/office/drawing/2014/main" id="{30FAE305-421D-C042-8E51-7C7D81EEF5FE}"/>
              </a:ext>
            </a:extLst>
          </p:cNvPr>
          <p:cNvSpPr>
            <a:spLocks noChangeShapeType="1"/>
          </p:cNvSpPr>
          <p:nvPr/>
        </p:nvSpPr>
        <p:spPr bwMode="auto">
          <a:xfrm flipV="1">
            <a:off x="6538202" y="5012704"/>
            <a:ext cx="666750" cy="66675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47" name="Line 30">
            <a:extLst>
              <a:ext uri="{FF2B5EF4-FFF2-40B4-BE49-F238E27FC236}">
                <a16:creationId xmlns:a16="http://schemas.microsoft.com/office/drawing/2014/main" id="{031213C2-BAEE-5346-905B-3F89E1716013}"/>
              </a:ext>
            </a:extLst>
          </p:cNvPr>
          <p:cNvSpPr>
            <a:spLocks noChangeShapeType="1"/>
          </p:cNvSpPr>
          <p:nvPr/>
        </p:nvSpPr>
        <p:spPr bwMode="auto">
          <a:xfrm>
            <a:off x="7204952" y="4998416"/>
            <a:ext cx="0" cy="747712"/>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48" name="Line 31">
            <a:extLst>
              <a:ext uri="{FF2B5EF4-FFF2-40B4-BE49-F238E27FC236}">
                <a16:creationId xmlns:a16="http://schemas.microsoft.com/office/drawing/2014/main" id="{AEA390E0-709D-FA45-91DE-52C0460D608A}"/>
              </a:ext>
            </a:extLst>
          </p:cNvPr>
          <p:cNvSpPr>
            <a:spLocks noChangeShapeType="1"/>
          </p:cNvSpPr>
          <p:nvPr/>
        </p:nvSpPr>
        <p:spPr bwMode="auto">
          <a:xfrm flipV="1">
            <a:off x="7195427" y="4746004"/>
            <a:ext cx="876300" cy="1014412"/>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53" name="Group 52">
            <a:extLst>
              <a:ext uri="{FF2B5EF4-FFF2-40B4-BE49-F238E27FC236}">
                <a16:creationId xmlns:a16="http://schemas.microsoft.com/office/drawing/2014/main" id="{82C492E2-E058-BD40-8FFC-FCED8F0093C0}"/>
              </a:ext>
            </a:extLst>
          </p:cNvPr>
          <p:cNvGrpSpPr/>
          <p:nvPr/>
        </p:nvGrpSpPr>
        <p:grpSpPr>
          <a:xfrm>
            <a:off x="3439503" y="4254500"/>
            <a:ext cx="4602061" cy="2566366"/>
            <a:chOff x="4099903" y="3937000"/>
            <a:chExt cx="4602061" cy="2566366"/>
          </a:xfrm>
        </p:grpSpPr>
        <p:sp>
          <p:nvSpPr>
            <p:cNvPr id="54" name="Text Box 12">
              <a:extLst>
                <a:ext uri="{FF2B5EF4-FFF2-40B4-BE49-F238E27FC236}">
                  <a16:creationId xmlns:a16="http://schemas.microsoft.com/office/drawing/2014/main" id="{18CC901F-184A-1147-B991-15E650618DC6}"/>
                </a:ext>
              </a:extLst>
            </p:cNvPr>
            <p:cNvSpPr txBox="1">
              <a:spLocks noChangeArrowheads="1"/>
            </p:cNvSpPr>
            <p:nvPr/>
          </p:nvSpPr>
          <p:spPr bwMode="auto">
            <a:xfrm rot="16200000">
              <a:off x="3117142" y="4919761"/>
              <a:ext cx="2273300" cy="307777"/>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ＭＳ Ｐゴシック" charset="0"/>
                  <a:cs typeface="+mn-cs"/>
                </a:rPr>
                <a:t>TCP sender  Sending rate</a:t>
              </a:r>
            </a:p>
          </p:txBody>
        </p:sp>
        <p:sp>
          <p:nvSpPr>
            <p:cNvPr id="55" name="Line 17">
              <a:extLst>
                <a:ext uri="{FF2B5EF4-FFF2-40B4-BE49-F238E27FC236}">
                  <a16:creationId xmlns:a16="http://schemas.microsoft.com/office/drawing/2014/main" id="{EF2F6AD0-B3EF-0B4C-88EA-BCCC113FD5FC}"/>
                </a:ext>
              </a:extLst>
            </p:cNvPr>
            <p:cNvSpPr>
              <a:spLocks noChangeShapeType="1"/>
            </p:cNvSpPr>
            <p:nvPr/>
          </p:nvSpPr>
          <p:spPr bwMode="auto">
            <a:xfrm>
              <a:off x="4558589" y="6176341"/>
              <a:ext cx="4143375" cy="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56" name="Line 18">
              <a:extLst>
                <a:ext uri="{FF2B5EF4-FFF2-40B4-BE49-F238E27FC236}">
                  <a16:creationId xmlns:a16="http://schemas.microsoft.com/office/drawing/2014/main" id="{11B2DFEF-102F-D74F-9B47-304A5DF4E68F}"/>
                </a:ext>
              </a:extLst>
            </p:cNvPr>
            <p:cNvSpPr>
              <a:spLocks noChangeShapeType="1"/>
            </p:cNvSpPr>
            <p:nvPr/>
          </p:nvSpPr>
          <p:spPr bwMode="auto">
            <a:xfrm>
              <a:off x="4546600" y="4203700"/>
              <a:ext cx="877" cy="1974229"/>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58" name="Text Box 40">
              <a:extLst>
                <a:ext uri="{FF2B5EF4-FFF2-40B4-BE49-F238E27FC236}">
                  <a16:creationId xmlns:a16="http://schemas.microsoft.com/office/drawing/2014/main" id="{27E5BB5F-DA02-D949-9477-C50B724C7125}"/>
                </a:ext>
              </a:extLst>
            </p:cNvPr>
            <p:cNvSpPr txBox="1">
              <a:spLocks noChangeArrowheads="1"/>
            </p:cNvSpPr>
            <p:nvPr/>
          </p:nvSpPr>
          <p:spPr bwMode="auto">
            <a:xfrm>
              <a:off x="6125452" y="6166816"/>
              <a:ext cx="576262"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ahoma" charset="0"/>
                  <a:ea typeface="ＭＳ Ｐゴシック" charset="0"/>
                  <a:cs typeface="+mn-cs"/>
                </a:rPr>
                <a:t>time</a:t>
              </a:r>
            </a:p>
          </p:txBody>
        </p:sp>
      </p:grpSp>
      <p:grpSp>
        <p:nvGrpSpPr>
          <p:cNvPr id="9" name="Group 8">
            <a:extLst>
              <a:ext uri="{FF2B5EF4-FFF2-40B4-BE49-F238E27FC236}">
                <a16:creationId xmlns:a16="http://schemas.microsoft.com/office/drawing/2014/main" id="{CE38AC8E-A4ED-7042-8221-EEFB417FF7BA}"/>
              </a:ext>
            </a:extLst>
          </p:cNvPr>
          <p:cNvGrpSpPr/>
          <p:nvPr/>
        </p:nvGrpSpPr>
        <p:grpSpPr>
          <a:xfrm>
            <a:off x="965200" y="2146300"/>
            <a:ext cx="5054600" cy="1905000"/>
            <a:chOff x="0" y="4533900"/>
            <a:chExt cx="4762500" cy="1905000"/>
          </a:xfrm>
        </p:grpSpPr>
        <p:sp>
          <p:nvSpPr>
            <p:cNvPr id="3" name="Rectangle 2">
              <a:extLst>
                <a:ext uri="{FF2B5EF4-FFF2-40B4-BE49-F238E27FC236}">
                  <a16:creationId xmlns:a16="http://schemas.microsoft.com/office/drawing/2014/main" id="{EA9A0FF2-0607-BD44-8404-E086F64972BE}"/>
                </a:ext>
              </a:extLst>
            </p:cNvPr>
            <p:cNvSpPr/>
            <p:nvPr/>
          </p:nvSpPr>
          <p:spPr>
            <a:xfrm>
              <a:off x="406846" y="4737100"/>
              <a:ext cx="4334880" cy="14351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 name="Rectangle 8">
              <a:extLst>
                <a:ext uri="{FF2B5EF4-FFF2-40B4-BE49-F238E27FC236}">
                  <a16:creationId xmlns:a16="http://schemas.microsoft.com/office/drawing/2014/main" id="{83C5ED77-5FA7-AC4C-AB2A-245D62DB4EB6}"/>
                </a:ext>
              </a:extLst>
            </p:cNvPr>
            <p:cNvSpPr>
              <a:spLocks noChangeArrowheads="1"/>
            </p:cNvSpPr>
            <p:nvPr/>
          </p:nvSpPr>
          <p:spPr bwMode="auto">
            <a:xfrm>
              <a:off x="0" y="4991100"/>
              <a:ext cx="4762500" cy="1447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457200" marR="0" lvl="1" indent="0" algn="l" defTabSz="914400" rtl="0" eaLnBrk="1" fontAlgn="auto" latinLnBrk="0" hangingPunct="1">
                <a:lnSpc>
                  <a:spcPct val="85000"/>
                </a:lnSpc>
                <a:spcBef>
                  <a:spcPct val="20000"/>
                </a:spcBef>
                <a:spcAft>
                  <a:spcPts val="0"/>
                </a:spcAft>
                <a:buClr>
                  <a:srgbClr val="000099"/>
                </a:buClr>
                <a:buSzTx/>
                <a:buFontTx/>
                <a:buNone/>
                <a:tabLst/>
                <a:defRPr/>
              </a:pPr>
              <a:r>
                <a:rPr kumimoji="0" lang="en-US" sz="2600" b="0" i="0" u="none" strike="noStrike" kern="1200" cap="none" spc="0" normalizeH="0" baseline="0" noProof="0" dirty="0">
                  <a:ln>
                    <a:noFill/>
                  </a:ln>
                  <a:solidFill>
                    <a:prstClr val="black"/>
                  </a:solidFill>
                  <a:effectLst/>
                  <a:uLnTx/>
                  <a:uFillTx/>
                  <a:latin typeface="Calibri"/>
                  <a:ea typeface="ＭＳ Ｐゴシック" charset="0"/>
                  <a:cs typeface="+mn-cs"/>
                </a:rPr>
                <a:t>increase sending rate </a:t>
              </a:r>
              <a:r>
                <a:rPr kumimoji="0" lang="en-US" sz="2600" b="0" i="0" u="none" strike="noStrike" kern="1200" cap="none" spc="0" normalizeH="0" baseline="0" noProof="0" dirty="0">
                  <a:ln>
                    <a:noFill/>
                  </a:ln>
                  <a:solidFill>
                    <a:prstClr val="black"/>
                  </a:solidFill>
                  <a:effectLst/>
                  <a:uLnTx/>
                  <a:uFillTx/>
                  <a:latin typeface="Gill Sans MT" charset="0"/>
                  <a:ea typeface="ＭＳ Ｐゴシック" charset="0"/>
                  <a:cs typeface="+mn-cs"/>
                </a:rPr>
                <a:t>by </a:t>
              </a:r>
              <a:r>
                <a:rPr kumimoji="0" lang="en-US" sz="26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1 maximum segment size every RTT until loss detected</a:t>
              </a:r>
              <a:endParaRPr kumimoji="0" lang="en-US" sz="26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sp>
          <p:nvSpPr>
            <p:cNvPr id="136" name="Rectangle 8">
              <a:extLst>
                <a:ext uri="{FF2B5EF4-FFF2-40B4-BE49-F238E27FC236}">
                  <a16:creationId xmlns:a16="http://schemas.microsoft.com/office/drawing/2014/main" id="{91ECB6E6-4418-7243-B13D-E7E4DAE72D34}"/>
                </a:ext>
              </a:extLst>
            </p:cNvPr>
            <p:cNvSpPr>
              <a:spLocks noChangeArrowheads="1"/>
            </p:cNvSpPr>
            <p:nvPr/>
          </p:nvSpPr>
          <p:spPr bwMode="auto">
            <a:xfrm>
              <a:off x="508000" y="4533900"/>
              <a:ext cx="2667000" cy="44450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85000"/>
                </a:lnSpc>
                <a:spcBef>
                  <a:spcPct val="20000"/>
                </a:spcBef>
                <a:spcAft>
                  <a:spcPts val="0"/>
                </a:spcAft>
                <a:buClr>
                  <a:srgbClr val="000099"/>
                </a:buClr>
                <a:buSzTx/>
                <a:buFontTx/>
                <a:buNone/>
                <a:tabLst/>
                <a:defRPr/>
              </a:pPr>
              <a:r>
                <a:rPr kumimoji="0" lang="en-US" sz="2800" b="0" i="1" u="sng" strike="noStrike" kern="1200" cap="none" spc="0" normalizeH="0" baseline="0" noProof="0" dirty="0">
                  <a:ln>
                    <a:noFill/>
                  </a:ln>
                  <a:solidFill>
                    <a:srgbClr val="00B050"/>
                  </a:solidFill>
                  <a:effectLst/>
                  <a:uLnTx/>
                  <a:uFillTx/>
                  <a:latin typeface="Calibri" panose="020F0502020204030204"/>
                  <a:ea typeface="ＭＳ Ｐゴシック" charset="0"/>
                  <a:cs typeface="+mn-cs"/>
                </a:rPr>
                <a:t>A</a:t>
              </a:r>
              <a:r>
                <a:rPr kumimoji="0" lang="en-US" sz="2800" b="0" i="1" u="none" strike="noStrike" kern="1200" cap="none" spc="0" normalizeH="0" baseline="0" noProof="0" dirty="0">
                  <a:ln>
                    <a:noFill/>
                  </a:ln>
                  <a:solidFill>
                    <a:srgbClr val="00B050"/>
                  </a:solidFill>
                  <a:effectLst/>
                  <a:uLnTx/>
                  <a:uFillTx/>
                  <a:latin typeface="Calibri" panose="020F0502020204030204"/>
                  <a:ea typeface="ＭＳ Ｐゴシック" charset="0"/>
                  <a:cs typeface="+mn-cs"/>
                </a:rPr>
                <a:t>dditive </a:t>
              </a:r>
              <a:r>
                <a:rPr kumimoji="0" lang="en-US" sz="2800" b="0" i="1" u="sng" strike="noStrike" kern="1200" cap="none" spc="0" normalizeH="0" baseline="0" noProof="0" dirty="0">
                  <a:ln>
                    <a:noFill/>
                  </a:ln>
                  <a:solidFill>
                    <a:srgbClr val="00B050"/>
                  </a:solidFill>
                  <a:effectLst/>
                  <a:uLnTx/>
                  <a:uFillTx/>
                  <a:latin typeface="Calibri" panose="020F0502020204030204"/>
                  <a:ea typeface="ＭＳ Ｐゴシック" charset="0"/>
                  <a:cs typeface="+mn-cs"/>
                </a:rPr>
                <a:t>I</a:t>
              </a:r>
              <a:r>
                <a:rPr kumimoji="0" lang="en-US" sz="2800" b="0" i="1" u="none" strike="noStrike" kern="1200" cap="none" spc="0" normalizeH="0" baseline="0" noProof="0" dirty="0">
                  <a:ln>
                    <a:noFill/>
                  </a:ln>
                  <a:solidFill>
                    <a:srgbClr val="00B050"/>
                  </a:solidFill>
                  <a:effectLst/>
                  <a:uLnTx/>
                  <a:uFillTx/>
                  <a:latin typeface="Calibri" panose="020F0502020204030204"/>
                  <a:ea typeface="ＭＳ Ｐゴシック" charset="0"/>
                  <a:cs typeface="+mn-cs"/>
                </a:rPr>
                <a:t>ncrease</a:t>
              </a:r>
              <a:endParaRPr kumimoji="0" lang="en-US" sz="2800" b="0" i="0" u="none" strike="noStrike" kern="1200" cap="none" spc="0" normalizeH="0" baseline="0" noProof="0" dirty="0">
                <a:ln>
                  <a:noFill/>
                </a:ln>
                <a:solidFill>
                  <a:srgbClr val="00B050"/>
                </a:solidFill>
                <a:effectLst/>
                <a:uLnTx/>
                <a:uFillTx/>
                <a:latin typeface="Gill Sans MT" charset="0"/>
                <a:ea typeface="ＭＳ Ｐゴシック" charset="0"/>
                <a:cs typeface="+mn-cs"/>
              </a:endParaRPr>
            </a:p>
          </p:txBody>
        </p:sp>
      </p:grpSp>
      <p:grpSp>
        <p:nvGrpSpPr>
          <p:cNvPr id="63" name="Group 62">
            <a:extLst>
              <a:ext uri="{FF2B5EF4-FFF2-40B4-BE49-F238E27FC236}">
                <a16:creationId xmlns:a16="http://schemas.microsoft.com/office/drawing/2014/main" id="{29F4C833-80E3-E14A-98F5-D02EBF4C0AC6}"/>
              </a:ext>
            </a:extLst>
          </p:cNvPr>
          <p:cNvGrpSpPr/>
          <p:nvPr/>
        </p:nvGrpSpPr>
        <p:grpSpPr>
          <a:xfrm>
            <a:off x="6007100" y="2197100"/>
            <a:ext cx="4749800" cy="1422400"/>
            <a:chOff x="38100" y="4533900"/>
            <a:chExt cx="4749800" cy="1422400"/>
          </a:xfrm>
        </p:grpSpPr>
        <p:sp>
          <p:nvSpPr>
            <p:cNvPr id="64" name="Rectangle 63">
              <a:extLst>
                <a:ext uri="{FF2B5EF4-FFF2-40B4-BE49-F238E27FC236}">
                  <a16:creationId xmlns:a16="http://schemas.microsoft.com/office/drawing/2014/main" id="{7ED9889A-D576-6948-99EB-B6AAAAF94FF1}"/>
                </a:ext>
              </a:extLst>
            </p:cNvPr>
            <p:cNvSpPr/>
            <p:nvPr/>
          </p:nvSpPr>
          <p:spPr>
            <a:xfrm>
              <a:off x="342900" y="4686300"/>
              <a:ext cx="4267200" cy="12700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5" name="Rectangle 8">
              <a:extLst>
                <a:ext uri="{FF2B5EF4-FFF2-40B4-BE49-F238E27FC236}">
                  <a16:creationId xmlns:a16="http://schemas.microsoft.com/office/drawing/2014/main" id="{12492D08-6387-3C44-BE8F-DFB7A535E296}"/>
                </a:ext>
              </a:extLst>
            </p:cNvPr>
            <p:cNvSpPr>
              <a:spLocks noChangeArrowheads="1"/>
            </p:cNvSpPr>
            <p:nvPr/>
          </p:nvSpPr>
          <p:spPr bwMode="auto">
            <a:xfrm>
              <a:off x="38100" y="4991100"/>
              <a:ext cx="4749800" cy="825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457200" marR="0" lvl="1" indent="0" algn="l" defTabSz="914400" rtl="0" eaLnBrk="1" fontAlgn="auto" latinLnBrk="0" hangingPunct="1">
                <a:lnSpc>
                  <a:spcPct val="85000"/>
                </a:lnSpc>
                <a:spcBef>
                  <a:spcPct val="20000"/>
                </a:spcBef>
                <a:spcAft>
                  <a:spcPts val="0"/>
                </a:spcAft>
                <a:buClr>
                  <a:srgbClr val="000099"/>
                </a:buClr>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cut sending rate in half at each loss event</a:t>
              </a:r>
              <a:endParaRPr kumimoji="0" lang="en-US" sz="2600" b="0" i="1" u="none" strike="noStrike" kern="1200" cap="none" spc="0" normalizeH="0" baseline="0" noProof="0" dirty="0">
                <a:ln>
                  <a:noFill/>
                </a:ln>
                <a:solidFill>
                  <a:prstClr val="black"/>
                </a:solidFill>
                <a:effectLst/>
                <a:uLnTx/>
                <a:uFillTx/>
                <a:latin typeface="Calibri"/>
                <a:ea typeface="ＭＳ Ｐゴシック" charset="0"/>
                <a:cs typeface="+mn-cs"/>
              </a:endParaRPr>
            </a:p>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charset="0"/>
                <a:buChar char="v"/>
                <a:tabLst/>
                <a:defRPr/>
              </a:pPr>
              <a:endParaRPr kumimoji="0" lang="en-US" sz="2800" b="0" i="0" u="none" strike="noStrike" kern="1200" cap="none" spc="0" normalizeH="0" baseline="0" noProof="0" dirty="0">
                <a:ln>
                  <a:noFill/>
                </a:ln>
                <a:solidFill>
                  <a:prstClr val="black"/>
                </a:solidFill>
                <a:effectLst/>
                <a:uLnTx/>
                <a:uFillTx/>
                <a:latin typeface="Gill Sans MT" charset="0"/>
                <a:ea typeface="ＭＳ Ｐゴシック" charset="0"/>
                <a:cs typeface="+mn-cs"/>
              </a:endParaRPr>
            </a:p>
          </p:txBody>
        </p:sp>
        <p:sp>
          <p:nvSpPr>
            <p:cNvPr id="66" name="Rectangle 8">
              <a:extLst>
                <a:ext uri="{FF2B5EF4-FFF2-40B4-BE49-F238E27FC236}">
                  <a16:creationId xmlns:a16="http://schemas.microsoft.com/office/drawing/2014/main" id="{4FA342B4-82DA-FE44-A283-F18BBA2F6E1B}"/>
                </a:ext>
              </a:extLst>
            </p:cNvPr>
            <p:cNvSpPr>
              <a:spLocks noChangeArrowheads="1"/>
            </p:cNvSpPr>
            <p:nvPr/>
          </p:nvSpPr>
          <p:spPr bwMode="auto">
            <a:xfrm>
              <a:off x="508000" y="4533900"/>
              <a:ext cx="3746500" cy="44450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85000"/>
                </a:lnSpc>
                <a:spcBef>
                  <a:spcPct val="20000"/>
                </a:spcBef>
                <a:spcAft>
                  <a:spcPts val="0"/>
                </a:spcAft>
                <a:buClr>
                  <a:srgbClr val="000099"/>
                </a:buClr>
                <a:buSzTx/>
                <a:buFontTx/>
                <a:buNone/>
                <a:tabLst/>
                <a:defRPr/>
              </a:pPr>
              <a:r>
                <a:rPr kumimoji="0" lang="en-US" sz="2800" b="0" i="1" u="sng" strike="noStrike" kern="1200" cap="none" spc="0" normalizeH="0" baseline="0" noProof="0" dirty="0">
                  <a:ln>
                    <a:noFill/>
                  </a:ln>
                  <a:solidFill>
                    <a:srgbClr val="C00000"/>
                  </a:solidFill>
                  <a:effectLst/>
                  <a:uLnTx/>
                  <a:uFillTx/>
                  <a:latin typeface="Calibri" panose="020F0502020204030204"/>
                  <a:ea typeface="ＭＳ Ｐゴシック" charset="0"/>
                  <a:cs typeface="+mn-cs"/>
                </a:rPr>
                <a:t>M</a:t>
              </a:r>
              <a:r>
                <a:rPr kumimoji="0" lang="en-US" sz="2800" b="0" i="1"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ultiplicative </a:t>
              </a:r>
              <a:r>
                <a:rPr kumimoji="0" lang="en-US" sz="2800" b="0" i="1" u="sng" strike="noStrike" kern="1200" cap="none" spc="0" normalizeH="0" baseline="0" noProof="0" dirty="0">
                  <a:ln>
                    <a:noFill/>
                  </a:ln>
                  <a:solidFill>
                    <a:srgbClr val="C00000"/>
                  </a:solidFill>
                  <a:effectLst/>
                  <a:uLnTx/>
                  <a:uFillTx/>
                  <a:latin typeface="Calibri" panose="020F0502020204030204"/>
                  <a:ea typeface="ＭＳ Ｐゴシック" charset="0"/>
                  <a:cs typeface="+mn-cs"/>
                </a:rPr>
                <a:t>D</a:t>
              </a:r>
              <a:r>
                <a:rPr kumimoji="0" lang="en-US" sz="2800" b="0" i="1"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ecrease</a:t>
              </a:r>
              <a:endParaRPr kumimoji="0" lang="en-US" sz="2800" b="0" i="0" u="none" strike="noStrike" kern="1200" cap="none" spc="0" normalizeH="0" baseline="0" noProof="0" dirty="0">
                <a:ln>
                  <a:noFill/>
                </a:ln>
                <a:solidFill>
                  <a:srgbClr val="C00000"/>
                </a:solidFill>
                <a:effectLst/>
                <a:uLnTx/>
                <a:uFillTx/>
                <a:latin typeface="Gill Sans MT" charset="0"/>
                <a:ea typeface="ＭＳ Ｐゴシック" charset="0"/>
                <a:cs typeface="+mn-cs"/>
              </a:endParaRPr>
            </a:p>
          </p:txBody>
        </p:sp>
      </p:grpSp>
      <p:grpSp>
        <p:nvGrpSpPr>
          <p:cNvPr id="33" name="Group 32">
            <a:extLst>
              <a:ext uri="{FF2B5EF4-FFF2-40B4-BE49-F238E27FC236}">
                <a16:creationId xmlns:a16="http://schemas.microsoft.com/office/drawing/2014/main" id="{08B9E571-5EFE-DF45-ABEE-F217088B731C}"/>
              </a:ext>
            </a:extLst>
          </p:cNvPr>
          <p:cNvGrpSpPr/>
          <p:nvPr/>
        </p:nvGrpSpPr>
        <p:grpSpPr>
          <a:xfrm>
            <a:off x="3952943" y="3784600"/>
            <a:ext cx="3599234" cy="1591283"/>
            <a:chOff x="3965643" y="3797300"/>
            <a:chExt cx="3599234" cy="1591283"/>
          </a:xfrm>
        </p:grpSpPr>
        <p:grpSp>
          <p:nvGrpSpPr>
            <p:cNvPr id="32" name="Group 31">
              <a:extLst>
                <a:ext uri="{FF2B5EF4-FFF2-40B4-BE49-F238E27FC236}">
                  <a16:creationId xmlns:a16="http://schemas.microsoft.com/office/drawing/2014/main" id="{B98081F5-35B5-A849-A6DC-D92ECEF0752A}"/>
                </a:ext>
              </a:extLst>
            </p:cNvPr>
            <p:cNvGrpSpPr/>
            <p:nvPr/>
          </p:nvGrpSpPr>
          <p:grpSpPr>
            <a:xfrm>
              <a:off x="3965643" y="4159386"/>
              <a:ext cx="3599234" cy="1229197"/>
              <a:chOff x="3965643" y="4159386"/>
              <a:chExt cx="3599234" cy="1229197"/>
            </a:xfrm>
          </p:grpSpPr>
          <p:cxnSp>
            <p:nvCxnSpPr>
              <p:cNvPr id="11" name="Straight Arrow Connector 10">
                <a:extLst>
                  <a:ext uri="{FF2B5EF4-FFF2-40B4-BE49-F238E27FC236}">
                    <a16:creationId xmlns:a16="http://schemas.microsoft.com/office/drawing/2014/main" id="{01079667-0DAA-D94E-A312-DB3C9977FD14}"/>
                  </a:ext>
                </a:extLst>
              </p:cNvPr>
              <p:cNvCxnSpPr>
                <a:cxnSpLocks/>
              </p:cNvCxnSpPr>
              <p:nvPr/>
            </p:nvCxnSpPr>
            <p:spPr>
              <a:xfrm>
                <a:off x="3972128" y="4163438"/>
                <a:ext cx="0" cy="1056262"/>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E4E7717F-1A0D-FF4E-812D-3FD618E53878}"/>
                  </a:ext>
                </a:extLst>
              </p:cNvPr>
              <p:cNvCxnSpPr>
                <a:cxnSpLocks/>
              </p:cNvCxnSpPr>
              <p:nvPr/>
            </p:nvCxnSpPr>
            <p:spPr>
              <a:xfrm>
                <a:off x="4480128" y="4163438"/>
                <a:ext cx="0" cy="1221362"/>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4D125F63-AD27-6B45-AE19-4ABD9BFAAB03}"/>
                  </a:ext>
                </a:extLst>
              </p:cNvPr>
              <p:cNvCxnSpPr>
                <a:cxnSpLocks/>
              </p:cNvCxnSpPr>
              <p:nvPr/>
            </p:nvCxnSpPr>
            <p:spPr>
              <a:xfrm>
                <a:off x="5295630" y="4163438"/>
                <a:ext cx="0" cy="122514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072EFC86-C803-E843-B374-808FCECBC349}"/>
                  </a:ext>
                </a:extLst>
              </p:cNvPr>
              <p:cNvCxnSpPr>
                <a:cxnSpLocks/>
              </p:cNvCxnSpPr>
              <p:nvPr/>
            </p:nvCxnSpPr>
            <p:spPr>
              <a:xfrm>
                <a:off x="5964941" y="4171542"/>
                <a:ext cx="0" cy="1204339"/>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519D5D13-5D07-4C47-B49B-8AC41BCDCFBB}"/>
                  </a:ext>
                </a:extLst>
              </p:cNvPr>
              <p:cNvCxnSpPr>
                <a:cxnSpLocks/>
              </p:cNvCxnSpPr>
              <p:nvPr/>
            </p:nvCxnSpPr>
            <p:spPr>
              <a:xfrm>
                <a:off x="6794500" y="4165056"/>
                <a:ext cx="0" cy="119380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449C30FB-E09A-8645-AF59-0F93ED23D5ED}"/>
                  </a:ext>
                </a:extLst>
              </p:cNvPr>
              <p:cNvCxnSpPr>
                <a:cxnSpLocks/>
              </p:cNvCxnSpPr>
              <p:nvPr/>
            </p:nvCxnSpPr>
            <p:spPr>
              <a:xfrm>
                <a:off x="7559743" y="4159386"/>
                <a:ext cx="0" cy="110652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CE80244-8AE8-9244-8BD7-F7A494EF70AA}"/>
                  </a:ext>
                </a:extLst>
              </p:cNvPr>
              <p:cNvCxnSpPr>
                <a:cxnSpLocks/>
              </p:cNvCxnSpPr>
              <p:nvPr/>
            </p:nvCxnSpPr>
            <p:spPr>
              <a:xfrm>
                <a:off x="3965643" y="4162357"/>
                <a:ext cx="3599234"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31" name="Straight Arrow Connector 30">
              <a:extLst>
                <a:ext uri="{FF2B5EF4-FFF2-40B4-BE49-F238E27FC236}">
                  <a16:creationId xmlns:a16="http://schemas.microsoft.com/office/drawing/2014/main" id="{CA3311EB-6DA1-BE40-8300-E0A7E76CCC9C}"/>
                </a:ext>
              </a:extLst>
            </p:cNvPr>
            <p:cNvCxnSpPr/>
            <p:nvPr/>
          </p:nvCxnSpPr>
          <p:spPr>
            <a:xfrm>
              <a:off x="5651500" y="3797300"/>
              <a:ext cx="0" cy="38100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46745885-D0C9-5C4A-8189-6C1C08532D61}"/>
              </a:ext>
            </a:extLst>
          </p:cNvPr>
          <p:cNvGrpSpPr/>
          <p:nvPr/>
        </p:nvGrpSpPr>
        <p:grpSpPr>
          <a:xfrm>
            <a:off x="4108450" y="3622675"/>
            <a:ext cx="3819526" cy="1695450"/>
            <a:chOff x="4108450" y="3622675"/>
            <a:chExt cx="3819526" cy="1695450"/>
          </a:xfrm>
        </p:grpSpPr>
        <p:grpSp>
          <p:nvGrpSpPr>
            <p:cNvPr id="85" name="Group 84">
              <a:extLst>
                <a:ext uri="{FF2B5EF4-FFF2-40B4-BE49-F238E27FC236}">
                  <a16:creationId xmlns:a16="http://schemas.microsoft.com/office/drawing/2014/main" id="{CE8174FE-3375-6647-833E-1BBA1779B8E0}"/>
                </a:ext>
              </a:extLst>
            </p:cNvPr>
            <p:cNvGrpSpPr/>
            <p:nvPr/>
          </p:nvGrpSpPr>
          <p:grpSpPr>
            <a:xfrm>
              <a:off x="4108450" y="3975100"/>
              <a:ext cx="3819526" cy="1343025"/>
              <a:chOff x="4108450" y="3975100"/>
              <a:chExt cx="3819526" cy="1343025"/>
            </a:xfrm>
          </p:grpSpPr>
          <p:cxnSp>
            <p:nvCxnSpPr>
              <p:cNvPr id="61" name="Straight Arrow Connector 60">
                <a:extLst>
                  <a:ext uri="{FF2B5EF4-FFF2-40B4-BE49-F238E27FC236}">
                    <a16:creationId xmlns:a16="http://schemas.microsoft.com/office/drawing/2014/main" id="{D9182BCB-9C63-4F4E-9BFE-C6ED53E7206A}"/>
                  </a:ext>
                </a:extLst>
              </p:cNvPr>
              <p:cNvCxnSpPr>
                <a:cxnSpLocks/>
              </p:cNvCxnSpPr>
              <p:nvPr/>
            </p:nvCxnSpPr>
            <p:spPr>
              <a:xfrm flipH="1">
                <a:off x="7245350" y="3981450"/>
                <a:ext cx="679450" cy="125412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3A530988-F896-F240-A4FD-4D4D80C11F42}"/>
                  </a:ext>
                </a:extLst>
              </p:cNvPr>
              <p:cNvCxnSpPr>
                <a:cxnSpLocks/>
              </p:cNvCxnSpPr>
              <p:nvPr/>
            </p:nvCxnSpPr>
            <p:spPr>
              <a:xfrm flipH="1">
                <a:off x="4108450" y="3975100"/>
                <a:ext cx="3816350" cy="133985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6D2A9933-F916-0E46-A509-25FD8F001806}"/>
                  </a:ext>
                </a:extLst>
              </p:cNvPr>
              <p:cNvCxnSpPr>
                <a:cxnSpLocks/>
              </p:cNvCxnSpPr>
              <p:nvPr/>
            </p:nvCxnSpPr>
            <p:spPr>
              <a:xfrm flipH="1">
                <a:off x="5070475" y="3978275"/>
                <a:ext cx="2854325" cy="1298575"/>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BDE4AE1E-DD47-A648-8E75-B628D3E56B38}"/>
                  </a:ext>
                </a:extLst>
              </p:cNvPr>
              <p:cNvCxnSpPr>
                <a:cxnSpLocks/>
              </p:cNvCxnSpPr>
              <p:nvPr/>
            </p:nvCxnSpPr>
            <p:spPr>
              <a:xfrm flipH="1">
                <a:off x="5607050" y="3984625"/>
                <a:ext cx="2320926" cy="133350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2C801921-8F99-4345-AADF-C79B5379ABCC}"/>
                  </a:ext>
                </a:extLst>
              </p:cNvPr>
              <p:cNvCxnSpPr>
                <a:cxnSpLocks/>
              </p:cNvCxnSpPr>
              <p:nvPr/>
            </p:nvCxnSpPr>
            <p:spPr>
              <a:xfrm flipH="1">
                <a:off x="6565900" y="3984625"/>
                <a:ext cx="1358900" cy="119380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7" name="Straight Connector 86">
              <a:extLst>
                <a:ext uri="{FF2B5EF4-FFF2-40B4-BE49-F238E27FC236}">
                  <a16:creationId xmlns:a16="http://schemas.microsoft.com/office/drawing/2014/main" id="{E7A7E738-8F7C-B641-98A4-26125EAB1AA9}"/>
                </a:ext>
              </a:extLst>
            </p:cNvPr>
            <p:cNvCxnSpPr/>
            <p:nvPr/>
          </p:nvCxnSpPr>
          <p:spPr>
            <a:xfrm flipV="1">
              <a:off x="7921625" y="3622675"/>
              <a:ext cx="0" cy="358775"/>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9" name="Slide Number Placeholder 2">
            <a:extLst>
              <a:ext uri="{FF2B5EF4-FFF2-40B4-BE49-F238E27FC236}">
                <a16:creationId xmlns:a16="http://schemas.microsoft.com/office/drawing/2014/main" id="{F67FBF66-1006-C849-9ABA-320AB4C17D74}"/>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40</a:t>
            </a:fld>
            <a:endParaRPr lang="en-US" dirty="0"/>
          </a:p>
        </p:txBody>
      </p:sp>
    </p:spTree>
    <p:extLst>
      <p:ext uri="{BB962C8B-B14F-4D97-AF65-F5344CB8AC3E}">
        <p14:creationId xmlns:p14="http://schemas.microsoft.com/office/powerpoint/2010/main" val="9389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dissolv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up)">
                                      <p:cBhvr>
                                        <p:cTn id="16" dur="500"/>
                                        <p:tgtEl>
                                          <p:spTgt spid="37"/>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up)">
                                      <p:cBhvr>
                                        <p:cTn id="24" dur="500"/>
                                        <p:tgtEl>
                                          <p:spTgt spid="39"/>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500"/>
                                        <p:tgtEl>
                                          <p:spTgt spid="41"/>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3000"/>
                            </p:stCondLst>
                            <p:childTnLst>
                              <p:par>
                                <p:cTn id="34" presetID="22" presetClass="entr" presetSubtype="4"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wipe(down)">
                                      <p:cBhvr>
                                        <p:cTn id="36" dur="500"/>
                                        <p:tgtEl>
                                          <p:spTgt spid="44"/>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up)">
                                      <p:cBhvr>
                                        <p:cTn id="40" dur="500"/>
                                        <p:tgtEl>
                                          <p:spTgt spid="45"/>
                                        </p:tgtEl>
                                      </p:cBhvr>
                                    </p:animEffect>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wipe(down)">
                                      <p:cBhvr>
                                        <p:cTn id="44" dur="500"/>
                                        <p:tgtEl>
                                          <p:spTgt spid="46"/>
                                        </p:tgtEl>
                                      </p:cBhvr>
                                    </p:animEffect>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up)">
                                      <p:cBhvr>
                                        <p:cTn id="48" dur="500"/>
                                        <p:tgtEl>
                                          <p:spTgt spid="47"/>
                                        </p:tgtEl>
                                      </p:cBhvr>
                                    </p:animEffect>
                                  </p:childTnLst>
                                </p:cTn>
                              </p:par>
                            </p:childTnLst>
                          </p:cTn>
                        </p:par>
                        <p:par>
                          <p:cTn id="49" fill="hold">
                            <p:stCondLst>
                              <p:cond delay="5000"/>
                            </p:stCondLst>
                            <p:childTnLst>
                              <p:par>
                                <p:cTn id="50" presetID="22" presetClass="entr" presetSubtype="4"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dissolve">
                                      <p:cBhvr>
                                        <p:cTn id="57" dur="500"/>
                                        <p:tgtEl>
                                          <p:spTgt spid="9"/>
                                        </p:tgtEl>
                                      </p:cBhvr>
                                    </p:animEffect>
                                  </p:childTnLst>
                                </p:cTn>
                              </p:par>
                            </p:childTnLst>
                          </p:cTn>
                        </p:par>
                        <p:par>
                          <p:cTn id="58" fill="hold">
                            <p:stCondLst>
                              <p:cond delay="500"/>
                            </p:stCondLst>
                            <p:childTnLst>
                              <p:par>
                                <p:cTn id="59" presetID="22" presetClass="entr" presetSubtype="1" fill="hold" nodeType="afterEffect">
                                  <p:stCondLst>
                                    <p:cond delay="1000"/>
                                  </p:stCondLst>
                                  <p:childTnLst>
                                    <p:set>
                                      <p:cBhvr>
                                        <p:cTn id="60" dur="1" fill="hold">
                                          <p:stCondLst>
                                            <p:cond delay="0"/>
                                          </p:stCondLst>
                                        </p:cTn>
                                        <p:tgtEl>
                                          <p:spTgt spid="33"/>
                                        </p:tgtEl>
                                        <p:attrNameLst>
                                          <p:attrName>style.visibility</p:attrName>
                                        </p:attrNameLst>
                                      </p:cBhvr>
                                      <p:to>
                                        <p:strVal val="visible"/>
                                      </p:to>
                                    </p:set>
                                    <p:animEffect transition="in" filter="wipe(up)">
                                      <p:cBhvr>
                                        <p:cTn id="61" dur="500"/>
                                        <p:tgtEl>
                                          <p:spTgt spid="33"/>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dissolve">
                                      <p:cBhvr>
                                        <p:cTn id="66" dur="500"/>
                                        <p:tgtEl>
                                          <p:spTgt spid="63"/>
                                        </p:tgtEl>
                                      </p:cBhvr>
                                    </p:animEffect>
                                  </p:childTnLst>
                                </p:cTn>
                              </p:par>
                              <p:par>
                                <p:cTn id="67" presetID="9" presetClass="exit" presetSubtype="0" fill="hold" nodeType="withEffect">
                                  <p:stCondLst>
                                    <p:cond delay="0"/>
                                  </p:stCondLst>
                                  <p:childTnLst>
                                    <p:animEffect transition="out" filter="dissolve">
                                      <p:cBhvr>
                                        <p:cTn id="68" dur="500"/>
                                        <p:tgtEl>
                                          <p:spTgt spid="33"/>
                                        </p:tgtEl>
                                      </p:cBhvr>
                                    </p:animEffect>
                                    <p:set>
                                      <p:cBhvr>
                                        <p:cTn id="69" dur="1" fill="hold">
                                          <p:stCondLst>
                                            <p:cond delay="499"/>
                                          </p:stCondLst>
                                        </p:cTn>
                                        <p:tgtEl>
                                          <p:spTgt spid="33"/>
                                        </p:tgtEl>
                                        <p:attrNameLst>
                                          <p:attrName>style.visibility</p:attrName>
                                        </p:attrNameLst>
                                      </p:cBhvr>
                                      <p:to>
                                        <p:strVal val="hidden"/>
                                      </p:to>
                                    </p:set>
                                  </p:childTnLst>
                                </p:cTn>
                              </p:par>
                            </p:childTnLst>
                          </p:cTn>
                        </p:par>
                        <p:par>
                          <p:cTn id="70" fill="hold">
                            <p:stCondLst>
                              <p:cond delay="500"/>
                            </p:stCondLst>
                            <p:childTnLst>
                              <p:par>
                                <p:cTn id="71" presetID="22" presetClass="entr" presetSubtype="1" fill="hold" nodeType="afterEffect">
                                  <p:stCondLst>
                                    <p:cond delay="1000"/>
                                  </p:stCondLst>
                                  <p:childTnLst>
                                    <p:set>
                                      <p:cBhvr>
                                        <p:cTn id="72" dur="1" fill="hold">
                                          <p:stCondLst>
                                            <p:cond delay="0"/>
                                          </p:stCondLst>
                                        </p:cTn>
                                        <p:tgtEl>
                                          <p:spTgt spid="88"/>
                                        </p:tgtEl>
                                        <p:attrNameLst>
                                          <p:attrName>style.visibility</p:attrName>
                                        </p:attrNameLst>
                                      </p:cBhvr>
                                      <p:to>
                                        <p:strVal val="visible"/>
                                      </p:to>
                                    </p:set>
                                    <p:animEffect transition="in" filter="wipe(up)">
                                      <p:cBhvr>
                                        <p:cTn id="73" dur="500"/>
                                        <p:tgtEl>
                                          <p:spTgt spid="88"/>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141"/>
                                        </p:tgtEl>
                                        <p:attrNameLst>
                                          <p:attrName>style.visibility</p:attrName>
                                        </p:attrNameLst>
                                      </p:cBhvr>
                                      <p:to>
                                        <p:strVal val="visible"/>
                                      </p:to>
                                    </p:set>
                                    <p:animEffect transition="in" filter="dissolve">
                                      <p:cBhvr>
                                        <p:cTn id="78" dur="500"/>
                                        <p:tgtEl>
                                          <p:spTgt spid="141"/>
                                        </p:tgtEl>
                                      </p:cBhvr>
                                    </p:animEffect>
                                  </p:childTnLst>
                                </p:cTn>
                              </p:par>
                              <p:par>
                                <p:cTn id="79" presetID="9" presetClass="exit" presetSubtype="0" fill="hold" nodeType="withEffect">
                                  <p:stCondLst>
                                    <p:cond delay="0"/>
                                  </p:stCondLst>
                                  <p:childTnLst>
                                    <p:animEffect transition="out" filter="dissolve">
                                      <p:cBhvr>
                                        <p:cTn id="80" dur="500"/>
                                        <p:tgtEl>
                                          <p:spTgt spid="88"/>
                                        </p:tgtEl>
                                      </p:cBhvr>
                                    </p:animEffect>
                                    <p:set>
                                      <p:cBhvr>
                                        <p:cTn id="81" dur="1" fill="hold">
                                          <p:stCondLst>
                                            <p:cond delay="499"/>
                                          </p:stCondLst>
                                        </p:cTn>
                                        <p:tgtEl>
                                          <p:spTgt spid="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36" grpId="0" animBg="1"/>
      <p:bldP spid="37" grpId="0" animBg="1"/>
      <p:bldP spid="38" grpId="0" animBg="1"/>
      <p:bldP spid="39" grpId="0" animBg="1"/>
      <p:bldP spid="41" grpId="0" animBg="1"/>
      <p:bldP spid="43" grpId="0" animBg="1"/>
      <p:bldP spid="44" grpId="0" animBg="1"/>
      <p:bldP spid="45" grpId="0" animBg="1"/>
      <p:bldP spid="46" grpId="0" animBg="1"/>
      <p:bldP spid="47" grpId="0" animBg="1"/>
      <p:bldP spid="4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11390" y="258153"/>
            <a:ext cx="11393310" cy="894622"/>
          </a:xfrm>
        </p:spPr>
        <p:txBody>
          <a:bodyPr>
            <a:normAutofit/>
          </a:bodyPr>
          <a:lstStyle/>
          <a:p>
            <a:r>
              <a:rPr lang="en-US" sz="4800" b="0" dirty="0"/>
              <a:t>TCP AIMD: more</a:t>
            </a:r>
            <a:endParaRPr lang="en-US" sz="4400" b="0" dirty="0"/>
          </a:p>
        </p:txBody>
      </p:sp>
      <p:sp>
        <p:nvSpPr>
          <p:cNvPr id="135" name="Rectangle 8">
            <a:extLst>
              <a:ext uri="{FF2B5EF4-FFF2-40B4-BE49-F238E27FC236}">
                <a16:creationId xmlns:a16="http://schemas.microsoft.com/office/drawing/2014/main" id="{C755821F-F513-514B-9B5B-FF9A16FD83AB}"/>
              </a:ext>
            </a:extLst>
          </p:cNvPr>
          <p:cNvSpPr>
            <a:spLocks noChangeArrowheads="1"/>
          </p:cNvSpPr>
          <p:nvPr/>
        </p:nvSpPr>
        <p:spPr bwMode="auto">
          <a:xfrm>
            <a:off x="901700" y="1361440"/>
            <a:ext cx="9847580" cy="1767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85000"/>
              </a:lnSpc>
              <a:spcBef>
                <a:spcPct val="20000"/>
              </a:spcBef>
              <a:spcAft>
                <a:spcPts val="0"/>
              </a:spcAft>
              <a:buClr>
                <a:srgbClr val="000099"/>
              </a:buClr>
              <a:buSzPct val="100000"/>
              <a:buFontTx/>
              <a:buNone/>
              <a:tabLst/>
              <a:defRPr/>
            </a:pPr>
            <a:r>
              <a:rPr kumimoji="0" lang="en-US" sz="2800" b="0" i="1"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Multiplicative decrease </a:t>
            </a: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detail:  sending rate is </a:t>
            </a:r>
          </a:p>
          <a:p>
            <a:pPr marL="406400" marR="0" lvl="0" indent="-304800"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Cut in half on loss detected by triple duplicate ACK (TCP Reno)</a:t>
            </a:r>
          </a:p>
          <a:p>
            <a:pPr marL="406400" marR="0" lvl="0" indent="-304800"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Cut to 1 MSS (maximum segment size) when loss detected by timeout (TCP Tahoe)</a:t>
            </a:r>
          </a:p>
          <a:p>
            <a:pPr marL="406400" marR="0" lvl="0" indent="-304800"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292100" marR="0" lvl="0" indent="-292100"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endParaRPr kumimoji="0" lang="en-US" sz="2800" b="0" i="0" u="none" strike="noStrike" kern="1200" cap="none" spc="0" normalizeH="0" baseline="0" noProof="0" dirty="0">
              <a:ln>
                <a:noFill/>
              </a:ln>
              <a:solidFill>
                <a:prstClr val="black"/>
              </a:solidFill>
              <a:effectLst/>
              <a:uLnTx/>
              <a:uFillTx/>
              <a:latin typeface="Gill Sans MT" charset="0"/>
              <a:ea typeface="ＭＳ Ｐゴシック" charset="0"/>
              <a:cs typeface="+mn-cs"/>
            </a:endParaRPr>
          </a:p>
        </p:txBody>
      </p:sp>
      <p:sp>
        <p:nvSpPr>
          <p:cNvPr id="49" name="Rectangle 8">
            <a:extLst>
              <a:ext uri="{FF2B5EF4-FFF2-40B4-BE49-F238E27FC236}">
                <a16:creationId xmlns:a16="http://schemas.microsoft.com/office/drawing/2014/main" id="{FEB15F8D-408A-A649-8405-2EA6EA738400}"/>
              </a:ext>
            </a:extLst>
          </p:cNvPr>
          <p:cNvSpPr>
            <a:spLocks noChangeArrowheads="1"/>
          </p:cNvSpPr>
          <p:nvPr/>
        </p:nvSpPr>
        <p:spPr bwMode="auto">
          <a:xfrm>
            <a:off x="861060" y="3362960"/>
            <a:ext cx="9847580" cy="1767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85000"/>
              </a:lnSpc>
              <a:spcBef>
                <a:spcPct val="20000"/>
              </a:spcBef>
              <a:spcAft>
                <a:spcPts val="0"/>
              </a:spcAft>
              <a:buClr>
                <a:srgbClr val="000099"/>
              </a:buClr>
              <a:buSzPct val="100000"/>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Why</a:t>
            </a:r>
            <a:r>
              <a:rPr kumimoji="0" lang="en-US" sz="2800" b="0" i="1"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 </a:t>
            </a:r>
            <a:r>
              <a:rPr kumimoji="0" lang="en-US" sz="2800" b="0" i="0" u="sng" strike="noStrike" kern="1200" cap="none" spc="0" normalizeH="0" baseline="0" noProof="0" dirty="0">
                <a:ln>
                  <a:noFill/>
                </a:ln>
                <a:solidFill>
                  <a:srgbClr val="C00000"/>
                </a:solidFill>
                <a:effectLst/>
                <a:uLnTx/>
                <a:uFillTx/>
                <a:latin typeface="Calibri" panose="020F0502020204030204"/>
                <a:ea typeface="ＭＳ Ｐゴシック" charset="0"/>
                <a:cs typeface="+mn-cs"/>
              </a:rPr>
              <a:t>A</a:t>
            </a: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a:t>
            </a:r>
            <a:r>
              <a:rPr kumimoji="0" lang="en-US" sz="2800" b="0" i="0" u="sng" strike="noStrike" kern="1200" cap="none" spc="0" normalizeH="0" baseline="0" noProof="0" dirty="0">
                <a:ln>
                  <a:noFill/>
                </a:ln>
                <a:solidFill>
                  <a:srgbClr val="C00000"/>
                </a:solidFill>
                <a:effectLst/>
                <a:uLnTx/>
                <a:uFillTx/>
                <a:latin typeface="Calibri" panose="020F0502020204030204"/>
                <a:ea typeface="ＭＳ Ｐゴシック" charset="0"/>
                <a:cs typeface="+mn-cs"/>
              </a:rPr>
              <a:t>M</a:t>
            </a: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D</a:t>
            </a:r>
            <a:r>
              <a:rPr kumimoji="0" lang="en-US" sz="2800" b="0" i="0"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a:t>
            </a:r>
            <a:r>
              <a:rPr kumimoji="0" lang="en-US" sz="2800" b="0" i="1"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a:t>
            </a:r>
          </a:p>
          <a:p>
            <a:pPr marL="406400" marR="0" lvl="0" indent="-304800"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AIMD – a distributed, asynchronous algorithm – has been shown to:</a:t>
            </a:r>
          </a:p>
          <a:p>
            <a:pPr marL="690563" marR="0" lvl="1" indent="-284163" algn="l" defTabSz="914400" rtl="0" eaLnBrk="1" fontAlgn="auto" latinLnBrk="0" hangingPunct="1">
              <a:lnSpc>
                <a:spcPct val="85000"/>
              </a:lnSpc>
              <a:spcBef>
                <a:spcPct val="20000"/>
              </a:spcBef>
              <a:spcAft>
                <a:spcPts val="0"/>
              </a:spcAft>
              <a:buClr>
                <a:srgbClr val="000099"/>
              </a:buClr>
              <a:buSzPct val="100000"/>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optimize congested flow rates network wide!</a:t>
            </a:r>
          </a:p>
          <a:p>
            <a:pPr marL="690563" marR="0" lvl="1" indent="-284163" algn="l" defTabSz="914400" rtl="0" eaLnBrk="1" fontAlgn="auto" latinLnBrk="0" hangingPunct="1">
              <a:lnSpc>
                <a:spcPct val="85000"/>
              </a:lnSpc>
              <a:spcBef>
                <a:spcPct val="20000"/>
              </a:spcBef>
              <a:spcAft>
                <a:spcPts val="0"/>
              </a:spcAft>
              <a:buClr>
                <a:srgbClr val="000099"/>
              </a:buClr>
              <a:buSzPct val="100000"/>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have desirable stability properties</a:t>
            </a:r>
          </a:p>
          <a:p>
            <a:pPr marL="101600" marR="0" lvl="0" indent="0" algn="l" defTabSz="914400" rtl="0" eaLnBrk="1" fontAlgn="auto" latinLnBrk="0" hangingPunct="1">
              <a:lnSpc>
                <a:spcPct val="85000"/>
              </a:lnSpc>
              <a:spcBef>
                <a:spcPct val="20000"/>
              </a:spcBef>
              <a:spcAft>
                <a:spcPts val="0"/>
              </a:spcAft>
              <a:buClr>
                <a:srgbClr val="000099"/>
              </a:buClr>
              <a:buSzPct val="100000"/>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292100" marR="0" lvl="0" indent="-292100"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endParaRPr kumimoji="0" lang="en-US" sz="2800" b="0" i="0" u="none" strike="noStrike" kern="1200" cap="none" spc="0" normalizeH="0" baseline="0" noProof="0" dirty="0">
              <a:ln>
                <a:noFill/>
              </a:ln>
              <a:solidFill>
                <a:prstClr val="black"/>
              </a:solidFill>
              <a:effectLst/>
              <a:uLnTx/>
              <a:uFillTx/>
              <a:latin typeface="Gill Sans MT" charset="0"/>
              <a:ea typeface="ＭＳ Ｐゴシック" charset="0"/>
              <a:cs typeface="+mn-cs"/>
            </a:endParaRPr>
          </a:p>
        </p:txBody>
      </p:sp>
      <p:sp>
        <p:nvSpPr>
          <p:cNvPr id="5" name="Slide Number Placeholder 2">
            <a:extLst>
              <a:ext uri="{FF2B5EF4-FFF2-40B4-BE49-F238E27FC236}">
                <a16:creationId xmlns:a16="http://schemas.microsoft.com/office/drawing/2014/main" id="{1DCE9A74-28EC-4B49-833C-3052DE209801}"/>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41</a:t>
            </a:fld>
            <a:endParaRPr lang="en-US" dirty="0"/>
          </a:p>
        </p:txBody>
      </p:sp>
    </p:spTree>
    <p:extLst>
      <p:ext uri="{BB962C8B-B14F-4D97-AF65-F5344CB8AC3E}">
        <p14:creationId xmlns:p14="http://schemas.microsoft.com/office/powerpoint/2010/main" val="213091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12800" y="259443"/>
            <a:ext cx="11393310" cy="894622"/>
          </a:xfrm>
        </p:spPr>
        <p:txBody>
          <a:bodyPr>
            <a:normAutofit/>
          </a:bodyPr>
          <a:lstStyle/>
          <a:p>
            <a:r>
              <a:rPr lang="en-US" sz="4800" dirty="0"/>
              <a:t>TCP congestion control: details</a:t>
            </a:r>
            <a:endParaRPr lang="en-US" sz="4400" b="0" dirty="0"/>
          </a:p>
        </p:txBody>
      </p:sp>
      <p:grpSp>
        <p:nvGrpSpPr>
          <p:cNvPr id="6" name="Group 5">
            <a:extLst>
              <a:ext uri="{FF2B5EF4-FFF2-40B4-BE49-F238E27FC236}">
                <a16:creationId xmlns:a16="http://schemas.microsoft.com/office/drawing/2014/main" id="{E52FB642-7743-D04C-959D-0819117703FA}"/>
              </a:ext>
            </a:extLst>
          </p:cNvPr>
          <p:cNvGrpSpPr/>
          <p:nvPr/>
        </p:nvGrpSpPr>
        <p:grpSpPr>
          <a:xfrm>
            <a:off x="1116489" y="4838128"/>
            <a:ext cx="10034111" cy="1695450"/>
            <a:chOff x="1116489" y="4838128"/>
            <a:chExt cx="10034111" cy="1695450"/>
          </a:xfrm>
        </p:grpSpPr>
        <p:sp>
          <p:nvSpPr>
            <p:cNvPr id="17" name="Rectangle 16">
              <a:extLst>
                <a:ext uri="{FF2B5EF4-FFF2-40B4-BE49-F238E27FC236}">
                  <a16:creationId xmlns:a16="http://schemas.microsoft.com/office/drawing/2014/main" id="{0C3AD1E1-01ED-504A-8B9E-72DE11AF70D1}"/>
                </a:ext>
              </a:extLst>
            </p:cNvPr>
            <p:cNvSpPr/>
            <p:nvPr/>
          </p:nvSpPr>
          <p:spPr>
            <a:xfrm>
              <a:off x="5989208" y="4895568"/>
              <a:ext cx="5161392" cy="3651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Rectangle 3">
              <a:extLst>
                <a:ext uri="{FF2B5EF4-FFF2-40B4-BE49-F238E27FC236}">
                  <a16:creationId xmlns:a16="http://schemas.microsoft.com/office/drawing/2014/main" id="{A0DE5D89-38AB-C14E-891D-428C6A0ADF69}"/>
                </a:ext>
              </a:extLst>
            </p:cNvPr>
            <p:cNvSpPr txBox="1">
              <a:spLocks noChangeArrowheads="1"/>
            </p:cNvSpPr>
            <p:nvPr/>
          </p:nvSpPr>
          <p:spPr bwMode="auto">
            <a:xfrm>
              <a:off x="1116489" y="4838128"/>
              <a:ext cx="9628822" cy="1695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84163" marR="0" lvl="0" indent="-284163" algn="l" defTabSz="914400" rtl="0" eaLnBrk="0" fontAlgn="base" latinLnBrk="0" hangingPunct="0">
                <a:lnSpc>
                  <a:spcPct val="90000"/>
                </a:lnSpc>
                <a:spcBef>
                  <a:spcPct val="20000"/>
                </a:spcBef>
                <a:spcAft>
                  <a:spcPct val="0"/>
                </a:spcAft>
                <a:buClr>
                  <a:srgbClr val="000099"/>
                </a:buClr>
                <a:buSzPct val="100000"/>
                <a:buFont typeface="Wingdings" charset="2"/>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TCP sender limits transmission:</a:t>
              </a:r>
            </a:p>
            <a:p>
              <a:pPr marL="284163" marR="0" lvl="0" indent="-284163" algn="l" defTabSz="914400" rtl="0" eaLnBrk="0" fontAlgn="base" latinLnBrk="0" hangingPunct="0">
                <a:lnSpc>
                  <a:spcPct val="90000"/>
                </a:lnSpc>
                <a:spcBef>
                  <a:spcPct val="20000"/>
                </a:spcBef>
                <a:spcAft>
                  <a:spcPct val="0"/>
                </a:spcAft>
                <a:buClr>
                  <a:srgbClr val="000099"/>
                </a:buClr>
                <a:buSzPct val="100000"/>
                <a:buFont typeface="Wingdings" charset="2"/>
                <a:buChar char="§"/>
                <a:tabLst/>
                <a:defRPr/>
              </a:pPr>
              <a:r>
                <a:rPr kumimoji="0" lang="en-US" sz="2800" b="0" i="0" u="none" strike="noStrike" kern="0" cap="none" spc="0" normalizeH="0" baseline="0" noProof="0" dirty="0" err="1">
                  <a:ln>
                    <a:noFill/>
                  </a:ln>
                  <a:solidFill>
                    <a:srgbClr val="000000"/>
                  </a:solidFill>
                  <a:effectLst/>
                  <a:uLnTx/>
                  <a:uFillTx/>
                  <a:latin typeface="Courier" pitchFamily="2" charset="0"/>
                  <a:ea typeface="ＭＳ Ｐゴシック" charset="0"/>
                  <a:cs typeface="+mn-cs"/>
                </a:rPr>
                <a:t>cwnd</a:t>
              </a:r>
              <a:r>
                <a:rPr kumimoji="0" lang="en-US" sz="2800" b="0" i="0" u="none" strike="noStrike" kern="0" cap="none" spc="0" normalizeH="0" baseline="0" noProof="0" dirty="0">
                  <a:ln>
                    <a:noFill/>
                  </a:ln>
                  <a:solidFill>
                    <a:srgbClr val="000000"/>
                  </a:solidFill>
                  <a:effectLst/>
                  <a:uLnTx/>
                  <a:uFillTx/>
                  <a:latin typeface="Courier" pitchFamily="2" charset="0"/>
                  <a:ea typeface="ＭＳ Ｐゴシック" charset="0"/>
                  <a:cs typeface="+mn-cs"/>
                </a:rPr>
                <a:t> </a:t>
              </a:r>
              <a:r>
                <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is dynamically adjusted in response to observed network congestion (implementing TCP congestion control)</a:t>
              </a:r>
            </a:p>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endParaRPr kumimoji="0" lang="en-US" sz="2800" b="0" i="0" u="none" strike="noStrike" kern="0" cap="none" spc="0" normalizeH="0" baseline="0" noProof="0" dirty="0">
                <a:ln>
                  <a:noFill/>
                </a:ln>
                <a:solidFill>
                  <a:srgbClr val="000000"/>
                </a:solidFill>
                <a:effectLst/>
                <a:uLnTx/>
                <a:uFillTx/>
                <a:latin typeface="Gill Sans MT"/>
                <a:ea typeface="ＭＳ Ｐゴシック" charset="0"/>
                <a:cs typeface="+mn-cs"/>
              </a:endParaRPr>
            </a:p>
          </p:txBody>
        </p:sp>
        <p:grpSp>
          <p:nvGrpSpPr>
            <p:cNvPr id="16" name="Group 15">
              <a:extLst>
                <a:ext uri="{FF2B5EF4-FFF2-40B4-BE49-F238E27FC236}">
                  <a16:creationId xmlns:a16="http://schemas.microsoft.com/office/drawing/2014/main" id="{33A34342-F85F-A641-8C18-F113159FACD0}"/>
                </a:ext>
              </a:extLst>
            </p:cNvPr>
            <p:cNvGrpSpPr/>
            <p:nvPr/>
          </p:nvGrpSpPr>
          <p:grpSpPr>
            <a:xfrm>
              <a:off x="6040008" y="4887177"/>
              <a:ext cx="4888123" cy="397144"/>
              <a:chOff x="5614194" y="4809655"/>
              <a:chExt cx="4888123" cy="397144"/>
            </a:xfrm>
          </p:grpSpPr>
          <p:sp>
            <p:nvSpPr>
              <p:cNvPr id="181" name="Text Box 71">
                <a:extLst>
                  <a:ext uri="{FF2B5EF4-FFF2-40B4-BE49-F238E27FC236}">
                    <a16:creationId xmlns:a16="http://schemas.microsoft.com/office/drawing/2014/main" id="{77C08B5B-9AE1-D240-830E-26ECD6D1665B}"/>
                  </a:ext>
                </a:extLst>
              </p:cNvPr>
              <p:cNvSpPr txBox="1">
                <a:spLocks noChangeArrowheads="1"/>
              </p:cNvSpPr>
              <p:nvPr/>
            </p:nvSpPr>
            <p:spPr bwMode="auto">
              <a:xfrm>
                <a:off x="5614194" y="4868630"/>
                <a:ext cx="4395788" cy="3381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225425" indent="-225425">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225425" marR="0" lvl="0" indent="-225425" algn="l" defTabSz="914400" rtl="0" eaLnBrk="0" fontAlgn="base" latinLnBrk="0" hangingPunct="0">
                  <a:lnSpc>
                    <a:spcPct val="85000"/>
                  </a:lnSpc>
                  <a:spcBef>
                    <a:spcPct val="20000"/>
                  </a:spcBef>
                  <a:spcAft>
                    <a:spcPct val="0"/>
                  </a:spcAft>
                  <a:buClr>
                    <a:srgbClr val="000099"/>
                  </a:buClr>
                  <a:buSzPct val="65000"/>
                  <a:buFont typeface="Wingdings" charset="0"/>
                  <a:buNone/>
                  <a:tabLst/>
                  <a:defRPr/>
                </a:pP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LastByteSent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LastByteAcked</a:t>
                </a:r>
                <a:endParaRPr kumimoji="0" lang="en-US" sz="1800" b="0" i="0" u="none" strike="noStrike" kern="1200" cap="none" spc="0" normalizeH="0" baseline="0" noProof="0" dirty="0">
                  <a:ln>
                    <a:noFill/>
                  </a:ln>
                  <a:solidFill>
                    <a:srgbClr val="000000"/>
                  </a:solidFill>
                  <a:effectLst/>
                  <a:uLnTx/>
                  <a:uFillTx/>
                  <a:latin typeface="Courier New" charset="0"/>
                  <a:ea typeface="ＭＳ Ｐゴシック" charset="0"/>
                  <a:cs typeface="+mn-cs"/>
                </a:endParaRPr>
              </a:p>
            </p:txBody>
          </p:sp>
          <p:grpSp>
            <p:nvGrpSpPr>
              <p:cNvPr id="15" name="Group 14">
                <a:extLst>
                  <a:ext uri="{FF2B5EF4-FFF2-40B4-BE49-F238E27FC236}">
                    <a16:creationId xmlns:a16="http://schemas.microsoft.com/office/drawing/2014/main" id="{FED586FE-6CBA-AA48-85C7-A1A11BDABF7D}"/>
                  </a:ext>
                </a:extLst>
              </p:cNvPr>
              <p:cNvGrpSpPr/>
              <p:nvPr/>
            </p:nvGrpSpPr>
            <p:grpSpPr>
              <a:xfrm>
                <a:off x="9416467" y="4809655"/>
                <a:ext cx="1085850" cy="366713"/>
                <a:chOff x="7709188" y="4768381"/>
                <a:chExt cx="1085850" cy="366713"/>
              </a:xfrm>
            </p:grpSpPr>
            <p:grpSp>
              <p:nvGrpSpPr>
                <p:cNvPr id="182" name="Group 74">
                  <a:extLst>
                    <a:ext uri="{FF2B5EF4-FFF2-40B4-BE49-F238E27FC236}">
                      <a16:creationId xmlns:a16="http://schemas.microsoft.com/office/drawing/2014/main" id="{059D1AF2-00E8-024F-B782-BBF97100FEB7}"/>
                    </a:ext>
                  </a:extLst>
                </p:cNvPr>
                <p:cNvGrpSpPr>
                  <a:grpSpLocks/>
                </p:cNvGrpSpPr>
                <p:nvPr/>
              </p:nvGrpSpPr>
              <p:grpSpPr bwMode="auto">
                <a:xfrm>
                  <a:off x="7709188" y="4789019"/>
                  <a:ext cx="350837" cy="336550"/>
                  <a:chOff x="2059" y="2097"/>
                  <a:chExt cx="221" cy="212"/>
                </a:xfrm>
              </p:grpSpPr>
              <p:sp>
                <p:nvSpPr>
                  <p:cNvPr id="183" name="Text Box 72">
                    <a:extLst>
                      <a:ext uri="{FF2B5EF4-FFF2-40B4-BE49-F238E27FC236}">
                        <a16:creationId xmlns:a16="http://schemas.microsoft.com/office/drawing/2014/main" id="{50EA1644-3183-7A41-97FA-03AEA0F526B2}"/>
                      </a:ext>
                    </a:extLst>
                  </p:cNvPr>
                  <p:cNvSpPr txBox="1">
                    <a:spLocks noChangeArrowheads="1"/>
                  </p:cNvSpPr>
                  <p:nvPr/>
                </p:nvSpPr>
                <p:spPr bwMode="auto">
                  <a:xfrm>
                    <a:off x="2059" y="2097"/>
                    <a:ext cx="221"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a:ln>
                          <a:noFill/>
                        </a:ln>
                        <a:solidFill>
                          <a:srgbClr val="000000"/>
                        </a:solidFill>
                        <a:effectLst/>
                        <a:uLnTx/>
                        <a:uFillTx/>
                        <a:latin typeface="Tahoma" charset="0"/>
                        <a:ea typeface="ＭＳ Ｐゴシック" charset="0"/>
                        <a:cs typeface="+mn-cs"/>
                      </a:rPr>
                      <a:t>&lt;</a:t>
                    </a:r>
                  </a:p>
                </p:txBody>
              </p:sp>
              <p:sp>
                <p:nvSpPr>
                  <p:cNvPr id="184" name="Line 73">
                    <a:extLst>
                      <a:ext uri="{FF2B5EF4-FFF2-40B4-BE49-F238E27FC236}">
                        <a16:creationId xmlns:a16="http://schemas.microsoft.com/office/drawing/2014/main" id="{B966005D-C4C4-C547-86E3-65FDA3A33E10}"/>
                      </a:ext>
                    </a:extLst>
                  </p:cNvPr>
                  <p:cNvSpPr>
                    <a:spLocks noChangeShapeType="1"/>
                  </p:cNvSpPr>
                  <p:nvPr/>
                </p:nvSpPr>
                <p:spPr bwMode="auto">
                  <a:xfrm>
                    <a:off x="2133" y="2269"/>
                    <a:ext cx="85"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85" name="Text Box 75">
                  <a:extLst>
                    <a:ext uri="{FF2B5EF4-FFF2-40B4-BE49-F238E27FC236}">
                      <a16:creationId xmlns:a16="http://schemas.microsoft.com/office/drawing/2014/main" id="{4F80A37A-B578-A447-95BD-D5D7AC31E664}"/>
                    </a:ext>
                  </a:extLst>
                </p:cNvPr>
                <p:cNvSpPr txBox="1">
                  <a:spLocks noChangeArrowheads="1"/>
                </p:cNvSpPr>
                <p:nvPr/>
              </p:nvSpPr>
              <p:spPr bwMode="auto">
                <a:xfrm>
                  <a:off x="8064788" y="4768381"/>
                  <a:ext cx="7302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cwnd</a:t>
                  </a:r>
                  <a:endPar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endParaRPr>
                </a:p>
              </p:txBody>
            </p:sp>
          </p:grpSp>
        </p:grpSp>
      </p:grpSp>
      <p:sp>
        <p:nvSpPr>
          <p:cNvPr id="165" name="Rectangle 47">
            <a:extLst>
              <a:ext uri="{FF2B5EF4-FFF2-40B4-BE49-F238E27FC236}">
                <a16:creationId xmlns:a16="http://schemas.microsoft.com/office/drawing/2014/main" id="{DE6B816E-28FD-F042-BAC6-6005321F7326}"/>
              </a:ext>
            </a:extLst>
          </p:cNvPr>
          <p:cNvSpPr>
            <a:spLocks noChangeArrowheads="1"/>
          </p:cNvSpPr>
          <p:nvPr/>
        </p:nvSpPr>
        <p:spPr bwMode="auto">
          <a:xfrm>
            <a:off x="1314221" y="2927773"/>
            <a:ext cx="4503412" cy="107541"/>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1" name="Group 10">
            <a:extLst>
              <a:ext uri="{FF2B5EF4-FFF2-40B4-BE49-F238E27FC236}">
                <a16:creationId xmlns:a16="http://schemas.microsoft.com/office/drawing/2014/main" id="{C2EB66EB-894C-A043-A360-C60A865F68A4}"/>
              </a:ext>
            </a:extLst>
          </p:cNvPr>
          <p:cNvGrpSpPr/>
          <p:nvPr/>
        </p:nvGrpSpPr>
        <p:grpSpPr>
          <a:xfrm>
            <a:off x="1289051" y="2849038"/>
            <a:ext cx="1267801" cy="861704"/>
            <a:chOff x="1289051" y="2849038"/>
            <a:chExt cx="1267801" cy="861704"/>
          </a:xfrm>
        </p:grpSpPr>
        <p:sp>
          <p:nvSpPr>
            <p:cNvPr id="168" name="Freeform 53">
              <a:extLst>
                <a:ext uri="{FF2B5EF4-FFF2-40B4-BE49-F238E27FC236}">
                  <a16:creationId xmlns:a16="http://schemas.microsoft.com/office/drawing/2014/main" id="{E3EEFD92-7050-9249-80C1-240C22D52535}"/>
                </a:ext>
              </a:extLst>
            </p:cNvPr>
            <p:cNvSpPr>
              <a:spLocks/>
            </p:cNvSpPr>
            <p:nvPr/>
          </p:nvSpPr>
          <p:spPr bwMode="auto">
            <a:xfrm>
              <a:off x="2369283" y="2849038"/>
              <a:ext cx="187569" cy="464732"/>
            </a:xfrm>
            <a:custGeom>
              <a:avLst/>
              <a:gdLst>
                <a:gd name="T0" fmla="*/ 2147483647 w 91"/>
                <a:gd name="T1" fmla="*/ 0 h 242"/>
                <a:gd name="T2" fmla="*/ 2147483647 w 91"/>
                <a:gd name="T3" fmla="*/ 2147483647 h 242"/>
                <a:gd name="T4" fmla="*/ 0 w 91"/>
                <a:gd name="T5" fmla="*/ 2147483647 h 242"/>
                <a:gd name="T6" fmla="*/ 0 60000 65536"/>
                <a:gd name="T7" fmla="*/ 0 60000 65536"/>
                <a:gd name="T8" fmla="*/ 0 60000 65536"/>
              </a:gdLst>
              <a:ahLst/>
              <a:cxnLst>
                <a:cxn ang="T6">
                  <a:pos x="T0" y="T1"/>
                </a:cxn>
                <a:cxn ang="T7">
                  <a:pos x="T2" y="T3"/>
                </a:cxn>
                <a:cxn ang="T8">
                  <a:pos x="T4" y="T5"/>
                </a:cxn>
              </a:cxnLst>
              <a:rect l="0" t="0" r="r" b="b"/>
              <a:pathLst>
                <a:path w="91" h="242">
                  <a:moveTo>
                    <a:pt x="91" y="0"/>
                  </a:moveTo>
                  <a:lnTo>
                    <a:pt x="88" y="242"/>
                  </a:lnTo>
                  <a:lnTo>
                    <a:pt x="0" y="242"/>
                  </a:lnTo>
                </a:path>
              </a:pathLst>
            </a:custGeom>
            <a:noFill/>
            <a:ln w="19050" cmpd="sng">
              <a:solidFill>
                <a:srgbClr val="CC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0" name="Text Box 57">
              <a:extLst>
                <a:ext uri="{FF2B5EF4-FFF2-40B4-BE49-F238E27FC236}">
                  <a16:creationId xmlns:a16="http://schemas.microsoft.com/office/drawing/2014/main" id="{4DCFBA68-55DB-2E45-83BC-59D80627D5D3}"/>
                </a:ext>
              </a:extLst>
            </p:cNvPr>
            <p:cNvSpPr txBox="1">
              <a:spLocks noChangeArrowheads="1"/>
            </p:cNvSpPr>
            <p:nvPr/>
          </p:nvSpPr>
          <p:spPr bwMode="auto">
            <a:xfrm>
              <a:off x="1289051" y="3119811"/>
              <a:ext cx="986168" cy="59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last byte</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Calibri" panose="020F0502020204030204"/>
                  <a:ea typeface="ＭＳ Ｐゴシック" charset="0"/>
                  <a:cs typeface="+mn-cs"/>
                </a:rPr>
                <a:t>ACKed</a:t>
              </a: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grpSp>
        <p:nvGrpSpPr>
          <p:cNvPr id="13" name="Group 12">
            <a:extLst>
              <a:ext uri="{FF2B5EF4-FFF2-40B4-BE49-F238E27FC236}">
                <a16:creationId xmlns:a16="http://schemas.microsoft.com/office/drawing/2014/main" id="{A8C3752B-025F-E94F-8654-13F54E9C670F}"/>
              </a:ext>
            </a:extLst>
          </p:cNvPr>
          <p:cNvGrpSpPr/>
          <p:nvPr/>
        </p:nvGrpSpPr>
        <p:grpSpPr>
          <a:xfrm>
            <a:off x="3824084" y="2948877"/>
            <a:ext cx="1759290" cy="1283237"/>
            <a:chOff x="3824084" y="2948877"/>
            <a:chExt cx="1759290" cy="1283237"/>
          </a:xfrm>
        </p:grpSpPr>
        <p:sp>
          <p:nvSpPr>
            <p:cNvPr id="172" name="Text Box 59">
              <a:extLst>
                <a:ext uri="{FF2B5EF4-FFF2-40B4-BE49-F238E27FC236}">
                  <a16:creationId xmlns:a16="http://schemas.microsoft.com/office/drawing/2014/main" id="{44BFDC0C-7E1F-194B-B1D5-936A1056896B}"/>
                </a:ext>
              </a:extLst>
            </p:cNvPr>
            <p:cNvSpPr txBox="1">
              <a:spLocks noChangeArrowheads="1"/>
            </p:cNvSpPr>
            <p:nvPr/>
          </p:nvSpPr>
          <p:spPr bwMode="auto">
            <a:xfrm>
              <a:off x="3979525" y="3890482"/>
              <a:ext cx="1603849" cy="3416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last byte sent</a:t>
              </a:r>
            </a:p>
          </p:txBody>
        </p:sp>
        <p:sp>
          <p:nvSpPr>
            <p:cNvPr id="180" name="Freeform 69">
              <a:extLst>
                <a:ext uri="{FF2B5EF4-FFF2-40B4-BE49-F238E27FC236}">
                  <a16:creationId xmlns:a16="http://schemas.microsoft.com/office/drawing/2014/main" id="{33A90F9A-C7CE-C44A-B81F-BFED1356069E}"/>
                </a:ext>
              </a:extLst>
            </p:cNvPr>
            <p:cNvSpPr>
              <a:spLocks/>
            </p:cNvSpPr>
            <p:nvPr/>
          </p:nvSpPr>
          <p:spPr bwMode="auto">
            <a:xfrm flipH="1">
              <a:off x="3824084" y="2948877"/>
              <a:ext cx="190240" cy="1102896"/>
            </a:xfrm>
            <a:custGeom>
              <a:avLst/>
              <a:gdLst>
                <a:gd name="T0" fmla="*/ 2147483647 w 91"/>
                <a:gd name="T1" fmla="*/ 0 h 242"/>
                <a:gd name="T2" fmla="*/ 2147483647 w 91"/>
                <a:gd name="T3" fmla="*/ 2147483647 h 242"/>
                <a:gd name="T4" fmla="*/ 0 w 91"/>
                <a:gd name="T5" fmla="*/ 2147483647 h 242"/>
                <a:gd name="T6" fmla="*/ 0 60000 65536"/>
                <a:gd name="T7" fmla="*/ 0 60000 65536"/>
                <a:gd name="T8" fmla="*/ 0 60000 65536"/>
                <a:gd name="connsiteX0" fmla="*/ 9412 w 9670"/>
                <a:gd name="connsiteY0" fmla="*/ 0 h 9938"/>
                <a:gd name="connsiteX1" fmla="*/ 9670 w 9670"/>
                <a:gd name="connsiteY1" fmla="*/ 9938 h 9938"/>
                <a:gd name="connsiteX2" fmla="*/ 0 w 9670"/>
                <a:gd name="connsiteY2" fmla="*/ 9938 h 9938"/>
              </a:gdLst>
              <a:ahLst/>
              <a:cxnLst>
                <a:cxn ang="0">
                  <a:pos x="connsiteX0" y="connsiteY0"/>
                </a:cxn>
                <a:cxn ang="0">
                  <a:pos x="connsiteX1" y="connsiteY1"/>
                </a:cxn>
                <a:cxn ang="0">
                  <a:pos x="connsiteX2" y="connsiteY2"/>
                </a:cxn>
              </a:cxnLst>
              <a:rect l="l" t="t" r="r" b="b"/>
              <a:pathLst>
                <a:path w="9670" h="9938">
                  <a:moveTo>
                    <a:pt x="9412" y="0"/>
                  </a:moveTo>
                  <a:lnTo>
                    <a:pt x="9670" y="9938"/>
                  </a:lnTo>
                  <a:lnTo>
                    <a:pt x="0" y="9938"/>
                  </a:lnTo>
                </a:path>
              </a:pathLst>
            </a:custGeom>
            <a:noFill/>
            <a:ln w="19050" cmpd="sng">
              <a:solidFill>
                <a:srgbClr val="CC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10" name="Group 9">
            <a:extLst>
              <a:ext uri="{FF2B5EF4-FFF2-40B4-BE49-F238E27FC236}">
                <a16:creationId xmlns:a16="http://schemas.microsoft.com/office/drawing/2014/main" id="{42CF5997-36CB-D147-BC28-3AEB4C853BEA}"/>
              </a:ext>
            </a:extLst>
          </p:cNvPr>
          <p:cNvGrpSpPr/>
          <p:nvPr/>
        </p:nvGrpSpPr>
        <p:grpSpPr>
          <a:xfrm>
            <a:off x="1289051" y="1292332"/>
            <a:ext cx="4641849" cy="1497173"/>
            <a:chOff x="1289051" y="1292332"/>
            <a:chExt cx="4641849" cy="1497173"/>
          </a:xfrm>
        </p:grpSpPr>
        <p:sp>
          <p:nvSpPr>
            <p:cNvPr id="104" name="Rectangle 12">
              <a:extLst>
                <a:ext uri="{FF2B5EF4-FFF2-40B4-BE49-F238E27FC236}">
                  <a16:creationId xmlns:a16="http://schemas.microsoft.com/office/drawing/2014/main" id="{04993FEE-920A-A241-8D22-76E5FD7EE6A9}"/>
                </a:ext>
              </a:extLst>
            </p:cNvPr>
            <p:cNvSpPr>
              <a:spLocks noChangeArrowheads="1"/>
            </p:cNvSpPr>
            <p:nvPr/>
          </p:nvSpPr>
          <p:spPr bwMode="auto">
            <a:xfrm>
              <a:off x="1370854" y="2034797"/>
              <a:ext cx="86000" cy="752789"/>
            </a:xfrm>
            <a:prstGeom prst="rect">
              <a:avLst/>
            </a:prstGeom>
            <a:gradFill rotWithShape="1">
              <a:gsLst>
                <a:gs pos="0">
                  <a:srgbClr val="FFFFFF"/>
                </a:gs>
                <a:gs pos="100000">
                  <a:srgbClr val="33CC33"/>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5" name="Rectangle 13">
              <a:extLst>
                <a:ext uri="{FF2B5EF4-FFF2-40B4-BE49-F238E27FC236}">
                  <a16:creationId xmlns:a16="http://schemas.microsoft.com/office/drawing/2014/main" id="{18E83275-ACB2-EC4C-B6DC-CBDA17C3A868}"/>
                </a:ext>
              </a:extLst>
            </p:cNvPr>
            <p:cNvSpPr>
              <a:spLocks noChangeArrowheads="1"/>
            </p:cNvSpPr>
            <p:nvPr/>
          </p:nvSpPr>
          <p:spPr bwMode="auto">
            <a:xfrm>
              <a:off x="1498805" y="2036716"/>
              <a:ext cx="85998" cy="752789"/>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06" name="Rectangle 14">
              <a:extLst>
                <a:ext uri="{FF2B5EF4-FFF2-40B4-BE49-F238E27FC236}">
                  <a16:creationId xmlns:a16="http://schemas.microsoft.com/office/drawing/2014/main" id="{DAC860B7-5379-0C49-8B6D-4F42EEEC890F}"/>
                </a:ext>
              </a:extLst>
            </p:cNvPr>
            <p:cNvSpPr>
              <a:spLocks noChangeArrowheads="1"/>
            </p:cNvSpPr>
            <p:nvPr/>
          </p:nvSpPr>
          <p:spPr bwMode="auto">
            <a:xfrm>
              <a:off x="1628852" y="2034797"/>
              <a:ext cx="85998" cy="752789"/>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07" name="Rectangle 15">
              <a:extLst>
                <a:ext uri="{FF2B5EF4-FFF2-40B4-BE49-F238E27FC236}">
                  <a16:creationId xmlns:a16="http://schemas.microsoft.com/office/drawing/2014/main" id="{850E3686-28F1-ED45-BCA0-8626CD94C24A}"/>
                </a:ext>
              </a:extLst>
            </p:cNvPr>
            <p:cNvSpPr>
              <a:spLocks noChangeArrowheads="1"/>
            </p:cNvSpPr>
            <p:nvPr/>
          </p:nvSpPr>
          <p:spPr bwMode="auto">
            <a:xfrm>
              <a:off x="1756801" y="2034797"/>
              <a:ext cx="86000" cy="752789"/>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08" name="Rectangle 16">
              <a:extLst>
                <a:ext uri="{FF2B5EF4-FFF2-40B4-BE49-F238E27FC236}">
                  <a16:creationId xmlns:a16="http://schemas.microsoft.com/office/drawing/2014/main" id="{2B67993F-458E-AA4F-8BDA-DD554E74E999}"/>
                </a:ext>
              </a:extLst>
            </p:cNvPr>
            <p:cNvSpPr>
              <a:spLocks noChangeArrowheads="1"/>
            </p:cNvSpPr>
            <p:nvPr/>
          </p:nvSpPr>
          <p:spPr bwMode="auto">
            <a:xfrm>
              <a:off x="1882653" y="2034797"/>
              <a:ext cx="86000" cy="752789"/>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09" name="Rectangle 17">
              <a:extLst>
                <a:ext uri="{FF2B5EF4-FFF2-40B4-BE49-F238E27FC236}">
                  <a16:creationId xmlns:a16="http://schemas.microsoft.com/office/drawing/2014/main" id="{0FAD288D-252F-5745-BF73-6A260AA674C3}"/>
                </a:ext>
              </a:extLst>
            </p:cNvPr>
            <p:cNvSpPr>
              <a:spLocks noChangeArrowheads="1"/>
            </p:cNvSpPr>
            <p:nvPr/>
          </p:nvSpPr>
          <p:spPr bwMode="auto">
            <a:xfrm>
              <a:off x="2010604" y="2034797"/>
              <a:ext cx="85998" cy="752789"/>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0" name="Rectangle 18">
              <a:extLst>
                <a:ext uri="{FF2B5EF4-FFF2-40B4-BE49-F238E27FC236}">
                  <a16:creationId xmlns:a16="http://schemas.microsoft.com/office/drawing/2014/main" id="{F50804B5-A9B0-B741-A2CB-DC3CFBF3864F}"/>
                </a:ext>
              </a:extLst>
            </p:cNvPr>
            <p:cNvSpPr>
              <a:spLocks noChangeArrowheads="1"/>
            </p:cNvSpPr>
            <p:nvPr/>
          </p:nvSpPr>
          <p:spPr bwMode="auto">
            <a:xfrm>
              <a:off x="2132261" y="2034797"/>
              <a:ext cx="85998" cy="752789"/>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1" name="Rectangle 19">
              <a:extLst>
                <a:ext uri="{FF2B5EF4-FFF2-40B4-BE49-F238E27FC236}">
                  <a16:creationId xmlns:a16="http://schemas.microsoft.com/office/drawing/2014/main" id="{E9319E92-5123-8943-BEB7-081DA31ABF1D}"/>
                </a:ext>
              </a:extLst>
            </p:cNvPr>
            <p:cNvSpPr>
              <a:spLocks noChangeArrowheads="1"/>
            </p:cNvSpPr>
            <p:nvPr/>
          </p:nvSpPr>
          <p:spPr bwMode="auto">
            <a:xfrm>
              <a:off x="2258113" y="2034797"/>
              <a:ext cx="85998" cy="752789"/>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2" name="Rectangle 20">
              <a:extLst>
                <a:ext uri="{FF2B5EF4-FFF2-40B4-BE49-F238E27FC236}">
                  <a16:creationId xmlns:a16="http://schemas.microsoft.com/office/drawing/2014/main" id="{C56329EF-B8DA-E848-8471-F7AB6A81A0AD}"/>
                </a:ext>
              </a:extLst>
            </p:cNvPr>
            <p:cNvSpPr>
              <a:spLocks noChangeArrowheads="1"/>
            </p:cNvSpPr>
            <p:nvPr/>
          </p:nvSpPr>
          <p:spPr bwMode="auto">
            <a:xfrm>
              <a:off x="2383965" y="2034797"/>
              <a:ext cx="85998" cy="752789"/>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3" name="Rectangle 21">
              <a:extLst>
                <a:ext uri="{FF2B5EF4-FFF2-40B4-BE49-F238E27FC236}">
                  <a16:creationId xmlns:a16="http://schemas.microsoft.com/office/drawing/2014/main" id="{B6EA82BD-4235-744C-8CC2-3D0E84463334}"/>
                </a:ext>
              </a:extLst>
            </p:cNvPr>
            <p:cNvSpPr>
              <a:spLocks noChangeArrowheads="1"/>
            </p:cNvSpPr>
            <p:nvPr/>
          </p:nvSpPr>
          <p:spPr bwMode="auto">
            <a:xfrm>
              <a:off x="2524500" y="2034797"/>
              <a:ext cx="86000" cy="752789"/>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4" name="Rectangle 22">
              <a:extLst>
                <a:ext uri="{FF2B5EF4-FFF2-40B4-BE49-F238E27FC236}">
                  <a16:creationId xmlns:a16="http://schemas.microsoft.com/office/drawing/2014/main" id="{3AB484C5-F544-AD4F-AC56-F33B38DBB98F}"/>
                </a:ext>
              </a:extLst>
            </p:cNvPr>
            <p:cNvSpPr>
              <a:spLocks noChangeArrowheads="1"/>
            </p:cNvSpPr>
            <p:nvPr/>
          </p:nvSpPr>
          <p:spPr bwMode="auto">
            <a:xfrm>
              <a:off x="2654547" y="2036716"/>
              <a:ext cx="86000" cy="752789"/>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5" name="Rectangle 23">
              <a:extLst>
                <a:ext uri="{FF2B5EF4-FFF2-40B4-BE49-F238E27FC236}">
                  <a16:creationId xmlns:a16="http://schemas.microsoft.com/office/drawing/2014/main" id="{1DD6947E-4A84-9D4E-B2FC-3A5E7F6D1E34}"/>
                </a:ext>
              </a:extLst>
            </p:cNvPr>
            <p:cNvSpPr>
              <a:spLocks noChangeArrowheads="1"/>
            </p:cNvSpPr>
            <p:nvPr/>
          </p:nvSpPr>
          <p:spPr bwMode="auto">
            <a:xfrm>
              <a:off x="2782498" y="2034797"/>
              <a:ext cx="85998" cy="752789"/>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6" name="Rectangle 24">
              <a:extLst>
                <a:ext uri="{FF2B5EF4-FFF2-40B4-BE49-F238E27FC236}">
                  <a16:creationId xmlns:a16="http://schemas.microsoft.com/office/drawing/2014/main" id="{2A55A81B-B032-0840-A48D-1D5352A231AA}"/>
                </a:ext>
              </a:extLst>
            </p:cNvPr>
            <p:cNvSpPr>
              <a:spLocks noChangeArrowheads="1"/>
            </p:cNvSpPr>
            <p:nvPr/>
          </p:nvSpPr>
          <p:spPr bwMode="auto">
            <a:xfrm>
              <a:off x="2910447" y="2034797"/>
              <a:ext cx="86000" cy="752789"/>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7" name="Rectangle 25">
              <a:extLst>
                <a:ext uri="{FF2B5EF4-FFF2-40B4-BE49-F238E27FC236}">
                  <a16:creationId xmlns:a16="http://schemas.microsoft.com/office/drawing/2014/main" id="{EBC4122E-0CCF-1548-9A66-7DCD08E748CD}"/>
                </a:ext>
              </a:extLst>
            </p:cNvPr>
            <p:cNvSpPr>
              <a:spLocks noChangeArrowheads="1"/>
            </p:cNvSpPr>
            <p:nvPr/>
          </p:nvSpPr>
          <p:spPr bwMode="auto">
            <a:xfrm>
              <a:off x="3038397" y="2034797"/>
              <a:ext cx="85998" cy="752789"/>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8" name="Rectangle 26">
              <a:extLst>
                <a:ext uri="{FF2B5EF4-FFF2-40B4-BE49-F238E27FC236}">
                  <a16:creationId xmlns:a16="http://schemas.microsoft.com/office/drawing/2014/main" id="{DB7235A0-624C-DB45-8BCC-3CE6B91647F3}"/>
                </a:ext>
              </a:extLst>
            </p:cNvPr>
            <p:cNvSpPr>
              <a:spLocks noChangeArrowheads="1"/>
            </p:cNvSpPr>
            <p:nvPr/>
          </p:nvSpPr>
          <p:spPr bwMode="auto">
            <a:xfrm>
              <a:off x="3164249" y="2034797"/>
              <a:ext cx="85998" cy="752789"/>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9" name="Rectangle 27">
              <a:extLst>
                <a:ext uri="{FF2B5EF4-FFF2-40B4-BE49-F238E27FC236}">
                  <a16:creationId xmlns:a16="http://schemas.microsoft.com/office/drawing/2014/main" id="{345917A5-9719-BB4F-9C0B-ACD89A8BB0F4}"/>
                </a:ext>
              </a:extLst>
            </p:cNvPr>
            <p:cNvSpPr>
              <a:spLocks noChangeArrowheads="1"/>
            </p:cNvSpPr>
            <p:nvPr/>
          </p:nvSpPr>
          <p:spPr bwMode="auto">
            <a:xfrm>
              <a:off x="3285907" y="2034797"/>
              <a:ext cx="85998" cy="752789"/>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0" name="Rectangle 28">
              <a:extLst>
                <a:ext uri="{FF2B5EF4-FFF2-40B4-BE49-F238E27FC236}">
                  <a16:creationId xmlns:a16="http://schemas.microsoft.com/office/drawing/2014/main" id="{4C1474B9-991E-6847-8B01-DE0C95138525}"/>
                </a:ext>
              </a:extLst>
            </p:cNvPr>
            <p:cNvSpPr>
              <a:spLocks noChangeArrowheads="1"/>
            </p:cNvSpPr>
            <p:nvPr/>
          </p:nvSpPr>
          <p:spPr bwMode="auto">
            <a:xfrm>
              <a:off x="3411759" y="2034797"/>
              <a:ext cx="85998" cy="752789"/>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1" name="Rectangle 29">
              <a:extLst>
                <a:ext uri="{FF2B5EF4-FFF2-40B4-BE49-F238E27FC236}">
                  <a16:creationId xmlns:a16="http://schemas.microsoft.com/office/drawing/2014/main" id="{1FEE069D-BAD8-8A43-9829-68BF4DBC5019}"/>
                </a:ext>
              </a:extLst>
            </p:cNvPr>
            <p:cNvSpPr>
              <a:spLocks noChangeArrowheads="1"/>
            </p:cNvSpPr>
            <p:nvPr/>
          </p:nvSpPr>
          <p:spPr bwMode="auto">
            <a:xfrm>
              <a:off x="3539708" y="2034797"/>
              <a:ext cx="86000" cy="752789"/>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2" name="Rectangle 30">
              <a:extLst>
                <a:ext uri="{FF2B5EF4-FFF2-40B4-BE49-F238E27FC236}">
                  <a16:creationId xmlns:a16="http://schemas.microsoft.com/office/drawing/2014/main" id="{F6A54E32-B859-A84C-B9EB-275C556CD8B7}"/>
                </a:ext>
              </a:extLst>
            </p:cNvPr>
            <p:cNvSpPr>
              <a:spLocks noChangeArrowheads="1"/>
            </p:cNvSpPr>
            <p:nvPr/>
          </p:nvSpPr>
          <p:spPr bwMode="auto">
            <a:xfrm>
              <a:off x="3657170" y="2034797"/>
              <a:ext cx="86000" cy="752789"/>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3" name="Rectangle 31">
              <a:extLst>
                <a:ext uri="{FF2B5EF4-FFF2-40B4-BE49-F238E27FC236}">
                  <a16:creationId xmlns:a16="http://schemas.microsoft.com/office/drawing/2014/main" id="{F693AF70-5D12-874C-A1FE-39895AB51D68}"/>
                </a:ext>
              </a:extLst>
            </p:cNvPr>
            <p:cNvSpPr>
              <a:spLocks noChangeArrowheads="1"/>
            </p:cNvSpPr>
            <p:nvPr/>
          </p:nvSpPr>
          <p:spPr bwMode="auto">
            <a:xfrm>
              <a:off x="3783022" y="2034797"/>
              <a:ext cx="86000" cy="752789"/>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4" name="Rectangle 32">
              <a:extLst>
                <a:ext uri="{FF2B5EF4-FFF2-40B4-BE49-F238E27FC236}">
                  <a16:creationId xmlns:a16="http://schemas.microsoft.com/office/drawing/2014/main" id="{8AF2AC6B-DBDA-9B44-8499-2FA57D21931E}"/>
                </a:ext>
              </a:extLst>
            </p:cNvPr>
            <p:cNvSpPr>
              <a:spLocks noChangeArrowheads="1"/>
            </p:cNvSpPr>
            <p:nvPr/>
          </p:nvSpPr>
          <p:spPr bwMode="auto">
            <a:xfrm>
              <a:off x="3906778" y="2032876"/>
              <a:ext cx="85998" cy="75278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5" name="Rectangle 33">
              <a:extLst>
                <a:ext uri="{FF2B5EF4-FFF2-40B4-BE49-F238E27FC236}">
                  <a16:creationId xmlns:a16="http://schemas.microsoft.com/office/drawing/2014/main" id="{3C5EC589-0EEE-AA43-956D-7E1A6B8E7BEA}"/>
                </a:ext>
              </a:extLst>
            </p:cNvPr>
            <p:cNvSpPr>
              <a:spLocks noChangeArrowheads="1"/>
            </p:cNvSpPr>
            <p:nvPr/>
          </p:nvSpPr>
          <p:spPr bwMode="auto">
            <a:xfrm>
              <a:off x="4028435" y="2032876"/>
              <a:ext cx="85998" cy="75278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6" name="Rectangle 34">
              <a:extLst>
                <a:ext uri="{FF2B5EF4-FFF2-40B4-BE49-F238E27FC236}">
                  <a16:creationId xmlns:a16="http://schemas.microsoft.com/office/drawing/2014/main" id="{00489FD8-0BA0-844E-AA41-BDE801D2E271}"/>
                </a:ext>
              </a:extLst>
            </p:cNvPr>
            <p:cNvSpPr>
              <a:spLocks noChangeArrowheads="1"/>
            </p:cNvSpPr>
            <p:nvPr/>
          </p:nvSpPr>
          <p:spPr bwMode="auto">
            <a:xfrm>
              <a:off x="4156384" y="2032876"/>
              <a:ext cx="86000" cy="75278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7" name="Rectangle 35">
              <a:extLst>
                <a:ext uri="{FF2B5EF4-FFF2-40B4-BE49-F238E27FC236}">
                  <a16:creationId xmlns:a16="http://schemas.microsoft.com/office/drawing/2014/main" id="{7CDE0EFB-7CC4-304D-AD89-8FC08C1FBD45}"/>
                </a:ext>
              </a:extLst>
            </p:cNvPr>
            <p:cNvSpPr>
              <a:spLocks noChangeArrowheads="1"/>
            </p:cNvSpPr>
            <p:nvPr/>
          </p:nvSpPr>
          <p:spPr bwMode="auto">
            <a:xfrm>
              <a:off x="4282236" y="2032876"/>
              <a:ext cx="86000" cy="75278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8" name="Rectangle 36">
              <a:extLst>
                <a:ext uri="{FF2B5EF4-FFF2-40B4-BE49-F238E27FC236}">
                  <a16:creationId xmlns:a16="http://schemas.microsoft.com/office/drawing/2014/main" id="{6EECC216-B56D-D043-93ED-F50164EF4E4A}"/>
                </a:ext>
              </a:extLst>
            </p:cNvPr>
            <p:cNvSpPr>
              <a:spLocks noChangeArrowheads="1"/>
            </p:cNvSpPr>
            <p:nvPr/>
          </p:nvSpPr>
          <p:spPr bwMode="auto">
            <a:xfrm>
              <a:off x="4399698" y="2032876"/>
              <a:ext cx="86000" cy="75278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9" name="Rectangle 37">
              <a:extLst>
                <a:ext uri="{FF2B5EF4-FFF2-40B4-BE49-F238E27FC236}">
                  <a16:creationId xmlns:a16="http://schemas.microsoft.com/office/drawing/2014/main" id="{2DDF4004-027D-3448-8C19-8E608E21464E}"/>
                </a:ext>
              </a:extLst>
            </p:cNvPr>
            <p:cNvSpPr>
              <a:spLocks noChangeArrowheads="1"/>
            </p:cNvSpPr>
            <p:nvPr/>
          </p:nvSpPr>
          <p:spPr bwMode="auto">
            <a:xfrm>
              <a:off x="4525550" y="2032876"/>
              <a:ext cx="86000" cy="75278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30" name="Rectangle 38">
              <a:extLst>
                <a:ext uri="{FF2B5EF4-FFF2-40B4-BE49-F238E27FC236}">
                  <a16:creationId xmlns:a16="http://schemas.microsoft.com/office/drawing/2014/main" id="{66B062CA-DE3B-DE43-ABC0-B0129B267927}"/>
                </a:ext>
              </a:extLst>
            </p:cNvPr>
            <p:cNvSpPr>
              <a:spLocks noChangeArrowheads="1"/>
            </p:cNvSpPr>
            <p:nvPr/>
          </p:nvSpPr>
          <p:spPr bwMode="auto">
            <a:xfrm>
              <a:off x="4653501" y="2034797"/>
              <a:ext cx="85998" cy="752789"/>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Rectangle 39">
              <a:extLst>
                <a:ext uri="{FF2B5EF4-FFF2-40B4-BE49-F238E27FC236}">
                  <a16:creationId xmlns:a16="http://schemas.microsoft.com/office/drawing/2014/main" id="{B8FF22AA-6251-9B4A-8B71-33B1C663B36C}"/>
                </a:ext>
              </a:extLst>
            </p:cNvPr>
            <p:cNvSpPr>
              <a:spLocks noChangeArrowheads="1"/>
            </p:cNvSpPr>
            <p:nvPr/>
          </p:nvSpPr>
          <p:spPr bwMode="auto">
            <a:xfrm>
              <a:off x="4781450" y="2036716"/>
              <a:ext cx="86000" cy="752789"/>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2" name="Rectangle 40">
              <a:extLst>
                <a:ext uri="{FF2B5EF4-FFF2-40B4-BE49-F238E27FC236}">
                  <a16:creationId xmlns:a16="http://schemas.microsoft.com/office/drawing/2014/main" id="{FAB9104E-A760-C644-B315-33CD7DEB1CB4}"/>
                </a:ext>
              </a:extLst>
            </p:cNvPr>
            <p:cNvSpPr>
              <a:spLocks noChangeArrowheads="1"/>
            </p:cNvSpPr>
            <p:nvPr/>
          </p:nvSpPr>
          <p:spPr bwMode="auto">
            <a:xfrm>
              <a:off x="4909400" y="2034797"/>
              <a:ext cx="85998" cy="752789"/>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3" name="Rectangle 41">
              <a:extLst>
                <a:ext uri="{FF2B5EF4-FFF2-40B4-BE49-F238E27FC236}">
                  <a16:creationId xmlns:a16="http://schemas.microsoft.com/office/drawing/2014/main" id="{84289F99-D270-C140-AA7A-F6C4AFA078ED}"/>
                </a:ext>
              </a:extLst>
            </p:cNvPr>
            <p:cNvSpPr>
              <a:spLocks noChangeArrowheads="1"/>
            </p:cNvSpPr>
            <p:nvPr/>
          </p:nvSpPr>
          <p:spPr bwMode="auto">
            <a:xfrm>
              <a:off x="5039448" y="2034797"/>
              <a:ext cx="85998" cy="752789"/>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4" name="Rectangle 42">
              <a:extLst>
                <a:ext uri="{FF2B5EF4-FFF2-40B4-BE49-F238E27FC236}">
                  <a16:creationId xmlns:a16="http://schemas.microsoft.com/office/drawing/2014/main" id="{CDFBFB7B-6E55-9045-8777-DB8B3B13C3C3}"/>
                </a:ext>
              </a:extLst>
            </p:cNvPr>
            <p:cNvSpPr>
              <a:spLocks noChangeArrowheads="1"/>
            </p:cNvSpPr>
            <p:nvPr/>
          </p:nvSpPr>
          <p:spPr bwMode="auto">
            <a:xfrm>
              <a:off x="5165300" y="2034797"/>
              <a:ext cx="85998" cy="752789"/>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7" name="Rectangle 43">
              <a:extLst>
                <a:ext uri="{FF2B5EF4-FFF2-40B4-BE49-F238E27FC236}">
                  <a16:creationId xmlns:a16="http://schemas.microsoft.com/office/drawing/2014/main" id="{AD3CDD9F-C7EC-964D-A02B-C8B9C75CCDA9}"/>
                </a:ext>
              </a:extLst>
            </p:cNvPr>
            <p:cNvSpPr>
              <a:spLocks noChangeArrowheads="1"/>
            </p:cNvSpPr>
            <p:nvPr/>
          </p:nvSpPr>
          <p:spPr bwMode="auto">
            <a:xfrm>
              <a:off x="5291152" y="2034797"/>
              <a:ext cx="85998" cy="752789"/>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Rectangle 44">
              <a:extLst>
                <a:ext uri="{FF2B5EF4-FFF2-40B4-BE49-F238E27FC236}">
                  <a16:creationId xmlns:a16="http://schemas.microsoft.com/office/drawing/2014/main" id="{A68B931F-B222-6643-B4DE-15E3E8354B18}"/>
                </a:ext>
              </a:extLst>
            </p:cNvPr>
            <p:cNvSpPr>
              <a:spLocks noChangeArrowheads="1"/>
            </p:cNvSpPr>
            <p:nvPr/>
          </p:nvSpPr>
          <p:spPr bwMode="auto">
            <a:xfrm>
              <a:off x="5412809" y="2034797"/>
              <a:ext cx="85998" cy="752789"/>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3" name="Rectangle 45">
              <a:extLst>
                <a:ext uri="{FF2B5EF4-FFF2-40B4-BE49-F238E27FC236}">
                  <a16:creationId xmlns:a16="http://schemas.microsoft.com/office/drawing/2014/main" id="{7D3A9CBD-AC18-2744-9564-5C628A27F631}"/>
                </a:ext>
              </a:extLst>
            </p:cNvPr>
            <p:cNvSpPr>
              <a:spLocks noChangeArrowheads="1"/>
            </p:cNvSpPr>
            <p:nvPr/>
          </p:nvSpPr>
          <p:spPr bwMode="auto">
            <a:xfrm>
              <a:off x="5540759" y="2034797"/>
              <a:ext cx="86000" cy="752789"/>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4" name="Rectangle 46">
              <a:extLst>
                <a:ext uri="{FF2B5EF4-FFF2-40B4-BE49-F238E27FC236}">
                  <a16:creationId xmlns:a16="http://schemas.microsoft.com/office/drawing/2014/main" id="{7BD5CB89-7651-AC4B-B6A7-CB76771F9558}"/>
                </a:ext>
              </a:extLst>
            </p:cNvPr>
            <p:cNvSpPr>
              <a:spLocks noChangeArrowheads="1"/>
            </p:cNvSpPr>
            <p:nvPr/>
          </p:nvSpPr>
          <p:spPr bwMode="auto">
            <a:xfrm>
              <a:off x="5666611" y="2034797"/>
              <a:ext cx="86000" cy="752789"/>
            </a:xfrm>
            <a:prstGeom prst="rect">
              <a:avLst/>
            </a:prstGeom>
            <a:gradFill rotWithShape="1">
              <a:gsLst>
                <a:gs pos="0">
                  <a:srgbClr val="B2B2B2"/>
                </a:gs>
                <a:gs pos="100000">
                  <a:srgbClr val="FFFFFF"/>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6" name="Rectangle 48">
              <a:extLst>
                <a:ext uri="{FF2B5EF4-FFF2-40B4-BE49-F238E27FC236}">
                  <a16:creationId xmlns:a16="http://schemas.microsoft.com/office/drawing/2014/main" id="{22B83E8B-5347-B046-AB4A-F500B639B452}"/>
                </a:ext>
              </a:extLst>
            </p:cNvPr>
            <p:cNvSpPr>
              <a:spLocks noChangeArrowheads="1"/>
            </p:cNvSpPr>
            <p:nvPr/>
          </p:nvSpPr>
          <p:spPr bwMode="auto">
            <a:xfrm>
              <a:off x="1427488" y="1902290"/>
              <a:ext cx="4503412" cy="107541"/>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3" name="Text Box 61">
              <a:extLst>
                <a:ext uri="{FF2B5EF4-FFF2-40B4-BE49-F238E27FC236}">
                  <a16:creationId xmlns:a16="http://schemas.microsoft.com/office/drawing/2014/main" id="{EC2166A2-B157-124D-AD95-CDDC7B2DDCB8}"/>
                </a:ext>
              </a:extLst>
            </p:cNvPr>
            <p:cNvSpPr txBox="1">
              <a:spLocks noChangeArrowheads="1"/>
            </p:cNvSpPr>
            <p:nvPr/>
          </p:nvSpPr>
          <p:spPr bwMode="auto">
            <a:xfrm>
              <a:off x="3220882" y="1648799"/>
              <a:ext cx="805454" cy="343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ourier New" charset="0"/>
                  <a:ea typeface="ＭＳ Ｐゴシック" charset="0"/>
                  <a:cs typeface="+mn-cs"/>
                </a:rPr>
                <a:t>cwnd</a:t>
              </a:r>
              <a:endParaRPr kumimoji="0" lang="en-US" sz="1400" b="1" i="1" u="none" strike="noStrike" kern="1200" cap="none" spc="0" normalizeH="0" baseline="0" noProof="0">
                <a:ln>
                  <a:noFill/>
                </a:ln>
                <a:solidFill>
                  <a:srgbClr val="000000"/>
                </a:solidFill>
                <a:effectLst/>
                <a:uLnTx/>
                <a:uFillTx/>
                <a:latin typeface="Courier New" charset="0"/>
                <a:ea typeface="ＭＳ Ｐゴシック" charset="0"/>
                <a:cs typeface="+mn-cs"/>
              </a:endParaRPr>
            </a:p>
          </p:txBody>
        </p:sp>
        <p:grpSp>
          <p:nvGrpSpPr>
            <p:cNvPr id="174" name="Group 62">
              <a:extLst>
                <a:ext uri="{FF2B5EF4-FFF2-40B4-BE49-F238E27FC236}">
                  <a16:creationId xmlns:a16="http://schemas.microsoft.com/office/drawing/2014/main" id="{A2ECB346-2348-1D42-A5A0-3073BBFAF723}"/>
                </a:ext>
              </a:extLst>
            </p:cNvPr>
            <p:cNvGrpSpPr>
              <a:grpSpLocks/>
            </p:cNvGrpSpPr>
            <p:nvPr/>
          </p:nvGrpSpPr>
          <p:grpSpPr bwMode="auto">
            <a:xfrm>
              <a:off x="4022141" y="1750580"/>
              <a:ext cx="591506" cy="142108"/>
              <a:chOff x="4250" y="1692"/>
              <a:chExt cx="374" cy="86"/>
            </a:xfrm>
          </p:grpSpPr>
          <p:sp>
            <p:nvSpPr>
              <p:cNvPr id="175" name="Line 63">
                <a:extLst>
                  <a:ext uri="{FF2B5EF4-FFF2-40B4-BE49-F238E27FC236}">
                    <a16:creationId xmlns:a16="http://schemas.microsoft.com/office/drawing/2014/main" id="{D8AB4372-6622-194F-8B2C-95E11AB4BDB8}"/>
                  </a:ext>
                </a:extLst>
              </p:cNvPr>
              <p:cNvSpPr>
                <a:spLocks noChangeShapeType="1"/>
              </p:cNvSpPr>
              <p:nvPr/>
            </p:nvSpPr>
            <p:spPr bwMode="auto">
              <a:xfrm>
                <a:off x="4250" y="1738"/>
                <a:ext cx="374" cy="0"/>
              </a:xfrm>
              <a:prstGeom prst="line">
                <a:avLst/>
              </a:prstGeom>
              <a:noFill/>
              <a:ln w="2857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6" name="Line 64">
                <a:extLst>
                  <a:ext uri="{FF2B5EF4-FFF2-40B4-BE49-F238E27FC236}">
                    <a16:creationId xmlns:a16="http://schemas.microsoft.com/office/drawing/2014/main" id="{90113FC4-9E6C-1344-9A19-D18BED38D2E9}"/>
                  </a:ext>
                </a:extLst>
              </p:cNvPr>
              <p:cNvSpPr>
                <a:spLocks noChangeShapeType="1"/>
              </p:cNvSpPr>
              <p:nvPr/>
            </p:nvSpPr>
            <p:spPr bwMode="auto">
              <a:xfrm>
                <a:off x="4621" y="1692"/>
                <a:ext cx="0" cy="86"/>
              </a:xfrm>
              <a:prstGeom prst="line">
                <a:avLst/>
              </a:prstGeom>
              <a:noFill/>
              <a:ln w="952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77" name="Group 65">
              <a:extLst>
                <a:ext uri="{FF2B5EF4-FFF2-40B4-BE49-F238E27FC236}">
                  <a16:creationId xmlns:a16="http://schemas.microsoft.com/office/drawing/2014/main" id="{DA340DC1-A02D-8B4C-B20C-F58E960E37E4}"/>
                </a:ext>
              </a:extLst>
            </p:cNvPr>
            <p:cNvGrpSpPr>
              <a:grpSpLocks/>
            </p:cNvGrpSpPr>
            <p:nvPr/>
          </p:nvGrpSpPr>
          <p:grpSpPr bwMode="auto">
            <a:xfrm rot="10800000">
              <a:off x="2650352" y="1773625"/>
              <a:ext cx="616676" cy="149790"/>
              <a:chOff x="4250" y="1692"/>
              <a:chExt cx="374" cy="86"/>
            </a:xfrm>
          </p:grpSpPr>
          <p:sp>
            <p:nvSpPr>
              <p:cNvPr id="178" name="Line 66">
                <a:extLst>
                  <a:ext uri="{FF2B5EF4-FFF2-40B4-BE49-F238E27FC236}">
                    <a16:creationId xmlns:a16="http://schemas.microsoft.com/office/drawing/2014/main" id="{996A9ACA-B6A9-274C-AF8C-6FDF8BEA33F2}"/>
                  </a:ext>
                </a:extLst>
              </p:cNvPr>
              <p:cNvSpPr>
                <a:spLocks noChangeShapeType="1"/>
              </p:cNvSpPr>
              <p:nvPr/>
            </p:nvSpPr>
            <p:spPr bwMode="auto">
              <a:xfrm>
                <a:off x="4260" y="1746"/>
                <a:ext cx="374" cy="0"/>
              </a:xfrm>
              <a:prstGeom prst="line">
                <a:avLst/>
              </a:prstGeom>
              <a:noFill/>
              <a:ln w="2857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9" name="Line 67">
                <a:extLst>
                  <a:ext uri="{FF2B5EF4-FFF2-40B4-BE49-F238E27FC236}">
                    <a16:creationId xmlns:a16="http://schemas.microsoft.com/office/drawing/2014/main" id="{1CAF8AD6-4F2D-AF41-B54A-FA702FB44D10}"/>
                  </a:ext>
                </a:extLst>
              </p:cNvPr>
              <p:cNvSpPr>
                <a:spLocks noChangeShapeType="1"/>
              </p:cNvSpPr>
              <p:nvPr/>
            </p:nvSpPr>
            <p:spPr bwMode="auto">
              <a:xfrm>
                <a:off x="4632" y="1700"/>
                <a:ext cx="0" cy="86"/>
              </a:xfrm>
              <a:prstGeom prst="line">
                <a:avLst/>
              </a:prstGeom>
              <a:noFill/>
              <a:ln w="952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187" name="Text Box 78">
              <a:extLst>
                <a:ext uri="{FF2B5EF4-FFF2-40B4-BE49-F238E27FC236}">
                  <a16:creationId xmlns:a16="http://schemas.microsoft.com/office/drawing/2014/main" id="{084366A9-52AF-9848-912D-70AD364BF8CE}"/>
                </a:ext>
              </a:extLst>
            </p:cNvPr>
            <p:cNvSpPr txBox="1">
              <a:spLocks noChangeArrowheads="1"/>
            </p:cNvSpPr>
            <p:nvPr/>
          </p:nvSpPr>
          <p:spPr bwMode="auto">
            <a:xfrm>
              <a:off x="1289051" y="1292332"/>
              <a:ext cx="3220754" cy="3693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sender sequence number space </a:t>
              </a:r>
            </a:p>
          </p:txBody>
        </p:sp>
      </p:grpSp>
      <p:sp>
        <p:nvSpPr>
          <p:cNvPr id="198" name="Line 51">
            <a:extLst>
              <a:ext uri="{FF2B5EF4-FFF2-40B4-BE49-F238E27FC236}">
                <a16:creationId xmlns:a16="http://schemas.microsoft.com/office/drawing/2014/main" id="{E6E4B0C6-1414-3D4F-93A5-CCA3CEEBB668}"/>
              </a:ext>
            </a:extLst>
          </p:cNvPr>
          <p:cNvSpPr>
            <a:spLocks noChangeShapeType="1"/>
          </p:cNvSpPr>
          <p:nvPr/>
        </p:nvSpPr>
        <p:spPr bwMode="auto">
          <a:xfrm>
            <a:off x="3908860" y="2875555"/>
            <a:ext cx="700041" cy="0"/>
          </a:xfrm>
          <a:prstGeom prst="line">
            <a:avLst/>
          </a:prstGeom>
          <a:noFill/>
          <a:ln w="2857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14" name="Group 13">
            <a:extLst>
              <a:ext uri="{FF2B5EF4-FFF2-40B4-BE49-F238E27FC236}">
                <a16:creationId xmlns:a16="http://schemas.microsoft.com/office/drawing/2014/main" id="{BF77D345-5DCD-C84A-8957-E4F03648FFCF}"/>
              </a:ext>
            </a:extLst>
          </p:cNvPr>
          <p:cNvGrpSpPr/>
          <p:nvPr/>
        </p:nvGrpSpPr>
        <p:grpSpPr>
          <a:xfrm>
            <a:off x="4204169" y="2959619"/>
            <a:ext cx="1759165" cy="950582"/>
            <a:chOff x="4204169" y="2959619"/>
            <a:chExt cx="1759165" cy="950582"/>
          </a:xfrm>
        </p:grpSpPr>
        <p:sp>
          <p:nvSpPr>
            <p:cNvPr id="199" name="Freeform 69">
              <a:extLst>
                <a:ext uri="{FF2B5EF4-FFF2-40B4-BE49-F238E27FC236}">
                  <a16:creationId xmlns:a16="http://schemas.microsoft.com/office/drawing/2014/main" id="{59B379E2-D8BE-6243-B6FF-8D00B68FA2FC}"/>
                </a:ext>
              </a:extLst>
            </p:cNvPr>
            <p:cNvSpPr>
              <a:spLocks/>
            </p:cNvSpPr>
            <p:nvPr/>
          </p:nvSpPr>
          <p:spPr bwMode="auto">
            <a:xfrm flipH="1">
              <a:off x="4204169" y="2959619"/>
              <a:ext cx="190240" cy="549834"/>
            </a:xfrm>
            <a:custGeom>
              <a:avLst/>
              <a:gdLst>
                <a:gd name="T0" fmla="*/ 2147483647 w 91"/>
                <a:gd name="T1" fmla="*/ 0 h 242"/>
                <a:gd name="T2" fmla="*/ 2147483647 w 91"/>
                <a:gd name="T3" fmla="*/ 2147483647 h 242"/>
                <a:gd name="T4" fmla="*/ 0 w 91"/>
                <a:gd name="T5" fmla="*/ 2147483647 h 242"/>
                <a:gd name="T6" fmla="*/ 0 60000 65536"/>
                <a:gd name="T7" fmla="*/ 0 60000 65536"/>
                <a:gd name="T8" fmla="*/ 0 60000 65536"/>
                <a:gd name="connsiteX0" fmla="*/ 9412 w 9670"/>
                <a:gd name="connsiteY0" fmla="*/ 0 h 9938"/>
                <a:gd name="connsiteX1" fmla="*/ 9670 w 9670"/>
                <a:gd name="connsiteY1" fmla="*/ 9938 h 9938"/>
                <a:gd name="connsiteX2" fmla="*/ 0 w 9670"/>
                <a:gd name="connsiteY2" fmla="*/ 9938 h 9938"/>
              </a:gdLst>
              <a:ahLst/>
              <a:cxnLst>
                <a:cxn ang="0">
                  <a:pos x="connsiteX0" y="connsiteY0"/>
                </a:cxn>
                <a:cxn ang="0">
                  <a:pos x="connsiteX1" y="connsiteY1"/>
                </a:cxn>
                <a:cxn ang="0">
                  <a:pos x="connsiteX2" y="connsiteY2"/>
                </a:cxn>
              </a:cxnLst>
              <a:rect l="l" t="t" r="r" b="b"/>
              <a:pathLst>
                <a:path w="9670" h="9938">
                  <a:moveTo>
                    <a:pt x="9412" y="0"/>
                  </a:moveTo>
                  <a:lnTo>
                    <a:pt x="9670" y="9938"/>
                  </a:lnTo>
                  <a:lnTo>
                    <a:pt x="0" y="9938"/>
                  </a:lnTo>
                </a:path>
              </a:pathLst>
            </a:custGeom>
            <a:noFill/>
            <a:ln w="19050" cmpd="sng">
              <a:solidFill>
                <a:srgbClr val="CC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00" name="Text Box 59">
              <a:extLst>
                <a:ext uri="{FF2B5EF4-FFF2-40B4-BE49-F238E27FC236}">
                  <a16:creationId xmlns:a16="http://schemas.microsoft.com/office/drawing/2014/main" id="{D18ACC8C-E30F-2B43-A012-02A119CFD507}"/>
                </a:ext>
              </a:extLst>
            </p:cNvPr>
            <p:cNvSpPr txBox="1">
              <a:spLocks noChangeArrowheads="1"/>
            </p:cNvSpPr>
            <p:nvPr/>
          </p:nvSpPr>
          <p:spPr bwMode="auto">
            <a:xfrm>
              <a:off x="4359485" y="3319270"/>
              <a:ext cx="1603849" cy="59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available but not used</a:t>
              </a:r>
            </a:p>
          </p:txBody>
        </p:sp>
      </p:grpSp>
      <p:grpSp>
        <p:nvGrpSpPr>
          <p:cNvPr id="22" name="Group 21">
            <a:extLst>
              <a:ext uri="{FF2B5EF4-FFF2-40B4-BE49-F238E27FC236}">
                <a16:creationId xmlns:a16="http://schemas.microsoft.com/office/drawing/2014/main" id="{9DAB0D8A-F035-A446-BFCD-CB14C1FE358B}"/>
              </a:ext>
            </a:extLst>
          </p:cNvPr>
          <p:cNvGrpSpPr/>
          <p:nvPr/>
        </p:nvGrpSpPr>
        <p:grpSpPr>
          <a:xfrm>
            <a:off x="7180262" y="1455737"/>
            <a:ext cx="4592627" cy="2538364"/>
            <a:chOff x="7180262" y="1455737"/>
            <a:chExt cx="4592627" cy="2538364"/>
          </a:xfrm>
        </p:grpSpPr>
        <p:sp>
          <p:nvSpPr>
            <p:cNvPr id="103" name="Rectangle 4">
              <a:extLst>
                <a:ext uri="{FF2B5EF4-FFF2-40B4-BE49-F238E27FC236}">
                  <a16:creationId xmlns:a16="http://schemas.microsoft.com/office/drawing/2014/main" id="{3906FFA2-1D5C-7540-9050-9ADF12840292}"/>
                </a:ext>
              </a:extLst>
            </p:cNvPr>
            <p:cNvSpPr txBox="1">
              <a:spLocks noChangeArrowheads="1"/>
            </p:cNvSpPr>
            <p:nvPr/>
          </p:nvSpPr>
          <p:spPr bwMode="auto">
            <a:xfrm>
              <a:off x="7180262" y="1455737"/>
              <a:ext cx="4592627" cy="2447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charset="0"/>
                <a:buNone/>
                <a:tabLst/>
                <a:defRPr/>
              </a:pPr>
              <a:r>
                <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TCP sending behavior:</a:t>
              </a:r>
            </a:p>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800" b="0" i="1"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roughly:</a:t>
              </a:r>
              <a:r>
                <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 send </a:t>
              </a:r>
              <a:r>
                <a:rPr kumimoji="0" lang="en-US" sz="2800" b="0" i="0" u="none" strike="noStrike" kern="0" cap="none" spc="0" normalizeH="0" baseline="0" noProof="0" dirty="0" err="1">
                  <a:ln>
                    <a:noFill/>
                  </a:ln>
                  <a:solidFill>
                    <a:srgbClr val="000000"/>
                  </a:solidFill>
                  <a:effectLst/>
                  <a:uLnTx/>
                  <a:uFillTx/>
                  <a:latin typeface="Courier" pitchFamily="2" charset="0"/>
                  <a:ea typeface="ＭＳ Ｐゴシック" charset="0"/>
                  <a:cs typeface="+mn-cs"/>
                </a:rPr>
                <a:t>cwnd</a:t>
              </a:r>
              <a:r>
                <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 bytes, wait RTT for ACKS, then send more bytes</a:t>
              </a:r>
            </a:p>
          </p:txBody>
        </p:sp>
        <p:grpSp>
          <p:nvGrpSpPr>
            <p:cNvPr id="20" name="Group 19">
              <a:extLst>
                <a:ext uri="{FF2B5EF4-FFF2-40B4-BE49-F238E27FC236}">
                  <a16:creationId xmlns:a16="http://schemas.microsoft.com/office/drawing/2014/main" id="{57FB518A-5432-5D44-890D-C8AC56EDFDD2}"/>
                </a:ext>
              </a:extLst>
            </p:cNvPr>
            <p:cNvGrpSpPr/>
            <p:nvPr/>
          </p:nvGrpSpPr>
          <p:grpSpPr>
            <a:xfrm>
              <a:off x="7513131" y="3110983"/>
              <a:ext cx="3751561" cy="883118"/>
              <a:chOff x="6839655" y="3035314"/>
              <a:chExt cx="3751561" cy="883118"/>
            </a:xfrm>
          </p:grpSpPr>
          <p:sp>
            <p:nvSpPr>
              <p:cNvPr id="19" name="Rectangle 18">
                <a:extLst>
                  <a:ext uri="{FF2B5EF4-FFF2-40B4-BE49-F238E27FC236}">
                    <a16:creationId xmlns:a16="http://schemas.microsoft.com/office/drawing/2014/main" id="{C803E68F-787C-134C-96B7-EA9979048F4F}"/>
                  </a:ext>
                </a:extLst>
              </p:cNvPr>
              <p:cNvSpPr/>
              <p:nvPr/>
            </p:nvSpPr>
            <p:spPr>
              <a:xfrm>
                <a:off x="6839655" y="3035314"/>
                <a:ext cx="3751561" cy="88311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C32ED096-06AB-7A4D-A7B5-17961E51AD24}"/>
                  </a:ext>
                </a:extLst>
              </p:cNvPr>
              <p:cNvGrpSpPr/>
              <p:nvPr/>
            </p:nvGrpSpPr>
            <p:grpSpPr>
              <a:xfrm>
                <a:off x="6869571" y="3107218"/>
                <a:ext cx="3634909" cy="811214"/>
                <a:chOff x="6694950" y="3614743"/>
                <a:chExt cx="3634909" cy="811214"/>
              </a:xfrm>
            </p:grpSpPr>
            <p:sp>
              <p:nvSpPr>
                <p:cNvPr id="188" name="Text Box 79">
                  <a:extLst>
                    <a:ext uri="{FF2B5EF4-FFF2-40B4-BE49-F238E27FC236}">
                      <a16:creationId xmlns:a16="http://schemas.microsoft.com/office/drawing/2014/main" id="{15B5BFBD-DF38-5B40-87E5-F81F37DAA736}"/>
                    </a:ext>
                  </a:extLst>
                </p:cNvPr>
                <p:cNvSpPr txBox="1">
                  <a:spLocks noChangeArrowheads="1"/>
                </p:cNvSpPr>
                <p:nvPr/>
              </p:nvSpPr>
              <p:spPr bwMode="auto">
                <a:xfrm>
                  <a:off x="6694950" y="3723809"/>
                  <a:ext cx="1390637"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TCP rate</a:t>
                  </a:r>
                  <a:endPar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nvGrpSpPr>
                <p:cNvPr id="189" name="Group 82">
                  <a:extLst>
                    <a:ext uri="{FF2B5EF4-FFF2-40B4-BE49-F238E27FC236}">
                      <a16:creationId xmlns:a16="http://schemas.microsoft.com/office/drawing/2014/main" id="{0CAF5E9A-5B2C-B84F-AC89-1EFE7DC4B6AF}"/>
                    </a:ext>
                  </a:extLst>
                </p:cNvPr>
                <p:cNvGrpSpPr>
                  <a:grpSpLocks/>
                </p:cNvGrpSpPr>
                <p:nvPr/>
              </p:nvGrpSpPr>
              <p:grpSpPr bwMode="auto">
                <a:xfrm>
                  <a:off x="7748588" y="3776663"/>
                  <a:ext cx="931863" cy="441325"/>
                  <a:chOff x="4214" y="2517"/>
                  <a:chExt cx="587" cy="278"/>
                </a:xfrm>
              </p:grpSpPr>
              <p:sp>
                <p:nvSpPr>
                  <p:cNvPr id="190" name="Text Box 80">
                    <a:extLst>
                      <a:ext uri="{FF2B5EF4-FFF2-40B4-BE49-F238E27FC236}">
                        <a16:creationId xmlns:a16="http://schemas.microsoft.com/office/drawing/2014/main" id="{36C86FAE-252E-5441-8D9C-64BC30C08F21}"/>
                      </a:ext>
                    </a:extLst>
                  </p:cNvPr>
                  <p:cNvSpPr txBox="1">
                    <a:spLocks noChangeArrowheads="1"/>
                  </p:cNvSpPr>
                  <p:nvPr/>
                </p:nvSpPr>
                <p:spPr bwMode="auto">
                  <a:xfrm>
                    <a:off x="4216" y="2517"/>
                    <a:ext cx="585"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a:t>
                    </a:r>
                  </a:p>
                </p:txBody>
              </p:sp>
              <p:sp>
                <p:nvSpPr>
                  <p:cNvPr id="191" name="Text Box 81">
                    <a:extLst>
                      <a:ext uri="{FF2B5EF4-FFF2-40B4-BE49-F238E27FC236}">
                        <a16:creationId xmlns:a16="http://schemas.microsoft.com/office/drawing/2014/main" id="{CFDD21D8-7DD6-9E4E-82CD-89F60D95E895}"/>
                      </a:ext>
                    </a:extLst>
                  </p:cNvPr>
                  <p:cNvSpPr txBox="1">
                    <a:spLocks noChangeArrowheads="1"/>
                  </p:cNvSpPr>
                  <p:nvPr/>
                </p:nvSpPr>
                <p:spPr bwMode="auto">
                  <a:xfrm>
                    <a:off x="4214" y="2564"/>
                    <a:ext cx="585"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a:t>
                    </a:r>
                  </a:p>
                </p:txBody>
              </p:sp>
            </p:grpSp>
            <p:grpSp>
              <p:nvGrpSpPr>
                <p:cNvPr id="192" name="Group 86">
                  <a:extLst>
                    <a:ext uri="{FF2B5EF4-FFF2-40B4-BE49-F238E27FC236}">
                      <a16:creationId xmlns:a16="http://schemas.microsoft.com/office/drawing/2014/main" id="{A6A8A6BC-4690-FD46-A7A2-F81368063A97}"/>
                    </a:ext>
                  </a:extLst>
                </p:cNvPr>
                <p:cNvGrpSpPr>
                  <a:grpSpLocks/>
                </p:cNvGrpSpPr>
                <p:nvPr/>
              </p:nvGrpSpPr>
              <p:grpSpPr bwMode="auto">
                <a:xfrm>
                  <a:off x="8320082" y="3614743"/>
                  <a:ext cx="922336" cy="811214"/>
                  <a:chOff x="4335" y="2509"/>
                  <a:chExt cx="581" cy="511"/>
                </a:xfrm>
              </p:grpSpPr>
              <p:sp>
                <p:nvSpPr>
                  <p:cNvPr id="193" name="Text Box 83">
                    <a:extLst>
                      <a:ext uri="{FF2B5EF4-FFF2-40B4-BE49-F238E27FC236}">
                        <a16:creationId xmlns:a16="http://schemas.microsoft.com/office/drawing/2014/main" id="{2EABE0BC-E93A-7840-BC78-8917BD66E877}"/>
                      </a:ext>
                    </a:extLst>
                  </p:cNvPr>
                  <p:cNvSpPr txBox="1">
                    <a:spLocks noChangeArrowheads="1"/>
                  </p:cNvSpPr>
                  <p:nvPr/>
                </p:nvSpPr>
                <p:spPr bwMode="auto">
                  <a:xfrm>
                    <a:off x="4335" y="2509"/>
                    <a:ext cx="581"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err="1">
                        <a:ln>
                          <a:noFill/>
                        </a:ln>
                        <a:solidFill>
                          <a:srgbClr val="000000"/>
                        </a:solidFill>
                        <a:effectLst/>
                        <a:uLnTx/>
                        <a:uFillTx/>
                        <a:latin typeface="Courier" pitchFamily="2" charset="0"/>
                        <a:ea typeface="ＭＳ Ｐゴシック" charset="0"/>
                        <a:cs typeface="+mn-cs"/>
                      </a:rPr>
                      <a:t>cwnd</a:t>
                    </a:r>
                    <a:endParaRPr kumimoji="0" lang="en-US" sz="2400" b="0" i="0" u="none" strike="noStrike" kern="0" cap="none" spc="0" normalizeH="0" baseline="0" noProof="0" dirty="0">
                      <a:ln>
                        <a:noFill/>
                      </a:ln>
                      <a:solidFill>
                        <a:srgbClr val="000000"/>
                      </a:solidFill>
                      <a:effectLst/>
                      <a:uLnTx/>
                      <a:uFillTx/>
                      <a:latin typeface="Courier" pitchFamily="2" charset="0"/>
                      <a:ea typeface="ＭＳ Ｐゴシック" charset="0"/>
                      <a:cs typeface="+mn-cs"/>
                    </a:endParaRPr>
                  </a:p>
                </p:txBody>
              </p:sp>
              <p:sp>
                <p:nvSpPr>
                  <p:cNvPr id="194" name="Text Box 84">
                    <a:extLst>
                      <a:ext uri="{FF2B5EF4-FFF2-40B4-BE49-F238E27FC236}">
                        <a16:creationId xmlns:a16="http://schemas.microsoft.com/office/drawing/2014/main" id="{FC380433-330D-4342-82B3-E71BEB72AF06}"/>
                      </a:ext>
                    </a:extLst>
                  </p:cNvPr>
                  <p:cNvSpPr txBox="1">
                    <a:spLocks noChangeArrowheads="1"/>
                  </p:cNvSpPr>
                  <p:nvPr/>
                </p:nvSpPr>
                <p:spPr bwMode="auto">
                  <a:xfrm>
                    <a:off x="4398" y="2729"/>
                    <a:ext cx="463"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rPr>
                      <a:t>RTT</a:t>
                    </a:r>
                  </a:p>
                </p:txBody>
              </p:sp>
              <p:sp>
                <p:nvSpPr>
                  <p:cNvPr id="195" name="Line 85">
                    <a:extLst>
                      <a:ext uri="{FF2B5EF4-FFF2-40B4-BE49-F238E27FC236}">
                        <a16:creationId xmlns:a16="http://schemas.microsoft.com/office/drawing/2014/main" id="{1B9F9DB8-E2FB-AE45-88BA-CC221F1D6597}"/>
                      </a:ext>
                    </a:extLst>
                  </p:cNvPr>
                  <p:cNvSpPr>
                    <a:spLocks noChangeShapeType="1"/>
                  </p:cNvSpPr>
                  <p:nvPr/>
                </p:nvSpPr>
                <p:spPr bwMode="auto">
                  <a:xfrm>
                    <a:off x="4430" y="2763"/>
                    <a:ext cx="384"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96" name="Text Box 87">
                  <a:extLst>
                    <a:ext uri="{FF2B5EF4-FFF2-40B4-BE49-F238E27FC236}">
                      <a16:creationId xmlns:a16="http://schemas.microsoft.com/office/drawing/2014/main" id="{2A51BBA4-2F14-2F4F-A04D-EFFFF36AF41D}"/>
                    </a:ext>
                  </a:extLst>
                </p:cNvPr>
                <p:cNvSpPr txBox="1">
                  <a:spLocks noChangeArrowheads="1"/>
                </p:cNvSpPr>
                <p:nvPr/>
              </p:nvSpPr>
              <p:spPr bwMode="auto">
                <a:xfrm>
                  <a:off x="9141713" y="3823464"/>
                  <a:ext cx="118814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bytes/sec</a:t>
                  </a:r>
                </a:p>
              </p:txBody>
            </p:sp>
          </p:grpSp>
        </p:grpSp>
      </p:grpSp>
      <p:grpSp>
        <p:nvGrpSpPr>
          <p:cNvPr id="21" name="Group 20">
            <a:extLst>
              <a:ext uri="{FF2B5EF4-FFF2-40B4-BE49-F238E27FC236}">
                <a16:creationId xmlns:a16="http://schemas.microsoft.com/office/drawing/2014/main" id="{0B0449D2-8107-EC4E-BA6E-0B53574C5B7E}"/>
              </a:ext>
            </a:extLst>
          </p:cNvPr>
          <p:cNvGrpSpPr/>
          <p:nvPr/>
        </p:nvGrpSpPr>
        <p:grpSpPr>
          <a:xfrm>
            <a:off x="2327097" y="2874002"/>
            <a:ext cx="1660913" cy="1379180"/>
            <a:chOff x="2327097" y="2874002"/>
            <a:chExt cx="1660913" cy="1379180"/>
          </a:xfrm>
        </p:grpSpPr>
        <p:sp>
          <p:nvSpPr>
            <p:cNvPr id="171" name="Text Box 58">
              <a:extLst>
                <a:ext uri="{FF2B5EF4-FFF2-40B4-BE49-F238E27FC236}">
                  <a16:creationId xmlns:a16="http://schemas.microsoft.com/office/drawing/2014/main" id="{245049EB-D632-CE4C-A587-BA819860D407}"/>
                </a:ext>
              </a:extLst>
            </p:cNvPr>
            <p:cNvSpPr txBox="1">
              <a:spLocks noChangeArrowheads="1"/>
            </p:cNvSpPr>
            <p:nvPr/>
          </p:nvSpPr>
          <p:spPr bwMode="auto">
            <a:xfrm>
              <a:off x="2327097" y="3412952"/>
              <a:ext cx="1660913" cy="840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sent, </a:t>
              </a:r>
              <a:r>
                <a:rPr kumimoji="0" lang="en-US" altLang="en-US" sz="1800" b="0" i="0" u="none" strike="noStrike" kern="0" cap="none" spc="0" normalizeH="0" baseline="0" noProof="0" dirty="0" err="1">
                  <a:ln>
                    <a:noFill/>
                  </a:ln>
                  <a:solidFill>
                    <a:srgbClr val="000000"/>
                  </a:solidFill>
                  <a:effectLst/>
                  <a:uLnTx/>
                  <a:uFillTx/>
                  <a:latin typeface="Calibri" panose="020F0502020204030204"/>
                  <a:ea typeface="ＭＳ Ｐゴシック" panose="020B0600070205080204" pitchFamily="34" charset="-128"/>
                  <a:cs typeface="+mn-cs"/>
                </a:rPr>
                <a:t>bu</a:t>
              </a: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t not-yet </a:t>
              </a:r>
              <a:r>
                <a:rPr kumimoji="0" lang="en-US" altLang="en-US" sz="1800" b="0" i="0" u="none" strike="noStrike" kern="0" cap="none" spc="0" normalizeH="0" baseline="0" noProof="0" dirty="0" err="1">
                  <a:ln>
                    <a:noFill/>
                  </a:ln>
                  <a:solidFill>
                    <a:srgbClr val="000000"/>
                  </a:solidFill>
                  <a:effectLst/>
                  <a:uLnTx/>
                  <a:uFillTx/>
                  <a:latin typeface="Calibri" panose="020F0502020204030204"/>
                  <a:ea typeface="ＭＳ Ｐゴシック" panose="020B0600070205080204" pitchFamily="34" charset="-128"/>
                  <a:cs typeface="+mn-cs"/>
                </a:rPr>
                <a:t>ACKed</a:t>
              </a: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in-flight”)</a:t>
              </a:r>
              <a:endParaRPr kumimoji="0" lang="en-US" altLang="en-US" sz="16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nvGrpSpPr>
            <p:cNvPr id="12" name="Group 11">
              <a:extLst>
                <a:ext uri="{FF2B5EF4-FFF2-40B4-BE49-F238E27FC236}">
                  <a16:creationId xmlns:a16="http://schemas.microsoft.com/office/drawing/2014/main" id="{8036A4AF-C412-6643-BB9E-A6741086FD03}"/>
                </a:ext>
              </a:extLst>
            </p:cNvPr>
            <p:cNvGrpSpPr/>
            <p:nvPr/>
          </p:nvGrpSpPr>
          <p:grpSpPr>
            <a:xfrm>
              <a:off x="2644060" y="2874002"/>
              <a:ext cx="1201888" cy="658131"/>
              <a:chOff x="2644060" y="2874003"/>
              <a:chExt cx="1201888" cy="635450"/>
            </a:xfrm>
          </p:grpSpPr>
          <p:sp>
            <p:nvSpPr>
              <p:cNvPr id="167" name="Line 51">
                <a:extLst>
                  <a:ext uri="{FF2B5EF4-FFF2-40B4-BE49-F238E27FC236}">
                    <a16:creationId xmlns:a16="http://schemas.microsoft.com/office/drawing/2014/main" id="{82259C8B-8E68-3B45-95EF-6297D889F723}"/>
                  </a:ext>
                </a:extLst>
              </p:cNvPr>
              <p:cNvSpPr>
                <a:spLocks noChangeShapeType="1"/>
              </p:cNvSpPr>
              <p:nvPr/>
            </p:nvSpPr>
            <p:spPr bwMode="auto">
              <a:xfrm>
                <a:off x="2644060" y="2874003"/>
                <a:ext cx="1201888" cy="0"/>
              </a:xfrm>
              <a:prstGeom prst="line">
                <a:avLst/>
              </a:prstGeom>
              <a:noFill/>
              <a:ln w="2857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cxnSp>
            <p:nvCxnSpPr>
              <p:cNvPr id="8" name="Straight Connector 7">
                <a:extLst>
                  <a:ext uri="{FF2B5EF4-FFF2-40B4-BE49-F238E27FC236}">
                    <a16:creationId xmlns:a16="http://schemas.microsoft.com/office/drawing/2014/main" id="{9E977076-799D-1F4B-B884-156CBD02FF8A}"/>
                  </a:ext>
                </a:extLst>
              </p:cNvPr>
              <p:cNvCxnSpPr>
                <a:cxnSpLocks/>
              </p:cNvCxnSpPr>
              <p:nvPr/>
            </p:nvCxnSpPr>
            <p:spPr>
              <a:xfrm>
                <a:off x="2850877" y="2898008"/>
                <a:ext cx="0" cy="61144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88" name="Slide Number Placeholder 2">
            <a:extLst>
              <a:ext uri="{FF2B5EF4-FFF2-40B4-BE49-F238E27FC236}">
                <a16:creationId xmlns:a16="http://schemas.microsoft.com/office/drawing/2014/main" id="{F3E09B12-4970-4049-B7E9-4060B63F1FB2}"/>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42</a:t>
            </a:fld>
            <a:endParaRPr lang="en-US" dirty="0"/>
          </a:p>
        </p:txBody>
      </p:sp>
    </p:spTree>
    <p:extLst>
      <p:ext uri="{BB962C8B-B14F-4D97-AF65-F5344CB8AC3E}">
        <p14:creationId xmlns:p14="http://schemas.microsoft.com/office/powerpoint/2010/main" val="236382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98"/>
                                        </p:tgtEl>
                                        <p:attrNameLst>
                                          <p:attrName>style.visibility</p:attrName>
                                        </p:attrNameLst>
                                      </p:cBhvr>
                                      <p:to>
                                        <p:strVal val="visible"/>
                                      </p:to>
                                    </p:set>
                                    <p:animEffect transition="in" filter="dissolve">
                                      <p:cBhvr>
                                        <p:cTn id="25" dur="500"/>
                                        <p:tgtEl>
                                          <p:spTgt spid="198"/>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dissolv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dissolv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76953"/>
            <a:ext cx="11393310" cy="894622"/>
          </a:xfrm>
        </p:spPr>
        <p:txBody>
          <a:bodyPr>
            <a:normAutofit/>
          </a:bodyPr>
          <a:lstStyle/>
          <a:p>
            <a:r>
              <a:rPr lang="en-US" sz="4800" dirty="0"/>
              <a:t>TCP throughput</a:t>
            </a:r>
            <a:endParaRPr lang="en-US" sz="4400" b="0" dirty="0"/>
          </a:p>
        </p:txBody>
      </p:sp>
      <p:sp>
        <p:nvSpPr>
          <p:cNvPr id="110" name="Rectangle 3">
            <a:extLst>
              <a:ext uri="{FF2B5EF4-FFF2-40B4-BE49-F238E27FC236}">
                <a16:creationId xmlns:a16="http://schemas.microsoft.com/office/drawing/2014/main" id="{2AE4693F-64D3-B14E-9E64-AAA80AA8953E}"/>
              </a:ext>
            </a:extLst>
          </p:cNvPr>
          <p:cNvSpPr txBox="1">
            <a:spLocks noChangeArrowheads="1"/>
          </p:cNvSpPr>
          <p:nvPr/>
        </p:nvSpPr>
        <p:spPr>
          <a:xfrm>
            <a:off x="1143000" y="1235075"/>
            <a:ext cx="10680700"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avg. TCP </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thruput</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as function of window size, RTT?</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ignore slow start, assume there is always data to send</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 window size </a:t>
            </a: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(measured in bytes)</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where loss occurs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avg. window size (# in-flight bytes) is ¾ W</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avg. </a:t>
            </a:r>
            <a:r>
              <a:rPr kumimoji="0" lang="en-US" altLang="en-US" sz="24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thruput</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is 3/4W per RTT</a:t>
            </a:r>
          </a:p>
        </p:txBody>
      </p:sp>
      <p:grpSp>
        <p:nvGrpSpPr>
          <p:cNvPr id="111" name="Group 35">
            <a:extLst>
              <a:ext uri="{FF2B5EF4-FFF2-40B4-BE49-F238E27FC236}">
                <a16:creationId xmlns:a16="http://schemas.microsoft.com/office/drawing/2014/main" id="{2479703A-FA6A-E84F-A637-14C1FE031DFD}"/>
              </a:ext>
            </a:extLst>
          </p:cNvPr>
          <p:cNvGrpSpPr>
            <a:grpSpLocks/>
          </p:cNvGrpSpPr>
          <p:nvPr/>
        </p:nvGrpSpPr>
        <p:grpSpPr bwMode="auto">
          <a:xfrm>
            <a:off x="2360613" y="4173538"/>
            <a:ext cx="4873625" cy="1998662"/>
            <a:chOff x="279" y="2432"/>
            <a:chExt cx="3070" cy="1259"/>
          </a:xfrm>
        </p:grpSpPr>
        <p:sp>
          <p:nvSpPr>
            <p:cNvPr id="112" name="Freeform 26">
              <a:extLst>
                <a:ext uri="{FF2B5EF4-FFF2-40B4-BE49-F238E27FC236}">
                  <a16:creationId xmlns:a16="http://schemas.microsoft.com/office/drawing/2014/main" id="{87BE4853-1141-6346-AB76-7F109427DE7E}"/>
                </a:ext>
              </a:extLst>
            </p:cNvPr>
            <p:cNvSpPr>
              <a:spLocks/>
            </p:cNvSpPr>
            <p:nvPr/>
          </p:nvSpPr>
          <p:spPr bwMode="auto">
            <a:xfrm>
              <a:off x="678" y="2556"/>
              <a:ext cx="2481" cy="579"/>
            </a:xfrm>
            <a:custGeom>
              <a:avLst/>
              <a:gdLst>
                <a:gd name="T0" fmla="*/ 0 w 2481"/>
                <a:gd name="T1" fmla="*/ 573 h 579"/>
                <a:gd name="T2" fmla="*/ 414 w 2481"/>
                <a:gd name="T3" fmla="*/ 18 h 579"/>
                <a:gd name="T4" fmla="*/ 414 w 2481"/>
                <a:gd name="T5" fmla="*/ 579 h 579"/>
                <a:gd name="T6" fmla="*/ 819 w 2481"/>
                <a:gd name="T7" fmla="*/ 18 h 579"/>
                <a:gd name="T8" fmla="*/ 825 w 2481"/>
                <a:gd name="T9" fmla="*/ 579 h 579"/>
                <a:gd name="T10" fmla="*/ 1245 w 2481"/>
                <a:gd name="T11" fmla="*/ 15 h 579"/>
                <a:gd name="T12" fmla="*/ 1245 w 2481"/>
                <a:gd name="T13" fmla="*/ 576 h 579"/>
                <a:gd name="T14" fmla="*/ 1647 w 2481"/>
                <a:gd name="T15" fmla="*/ 6 h 579"/>
                <a:gd name="T16" fmla="*/ 1647 w 2481"/>
                <a:gd name="T17" fmla="*/ 570 h 579"/>
                <a:gd name="T18" fmla="*/ 2064 w 2481"/>
                <a:gd name="T19" fmla="*/ 6 h 579"/>
                <a:gd name="T20" fmla="*/ 2064 w 2481"/>
                <a:gd name="T21" fmla="*/ 564 h 579"/>
                <a:gd name="T22" fmla="*/ 2481 w 2481"/>
                <a:gd name="T23" fmla="*/ 0 h 5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81" h="579">
                  <a:moveTo>
                    <a:pt x="0" y="573"/>
                  </a:moveTo>
                  <a:lnTo>
                    <a:pt x="414" y="18"/>
                  </a:lnTo>
                  <a:lnTo>
                    <a:pt x="414" y="579"/>
                  </a:lnTo>
                  <a:lnTo>
                    <a:pt x="819" y="18"/>
                  </a:lnTo>
                  <a:lnTo>
                    <a:pt x="825" y="579"/>
                  </a:lnTo>
                  <a:lnTo>
                    <a:pt x="1245" y="15"/>
                  </a:lnTo>
                  <a:lnTo>
                    <a:pt x="1245" y="576"/>
                  </a:lnTo>
                  <a:lnTo>
                    <a:pt x="1647" y="6"/>
                  </a:lnTo>
                  <a:lnTo>
                    <a:pt x="1647" y="570"/>
                  </a:lnTo>
                  <a:lnTo>
                    <a:pt x="2064" y="6"/>
                  </a:lnTo>
                  <a:lnTo>
                    <a:pt x="2064" y="564"/>
                  </a:lnTo>
                  <a:lnTo>
                    <a:pt x="2481" y="0"/>
                  </a:lnTo>
                </a:path>
              </a:pathLst>
            </a:custGeom>
            <a:noFill/>
            <a:ln w="28575" cap="flat" cmpd="sng">
              <a:solidFill>
                <a:srgbClr val="CC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Line 28">
              <a:extLst>
                <a:ext uri="{FF2B5EF4-FFF2-40B4-BE49-F238E27FC236}">
                  <a16:creationId xmlns:a16="http://schemas.microsoft.com/office/drawing/2014/main" id="{EC26311E-99BB-1542-99FB-E558D040D98E}"/>
                </a:ext>
              </a:extLst>
            </p:cNvPr>
            <p:cNvSpPr>
              <a:spLocks noChangeShapeType="1"/>
            </p:cNvSpPr>
            <p:nvPr/>
          </p:nvSpPr>
          <p:spPr bwMode="auto">
            <a:xfrm>
              <a:off x="675" y="3685"/>
              <a:ext cx="2674"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4" name="Line 29">
              <a:extLst>
                <a:ext uri="{FF2B5EF4-FFF2-40B4-BE49-F238E27FC236}">
                  <a16:creationId xmlns:a16="http://schemas.microsoft.com/office/drawing/2014/main" id="{FE2B50C7-7D72-3942-9A3E-8BA7DFA0DA2B}"/>
                </a:ext>
              </a:extLst>
            </p:cNvPr>
            <p:cNvSpPr>
              <a:spLocks noChangeShapeType="1"/>
            </p:cNvSpPr>
            <p:nvPr/>
          </p:nvSpPr>
          <p:spPr bwMode="auto">
            <a:xfrm>
              <a:off x="682" y="2432"/>
              <a:ext cx="0" cy="1259"/>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5" name="Line 31">
              <a:extLst>
                <a:ext uri="{FF2B5EF4-FFF2-40B4-BE49-F238E27FC236}">
                  <a16:creationId xmlns:a16="http://schemas.microsoft.com/office/drawing/2014/main" id="{D7188C24-3E4F-7041-920C-19DDFB19B36C}"/>
                </a:ext>
              </a:extLst>
            </p:cNvPr>
            <p:cNvSpPr>
              <a:spLocks noChangeShapeType="1"/>
            </p:cNvSpPr>
            <p:nvPr/>
          </p:nvSpPr>
          <p:spPr bwMode="auto">
            <a:xfrm>
              <a:off x="606" y="2571"/>
              <a:ext cx="72"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6" name="Line 32">
              <a:extLst>
                <a:ext uri="{FF2B5EF4-FFF2-40B4-BE49-F238E27FC236}">
                  <a16:creationId xmlns:a16="http://schemas.microsoft.com/office/drawing/2014/main" id="{DAE1910D-F0E1-B146-A3C4-50DBFA7AD125}"/>
                </a:ext>
              </a:extLst>
            </p:cNvPr>
            <p:cNvSpPr>
              <a:spLocks noChangeShapeType="1"/>
            </p:cNvSpPr>
            <p:nvPr/>
          </p:nvSpPr>
          <p:spPr bwMode="auto">
            <a:xfrm>
              <a:off x="606" y="3117"/>
              <a:ext cx="72"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7" name="Text Box 33">
              <a:extLst>
                <a:ext uri="{FF2B5EF4-FFF2-40B4-BE49-F238E27FC236}">
                  <a16:creationId xmlns:a16="http://schemas.microsoft.com/office/drawing/2014/main" id="{DF448B5C-FD99-294E-BBAD-2F62F67BC92D}"/>
                </a:ext>
              </a:extLst>
            </p:cNvPr>
            <p:cNvSpPr txBox="1">
              <a:spLocks noChangeArrowheads="1"/>
            </p:cNvSpPr>
            <p:nvPr/>
          </p:nvSpPr>
          <p:spPr bwMode="auto">
            <a:xfrm>
              <a:off x="380" y="2453"/>
              <a:ext cx="231"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ahoma" charset="0"/>
                  <a:ea typeface="ＭＳ Ｐゴシック" charset="0"/>
                  <a:cs typeface="+mn-cs"/>
                </a:rPr>
                <a:t>W</a:t>
              </a:r>
            </a:p>
          </p:txBody>
        </p:sp>
        <p:sp>
          <p:nvSpPr>
            <p:cNvPr id="118" name="Text Box 34">
              <a:extLst>
                <a:ext uri="{FF2B5EF4-FFF2-40B4-BE49-F238E27FC236}">
                  <a16:creationId xmlns:a16="http://schemas.microsoft.com/office/drawing/2014/main" id="{534147C9-A806-C44A-BFF0-BF16B2C1BCC3}"/>
                </a:ext>
              </a:extLst>
            </p:cNvPr>
            <p:cNvSpPr txBox="1">
              <a:spLocks noChangeArrowheads="1"/>
            </p:cNvSpPr>
            <p:nvPr/>
          </p:nvSpPr>
          <p:spPr bwMode="auto">
            <a:xfrm>
              <a:off x="279" y="3008"/>
              <a:ext cx="350"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ahoma" charset="0"/>
                  <a:ea typeface="ＭＳ Ｐゴシック" charset="0"/>
                  <a:cs typeface="+mn-cs"/>
                </a:rPr>
                <a:t>W/2</a:t>
              </a:r>
            </a:p>
          </p:txBody>
        </p:sp>
      </p:grpSp>
      <p:grpSp>
        <p:nvGrpSpPr>
          <p:cNvPr id="119" name="Group 45">
            <a:extLst>
              <a:ext uri="{FF2B5EF4-FFF2-40B4-BE49-F238E27FC236}">
                <a16:creationId xmlns:a16="http://schemas.microsoft.com/office/drawing/2014/main" id="{5ABBAFA2-06B8-9741-9298-800D1B732926}"/>
              </a:ext>
            </a:extLst>
          </p:cNvPr>
          <p:cNvGrpSpPr>
            <a:grpSpLocks/>
          </p:cNvGrpSpPr>
          <p:nvPr/>
        </p:nvGrpSpPr>
        <p:grpSpPr bwMode="auto">
          <a:xfrm>
            <a:off x="3136901" y="3552826"/>
            <a:ext cx="3795713" cy="620712"/>
            <a:chOff x="1722" y="2139"/>
            <a:chExt cx="2391" cy="391"/>
          </a:xfrm>
        </p:grpSpPr>
        <p:sp>
          <p:nvSpPr>
            <p:cNvPr id="226" name="Text Box 36">
              <a:extLst>
                <a:ext uri="{FF2B5EF4-FFF2-40B4-BE49-F238E27FC236}">
                  <a16:creationId xmlns:a16="http://schemas.microsoft.com/office/drawing/2014/main" id="{DDD56DFE-EB09-104F-A413-BED7F3530A48}"/>
                </a:ext>
              </a:extLst>
            </p:cNvPr>
            <p:cNvSpPr txBox="1">
              <a:spLocks noChangeArrowheads="1"/>
            </p:cNvSpPr>
            <p:nvPr/>
          </p:nvSpPr>
          <p:spPr bwMode="auto">
            <a:xfrm>
              <a:off x="1722" y="2219"/>
              <a:ext cx="134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rPr>
                <a:t>avg TCP </a:t>
              </a:r>
              <a:r>
                <a:rPr kumimoji="0" lang="en-US" sz="1800" b="0" i="0" u="none" strike="noStrike" kern="1200" cap="none" spc="0" normalizeH="0" baseline="0" noProof="0" dirty="0" err="1">
                  <a:ln>
                    <a:noFill/>
                  </a:ln>
                  <a:solidFill>
                    <a:prstClr val="black"/>
                  </a:solidFill>
                  <a:effectLst/>
                  <a:uLnTx/>
                  <a:uFillTx/>
                  <a:latin typeface="Tahoma" charset="0"/>
                  <a:ea typeface="ＭＳ Ｐゴシック" charset="0"/>
                  <a:cs typeface="+mn-cs"/>
                </a:rPr>
                <a:t>thruput</a:t>
              </a:r>
              <a:r>
                <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rPr>
                <a:t> = </a:t>
              </a:r>
            </a:p>
          </p:txBody>
        </p:sp>
        <p:grpSp>
          <p:nvGrpSpPr>
            <p:cNvPr id="227" name="Group 44">
              <a:extLst>
                <a:ext uri="{FF2B5EF4-FFF2-40B4-BE49-F238E27FC236}">
                  <a16:creationId xmlns:a16="http://schemas.microsoft.com/office/drawing/2014/main" id="{7F3C094F-37E8-BF4F-A2D1-A321E6F77E52}"/>
                </a:ext>
              </a:extLst>
            </p:cNvPr>
            <p:cNvGrpSpPr>
              <a:grpSpLocks/>
            </p:cNvGrpSpPr>
            <p:nvPr/>
          </p:nvGrpSpPr>
          <p:grpSpPr bwMode="auto">
            <a:xfrm>
              <a:off x="2986" y="2139"/>
              <a:ext cx="1127" cy="391"/>
              <a:chOff x="3498" y="2153"/>
              <a:chExt cx="1127" cy="391"/>
            </a:xfrm>
          </p:grpSpPr>
          <p:sp>
            <p:nvSpPr>
              <p:cNvPr id="228" name="Text Box 37">
                <a:extLst>
                  <a:ext uri="{FF2B5EF4-FFF2-40B4-BE49-F238E27FC236}">
                    <a16:creationId xmlns:a16="http://schemas.microsoft.com/office/drawing/2014/main" id="{2E24271A-6DDD-1648-B2F8-10D2A963FF50}"/>
                  </a:ext>
                </a:extLst>
              </p:cNvPr>
              <p:cNvSpPr txBox="1">
                <a:spLocks noChangeArrowheads="1"/>
              </p:cNvSpPr>
              <p:nvPr/>
            </p:nvSpPr>
            <p:spPr bwMode="auto">
              <a:xfrm>
                <a:off x="3501" y="2153"/>
                <a:ext cx="195"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rPr>
                  <a:t>3</a:t>
                </a:r>
              </a:p>
            </p:txBody>
          </p:sp>
          <p:sp>
            <p:nvSpPr>
              <p:cNvPr id="229" name="Text Box 38">
                <a:extLst>
                  <a:ext uri="{FF2B5EF4-FFF2-40B4-BE49-F238E27FC236}">
                    <a16:creationId xmlns:a16="http://schemas.microsoft.com/office/drawing/2014/main" id="{FB2746A8-19CD-4E42-BB7E-2744F8CAFB22}"/>
                  </a:ext>
                </a:extLst>
              </p:cNvPr>
              <p:cNvSpPr txBox="1">
                <a:spLocks noChangeArrowheads="1"/>
              </p:cNvSpPr>
              <p:nvPr/>
            </p:nvSpPr>
            <p:spPr bwMode="auto">
              <a:xfrm>
                <a:off x="3498" y="2313"/>
                <a:ext cx="195"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rPr>
                  <a:t>4</a:t>
                </a:r>
              </a:p>
            </p:txBody>
          </p:sp>
          <p:sp>
            <p:nvSpPr>
              <p:cNvPr id="230" name="Line 39">
                <a:extLst>
                  <a:ext uri="{FF2B5EF4-FFF2-40B4-BE49-F238E27FC236}">
                    <a16:creationId xmlns:a16="http://schemas.microsoft.com/office/drawing/2014/main" id="{8AD172DC-C99E-2844-BA6A-609B98EAD2EC}"/>
                  </a:ext>
                </a:extLst>
              </p:cNvPr>
              <p:cNvSpPr>
                <a:spLocks noChangeShapeType="1"/>
              </p:cNvSpPr>
              <p:nvPr/>
            </p:nvSpPr>
            <p:spPr bwMode="auto">
              <a:xfrm>
                <a:off x="3550" y="2352"/>
                <a:ext cx="88"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231" name="Text Box 40">
                <a:extLst>
                  <a:ext uri="{FF2B5EF4-FFF2-40B4-BE49-F238E27FC236}">
                    <a16:creationId xmlns:a16="http://schemas.microsoft.com/office/drawing/2014/main" id="{DD4B149A-D947-844C-BA9A-30A9A4EC2FC5}"/>
                  </a:ext>
                </a:extLst>
              </p:cNvPr>
              <p:cNvSpPr txBox="1">
                <a:spLocks noChangeArrowheads="1"/>
              </p:cNvSpPr>
              <p:nvPr/>
            </p:nvSpPr>
            <p:spPr bwMode="auto">
              <a:xfrm>
                <a:off x="3702" y="2157"/>
                <a:ext cx="24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rPr>
                  <a:t>W</a:t>
                </a:r>
              </a:p>
            </p:txBody>
          </p:sp>
          <p:sp>
            <p:nvSpPr>
              <p:cNvPr id="232" name="Text Box 41">
                <a:extLst>
                  <a:ext uri="{FF2B5EF4-FFF2-40B4-BE49-F238E27FC236}">
                    <a16:creationId xmlns:a16="http://schemas.microsoft.com/office/drawing/2014/main" id="{949B8463-ABEF-E142-BF66-78767BC6FD23}"/>
                  </a:ext>
                </a:extLst>
              </p:cNvPr>
              <p:cNvSpPr txBox="1">
                <a:spLocks noChangeArrowheads="1"/>
              </p:cNvSpPr>
              <p:nvPr/>
            </p:nvSpPr>
            <p:spPr bwMode="auto">
              <a:xfrm>
                <a:off x="3658" y="2309"/>
                <a:ext cx="373"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rPr>
                  <a:t>RTT</a:t>
                </a:r>
              </a:p>
            </p:txBody>
          </p:sp>
          <p:sp>
            <p:nvSpPr>
              <p:cNvPr id="233" name="Line 42">
                <a:extLst>
                  <a:ext uri="{FF2B5EF4-FFF2-40B4-BE49-F238E27FC236}">
                    <a16:creationId xmlns:a16="http://schemas.microsoft.com/office/drawing/2014/main" id="{107225BD-E940-704B-9784-A6356D11EE9A}"/>
                  </a:ext>
                </a:extLst>
              </p:cNvPr>
              <p:cNvSpPr>
                <a:spLocks noChangeShapeType="1"/>
              </p:cNvSpPr>
              <p:nvPr/>
            </p:nvSpPr>
            <p:spPr bwMode="auto">
              <a:xfrm>
                <a:off x="3726" y="2352"/>
                <a:ext cx="210"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234" name="Text Box 43">
                <a:extLst>
                  <a:ext uri="{FF2B5EF4-FFF2-40B4-BE49-F238E27FC236}">
                    <a16:creationId xmlns:a16="http://schemas.microsoft.com/office/drawing/2014/main" id="{C0D4944B-72B7-EC40-8E2B-25FE3FCEDF1C}"/>
                  </a:ext>
                </a:extLst>
              </p:cNvPr>
              <p:cNvSpPr txBox="1">
                <a:spLocks noChangeArrowheads="1"/>
              </p:cNvSpPr>
              <p:nvPr/>
            </p:nvSpPr>
            <p:spPr bwMode="auto">
              <a:xfrm>
                <a:off x="3975" y="2243"/>
                <a:ext cx="650"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ahoma" charset="0"/>
                    <a:ea typeface="ＭＳ Ｐゴシック" charset="0"/>
                    <a:cs typeface="+mn-cs"/>
                  </a:rPr>
                  <a:t>bytes/sec</a:t>
                </a:r>
              </a:p>
            </p:txBody>
          </p:sp>
        </p:grpSp>
      </p:grpSp>
    </p:spTree>
    <p:extLst>
      <p:ext uri="{BB962C8B-B14F-4D97-AF65-F5344CB8AC3E}">
        <p14:creationId xmlns:p14="http://schemas.microsoft.com/office/powerpoint/2010/main" val="22328938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60590" y="272143"/>
            <a:ext cx="11393310" cy="894622"/>
          </a:xfrm>
        </p:spPr>
        <p:txBody>
          <a:bodyPr>
            <a:normAutofit/>
          </a:bodyPr>
          <a:lstStyle/>
          <a:p>
            <a:r>
              <a:rPr lang="en-US" sz="4800" dirty="0"/>
              <a:t>Chapter 3: summary</a:t>
            </a:r>
            <a:endParaRPr lang="en-US" sz="4400" b="0" dirty="0"/>
          </a:p>
        </p:txBody>
      </p:sp>
      <p:sp>
        <p:nvSpPr>
          <p:cNvPr id="3" name="Slide Number Placeholder 2">
            <a:extLst>
              <a:ext uri="{FF2B5EF4-FFF2-40B4-BE49-F238E27FC236}">
                <a16:creationId xmlns:a16="http://schemas.microsoft.com/office/drawing/2014/main" id="{807E4337-A925-084B-B48F-23146A4A73A1}"/>
              </a:ext>
            </a:extLst>
          </p:cNvPr>
          <p:cNvSpPr>
            <a:spLocks noGrp="1"/>
          </p:cNvSpPr>
          <p:nvPr>
            <p:ph type="sldNum" sz="quarter" idx="4"/>
          </p:nvPr>
        </p:nvSpPr>
        <p:spPr/>
        <p:txBody>
          <a:bodyPr/>
          <a:lstStyle/>
          <a:p>
            <a:r>
              <a:rPr lang="en-US" dirty="0"/>
              <a:t>Transport Layer: 3-</a:t>
            </a:r>
            <a:fld id="{C4204591-24BD-A542-B9D5-F8D8A88D2FEE}" type="slidenum">
              <a:rPr lang="en-US" smtClean="0"/>
              <a:pPr/>
              <a:t>44</a:t>
            </a:fld>
            <a:endParaRPr lang="en-US" dirty="0"/>
          </a:p>
        </p:txBody>
      </p:sp>
      <p:sp>
        <p:nvSpPr>
          <p:cNvPr id="121" name="Rectangle 3">
            <a:extLst>
              <a:ext uri="{FF2B5EF4-FFF2-40B4-BE49-F238E27FC236}">
                <a16:creationId xmlns:a16="http://schemas.microsoft.com/office/drawing/2014/main" id="{D69BBC2D-A92B-7947-AA74-7551BF4EBD02}"/>
              </a:ext>
            </a:extLst>
          </p:cNvPr>
          <p:cNvSpPr txBox="1">
            <a:spLocks noChangeArrowheads="1"/>
          </p:cNvSpPr>
          <p:nvPr/>
        </p:nvSpPr>
        <p:spPr>
          <a:xfrm>
            <a:off x="876300" y="1295400"/>
            <a:ext cx="5626100" cy="5225369"/>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3700" indent="-263525">
              <a:buFont typeface="Wingdings" charset="2"/>
              <a:buChar char="§"/>
              <a:defRPr/>
            </a:pPr>
            <a:r>
              <a:rPr lang="en-US" sz="3200" dirty="0"/>
              <a:t>principles behind transport layer services:</a:t>
            </a:r>
          </a:p>
          <a:p>
            <a:pPr lvl="1">
              <a:buFont typeface="Arial"/>
              <a:buChar char="•"/>
              <a:defRPr/>
            </a:pPr>
            <a:r>
              <a:rPr lang="en-US" sz="2800" dirty="0"/>
              <a:t>multiplexing, demultiplexing</a:t>
            </a:r>
          </a:p>
          <a:p>
            <a:pPr lvl="1">
              <a:buFont typeface="Arial"/>
              <a:buChar char="•"/>
              <a:defRPr/>
            </a:pPr>
            <a:r>
              <a:rPr lang="en-US" sz="2800" dirty="0"/>
              <a:t>reliable data transfer</a:t>
            </a:r>
          </a:p>
          <a:p>
            <a:pPr lvl="1">
              <a:buFont typeface="Arial"/>
              <a:buChar char="•"/>
              <a:defRPr/>
            </a:pPr>
            <a:r>
              <a:rPr lang="en-US" sz="2800" dirty="0"/>
              <a:t>flow control</a:t>
            </a:r>
          </a:p>
          <a:p>
            <a:pPr lvl="1">
              <a:buFont typeface="Arial"/>
              <a:buChar char="•"/>
              <a:defRPr/>
            </a:pPr>
            <a:r>
              <a:rPr lang="en-US" sz="2800" dirty="0"/>
              <a:t>congestion control</a:t>
            </a:r>
          </a:p>
          <a:p>
            <a:pPr marL="393700" indent="-263525">
              <a:buFont typeface="Wingdings" charset="2"/>
              <a:buChar char="§"/>
              <a:defRPr/>
            </a:pPr>
            <a:r>
              <a:rPr lang="en-US" sz="3200" dirty="0"/>
              <a:t>instantiation, implementation in the Internet</a:t>
            </a:r>
          </a:p>
          <a:p>
            <a:pPr lvl="1">
              <a:buFont typeface="Arial"/>
              <a:buChar char="•"/>
              <a:defRPr/>
            </a:pPr>
            <a:r>
              <a:rPr lang="en-US" sz="2800" dirty="0"/>
              <a:t>UDP</a:t>
            </a:r>
          </a:p>
          <a:p>
            <a:pPr lvl="1">
              <a:buFont typeface="Arial"/>
              <a:buChar char="•"/>
              <a:defRPr/>
            </a:pPr>
            <a:r>
              <a:rPr lang="en-US" sz="2800" dirty="0"/>
              <a:t>TCP</a:t>
            </a:r>
          </a:p>
        </p:txBody>
      </p:sp>
      <p:sp>
        <p:nvSpPr>
          <p:cNvPr id="122" name="Rectangle 4">
            <a:extLst>
              <a:ext uri="{FF2B5EF4-FFF2-40B4-BE49-F238E27FC236}">
                <a16:creationId xmlns:a16="http://schemas.microsoft.com/office/drawing/2014/main" id="{B79F0F1A-67F7-584F-9F34-4AC2A592E580}"/>
              </a:ext>
            </a:extLst>
          </p:cNvPr>
          <p:cNvSpPr txBox="1">
            <a:spLocks noChangeArrowheads="1"/>
          </p:cNvSpPr>
          <p:nvPr/>
        </p:nvSpPr>
        <p:spPr>
          <a:xfrm>
            <a:off x="7065962" y="1270000"/>
            <a:ext cx="4732337" cy="48387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US" altLang="en-US" sz="3200" dirty="0">
                <a:solidFill>
                  <a:srgbClr val="CC0000"/>
                </a:solidFill>
                <a:ea typeface="ＭＳ Ｐゴシック" panose="020B0600070205080204" pitchFamily="34" charset="-128"/>
              </a:rPr>
              <a:t>Up next:</a:t>
            </a:r>
          </a:p>
          <a:p>
            <a:pPr marL="393700" indent="-266700"/>
            <a:r>
              <a:rPr lang="en-US" altLang="en-US" sz="3200" dirty="0">
                <a:ea typeface="ＭＳ Ｐゴシック" panose="020B0600070205080204" pitchFamily="34" charset="-128"/>
              </a:rPr>
              <a:t>leaving the network </a:t>
            </a:r>
            <a:r>
              <a:rPr lang="en-US" altLang="ja-JP" sz="3200" dirty="0">
                <a:ea typeface="ＭＳ Ｐゴシック" panose="020B0600070205080204" pitchFamily="34" charset="-128"/>
              </a:rPr>
              <a:t>“edge” </a:t>
            </a:r>
            <a:r>
              <a:rPr lang="en-US" altLang="ja-JP" dirty="0">
                <a:ea typeface="ＭＳ Ｐゴシック" panose="020B0600070205080204" pitchFamily="34" charset="-128"/>
              </a:rPr>
              <a:t>(application, transport layers)</a:t>
            </a:r>
          </a:p>
          <a:p>
            <a:pPr marL="393700" indent="-266700"/>
            <a:r>
              <a:rPr lang="en-US" altLang="en-US" sz="3200" dirty="0">
                <a:ea typeface="ＭＳ Ｐゴシック" panose="020B0600070205080204" pitchFamily="34" charset="-128"/>
              </a:rPr>
              <a:t>into the network “</a:t>
            </a:r>
            <a:r>
              <a:rPr lang="en-US" altLang="ja-JP" sz="3200" dirty="0">
                <a:ea typeface="ＭＳ Ｐゴシック" panose="020B0600070205080204" pitchFamily="34" charset="-128"/>
              </a:rPr>
              <a:t>core”</a:t>
            </a:r>
          </a:p>
          <a:p>
            <a:pPr marL="393700" indent="-266700"/>
            <a:r>
              <a:rPr lang="en-US" altLang="en-US" sz="3200" dirty="0">
                <a:ea typeface="ＭＳ Ｐゴシック" panose="020B0600070205080204" pitchFamily="34" charset="-128"/>
              </a:rPr>
              <a:t>two network-layer chapters</a:t>
            </a:r>
            <a:r>
              <a:rPr lang="en-US" altLang="en-US" dirty="0">
                <a:ea typeface="ＭＳ Ｐゴシック" panose="020B0600070205080204" pitchFamily="34" charset="-128"/>
              </a:rPr>
              <a:t>:</a:t>
            </a:r>
          </a:p>
          <a:p>
            <a:pPr lvl="1"/>
            <a:r>
              <a:rPr lang="en-US" altLang="en-US" sz="2800" dirty="0">
                <a:ea typeface="ＭＳ Ｐゴシック" panose="020B0600070205080204" pitchFamily="34" charset="-128"/>
              </a:rPr>
              <a:t>data plane</a:t>
            </a:r>
          </a:p>
          <a:p>
            <a:pPr lvl="1"/>
            <a:r>
              <a:rPr lang="en-US" altLang="en-US" sz="2800" dirty="0">
                <a:ea typeface="ＭＳ Ｐゴシック" panose="020B0600070205080204" pitchFamily="34" charset="-128"/>
              </a:rPr>
              <a:t>control plane</a:t>
            </a: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347465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F5C434-3198-9A4C-91CE-0B6018D96A83}"/>
              </a:ext>
            </a:extLst>
          </p:cNvPr>
          <p:cNvSpPr>
            <a:spLocks noGrp="1"/>
          </p:cNvSpPr>
          <p:nvPr>
            <p:ph idx="1"/>
          </p:nvPr>
        </p:nvSpPr>
        <p:spPr/>
        <p:txBody>
          <a:bodyPr/>
          <a:lstStyle/>
          <a:p>
            <a:r>
              <a:rPr lang="en-AU" dirty="0"/>
              <a:t>Assignment2 – 5%: Transport Layer</a:t>
            </a:r>
          </a:p>
          <a:p>
            <a:pPr lvl="1"/>
            <a:r>
              <a:rPr lang="en-AU" dirty="0"/>
              <a:t>Based on weeks 5 &amp; 6 learning materials</a:t>
            </a:r>
          </a:p>
          <a:p>
            <a:pPr lvl="1"/>
            <a:r>
              <a:rPr lang="en-AU" dirty="0"/>
              <a:t>Answer in required format - </a:t>
            </a:r>
            <a:r>
              <a:rPr lang="en-AU" b="1" dirty="0">
                <a:solidFill>
                  <a:srgbClr val="FF0000"/>
                </a:solidFill>
              </a:rPr>
              <a:t>strictly!</a:t>
            </a:r>
          </a:p>
          <a:p>
            <a:pPr lvl="1"/>
            <a:r>
              <a:rPr lang="en-AU" dirty="0"/>
              <a:t>Due by Sunday 2</a:t>
            </a:r>
            <a:r>
              <a:rPr lang="en-AU" baseline="30000" dirty="0"/>
              <a:t>nd</a:t>
            </a:r>
            <a:r>
              <a:rPr lang="en-AU" dirty="0"/>
              <a:t> April - No late submission accepted!</a:t>
            </a:r>
          </a:p>
          <a:p>
            <a:r>
              <a:rPr lang="en-AU" dirty="0"/>
              <a:t>Final Exam – 45%: preliminary info</a:t>
            </a:r>
          </a:p>
          <a:p>
            <a:pPr lvl="1"/>
            <a:r>
              <a:rPr lang="en-AU" dirty="0"/>
              <a:t>Time: Exam period (no date/time yet), Duration: 120min</a:t>
            </a:r>
          </a:p>
          <a:p>
            <a:pPr lvl="1"/>
            <a:r>
              <a:rPr lang="en-AU" dirty="0"/>
              <a:t>Format: online open book</a:t>
            </a:r>
          </a:p>
          <a:p>
            <a:pPr lvl="1"/>
            <a:r>
              <a:rPr lang="en-AU" dirty="0"/>
              <a:t>Scope: weeks 5-12</a:t>
            </a:r>
          </a:p>
          <a:p>
            <a:endParaRPr lang="en-AU" dirty="0"/>
          </a:p>
        </p:txBody>
      </p:sp>
      <p:sp>
        <p:nvSpPr>
          <p:cNvPr id="3" name="Title 2">
            <a:extLst>
              <a:ext uri="{FF2B5EF4-FFF2-40B4-BE49-F238E27FC236}">
                <a16:creationId xmlns:a16="http://schemas.microsoft.com/office/drawing/2014/main" id="{96445CC6-602F-E144-9843-1F0EE688124F}"/>
              </a:ext>
            </a:extLst>
          </p:cNvPr>
          <p:cNvSpPr>
            <a:spLocks noGrp="1"/>
          </p:cNvSpPr>
          <p:nvPr>
            <p:ph type="title"/>
          </p:nvPr>
        </p:nvSpPr>
        <p:spPr/>
        <p:txBody>
          <a:bodyPr/>
          <a:lstStyle/>
          <a:p>
            <a:r>
              <a:rPr lang="en-AU" dirty="0"/>
              <a:t>Assignment2 - 5%, Exam info</a:t>
            </a:r>
          </a:p>
        </p:txBody>
      </p:sp>
      <p:sp>
        <p:nvSpPr>
          <p:cNvPr id="4" name="Slide Number Placeholder 3">
            <a:extLst>
              <a:ext uri="{FF2B5EF4-FFF2-40B4-BE49-F238E27FC236}">
                <a16:creationId xmlns:a16="http://schemas.microsoft.com/office/drawing/2014/main" id="{964813C1-76E5-4641-8C02-71890702DA0E}"/>
              </a:ext>
            </a:extLst>
          </p:cNvPr>
          <p:cNvSpPr>
            <a:spLocks noGrp="1"/>
          </p:cNvSpPr>
          <p:nvPr>
            <p:ph type="sldNum" sz="quarter" idx="4"/>
          </p:nvPr>
        </p:nvSpPr>
        <p:spPr/>
        <p:txBody>
          <a:bodyPr/>
          <a:lstStyle/>
          <a:p>
            <a:r>
              <a:rPr lang="en-US"/>
              <a:t>Transport Layer: 3-</a:t>
            </a:r>
            <a:fld id="{C4204591-24BD-A542-B9D5-F8D8A88D2FEE}" type="slidenum">
              <a:rPr lang="en-US" smtClean="0"/>
              <a:pPr/>
              <a:t>45</a:t>
            </a:fld>
            <a:endParaRPr lang="en-US" dirty="0"/>
          </a:p>
        </p:txBody>
      </p:sp>
    </p:spTree>
    <p:extLst>
      <p:ext uri="{BB962C8B-B14F-4D97-AF65-F5344CB8AC3E}">
        <p14:creationId xmlns:p14="http://schemas.microsoft.com/office/powerpoint/2010/main" val="34902453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72FB4F-6950-D040-8D1C-E778FC58C181}"/>
              </a:ext>
            </a:extLst>
          </p:cNvPr>
          <p:cNvSpPr>
            <a:spLocks noGrp="1"/>
          </p:cNvSpPr>
          <p:nvPr>
            <p:ph idx="1"/>
          </p:nvPr>
        </p:nvSpPr>
        <p:spPr/>
        <p:txBody>
          <a:bodyPr>
            <a:normAutofit/>
          </a:bodyPr>
          <a:lstStyle/>
          <a:p>
            <a:r>
              <a:rPr lang="en-AU" dirty="0">
                <a:solidFill>
                  <a:srgbClr val="00B050"/>
                </a:solidFill>
              </a:rPr>
              <a:t>Some Positive</a:t>
            </a:r>
          </a:p>
          <a:p>
            <a:pPr lvl="1"/>
            <a:r>
              <a:rPr lang="en-AU" dirty="0">
                <a:solidFill>
                  <a:srgbClr val="00B050"/>
                </a:solidFill>
              </a:rPr>
              <a:t>Detailed explanation – that’s the way!</a:t>
            </a:r>
          </a:p>
          <a:p>
            <a:pPr lvl="1"/>
            <a:r>
              <a:rPr lang="en-AU" dirty="0">
                <a:solidFill>
                  <a:srgbClr val="00B050"/>
                </a:solidFill>
              </a:rPr>
              <a:t>Engaging Q&amp;A during lecture – making the most!</a:t>
            </a:r>
          </a:p>
          <a:p>
            <a:r>
              <a:rPr lang="en-AU" dirty="0">
                <a:solidFill>
                  <a:srgbClr val="C00000"/>
                </a:solidFill>
              </a:rPr>
              <a:t>Some Issues:</a:t>
            </a:r>
          </a:p>
          <a:p>
            <a:pPr lvl="1"/>
            <a:r>
              <a:rPr lang="en-AU" dirty="0">
                <a:solidFill>
                  <a:srgbClr val="C00000"/>
                </a:solidFill>
              </a:rPr>
              <a:t>Content heavy </a:t>
            </a:r>
            <a:r>
              <a:rPr lang="en-AU" dirty="0"/>
              <a:t>– reducing load, keeping fundamental</a:t>
            </a:r>
          </a:p>
          <a:p>
            <a:pPr lvl="1"/>
            <a:r>
              <a:rPr lang="en-AU" dirty="0">
                <a:solidFill>
                  <a:srgbClr val="C00000"/>
                </a:solidFill>
              </a:rPr>
              <a:t>Tutorial/Lab need more explanation </a:t>
            </a:r>
            <a:r>
              <a:rPr lang="en-AU" dirty="0"/>
              <a:t>– passed to the tutors</a:t>
            </a:r>
          </a:p>
          <a:p>
            <a:r>
              <a:rPr lang="en-AU" dirty="0"/>
              <a:t>Response rate</a:t>
            </a:r>
            <a:r>
              <a:rPr lang="en-AU"/>
              <a:t>: 9%</a:t>
            </a:r>
            <a:endParaRPr lang="en-AU" dirty="0"/>
          </a:p>
        </p:txBody>
      </p:sp>
      <p:sp>
        <p:nvSpPr>
          <p:cNvPr id="3" name="Title 2">
            <a:extLst>
              <a:ext uri="{FF2B5EF4-FFF2-40B4-BE49-F238E27FC236}">
                <a16:creationId xmlns:a16="http://schemas.microsoft.com/office/drawing/2014/main" id="{AE39B90D-55EB-5D4D-8AC7-AECB8DC9DF21}"/>
              </a:ext>
            </a:extLst>
          </p:cNvPr>
          <p:cNvSpPr>
            <a:spLocks noGrp="1"/>
          </p:cNvSpPr>
          <p:nvPr>
            <p:ph type="title"/>
          </p:nvPr>
        </p:nvSpPr>
        <p:spPr/>
        <p:txBody>
          <a:bodyPr/>
          <a:lstStyle/>
          <a:p>
            <a:r>
              <a:rPr lang="en-AU" dirty="0"/>
              <a:t>Student Feedback Survey (SFS) Results</a:t>
            </a:r>
          </a:p>
        </p:txBody>
      </p:sp>
      <p:sp>
        <p:nvSpPr>
          <p:cNvPr id="4" name="Slide Number Placeholder 3">
            <a:extLst>
              <a:ext uri="{FF2B5EF4-FFF2-40B4-BE49-F238E27FC236}">
                <a16:creationId xmlns:a16="http://schemas.microsoft.com/office/drawing/2014/main" id="{5B6CF38E-F90C-2545-B06B-22180E1B29A1}"/>
              </a:ext>
            </a:extLst>
          </p:cNvPr>
          <p:cNvSpPr>
            <a:spLocks noGrp="1"/>
          </p:cNvSpPr>
          <p:nvPr>
            <p:ph type="sldNum" sz="quarter" idx="4"/>
          </p:nvPr>
        </p:nvSpPr>
        <p:spPr/>
        <p:txBody>
          <a:bodyPr/>
          <a:lstStyle/>
          <a:p>
            <a:r>
              <a:rPr lang="en-US"/>
              <a:t>Transport Layer: 3-</a:t>
            </a:r>
            <a:fld id="{C4204591-24BD-A542-B9D5-F8D8A88D2FEE}" type="slidenum">
              <a:rPr lang="en-US" smtClean="0"/>
              <a:pPr/>
              <a:t>46</a:t>
            </a:fld>
            <a:endParaRPr lang="en-US" dirty="0"/>
          </a:p>
        </p:txBody>
      </p:sp>
      <p:sp>
        <p:nvSpPr>
          <p:cNvPr id="6" name="TextBox 5">
            <a:extLst>
              <a:ext uri="{FF2B5EF4-FFF2-40B4-BE49-F238E27FC236}">
                <a16:creationId xmlns:a16="http://schemas.microsoft.com/office/drawing/2014/main" id="{856935AC-794E-F049-8045-F33751A3D00F}"/>
              </a:ext>
            </a:extLst>
          </p:cNvPr>
          <p:cNvSpPr txBox="1"/>
          <p:nvPr/>
        </p:nvSpPr>
        <p:spPr>
          <a:xfrm rot="5400000">
            <a:off x="7205394" y="3400965"/>
            <a:ext cx="5096267"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1800" b="0" i="0" u="none" strike="noStrike" kern="1200" cap="none" spc="0" normalizeH="0" baseline="0" noProof="0" dirty="0">
                <a:ln>
                  <a:noFill/>
                </a:ln>
                <a:solidFill>
                  <a:srgbClr val="00B050"/>
                </a:solidFill>
                <a:effectLst/>
                <a:uLnTx/>
                <a:uFillTx/>
                <a:latin typeface="Arial" charset="0"/>
                <a:ea typeface="ＭＳ Ｐゴシック" charset="0"/>
                <a:cs typeface="+mn-cs"/>
              </a:rPr>
              <a:t>Expectation           Opportunity              Quality</a:t>
            </a:r>
          </a:p>
        </p:txBody>
      </p:sp>
      <p:pic>
        <p:nvPicPr>
          <p:cNvPr id="5" name="Picture 4">
            <a:extLst>
              <a:ext uri="{FF2B5EF4-FFF2-40B4-BE49-F238E27FC236}">
                <a16:creationId xmlns:a16="http://schemas.microsoft.com/office/drawing/2014/main" id="{66599922-94D9-9832-700B-9F9D4F1E32B0}"/>
              </a:ext>
            </a:extLst>
          </p:cNvPr>
          <p:cNvPicPr>
            <a:picLocks noChangeAspect="1"/>
          </p:cNvPicPr>
          <p:nvPr/>
        </p:nvPicPr>
        <p:blipFill>
          <a:blip r:embed="rId2"/>
          <a:stretch>
            <a:fillRect/>
          </a:stretch>
        </p:blipFill>
        <p:spPr>
          <a:xfrm>
            <a:off x="10056030" y="1003585"/>
            <a:ext cx="1400071" cy="5071780"/>
          </a:xfrm>
          <a:prstGeom prst="rect">
            <a:avLst/>
          </a:prstGeom>
        </p:spPr>
      </p:pic>
    </p:spTree>
    <p:extLst>
      <p:ext uri="{BB962C8B-B14F-4D97-AF65-F5344CB8AC3E}">
        <p14:creationId xmlns:p14="http://schemas.microsoft.com/office/powerpoint/2010/main" val="338505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18AEDFC-F05E-AF58-1A04-4AA643C5CA39}"/>
              </a:ext>
            </a:extLst>
          </p:cNvPr>
          <p:cNvSpPr>
            <a:spLocks noGrp="1"/>
          </p:cNvSpPr>
          <p:nvPr>
            <p:ph idx="1"/>
          </p:nvPr>
        </p:nvSpPr>
        <p:spPr/>
        <p:txBody>
          <a:bodyPr>
            <a:normAutofit/>
          </a:bodyPr>
          <a:lstStyle/>
          <a:p>
            <a:pPr marL="473075" lvl="1" indent="0">
              <a:buNone/>
            </a:pPr>
            <a:r>
              <a:rPr lang="en-US" sz="9200" dirty="0"/>
              <a:t>✅</a:t>
            </a:r>
          </a:p>
          <a:p>
            <a:r>
              <a:rPr lang="en-US" dirty="0"/>
              <a:t>Q&amp;A</a:t>
            </a:r>
          </a:p>
        </p:txBody>
      </p:sp>
      <p:sp>
        <p:nvSpPr>
          <p:cNvPr id="6" name="Title 5">
            <a:extLst>
              <a:ext uri="{FF2B5EF4-FFF2-40B4-BE49-F238E27FC236}">
                <a16:creationId xmlns:a16="http://schemas.microsoft.com/office/drawing/2014/main" id="{BF026966-46DB-701E-2024-0612CADA94C6}"/>
              </a:ext>
            </a:extLst>
          </p:cNvPr>
          <p:cNvSpPr>
            <a:spLocks noGrp="1"/>
          </p:cNvSpPr>
          <p:nvPr>
            <p:ph type="title"/>
          </p:nvPr>
        </p:nvSpPr>
        <p:spPr/>
        <p:txBody>
          <a:bodyPr/>
          <a:lstStyle/>
          <a:p>
            <a:r>
              <a:rPr lang="en-US" dirty="0"/>
              <a:t>Lecture done</a:t>
            </a:r>
          </a:p>
        </p:txBody>
      </p:sp>
    </p:spTree>
    <p:extLst>
      <p:ext uri="{BB962C8B-B14F-4D97-AF65-F5344CB8AC3E}">
        <p14:creationId xmlns:p14="http://schemas.microsoft.com/office/powerpoint/2010/main" val="2489059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25DD89-CCAA-4049-B446-F7BEA2F77B05}"/>
              </a:ext>
            </a:extLst>
          </p:cNvPr>
          <p:cNvSpPr>
            <a:spLocks noGrp="1"/>
          </p:cNvSpPr>
          <p:nvPr>
            <p:ph type="title"/>
          </p:nvPr>
        </p:nvSpPr>
        <p:spPr/>
        <p:txBody>
          <a:bodyPr/>
          <a:lstStyle/>
          <a:p>
            <a:r>
              <a:rPr lang="en-US" dirty="0"/>
              <a:t>TCP: Seq. ACKs - one way: A</a:t>
            </a:r>
            <a:r>
              <a:rPr lang="en-US" dirty="0">
                <a:sym typeface="Wingdings" pitchFamily="2" charset="2"/>
              </a:rPr>
              <a:t>B</a:t>
            </a:r>
            <a:endParaRPr lang="en-AU" dirty="0"/>
          </a:p>
        </p:txBody>
      </p:sp>
      <p:sp>
        <p:nvSpPr>
          <p:cNvPr id="5" name="Slide Number Placeholder 4">
            <a:extLst>
              <a:ext uri="{FF2B5EF4-FFF2-40B4-BE49-F238E27FC236}">
                <a16:creationId xmlns:a16="http://schemas.microsoft.com/office/drawing/2014/main" id="{24CAD749-28D1-744A-AEA6-A9B7677469CA}"/>
              </a:ext>
            </a:extLst>
          </p:cNvPr>
          <p:cNvSpPr>
            <a:spLocks noGrp="1"/>
          </p:cNvSpPr>
          <p:nvPr>
            <p:ph type="sldNum" sz="quarter" idx="4"/>
          </p:nvPr>
        </p:nvSpPr>
        <p:spPr/>
        <p:txBody>
          <a:bodyPr/>
          <a:lstStyle/>
          <a:p>
            <a:r>
              <a:rPr lang="en-US"/>
              <a:t>Transport Layer: 3-</a:t>
            </a:r>
            <a:fld id="{C4204591-24BD-A542-B9D5-F8D8A88D2FEE}" type="slidenum">
              <a:rPr lang="en-US" smtClean="0"/>
              <a:pPr/>
              <a:t>5</a:t>
            </a:fld>
            <a:endParaRPr lang="en-US" dirty="0"/>
          </a:p>
        </p:txBody>
      </p:sp>
      <p:sp>
        <p:nvSpPr>
          <p:cNvPr id="41" name="Line 99">
            <a:extLst>
              <a:ext uri="{FF2B5EF4-FFF2-40B4-BE49-F238E27FC236}">
                <a16:creationId xmlns:a16="http://schemas.microsoft.com/office/drawing/2014/main" id="{4D9886FF-5F93-6D48-B61A-AA885F2B0FA0}"/>
              </a:ext>
            </a:extLst>
          </p:cNvPr>
          <p:cNvSpPr>
            <a:spLocks noChangeShapeType="1"/>
          </p:cNvSpPr>
          <p:nvPr/>
        </p:nvSpPr>
        <p:spPr bwMode="auto">
          <a:xfrm>
            <a:off x="4509331" y="3156593"/>
            <a:ext cx="2351087" cy="506413"/>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42" name="Text Box 107">
            <a:extLst>
              <a:ext uri="{FF2B5EF4-FFF2-40B4-BE49-F238E27FC236}">
                <a16:creationId xmlns:a16="http://schemas.microsoft.com/office/drawing/2014/main" id="{59927CA9-5D21-3043-8206-DE52EEABCAC1}"/>
              </a:ext>
            </a:extLst>
          </p:cNvPr>
          <p:cNvSpPr txBox="1">
            <a:spLocks noChangeArrowheads="1"/>
          </p:cNvSpPr>
          <p:nvPr/>
        </p:nvSpPr>
        <p:spPr bwMode="auto">
          <a:xfrm>
            <a:off x="6509595" y="2177846"/>
            <a:ext cx="773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r>
              <a:rPr lang="en-US" altLang="x-none" sz="1600" dirty="0">
                <a:solidFill>
                  <a:srgbClr val="000000"/>
                </a:solidFill>
                <a:latin typeface="Tahoma" charset="0"/>
              </a:rPr>
              <a:t>Host B</a:t>
            </a:r>
          </a:p>
        </p:txBody>
      </p:sp>
      <p:sp>
        <p:nvSpPr>
          <p:cNvPr id="43" name="Text Box 111">
            <a:extLst>
              <a:ext uri="{FF2B5EF4-FFF2-40B4-BE49-F238E27FC236}">
                <a16:creationId xmlns:a16="http://schemas.microsoft.com/office/drawing/2014/main" id="{36FC4768-79A2-0945-BE96-CDBFAF248C11}"/>
              </a:ext>
            </a:extLst>
          </p:cNvPr>
          <p:cNvSpPr txBox="1">
            <a:spLocks noChangeArrowheads="1"/>
          </p:cNvSpPr>
          <p:nvPr/>
        </p:nvSpPr>
        <p:spPr bwMode="auto">
          <a:xfrm>
            <a:off x="3772432" y="2287474"/>
            <a:ext cx="776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r>
              <a:rPr lang="en-US" altLang="x-none" sz="1600">
                <a:solidFill>
                  <a:srgbClr val="000000"/>
                </a:solidFill>
                <a:latin typeface="Tahoma" charset="0"/>
              </a:rPr>
              <a:t>Host A</a:t>
            </a:r>
          </a:p>
        </p:txBody>
      </p:sp>
      <p:sp>
        <p:nvSpPr>
          <p:cNvPr id="44" name="Line 118">
            <a:extLst>
              <a:ext uri="{FF2B5EF4-FFF2-40B4-BE49-F238E27FC236}">
                <a16:creationId xmlns:a16="http://schemas.microsoft.com/office/drawing/2014/main" id="{5B41E590-7A72-3946-95B6-9EB904969172}"/>
              </a:ext>
            </a:extLst>
          </p:cNvPr>
          <p:cNvSpPr>
            <a:spLocks noChangeShapeType="1"/>
          </p:cNvSpPr>
          <p:nvPr/>
        </p:nvSpPr>
        <p:spPr bwMode="auto">
          <a:xfrm flipH="1">
            <a:off x="4513416" y="3062606"/>
            <a:ext cx="3175" cy="2488883"/>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45" name="Line 119">
            <a:extLst>
              <a:ext uri="{FF2B5EF4-FFF2-40B4-BE49-F238E27FC236}">
                <a16:creationId xmlns:a16="http://schemas.microsoft.com/office/drawing/2014/main" id="{7EA1347C-A535-2C42-871E-A6401138D0A0}"/>
              </a:ext>
            </a:extLst>
          </p:cNvPr>
          <p:cNvSpPr>
            <a:spLocks noChangeShapeType="1"/>
          </p:cNvSpPr>
          <p:nvPr/>
        </p:nvSpPr>
        <p:spPr bwMode="auto">
          <a:xfrm flipH="1">
            <a:off x="6882907" y="2989384"/>
            <a:ext cx="1587" cy="249682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46" name="Rectangle 122">
            <a:extLst>
              <a:ext uri="{FF2B5EF4-FFF2-40B4-BE49-F238E27FC236}">
                <a16:creationId xmlns:a16="http://schemas.microsoft.com/office/drawing/2014/main" id="{859FDB92-44C7-0C47-BC14-4E8AB9BF799F}"/>
              </a:ext>
            </a:extLst>
          </p:cNvPr>
          <p:cNvSpPr>
            <a:spLocks noChangeArrowheads="1"/>
          </p:cNvSpPr>
          <p:nvPr/>
        </p:nvSpPr>
        <p:spPr bwMode="auto">
          <a:xfrm>
            <a:off x="5118931" y="3150243"/>
            <a:ext cx="989012" cy="430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47" name="Text Box 123">
            <a:extLst>
              <a:ext uri="{FF2B5EF4-FFF2-40B4-BE49-F238E27FC236}">
                <a16:creationId xmlns:a16="http://schemas.microsoft.com/office/drawing/2014/main" id="{569D1F0B-EF2C-404E-AB1C-1B381E1E47DB}"/>
              </a:ext>
            </a:extLst>
          </p:cNvPr>
          <p:cNvSpPr txBox="1">
            <a:spLocks noChangeArrowheads="1"/>
          </p:cNvSpPr>
          <p:nvPr/>
        </p:nvSpPr>
        <p:spPr bwMode="auto">
          <a:xfrm>
            <a:off x="4617784" y="3231206"/>
            <a:ext cx="21611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r>
              <a:rPr lang="en-US" altLang="x-none" sz="1400" dirty="0" err="1">
                <a:solidFill>
                  <a:srgbClr val="000000"/>
                </a:solidFill>
                <a:latin typeface="Tahoma" charset="0"/>
              </a:rPr>
              <a:t>Seq</a:t>
            </a:r>
            <a:r>
              <a:rPr lang="en-US" altLang="x-none" sz="1400" dirty="0">
                <a:solidFill>
                  <a:srgbClr val="000000"/>
                </a:solidFill>
                <a:latin typeface="Tahoma" charset="0"/>
              </a:rPr>
              <a:t>=92, 8 bytes of data,</a:t>
            </a:r>
          </a:p>
          <a:p>
            <a:pPr algn="ctr" eaLnBrk="0" fontAlgn="base" hangingPunct="0">
              <a:lnSpc>
                <a:spcPct val="100000"/>
              </a:lnSpc>
              <a:spcBef>
                <a:spcPct val="0"/>
              </a:spcBef>
              <a:spcAft>
                <a:spcPct val="0"/>
              </a:spcAft>
              <a:buClrTx/>
              <a:buSzTx/>
              <a:buFontTx/>
              <a:buNone/>
            </a:pPr>
            <a:r>
              <a:rPr lang="en-US" altLang="x-none" sz="1400" dirty="0">
                <a:solidFill>
                  <a:srgbClr val="000000"/>
                </a:solidFill>
                <a:latin typeface="Tahoma" charset="0"/>
              </a:rPr>
              <a:t>ACK 50</a:t>
            </a:r>
          </a:p>
        </p:txBody>
      </p:sp>
      <p:sp>
        <p:nvSpPr>
          <p:cNvPr id="48" name="Line 127">
            <a:extLst>
              <a:ext uri="{FF2B5EF4-FFF2-40B4-BE49-F238E27FC236}">
                <a16:creationId xmlns:a16="http://schemas.microsoft.com/office/drawing/2014/main" id="{90A87A40-4F04-3748-8369-08C269378ED9}"/>
              </a:ext>
            </a:extLst>
          </p:cNvPr>
          <p:cNvSpPr>
            <a:spLocks noChangeShapeType="1"/>
          </p:cNvSpPr>
          <p:nvPr/>
        </p:nvSpPr>
        <p:spPr bwMode="auto">
          <a:xfrm flipH="1">
            <a:off x="4498218" y="3748731"/>
            <a:ext cx="2338388" cy="782637"/>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128"/>
            </a:endParaRPr>
          </a:p>
        </p:txBody>
      </p:sp>
      <p:sp>
        <p:nvSpPr>
          <p:cNvPr id="49" name="Rectangle 128">
            <a:extLst>
              <a:ext uri="{FF2B5EF4-FFF2-40B4-BE49-F238E27FC236}">
                <a16:creationId xmlns:a16="http://schemas.microsoft.com/office/drawing/2014/main" id="{9E8A8FFD-1680-CB4F-8A16-2B186EFD78E0}"/>
              </a:ext>
            </a:extLst>
          </p:cNvPr>
          <p:cNvSpPr>
            <a:spLocks noChangeArrowheads="1"/>
          </p:cNvSpPr>
          <p:nvPr/>
        </p:nvSpPr>
        <p:spPr bwMode="auto">
          <a:xfrm>
            <a:off x="5331656" y="4005906"/>
            <a:ext cx="747712" cy="2460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50" name="Text Box 129">
            <a:extLst>
              <a:ext uri="{FF2B5EF4-FFF2-40B4-BE49-F238E27FC236}">
                <a16:creationId xmlns:a16="http://schemas.microsoft.com/office/drawing/2014/main" id="{D43ED667-6379-4943-9778-0FB2C1A26209}"/>
              </a:ext>
            </a:extLst>
          </p:cNvPr>
          <p:cNvSpPr txBox="1">
            <a:spLocks noChangeArrowheads="1"/>
          </p:cNvSpPr>
          <p:nvPr/>
        </p:nvSpPr>
        <p:spPr bwMode="auto">
          <a:xfrm>
            <a:off x="4707277" y="3961456"/>
            <a:ext cx="20393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r>
              <a:rPr lang="en-US" altLang="x-none" sz="1400" dirty="0" err="1">
                <a:solidFill>
                  <a:srgbClr val="000000"/>
                </a:solidFill>
                <a:latin typeface="Arial" charset="0"/>
              </a:rPr>
              <a:t>Seq</a:t>
            </a:r>
            <a:r>
              <a:rPr lang="en-US" altLang="x-none" sz="1400" dirty="0">
                <a:solidFill>
                  <a:srgbClr val="000000"/>
                </a:solidFill>
                <a:latin typeface="Arial" charset="0"/>
              </a:rPr>
              <a:t>=50, 0 byte of data,</a:t>
            </a:r>
          </a:p>
          <a:p>
            <a:pPr algn="ctr" eaLnBrk="0" fontAlgn="base" hangingPunct="0">
              <a:lnSpc>
                <a:spcPct val="100000"/>
              </a:lnSpc>
              <a:spcBef>
                <a:spcPct val="0"/>
              </a:spcBef>
              <a:spcAft>
                <a:spcPct val="0"/>
              </a:spcAft>
              <a:buClrTx/>
              <a:buSzTx/>
              <a:buFontTx/>
              <a:buNone/>
            </a:pPr>
            <a:r>
              <a:rPr lang="en-US" altLang="x-none" sz="1400" dirty="0">
                <a:solidFill>
                  <a:srgbClr val="000000"/>
                </a:solidFill>
                <a:latin typeface="Arial" charset="0"/>
              </a:rPr>
              <a:t>ACK=100</a:t>
            </a:r>
            <a:endParaRPr lang="en-US" altLang="x-none" sz="1000" dirty="0">
              <a:solidFill>
                <a:srgbClr val="000000"/>
              </a:solidFill>
              <a:latin typeface="Times New Roman" charset="0"/>
            </a:endParaRPr>
          </a:p>
        </p:txBody>
      </p:sp>
      <p:sp>
        <p:nvSpPr>
          <p:cNvPr id="51" name="Text Box 214">
            <a:extLst>
              <a:ext uri="{FF2B5EF4-FFF2-40B4-BE49-F238E27FC236}">
                <a16:creationId xmlns:a16="http://schemas.microsoft.com/office/drawing/2014/main" id="{74317D7E-2D50-FC40-9F79-857B15E53CAF}"/>
              </a:ext>
            </a:extLst>
          </p:cNvPr>
          <p:cNvSpPr txBox="1">
            <a:spLocks noChangeArrowheads="1"/>
          </p:cNvSpPr>
          <p:nvPr/>
        </p:nvSpPr>
        <p:spPr bwMode="auto">
          <a:xfrm>
            <a:off x="2880518" y="2680926"/>
            <a:ext cx="1278812" cy="3077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400" b="0" i="0" u="none" strike="noStrike" kern="0" cap="none" spc="0" normalizeH="0" baseline="0" noProof="0" dirty="0" err="1">
                <a:ln>
                  <a:noFill/>
                </a:ln>
                <a:solidFill>
                  <a:srgbClr val="000000"/>
                </a:solidFill>
                <a:effectLst/>
                <a:uLnTx/>
                <a:uFillTx/>
                <a:latin typeface="Tahoma" charset="0"/>
                <a:ea typeface="ＭＳ Ｐゴシック" charset="-128"/>
              </a:rPr>
              <a:t>SendBase</a:t>
            </a:r>
            <a:r>
              <a:rPr kumimoji="0" lang="en-US" altLang="x-none" sz="1400" b="0" i="0" u="none" strike="noStrike" kern="0" cap="none" spc="0" normalizeH="0" baseline="0" noProof="0" dirty="0">
                <a:ln>
                  <a:noFill/>
                </a:ln>
                <a:solidFill>
                  <a:srgbClr val="000000"/>
                </a:solidFill>
                <a:effectLst/>
                <a:uLnTx/>
                <a:uFillTx/>
                <a:latin typeface="Tahoma" charset="0"/>
                <a:ea typeface="ＭＳ Ｐゴシック" charset="-128"/>
              </a:rPr>
              <a:t>=92</a:t>
            </a:r>
          </a:p>
        </p:txBody>
      </p:sp>
      <p:grpSp>
        <p:nvGrpSpPr>
          <p:cNvPr id="52" name="Group 228">
            <a:extLst>
              <a:ext uri="{FF2B5EF4-FFF2-40B4-BE49-F238E27FC236}">
                <a16:creationId xmlns:a16="http://schemas.microsoft.com/office/drawing/2014/main" id="{5D707402-61A8-4D4A-BB36-939B8ABC6CC0}"/>
              </a:ext>
            </a:extLst>
          </p:cNvPr>
          <p:cNvGrpSpPr>
            <a:grpSpLocks/>
          </p:cNvGrpSpPr>
          <p:nvPr/>
        </p:nvGrpSpPr>
        <p:grpSpPr bwMode="auto">
          <a:xfrm>
            <a:off x="4048956" y="2563699"/>
            <a:ext cx="630238" cy="533400"/>
            <a:chOff x="-44" y="1473"/>
            <a:chExt cx="981" cy="1105"/>
          </a:xfrm>
        </p:grpSpPr>
        <p:pic>
          <p:nvPicPr>
            <p:cNvPr id="53" name="Picture 229" descr="desktop_computer_stylized_medium">
              <a:extLst>
                <a:ext uri="{FF2B5EF4-FFF2-40B4-BE49-F238E27FC236}">
                  <a16:creationId xmlns:a16="http://schemas.microsoft.com/office/drawing/2014/main" id="{97CA6A44-E762-0248-BB45-CCB46EA69FB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Freeform 230">
              <a:extLst>
                <a:ext uri="{FF2B5EF4-FFF2-40B4-BE49-F238E27FC236}">
                  <a16:creationId xmlns:a16="http://schemas.microsoft.com/office/drawing/2014/main" id="{8B9DE2E2-022A-D346-9E5A-1F37249C1825}"/>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grpSp>
        <p:nvGrpSpPr>
          <p:cNvPr id="55" name="Group 231">
            <a:extLst>
              <a:ext uri="{FF2B5EF4-FFF2-40B4-BE49-F238E27FC236}">
                <a16:creationId xmlns:a16="http://schemas.microsoft.com/office/drawing/2014/main" id="{4E0409F3-E93C-2444-970A-071F49DC0566}"/>
              </a:ext>
            </a:extLst>
          </p:cNvPr>
          <p:cNvGrpSpPr>
            <a:grpSpLocks/>
          </p:cNvGrpSpPr>
          <p:nvPr/>
        </p:nvGrpSpPr>
        <p:grpSpPr bwMode="auto">
          <a:xfrm flipH="1">
            <a:off x="6692142" y="2479073"/>
            <a:ext cx="709613" cy="600075"/>
            <a:chOff x="-44" y="1473"/>
            <a:chExt cx="981" cy="1105"/>
          </a:xfrm>
        </p:grpSpPr>
        <p:pic>
          <p:nvPicPr>
            <p:cNvPr id="56" name="Picture 232" descr="desktop_computer_stylized_medium">
              <a:extLst>
                <a:ext uri="{FF2B5EF4-FFF2-40B4-BE49-F238E27FC236}">
                  <a16:creationId xmlns:a16="http://schemas.microsoft.com/office/drawing/2014/main" id="{2DE45946-F066-8940-A2CF-C09CD6F1260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Freeform 233">
              <a:extLst>
                <a:ext uri="{FF2B5EF4-FFF2-40B4-BE49-F238E27FC236}">
                  <a16:creationId xmlns:a16="http://schemas.microsoft.com/office/drawing/2014/main" id="{37CCA6BA-765E-AC42-9D82-A9903494A14A}"/>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graphicFrame>
        <p:nvGraphicFramePr>
          <p:cNvPr id="58" name="Table 57">
            <a:extLst>
              <a:ext uri="{FF2B5EF4-FFF2-40B4-BE49-F238E27FC236}">
                <a16:creationId xmlns:a16="http://schemas.microsoft.com/office/drawing/2014/main" id="{0E1FB301-3D9F-8F40-9C19-4F305F569F86}"/>
              </a:ext>
            </a:extLst>
          </p:cNvPr>
          <p:cNvGraphicFramePr>
            <a:graphicFrameLocks noGrp="1"/>
          </p:cNvGraphicFramePr>
          <p:nvPr>
            <p:extLst>
              <p:ext uri="{D42A27DB-BD31-4B8C-83A1-F6EECF244321}">
                <p14:modId xmlns:p14="http://schemas.microsoft.com/office/powerpoint/2010/main" val="24252227"/>
              </p:ext>
            </p:extLst>
          </p:nvPr>
        </p:nvGraphicFramePr>
        <p:xfrm>
          <a:off x="1858566" y="1863472"/>
          <a:ext cx="3956211" cy="365760"/>
        </p:xfrm>
        <a:graphic>
          <a:graphicData uri="http://schemas.openxmlformats.org/drawingml/2006/table">
            <a:tbl>
              <a:tblPr firstRow="1" bandRow="1"/>
              <a:tblGrid>
                <a:gridCol w="439579">
                  <a:extLst>
                    <a:ext uri="{9D8B030D-6E8A-4147-A177-3AD203B41FA5}">
                      <a16:colId xmlns:a16="http://schemas.microsoft.com/office/drawing/2014/main" val="20000"/>
                    </a:ext>
                  </a:extLst>
                </a:gridCol>
                <a:gridCol w="439579">
                  <a:extLst>
                    <a:ext uri="{9D8B030D-6E8A-4147-A177-3AD203B41FA5}">
                      <a16:colId xmlns:a16="http://schemas.microsoft.com/office/drawing/2014/main" val="20001"/>
                    </a:ext>
                  </a:extLst>
                </a:gridCol>
                <a:gridCol w="439579">
                  <a:extLst>
                    <a:ext uri="{9D8B030D-6E8A-4147-A177-3AD203B41FA5}">
                      <a16:colId xmlns:a16="http://schemas.microsoft.com/office/drawing/2014/main" val="20002"/>
                    </a:ext>
                  </a:extLst>
                </a:gridCol>
                <a:gridCol w="439579">
                  <a:extLst>
                    <a:ext uri="{9D8B030D-6E8A-4147-A177-3AD203B41FA5}">
                      <a16:colId xmlns:a16="http://schemas.microsoft.com/office/drawing/2014/main" val="20003"/>
                    </a:ext>
                  </a:extLst>
                </a:gridCol>
                <a:gridCol w="439579">
                  <a:extLst>
                    <a:ext uri="{9D8B030D-6E8A-4147-A177-3AD203B41FA5}">
                      <a16:colId xmlns:a16="http://schemas.microsoft.com/office/drawing/2014/main" val="20004"/>
                    </a:ext>
                  </a:extLst>
                </a:gridCol>
                <a:gridCol w="439579">
                  <a:extLst>
                    <a:ext uri="{9D8B030D-6E8A-4147-A177-3AD203B41FA5}">
                      <a16:colId xmlns:a16="http://schemas.microsoft.com/office/drawing/2014/main" val="20005"/>
                    </a:ext>
                  </a:extLst>
                </a:gridCol>
                <a:gridCol w="439579">
                  <a:extLst>
                    <a:ext uri="{9D8B030D-6E8A-4147-A177-3AD203B41FA5}">
                      <a16:colId xmlns:a16="http://schemas.microsoft.com/office/drawing/2014/main" val="20006"/>
                    </a:ext>
                  </a:extLst>
                </a:gridCol>
                <a:gridCol w="439579">
                  <a:extLst>
                    <a:ext uri="{9D8B030D-6E8A-4147-A177-3AD203B41FA5}">
                      <a16:colId xmlns:a16="http://schemas.microsoft.com/office/drawing/2014/main" val="20007"/>
                    </a:ext>
                  </a:extLst>
                </a:gridCol>
                <a:gridCol w="439579">
                  <a:extLst>
                    <a:ext uri="{9D8B030D-6E8A-4147-A177-3AD203B41FA5}">
                      <a16:colId xmlns:a16="http://schemas.microsoft.com/office/drawing/2014/main" val="20008"/>
                    </a:ext>
                  </a:extLst>
                </a:gridCol>
              </a:tblGrid>
              <a:tr h="295592">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dirty="0"/>
                        <a:t>92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dirty="0"/>
                        <a:t>93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dirty="0"/>
                        <a:t>94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dirty="0"/>
                        <a:t>95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dirty="0"/>
                        <a:t>96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dirty="0"/>
                        <a:t>97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dirty="0"/>
                        <a:t>98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dirty="0"/>
                        <a:t>99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algn="ctr"/>
                      <a:r>
                        <a:rPr lang="en-US" sz="1200" b="0" dirty="0">
                          <a:solidFill>
                            <a:schemeClr val="tx1"/>
                          </a:solidFill>
                        </a:rPr>
                        <a:t>100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9" name="TextBox 58">
            <a:extLst>
              <a:ext uri="{FF2B5EF4-FFF2-40B4-BE49-F238E27FC236}">
                <a16:creationId xmlns:a16="http://schemas.microsoft.com/office/drawing/2014/main" id="{E541021D-6097-1E42-9DDF-A1E56E571273}"/>
              </a:ext>
            </a:extLst>
          </p:cNvPr>
          <p:cNvSpPr txBox="1"/>
          <p:nvPr/>
        </p:nvSpPr>
        <p:spPr>
          <a:xfrm flipH="1">
            <a:off x="1726217" y="2542427"/>
            <a:ext cx="911727"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latin typeface="Tahoma" charset="0"/>
                <a:ea typeface="ＭＳ Ｐゴシック" charset="-128"/>
              </a:rPr>
              <a:t>Send </a:t>
            </a:r>
            <a:r>
              <a:rPr lang="en-US" sz="1200" b="1" dirty="0" err="1">
                <a:solidFill>
                  <a:srgbClr val="000000"/>
                </a:solidFill>
                <a:latin typeface="Tahoma" charset="0"/>
                <a:ea typeface="ＭＳ Ｐゴシック" charset="-128"/>
              </a:rPr>
              <a:t>Seq</a:t>
            </a:r>
            <a:endParaRPr lang="en-US" sz="1200" b="1" dirty="0">
              <a:solidFill>
                <a:srgbClr val="000000"/>
              </a:solidFill>
              <a:latin typeface="Tahoma" charset="0"/>
              <a:ea typeface="ＭＳ Ｐゴシック" charset="-128"/>
            </a:endParaRPr>
          </a:p>
        </p:txBody>
      </p:sp>
      <p:cxnSp>
        <p:nvCxnSpPr>
          <p:cNvPr id="60" name="Straight Arrow Connector 59">
            <a:extLst>
              <a:ext uri="{FF2B5EF4-FFF2-40B4-BE49-F238E27FC236}">
                <a16:creationId xmlns:a16="http://schemas.microsoft.com/office/drawing/2014/main" id="{DBC92EE0-F8FD-8145-BBB5-F00CA4391C77}"/>
              </a:ext>
            </a:extLst>
          </p:cNvPr>
          <p:cNvCxnSpPr/>
          <p:nvPr/>
        </p:nvCxnSpPr>
        <p:spPr bwMode="auto">
          <a:xfrm flipV="1">
            <a:off x="2093914" y="2245952"/>
            <a:ext cx="591" cy="316683"/>
          </a:xfrm>
          <a:prstGeom prst="straightConnector1">
            <a:avLst/>
          </a:prstGeom>
          <a:solidFill>
            <a:srgbClr val="00CC99"/>
          </a:solidFill>
          <a:ln w="9525"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1" name="Straight Arrow Connector 60">
            <a:extLst>
              <a:ext uri="{FF2B5EF4-FFF2-40B4-BE49-F238E27FC236}">
                <a16:creationId xmlns:a16="http://schemas.microsoft.com/office/drawing/2014/main" id="{DB037296-FB4B-9E48-937B-75AB2E768534}"/>
              </a:ext>
            </a:extLst>
          </p:cNvPr>
          <p:cNvCxnSpPr/>
          <p:nvPr/>
        </p:nvCxnSpPr>
        <p:spPr bwMode="auto">
          <a:xfrm flipH="1" flipV="1">
            <a:off x="5556843" y="2231517"/>
            <a:ext cx="361" cy="285953"/>
          </a:xfrm>
          <a:prstGeom prst="straightConnector1">
            <a:avLst/>
          </a:prstGeom>
          <a:solidFill>
            <a:srgbClr val="00CC99"/>
          </a:solidFill>
          <a:ln w="9525"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2" name="Text Box 214">
            <a:extLst>
              <a:ext uri="{FF2B5EF4-FFF2-40B4-BE49-F238E27FC236}">
                <a16:creationId xmlns:a16="http://schemas.microsoft.com/office/drawing/2014/main" id="{B9697AC8-6B5D-DC4E-9EA5-CC7C40D184DA}"/>
              </a:ext>
            </a:extLst>
          </p:cNvPr>
          <p:cNvSpPr txBox="1">
            <a:spLocks noChangeArrowheads="1"/>
          </p:cNvSpPr>
          <p:nvPr/>
        </p:nvSpPr>
        <p:spPr bwMode="auto">
          <a:xfrm>
            <a:off x="3018980" y="4408999"/>
            <a:ext cx="1117422" cy="3077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400" b="0" i="0" u="none" strike="noStrike" kern="0" cap="none" spc="0" normalizeH="0" baseline="0" noProof="0" dirty="0" err="1">
                <a:ln>
                  <a:noFill/>
                </a:ln>
                <a:solidFill>
                  <a:srgbClr val="000000"/>
                </a:solidFill>
                <a:effectLst/>
                <a:uLnTx/>
                <a:uFillTx/>
                <a:latin typeface="Tahoma" charset="0"/>
                <a:ea typeface="ＭＳ Ｐゴシック" charset="-128"/>
              </a:rPr>
              <a:t>ACKed</a:t>
            </a:r>
            <a:r>
              <a:rPr kumimoji="0" lang="en-US" altLang="x-none" sz="1400" b="0" i="0" u="none" strike="noStrike" kern="0" cap="none" spc="0" normalizeH="0" baseline="0" noProof="0" dirty="0">
                <a:ln>
                  <a:noFill/>
                </a:ln>
                <a:solidFill>
                  <a:srgbClr val="000000"/>
                </a:solidFill>
                <a:effectLst/>
                <a:uLnTx/>
                <a:uFillTx/>
                <a:latin typeface="Tahoma" charset="0"/>
                <a:ea typeface="ＭＳ Ｐゴシック" charset="-128"/>
              </a:rPr>
              <a:t>=100</a:t>
            </a:r>
          </a:p>
        </p:txBody>
      </p:sp>
      <p:sp>
        <p:nvSpPr>
          <p:cNvPr id="63" name="Line 99">
            <a:extLst>
              <a:ext uri="{FF2B5EF4-FFF2-40B4-BE49-F238E27FC236}">
                <a16:creationId xmlns:a16="http://schemas.microsoft.com/office/drawing/2014/main" id="{B480BF46-D286-BF4C-8C48-27A28FDF730A}"/>
              </a:ext>
            </a:extLst>
          </p:cNvPr>
          <p:cNvSpPr>
            <a:spLocks noChangeShapeType="1"/>
          </p:cNvSpPr>
          <p:nvPr/>
        </p:nvSpPr>
        <p:spPr bwMode="auto">
          <a:xfrm>
            <a:off x="4542899" y="4618131"/>
            <a:ext cx="2351087" cy="506413"/>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64" name="Rectangle 128">
            <a:extLst>
              <a:ext uri="{FF2B5EF4-FFF2-40B4-BE49-F238E27FC236}">
                <a16:creationId xmlns:a16="http://schemas.microsoft.com/office/drawing/2014/main" id="{CBB1427D-D6E0-6740-BE6F-5BF7BBDA4F96}"/>
              </a:ext>
            </a:extLst>
          </p:cNvPr>
          <p:cNvSpPr>
            <a:spLocks noChangeArrowheads="1"/>
          </p:cNvSpPr>
          <p:nvPr/>
        </p:nvSpPr>
        <p:spPr bwMode="auto">
          <a:xfrm>
            <a:off x="5325893" y="4763442"/>
            <a:ext cx="747712" cy="2460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65" name="Text Box 123">
            <a:extLst>
              <a:ext uri="{FF2B5EF4-FFF2-40B4-BE49-F238E27FC236}">
                <a16:creationId xmlns:a16="http://schemas.microsoft.com/office/drawing/2014/main" id="{1399935C-D076-0A41-9F11-26098A47A95C}"/>
              </a:ext>
            </a:extLst>
          </p:cNvPr>
          <p:cNvSpPr txBox="1">
            <a:spLocks noChangeArrowheads="1"/>
          </p:cNvSpPr>
          <p:nvPr/>
        </p:nvSpPr>
        <p:spPr bwMode="auto">
          <a:xfrm>
            <a:off x="4566938" y="4716776"/>
            <a:ext cx="23567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r>
              <a:rPr lang="en-US" altLang="x-none" sz="1400" dirty="0" err="1">
                <a:solidFill>
                  <a:srgbClr val="000000"/>
                </a:solidFill>
                <a:latin typeface="Tahoma" charset="0"/>
              </a:rPr>
              <a:t>Seq</a:t>
            </a:r>
            <a:r>
              <a:rPr lang="en-US" altLang="x-none" sz="1400" dirty="0">
                <a:solidFill>
                  <a:srgbClr val="000000"/>
                </a:solidFill>
                <a:latin typeface="Tahoma" charset="0"/>
              </a:rPr>
              <a:t>=100, 20 bytes of data,</a:t>
            </a:r>
          </a:p>
          <a:p>
            <a:pPr algn="ctr" eaLnBrk="0" fontAlgn="base" hangingPunct="0">
              <a:lnSpc>
                <a:spcPct val="100000"/>
              </a:lnSpc>
              <a:spcBef>
                <a:spcPct val="0"/>
              </a:spcBef>
              <a:spcAft>
                <a:spcPct val="0"/>
              </a:spcAft>
              <a:buClrTx/>
              <a:buSzTx/>
              <a:buFontTx/>
              <a:buNone/>
            </a:pPr>
            <a:r>
              <a:rPr lang="en-US" altLang="x-none" sz="1400" dirty="0">
                <a:solidFill>
                  <a:srgbClr val="000000"/>
                </a:solidFill>
                <a:latin typeface="Tahoma" charset="0"/>
              </a:rPr>
              <a:t>ACK 50</a:t>
            </a:r>
          </a:p>
        </p:txBody>
      </p:sp>
      <p:sp>
        <p:nvSpPr>
          <p:cNvPr id="66" name="TextBox 65">
            <a:extLst>
              <a:ext uri="{FF2B5EF4-FFF2-40B4-BE49-F238E27FC236}">
                <a16:creationId xmlns:a16="http://schemas.microsoft.com/office/drawing/2014/main" id="{E5BEF17A-94AC-3146-AAA8-90E8F7EA3661}"/>
              </a:ext>
            </a:extLst>
          </p:cNvPr>
          <p:cNvSpPr txBox="1"/>
          <p:nvPr/>
        </p:nvSpPr>
        <p:spPr>
          <a:xfrm>
            <a:off x="2499496" y="1474946"/>
            <a:ext cx="2619435" cy="338554"/>
          </a:xfrm>
          <a:prstGeom prst="rect">
            <a:avLst/>
          </a:prstGeom>
          <a:noFill/>
        </p:spPr>
        <p:txBody>
          <a:bodyPr wrap="none" rtlCol="0">
            <a:spAutoFit/>
          </a:bodyPr>
          <a:lstStyle/>
          <a:p>
            <a:pPr eaLnBrk="0" fontAlgn="base" hangingPunct="0">
              <a:spcBef>
                <a:spcPct val="0"/>
              </a:spcBef>
              <a:spcAft>
                <a:spcPct val="0"/>
              </a:spcAft>
            </a:pPr>
            <a:r>
              <a:rPr lang="en-US" sz="1600" dirty="0">
                <a:solidFill>
                  <a:srgbClr val="000000"/>
                </a:solidFill>
                <a:latin typeface="Tahoma" charset="0"/>
                <a:ea typeface="ＭＳ Ｐゴシック" charset="-128"/>
              </a:rPr>
              <a:t>Host A has 8 bytes to send</a:t>
            </a:r>
          </a:p>
        </p:txBody>
      </p:sp>
      <p:sp>
        <p:nvSpPr>
          <p:cNvPr id="67" name="Text Box 214">
            <a:extLst>
              <a:ext uri="{FF2B5EF4-FFF2-40B4-BE49-F238E27FC236}">
                <a16:creationId xmlns:a16="http://schemas.microsoft.com/office/drawing/2014/main" id="{A9A5AA03-6D5A-0349-A255-20281B25B8E8}"/>
              </a:ext>
            </a:extLst>
          </p:cNvPr>
          <p:cNvSpPr txBox="1">
            <a:spLocks noChangeArrowheads="1"/>
          </p:cNvSpPr>
          <p:nvPr/>
        </p:nvSpPr>
        <p:spPr bwMode="auto">
          <a:xfrm>
            <a:off x="7263573" y="2598386"/>
            <a:ext cx="1279133" cy="3077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x-none" sz="1400" b="0" i="0" u="none" strike="noStrike" kern="0" cap="none" spc="0" normalizeH="0" baseline="0" noProof="0" dirty="0" err="1">
                <a:ln>
                  <a:noFill/>
                </a:ln>
                <a:solidFill>
                  <a:srgbClr val="000000"/>
                </a:solidFill>
                <a:effectLst/>
                <a:uLnTx/>
                <a:uFillTx/>
                <a:latin typeface="Tahoma" charset="0"/>
                <a:ea typeface="ＭＳ Ｐゴシック" charset="-128"/>
              </a:rPr>
              <a:t>SendBase</a:t>
            </a:r>
            <a:r>
              <a:rPr kumimoji="0" lang="en-US" altLang="x-none" sz="1400" b="0" i="0" u="none" strike="noStrike" kern="0" cap="none" spc="0" normalizeH="0" baseline="0" noProof="0" dirty="0">
                <a:ln>
                  <a:noFill/>
                </a:ln>
                <a:solidFill>
                  <a:srgbClr val="000000"/>
                </a:solidFill>
                <a:effectLst/>
                <a:uLnTx/>
                <a:uFillTx/>
                <a:latin typeface="Tahoma" charset="0"/>
                <a:ea typeface="ＭＳ Ｐゴシック" charset="-128"/>
              </a:rPr>
              <a:t>=50</a:t>
            </a:r>
          </a:p>
        </p:txBody>
      </p:sp>
      <p:sp>
        <p:nvSpPr>
          <p:cNvPr id="68" name="TextBox 67">
            <a:extLst>
              <a:ext uri="{FF2B5EF4-FFF2-40B4-BE49-F238E27FC236}">
                <a16:creationId xmlns:a16="http://schemas.microsoft.com/office/drawing/2014/main" id="{27B0E101-0654-1448-8EDB-5DE500DAA72E}"/>
              </a:ext>
            </a:extLst>
          </p:cNvPr>
          <p:cNvSpPr txBox="1"/>
          <p:nvPr/>
        </p:nvSpPr>
        <p:spPr>
          <a:xfrm>
            <a:off x="6754351" y="1542825"/>
            <a:ext cx="2616037" cy="338554"/>
          </a:xfrm>
          <a:prstGeom prst="rect">
            <a:avLst/>
          </a:prstGeom>
          <a:noFill/>
        </p:spPr>
        <p:txBody>
          <a:bodyPr wrap="none" rtlCol="0">
            <a:spAutoFit/>
          </a:bodyPr>
          <a:lstStyle/>
          <a:p>
            <a:pPr eaLnBrk="0" fontAlgn="base" hangingPunct="0">
              <a:spcBef>
                <a:spcPct val="0"/>
              </a:spcBef>
              <a:spcAft>
                <a:spcPct val="0"/>
              </a:spcAft>
            </a:pPr>
            <a:r>
              <a:rPr lang="en-US" sz="1600" dirty="0">
                <a:solidFill>
                  <a:srgbClr val="000000"/>
                </a:solidFill>
                <a:latin typeface="Tahoma" charset="0"/>
                <a:ea typeface="ＭＳ Ｐゴシック" charset="-128"/>
              </a:rPr>
              <a:t>Host B has 0 bytes to send</a:t>
            </a:r>
          </a:p>
        </p:txBody>
      </p:sp>
      <p:sp>
        <p:nvSpPr>
          <p:cNvPr id="69" name="Text Box 214">
            <a:extLst>
              <a:ext uri="{FF2B5EF4-FFF2-40B4-BE49-F238E27FC236}">
                <a16:creationId xmlns:a16="http://schemas.microsoft.com/office/drawing/2014/main" id="{7B38FE5C-56A8-6948-BD95-2B7E2826868D}"/>
              </a:ext>
            </a:extLst>
          </p:cNvPr>
          <p:cNvSpPr txBox="1">
            <a:spLocks noChangeArrowheads="1"/>
          </p:cNvSpPr>
          <p:nvPr/>
        </p:nvSpPr>
        <p:spPr bwMode="auto">
          <a:xfrm>
            <a:off x="2761002" y="4670609"/>
            <a:ext cx="1376915" cy="3077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400" b="0" i="0" u="none" strike="noStrike" kern="0" cap="none" spc="0" normalizeH="0" baseline="0" noProof="0" dirty="0" err="1">
                <a:ln>
                  <a:noFill/>
                </a:ln>
                <a:solidFill>
                  <a:srgbClr val="000000"/>
                </a:solidFill>
                <a:effectLst/>
                <a:uLnTx/>
                <a:uFillTx/>
                <a:latin typeface="Tahoma" charset="0"/>
                <a:ea typeface="ＭＳ Ｐゴシック" charset="-128"/>
              </a:rPr>
              <a:t>SendBase</a:t>
            </a:r>
            <a:r>
              <a:rPr kumimoji="0" lang="en-US" altLang="x-none" sz="1400" b="0" i="0" u="none" strike="noStrike" kern="0" cap="none" spc="0" normalizeH="0" baseline="0" noProof="0" dirty="0">
                <a:ln>
                  <a:noFill/>
                </a:ln>
                <a:solidFill>
                  <a:srgbClr val="000000"/>
                </a:solidFill>
                <a:effectLst/>
                <a:uLnTx/>
                <a:uFillTx/>
                <a:latin typeface="Tahoma" charset="0"/>
                <a:ea typeface="ＭＳ Ｐゴシック" charset="-128"/>
              </a:rPr>
              <a:t>=100</a:t>
            </a:r>
          </a:p>
        </p:txBody>
      </p:sp>
      <p:sp>
        <p:nvSpPr>
          <p:cNvPr id="70" name="Text Box 214">
            <a:extLst>
              <a:ext uri="{FF2B5EF4-FFF2-40B4-BE49-F238E27FC236}">
                <a16:creationId xmlns:a16="http://schemas.microsoft.com/office/drawing/2014/main" id="{55B4A6F7-97DE-AA44-BBA7-611723A329AB}"/>
              </a:ext>
            </a:extLst>
          </p:cNvPr>
          <p:cNvSpPr txBox="1">
            <a:spLocks noChangeArrowheads="1"/>
          </p:cNvSpPr>
          <p:nvPr/>
        </p:nvSpPr>
        <p:spPr bwMode="auto">
          <a:xfrm>
            <a:off x="3198000" y="6006808"/>
            <a:ext cx="1168525" cy="3077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400" b="0" i="0" u="none" strike="noStrike" kern="0" cap="none" spc="0" normalizeH="0" baseline="0" noProof="0" dirty="0" err="1">
                <a:ln>
                  <a:noFill/>
                </a:ln>
                <a:solidFill>
                  <a:srgbClr val="000000"/>
                </a:solidFill>
                <a:effectLst/>
                <a:uLnTx/>
                <a:uFillTx/>
                <a:latin typeface="Tahoma" charset="0"/>
                <a:ea typeface="ＭＳ Ｐゴシック" charset="-128"/>
              </a:rPr>
              <a:t>SendBase</a:t>
            </a:r>
            <a:r>
              <a:rPr kumimoji="0" lang="en-US" altLang="x-none" sz="1400" b="0" i="0" u="none" strike="noStrike" kern="0" cap="none" spc="0" normalizeH="0" baseline="0" noProof="0" dirty="0">
                <a:ln>
                  <a:noFill/>
                </a:ln>
                <a:solidFill>
                  <a:srgbClr val="000000"/>
                </a:solidFill>
                <a:effectLst/>
                <a:uLnTx/>
                <a:uFillTx/>
                <a:latin typeface="Tahoma" charset="0"/>
                <a:ea typeface="ＭＳ Ｐゴシック" charset="-128"/>
              </a:rPr>
              <a:t>=?</a:t>
            </a:r>
          </a:p>
        </p:txBody>
      </p:sp>
      <p:sp>
        <p:nvSpPr>
          <p:cNvPr id="71" name="Line 127">
            <a:extLst>
              <a:ext uri="{FF2B5EF4-FFF2-40B4-BE49-F238E27FC236}">
                <a16:creationId xmlns:a16="http://schemas.microsoft.com/office/drawing/2014/main" id="{876DB934-0EB5-FC47-9BE4-159624E365EE}"/>
              </a:ext>
            </a:extLst>
          </p:cNvPr>
          <p:cNvSpPr>
            <a:spLocks noChangeShapeType="1"/>
          </p:cNvSpPr>
          <p:nvPr/>
        </p:nvSpPr>
        <p:spPr bwMode="auto">
          <a:xfrm flipH="1">
            <a:off x="4536318" y="5239996"/>
            <a:ext cx="2338388" cy="782637"/>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128"/>
            </a:endParaRPr>
          </a:p>
        </p:txBody>
      </p:sp>
      <p:sp>
        <p:nvSpPr>
          <p:cNvPr id="72" name="Text Box 129">
            <a:extLst>
              <a:ext uri="{FF2B5EF4-FFF2-40B4-BE49-F238E27FC236}">
                <a16:creationId xmlns:a16="http://schemas.microsoft.com/office/drawing/2014/main" id="{37C2D475-9D6D-2048-BF89-4C21B6C76588}"/>
              </a:ext>
            </a:extLst>
          </p:cNvPr>
          <p:cNvSpPr txBox="1">
            <a:spLocks noChangeArrowheads="1"/>
          </p:cNvSpPr>
          <p:nvPr/>
        </p:nvSpPr>
        <p:spPr bwMode="auto">
          <a:xfrm>
            <a:off x="4844799" y="5425404"/>
            <a:ext cx="19399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r>
              <a:rPr lang="en-US" altLang="x-none" sz="1400" dirty="0" err="1">
                <a:solidFill>
                  <a:srgbClr val="000000"/>
                </a:solidFill>
                <a:latin typeface="Arial" charset="0"/>
              </a:rPr>
              <a:t>Seq</a:t>
            </a:r>
            <a:r>
              <a:rPr lang="en-US" altLang="x-none" sz="1400" dirty="0">
                <a:solidFill>
                  <a:srgbClr val="000000"/>
                </a:solidFill>
                <a:latin typeface="Arial" charset="0"/>
              </a:rPr>
              <a:t>=?, 0 byte of data,</a:t>
            </a:r>
          </a:p>
          <a:p>
            <a:pPr algn="ctr" eaLnBrk="0" fontAlgn="base" hangingPunct="0">
              <a:lnSpc>
                <a:spcPct val="100000"/>
              </a:lnSpc>
              <a:spcBef>
                <a:spcPct val="0"/>
              </a:spcBef>
              <a:spcAft>
                <a:spcPct val="0"/>
              </a:spcAft>
              <a:buClrTx/>
              <a:buSzTx/>
              <a:buFontTx/>
              <a:buNone/>
            </a:pPr>
            <a:r>
              <a:rPr lang="en-US" altLang="x-none" sz="1400" dirty="0">
                <a:solidFill>
                  <a:srgbClr val="000000"/>
                </a:solidFill>
                <a:latin typeface="Arial" charset="0"/>
              </a:rPr>
              <a:t>ACK=?</a:t>
            </a:r>
            <a:endParaRPr lang="en-US" altLang="x-none" sz="1000" dirty="0">
              <a:solidFill>
                <a:srgbClr val="000000"/>
              </a:solidFill>
              <a:latin typeface="Times New Roman" charset="0"/>
            </a:endParaRPr>
          </a:p>
        </p:txBody>
      </p:sp>
      <p:sp>
        <p:nvSpPr>
          <p:cNvPr id="73" name="TextBox 72">
            <a:extLst>
              <a:ext uri="{FF2B5EF4-FFF2-40B4-BE49-F238E27FC236}">
                <a16:creationId xmlns:a16="http://schemas.microsoft.com/office/drawing/2014/main" id="{3D09273C-5102-174E-AC64-DD0480A7DD23}"/>
              </a:ext>
            </a:extLst>
          </p:cNvPr>
          <p:cNvSpPr txBox="1"/>
          <p:nvPr/>
        </p:nvSpPr>
        <p:spPr>
          <a:xfrm>
            <a:off x="1585197" y="2930084"/>
            <a:ext cx="2611549" cy="584775"/>
          </a:xfrm>
          <a:prstGeom prst="rect">
            <a:avLst/>
          </a:prstGeom>
          <a:noFill/>
        </p:spPr>
        <p:txBody>
          <a:bodyPr wrap="none" rtlCol="0">
            <a:spAutoFit/>
          </a:bodyPr>
          <a:lstStyle/>
          <a:p>
            <a:pPr eaLnBrk="0" fontAlgn="base" hangingPunct="0">
              <a:spcBef>
                <a:spcPct val="0"/>
              </a:spcBef>
              <a:spcAft>
                <a:spcPct val="0"/>
              </a:spcAft>
            </a:pPr>
            <a:r>
              <a:rPr lang="en-US" sz="1600" dirty="0">
                <a:solidFill>
                  <a:srgbClr val="C00000"/>
                </a:solidFill>
                <a:latin typeface="Tahoma" charset="0"/>
                <a:ea typeface="ＭＳ Ｐゴシック" charset="-128"/>
              </a:rPr>
              <a:t>Seq. &amp; ACK are numbered </a:t>
            </a:r>
            <a:br>
              <a:rPr lang="en-US" sz="1600" dirty="0">
                <a:solidFill>
                  <a:srgbClr val="C00000"/>
                </a:solidFill>
                <a:latin typeface="Tahoma" charset="0"/>
                <a:ea typeface="ＭＳ Ｐゴシック" charset="-128"/>
              </a:rPr>
            </a:br>
            <a:r>
              <a:rPr lang="en-US" sz="1600" dirty="0">
                <a:solidFill>
                  <a:srgbClr val="C00000"/>
                </a:solidFill>
                <a:latin typeface="Tahoma" charset="0"/>
                <a:ea typeface="ＭＳ Ｐゴシック" charset="-128"/>
              </a:rPr>
              <a:t>in Bytes (not packets)</a:t>
            </a:r>
          </a:p>
        </p:txBody>
      </p:sp>
      <p:sp>
        <p:nvSpPr>
          <p:cNvPr id="74" name="TextBox 73">
            <a:extLst>
              <a:ext uri="{FF2B5EF4-FFF2-40B4-BE49-F238E27FC236}">
                <a16:creationId xmlns:a16="http://schemas.microsoft.com/office/drawing/2014/main" id="{A2AFC59B-39DF-6841-991D-1090F232D8A1}"/>
              </a:ext>
            </a:extLst>
          </p:cNvPr>
          <p:cNvSpPr txBox="1"/>
          <p:nvPr/>
        </p:nvSpPr>
        <p:spPr>
          <a:xfrm>
            <a:off x="6899953" y="3261343"/>
            <a:ext cx="3038845" cy="830997"/>
          </a:xfrm>
          <a:prstGeom prst="rect">
            <a:avLst/>
          </a:prstGeom>
          <a:noFill/>
        </p:spPr>
        <p:txBody>
          <a:bodyPr wrap="none" rtlCol="0">
            <a:spAutoFit/>
          </a:bodyPr>
          <a:lstStyle/>
          <a:p>
            <a:pPr eaLnBrk="0" fontAlgn="base" hangingPunct="0">
              <a:spcBef>
                <a:spcPct val="0"/>
              </a:spcBef>
              <a:spcAft>
                <a:spcPct val="0"/>
              </a:spcAft>
            </a:pPr>
            <a:r>
              <a:rPr lang="en-US" sz="1600" dirty="0">
                <a:solidFill>
                  <a:srgbClr val="C00000"/>
                </a:solidFill>
                <a:latin typeface="Tahoma" charset="0"/>
                <a:ea typeface="ＭＳ Ｐゴシック" charset="-128"/>
              </a:rPr>
              <a:t>ACK </a:t>
            </a:r>
            <a:r>
              <a:rPr lang="en-US" sz="1600" i="1" u="sng" dirty="0">
                <a:solidFill>
                  <a:srgbClr val="C00000"/>
                </a:solidFill>
                <a:latin typeface="Tahoma" charset="0"/>
                <a:ea typeface="ＭＳ Ｐゴシック" charset="-128"/>
              </a:rPr>
              <a:t>the byte after the last byte</a:t>
            </a:r>
            <a:br>
              <a:rPr lang="en-US" sz="1600" dirty="0">
                <a:solidFill>
                  <a:srgbClr val="C00000"/>
                </a:solidFill>
                <a:latin typeface="Tahoma" charset="0"/>
                <a:ea typeface="ＭＳ Ｐゴシック" charset="-128"/>
              </a:rPr>
            </a:br>
            <a:r>
              <a:rPr lang="en-US" sz="1600" dirty="0">
                <a:solidFill>
                  <a:srgbClr val="C00000"/>
                </a:solidFill>
                <a:latin typeface="Tahoma" charset="0"/>
                <a:ea typeface="ＭＳ Ｐゴシック" charset="-128"/>
              </a:rPr>
              <a:t>of the received packet</a:t>
            </a:r>
          </a:p>
          <a:p>
            <a:pPr eaLnBrk="0" fontAlgn="base" hangingPunct="0">
              <a:spcBef>
                <a:spcPct val="0"/>
              </a:spcBef>
              <a:spcAft>
                <a:spcPct val="0"/>
              </a:spcAft>
            </a:pPr>
            <a:r>
              <a:rPr lang="en-US" sz="1600" dirty="0">
                <a:solidFill>
                  <a:srgbClr val="C00000"/>
                </a:solidFill>
                <a:latin typeface="Tahoma" charset="0"/>
                <a:ea typeface="ＭＳ Ｐゴシック" charset="-128"/>
              </a:rPr>
              <a:t>(the next </a:t>
            </a:r>
            <a:r>
              <a:rPr lang="en-US" sz="1600" i="1" u="sng" dirty="0">
                <a:solidFill>
                  <a:srgbClr val="C00000"/>
                </a:solidFill>
                <a:latin typeface="Tahoma" charset="0"/>
                <a:ea typeface="ＭＳ Ｐゴシック" charset="-128"/>
              </a:rPr>
              <a:t>expected byte</a:t>
            </a:r>
            <a:r>
              <a:rPr lang="en-US" sz="1600" dirty="0">
                <a:solidFill>
                  <a:srgbClr val="C00000"/>
                </a:solidFill>
                <a:latin typeface="Tahoma" charset="0"/>
                <a:ea typeface="ＭＳ Ｐゴシック" charset="-128"/>
              </a:rPr>
              <a:t>)</a:t>
            </a:r>
          </a:p>
        </p:txBody>
      </p:sp>
      <p:sp>
        <p:nvSpPr>
          <p:cNvPr id="2" name="Rounded Rectangular Callout 1">
            <a:extLst>
              <a:ext uri="{FF2B5EF4-FFF2-40B4-BE49-F238E27FC236}">
                <a16:creationId xmlns:a16="http://schemas.microsoft.com/office/drawing/2014/main" id="{6FB0C03C-D76D-0B47-9265-81DE39FD8128}"/>
              </a:ext>
            </a:extLst>
          </p:cNvPr>
          <p:cNvSpPr/>
          <p:nvPr/>
        </p:nvSpPr>
        <p:spPr>
          <a:xfrm>
            <a:off x="7263573" y="1863472"/>
            <a:ext cx="4422459" cy="600075"/>
          </a:xfrm>
          <a:prstGeom prst="wedgeRoundRectCallout">
            <a:avLst>
              <a:gd name="adj1" fmla="val -100049"/>
              <a:gd name="adj2" fmla="val 1928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dirty="0"/>
              <a:t>Sequence number of a segment:</a:t>
            </a:r>
            <a:r>
              <a:rPr lang="en-AU" sz="1600" dirty="0"/>
              <a:t> </a:t>
            </a:r>
          </a:p>
          <a:p>
            <a:r>
              <a:rPr lang="en-AU" sz="1600" u="sng" dirty="0"/>
              <a:t>sequence number of the first byte</a:t>
            </a:r>
            <a:r>
              <a:rPr lang="en-AU" sz="1600" dirty="0"/>
              <a:t> of the segment.</a:t>
            </a:r>
          </a:p>
        </p:txBody>
      </p:sp>
    </p:spTree>
    <p:extLst>
      <p:ext uri="{BB962C8B-B14F-4D97-AF65-F5344CB8AC3E}">
        <p14:creationId xmlns:p14="http://schemas.microsoft.com/office/powerpoint/2010/main" val="352410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7" grpId="0"/>
      <p:bldP spid="48" grpId="0" animBg="1"/>
      <p:bldP spid="50" grpId="0"/>
      <p:bldP spid="62" grpId="0" animBg="1"/>
      <p:bldP spid="63" grpId="0" animBg="1"/>
      <p:bldP spid="65" grpId="0"/>
      <p:bldP spid="69" grpId="0" animBg="1"/>
      <p:bldP spid="70" grpId="0" animBg="1"/>
      <p:bldP spid="71" grpId="0" animBg="1"/>
      <p:bldP spid="72" grpId="0"/>
      <p:bldP spid="74"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90FD8-8F76-1F47-BEF1-9C0549609ED9}"/>
              </a:ext>
            </a:extLst>
          </p:cNvPr>
          <p:cNvSpPr>
            <a:spLocks noGrp="1"/>
          </p:cNvSpPr>
          <p:nvPr>
            <p:ph type="title"/>
          </p:nvPr>
        </p:nvSpPr>
        <p:spPr/>
        <p:txBody>
          <a:bodyPr/>
          <a:lstStyle/>
          <a:p>
            <a:r>
              <a:rPr lang="en-US" dirty="0"/>
              <a:t>TCP: Seq. ACK - bidirectional</a:t>
            </a:r>
            <a:endParaRPr lang="en-AU" dirty="0"/>
          </a:p>
        </p:txBody>
      </p:sp>
      <p:sp>
        <p:nvSpPr>
          <p:cNvPr id="3" name="Slide Number Placeholder 2">
            <a:extLst>
              <a:ext uri="{FF2B5EF4-FFF2-40B4-BE49-F238E27FC236}">
                <a16:creationId xmlns:a16="http://schemas.microsoft.com/office/drawing/2014/main" id="{EC3195FB-B83F-D241-8F3E-B66EA2B876C3}"/>
              </a:ext>
            </a:extLst>
          </p:cNvPr>
          <p:cNvSpPr>
            <a:spLocks noGrp="1"/>
          </p:cNvSpPr>
          <p:nvPr>
            <p:ph type="sldNum" sz="quarter" idx="4"/>
          </p:nvPr>
        </p:nvSpPr>
        <p:spPr/>
        <p:txBody>
          <a:bodyPr/>
          <a:lstStyle/>
          <a:p>
            <a:r>
              <a:rPr lang="en-US"/>
              <a:t>Transport Layer: 3-</a:t>
            </a:r>
            <a:fld id="{C4204591-24BD-A542-B9D5-F8D8A88D2FEE}" type="slidenum">
              <a:rPr lang="en-US" smtClean="0"/>
              <a:pPr/>
              <a:t>6</a:t>
            </a:fld>
            <a:endParaRPr lang="en-US" dirty="0"/>
          </a:p>
        </p:txBody>
      </p:sp>
      <p:sp>
        <p:nvSpPr>
          <p:cNvPr id="39" name="Line 99">
            <a:extLst>
              <a:ext uri="{FF2B5EF4-FFF2-40B4-BE49-F238E27FC236}">
                <a16:creationId xmlns:a16="http://schemas.microsoft.com/office/drawing/2014/main" id="{C94C3CDB-2AB9-FA45-9E85-DA5305848ADB}"/>
              </a:ext>
            </a:extLst>
          </p:cNvPr>
          <p:cNvSpPr>
            <a:spLocks noChangeShapeType="1"/>
          </p:cNvSpPr>
          <p:nvPr/>
        </p:nvSpPr>
        <p:spPr bwMode="auto">
          <a:xfrm>
            <a:off x="4467290" y="3412879"/>
            <a:ext cx="2351087" cy="506413"/>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40" name="Text Box 107">
            <a:extLst>
              <a:ext uri="{FF2B5EF4-FFF2-40B4-BE49-F238E27FC236}">
                <a16:creationId xmlns:a16="http://schemas.microsoft.com/office/drawing/2014/main" id="{AD434221-02A6-2A40-B8E3-053B0453F5F8}"/>
              </a:ext>
            </a:extLst>
          </p:cNvPr>
          <p:cNvSpPr txBox="1">
            <a:spLocks noChangeArrowheads="1"/>
          </p:cNvSpPr>
          <p:nvPr/>
        </p:nvSpPr>
        <p:spPr bwMode="auto">
          <a:xfrm>
            <a:off x="6467554" y="2410081"/>
            <a:ext cx="773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r>
              <a:rPr lang="en-US" altLang="x-none" sz="1600" dirty="0">
                <a:solidFill>
                  <a:srgbClr val="000000"/>
                </a:solidFill>
                <a:latin typeface="Tahoma" charset="0"/>
              </a:rPr>
              <a:t>Host B</a:t>
            </a:r>
          </a:p>
        </p:txBody>
      </p:sp>
      <p:sp>
        <p:nvSpPr>
          <p:cNvPr id="41" name="Text Box 111">
            <a:extLst>
              <a:ext uri="{FF2B5EF4-FFF2-40B4-BE49-F238E27FC236}">
                <a16:creationId xmlns:a16="http://schemas.microsoft.com/office/drawing/2014/main" id="{CA1B3FD4-BF9C-8342-894B-D5860A6B6E09}"/>
              </a:ext>
            </a:extLst>
          </p:cNvPr>
          <p:cNvSpPr txBox="1">
            <a:spLocks noChangeArrowheads="1"/>
          </p:cNvSpPr>
          <p:nvPr/>
        </p:nvSpPr>
        <p:spPr bwMode="auto">
          <a:xfrm>
            <a:off x="3730391" y="2519709"/>
            <a:ext cx="776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r>
              <a:rPr lang="en-US" altLang="x-none" sz="1600">
                <a:solidFill>
                  <a:srgbClr val="000000"/>
                </a:solidFill>
                <a:latin typeface="Tahoma" charset="0"/>
              </a:rPr>
              <a:t>Host A</a:t>
            </a:r>
          </a:p>
        </p:txBody>
      </p:sp>
      <p:sp>
        <p:nvSpPr>
          <p:cNvPr id="42" name="Line 118">
            <a:extLst>
              <a:ext uri="{FF2B5EF4-FFF2-40B4-BE49-F238E27FC236}">
                <a16:creationId xmlns:a16="http://schemas.microsoft.com/office/drawing/2014/main" id="{1DEC6814-73B6-3B44-8BF0-2EE5979D5ED6}"/>
              </a:ext>
            </a:extLst>
          </p:cNvPr>
          <p:cNvSpPr>
            <a:spLocks noChangeShapeType="1"/>
          </p:cNvSpPr>
          <p:nvPr/>
        </p:nvSpPr>
        <p:spPr bwMode="auto">
          <a:xfrm flipH="1">
            <a:off x="4471375" y="3294841"/>
            <a:ext cx="3175" cy="2488883"/>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43" name="Line 119">
            <a:extLst>
              <a:ext uri="{FF2B5EF4-FFF2-40B4-BE49-F238E27FC236}">
                <a16:creationId xmlns:a16="http://schemas.microsoft.com/office/drawing/2014/main" id="{EC0294B5-E078-EA43-A181-B72D703DD1F4}"/>
              </a:ext>
            </a:extLst>
          </p:cNvPr>
          <p:cNvSpPr>
            <a:spLocks noChangeShapeType="1"/>
          </p:cNvSpPr>
          <p:nvPr/>
        </p:nvSpPr>
        <p:spPr bwMode="auto">
          <a:xfrm flipH="1">
            <a:off x="6840866" y="3221619"/>
            <a:ext cx="1587" cy="249682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44" name="Rectangle 122">
            <a:extLst>
              <a:ext uri="{FF2B5EF4-FFF2-40B4-BE49-F238E27FC236}">
                <a16:creationId xmlns:a16="http://schemas.microsoft.com/office/drawing/2014/main" id="{4F0499D0-C5B5-A14D-9201-87CA42C17F58}"/>
              </a:ext>
            </a:extLst>
          </p:cNvPr>
          <p:cNvSpPr>
            <a:spLocks noChangeArrowheads="1"/>
          </p:cNvSpPr>
          <p:nvPr/>
        </p:nvSpPr>
        <p:spPr bwMode="auto">
          <a:xfrm>
            <a:off x="5076890" y="3406529"/>
            <a:ext cx="989012" cy="430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45" name="Text Box 123">
            <a:extLst>
              <a:ext uri="{FF2B5EF4-FFF2-40B4-BE49-F238E27FC236}">
                <a16:creationId xmlns:a16="http://schemas.microsoft.com/office/drawing/2014/main" id="{FBC41094-B1B3-FA45-8C03-C6E86A5E492E}"/>
              </a:ext>
            </a:extLst>
          </p:cNvPr>
          <p:cNvSpPr txBox="1">
            <a:spLocks noChangeArrowheads="1"/>
          </p:cNvSpPr>
          <p:nvPr/>
        </p:nvSpPr>
        <p:spPr bwMode="auto">
          <a:xfrm>
            <a:off x="4575743" y="3487492"/>
            <a:ext cx="21611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r>
              <a:rPr lang="en-US" altLang="x-none" sz="1400" dirty="0" err="1">
                <a:solidFill>
                  <a:srgbClr val="000000"/>
                </a:solidFill>
                <a:latin typeface="Tahoma" charset="0"/>
              </a:rPr>
              <a:t>Seq</a:t>
            </a:r>
            <a:r>
              <a:rPr lang="en-US" altLang="x-none" sz="1400" dirty="0">
                <a:solidFill>
                  <a:srgbClr val="000000"/>
                </a:solidFill>
                <a:latin typeface="Tahoma" charset="0"/>
              </a:rPr>
              <a:t>=92, 8 bytes of data,</a:t>
            </a:r>
          </a:p>
          <a:p>
            <a:pPr algn="ctr" eaLnBrk="0" fontAlgn="base" hangingPunct="0">
              <a:lnSpc>
                <a:spcPct val="100000"/>
              </a:lnSpc>
              <a:spcBef>
                <a:spcPct val="0"/>
              </a:spcBef>
              <a:spcAft>
                <a:spcPct val="0"/>
              </a:spcAft>
              <a:buClrTx/>
              <a:buSzTx/>
              <a:buFontTx/>
              <a:buNone/>
            </a:pPr>
            <a:r>
              <a:rPr lang="en-US" altLang="x-none" sz="1400" dirty="0">
                <a:solidFill>
                  <a:srgbClr val="000000"/>
                </a:solidFill>
                <a:latin typeface="Tahoma" charset="0"/>
              </a:rPr>
              <a:t>ACK 50</a:t>
            </a:r>
          </a:p>
        </p:txBody>
      </p:sp>
      <p:sp>
        <p:nvSpPr>
          <p:cNvPr id="46" name="Line 127">
            <a:extLst>
              <a:ext uri="{FF2B5EF4-FFF2-40B4-BE49-F238E27FC236}">
                <a16:creationId xmlns:a16="http://schemas.microsoft.com/office/drawing/2014/main" id="{56B3B5DF-3CE2-B24C-A3BD-562BC15990CE}"/>
              </a:ext>
            </a:extLst>
          </p:cNvPr>
          <p:cNvSpPr>
            <a:spLocks noChangeShapeType="1"/>
          </p:cNvSpPr>
          <p:nvPr/>
        </p:nvSpPr>
        <p:spPr bwMode="auto">
          <a:xfrm flipH="1">
            <a:off x="4456177" y="4005017"/>
            <a:ext cx="2338388" cy="782637"/>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47" name="Rectangle 128">
            <a:extLst>
              <a:ext uri="{FF2B5EF4-FFF2-40B4-BE49-F238E27FC236}">
                <a16:creationId xmlns:a16="http://schemas.microsoft.com/office/drawing/2014/main" id="{16890A3A-B77E-2946-A804-D292BF8714CD}"/>
              </a:ext>
            </a:extLst>
          </p:cNvPr>
          <p:cNvSpPr>
            <a:spLocks noChangeArrowheads="1"/>
          </p:cNvSpPr>
          <p:nvPr/>
        </p:nvSpPr>
        <p:spPr bwMode="auto">
          <a:xfrm>
            <a:off x="5289615" y="4262192"/>
            <a:ext cx="747712" cy="2460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48" name="Text Box 129">
            <a:extLst>
              <a:ext uri="{FF2B5EF4-FFF2-40B4-BE49-F238E27FC236}">
                <a16:creationId xmlns:a16="http://schemas.microsoft.com/office/drawing/2014/main" id="{D08EB451-08EA-4044-A08B-2E63A128F2D6}"/>
              </a:ext>
            </a:extLst>
          </p:cNvPr>
          <p:cNvSpPr txBox="1">
            <a:spLocks noChangeArrowheads="1"/>
          </p:cNvSpPr>
          <p:nvPr/>
        </p:nvSpPr>
        <p:spPr bwMode="auto">
          <a:xfrm>
            <a:off x="4665236" y="4217742"/>
            <a:ext cx="20393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r>
              <a:rPr lang="en-US" altLang="x-none" sz="1400" dirty="0" err="1">
                <a:solidFill>
                  <a:srgbClr val="000000"/>
                </a:solidFill>
                <a:latin typeface="Arial" charset="0"/>
              </a:rPr>
              <a:t>Seq</a:t>
            </a:r>
            <a:r>
              <a:rPr lang="en-US" altLang="x-none" sz="1400" dirty="0">
                <a:solidFill>
                  <a:srgbClr val="000000"/>
                </a:solidFill>
                <a:latin typeface="Arial" charset="0"/>
              </a:rPr>
              <a:t>=50, 5 byte of data,</a:t>
            </a:r>
          </a:p>
          <a:p>
            <a:pPr algn="ctr" eaLnBrk="0" fontAlgn="base" hangingPunct="0">
              <a:lnSpc>
                <a:spcPct val="100000"/>
              </a:lnSpc>
              <a:spcBef>
                <a:spcPct val="0"/>
              </a:spcBef>
              <a:spcAft>
                <a:spcPct val="0"/>
              </a:spcAft>
              <a:buClrTx/>
              <a:buSzTx/>
              <a:buFontTx/>
              <a:buNone/>
            </a:pPr>
            <a:r>
              <a:rPr lang="en-US" altLang="x-none" sz="1400" dirty="0">
                <a:solidFill>
                  <a:srgbClr val="000000"/>
                </a:solidFill>
                <a:latin typeface="Arial" charset="0"/>
              </a:rPr>
              <a:t>ACK=100</a:t>
            </a:r>
            <a:endParaRPr lang="en-US" altLang="x-none" sz="1000" dirty="0">
              <a:solidFill>
                <a:srgbClr val="000000"/>
              </a:solidFill>
              <a:latin typeface="Times New Roman" charset="0"/>
            </a:endParaRPr>
          </a:p>
        </p:txBody>
      </p:sp>
      <p:sp>
        <p:nvSpPr>
          <p:cNvPr id="49" name="Text Box 214">
            <a:extLst>
              <a:ext uri="{FF2B5EF4-FFF2-40B4-BE49-F238E27FC236}">
                <a16:creationId xmlns:a16="http://schemas.microsoft.com/office/drawing/2014/main" id="{B5081CC8-A771-9047-9E43-5AF0C3DF2940}"/>
              </a:ext>
            </a:extLst>
          </p:cNvPr>
          <p:cNvSpPr txBox="1">
            <a:spLocks noChangeArrowheads="1"/>
          </p:cNvSpPr>
          <p:nvPr/>
        </p:nvSpPr>
        <p:spPr bwMode="auto">
          <a:xfrm>
            <a:off x="2838477" y="2913161"/>
            <a:ext cx="1278812" cy="3077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400" b="0" i="0" u="none" strike="noStrike" kern="0" cap="none" spc="0" normalizeH="0" baseline="0" noProof="0" dirty="0" err="1">
                <a:ln>
                  <a:noFill/>
                </a:ln>
                <a:solidFill>
                  <a:srgbClr val="000000"/>
                </a:solidFill>
                <a:effectLst/>
                <a:uLnTx/>
                <a:uFillTx/>
                <a:latin typeface="Tahoma" charset="0"/>
                <a:ea typeface="ＭＳ Ｐゴシック" charset="-128"/>
              </a:rPr>
              <a:t>SendBase</a:t>
            </a:r>
            <a:r>
              <a:rPr kumimoji="0" lang="en-US" altLang="x-none" sz="1400" b="0" i="0" u="none" strike="noStrike" kern="0" cap="none" spc="0" normalizeH="0" baseline="0" noProof="0" dirty="0">
                <a:ln>
                  <a:noFill/>
                </a:ln>
                <a:solidFill>
                  <a:srgbClr val="000000"/>
                </a:solidFill>
                <a:effectLst/>
                <a:uLnTx/>
                <a:uFillTx/>
                <a:latin typeface="Tahoma" charset="0"/>
                <a:ea typeface="ＭＳ Ｐゴシック" charset="-128"/>
              </a:rPr>
              <a:t>=92</a:t>
            </a:r>
          </a:p>
        </p:txBody>
      </p:sp>
      <p:grpSp>
        <p:nvGrpSpPr>
          <p:cNvPr id="50" name="Group 228">
            <a:extLst>
              <a:ext uri="{FF2B5EF4-FFF2-40B4-BE49-F238E27FC236}">
                <a16:creationId xmlns:a16="http://schemas.microsoft.com/office/drawing/2014/main" id="{4A0E31CE-BFAB-7346-B8B2-55C15E7B96F9}"/>
              </a:ext>
            </a:extLst>
          </p:cNvPr>
          <p:cNvGrpSpPr>
            <a:grpSpLocks/>
          </p:cNvGrpSpPr>
          <p:nvPr/>
        </p:nvGrpSpPr>
        <p:grpSpPr bwMode="auto">
          <a:xfrm>
            <a:off x="4006915" y="2795934"/>
            <a:ext cx="630238" cy="533400"/>
            <a:chOff x="-44" y="1473"/>
            <a:chExt cx="981" cy="1105"/>
          </a:xfrm>
        </p:grpSpPr>
        <p:pic>
          <p:nvPicPr>
            <p:cNvPr id="51" name="Picture 229" descr="desktop_computer_stylized_medium">
              <a:extLst>
                <a:ext uri="{FF2B5EF4-FFF2-40B4-BE49-F238E27FC236}">
                  <a16:creationId xmlns:a16="http://schemas.microsoft.com/office/drawing/2014/main" id="{380263D3-A2EB-5949-B281-B8C1CB611D8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Freeform 230">
              <a:extLst>
                <a:ext uri="{FF2B5EF4-FFF2-40B4-BE49-F238E27FC236}">
                  <a16:creationId xmlns:a16="http://schemas.microsoft.com/office/drawing/2014/main" id="{61CE5F21-65AB-F649-8F9F-08C806670DA6}"/>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grpSp>
        <p:nvGrpSpPr>
          <p:cNvPr id="53" name="Group 231">
            <a:extLst>
              <a:ext uri="{FF2B5EF4-FFF2-40B4-BE49-F238E27FC236}">
                <a16:creationId xmlns:a16="http://schemas.microsoft.com/office/drawing/2014/main" id="{D64809AD-6B36-1344-AC7F-04D7B00BD2CF}"/>
              </a:ext>
            </a:extLst>
          </p:cNvPr>
          <p:cNvGrpSpPr>
            <a:grpSpLocks/>
          </p:cNvGrpSpPr>
          <p:nvPr/>
        </p:nvGrpSpPr>
        <p:grpSpPr bwMode="auto">
          <a:xfrm flipH="1">
            <a:off x="6650101" y="2711308"/>
            <a:ext cx="709613" cy="600075"/>
            <a:chOff x="-44" y="1473"/>
            <a:chExt cx="981" cy="1105"/>
          </a:xfrm>
        </p:grpSpPr>
        <p:pic>
          <p:nvPicPr>
            <p:cNvPr id="54" name="Picture 232" descr="desktop_computer_stylized_medium">
              <a:extLst>
                <a:ext uri="{FF2B5EF4-FFF2-40B4-BE49-F238E27FC236}">
                  <a16:creationId xmlns:a16="http://schemas.microsoft.com/office/drawing/2014/main" id="{10C1999B-B062-894C-ADF9-F014D87CB80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Freeform 233">
              <a:extLst>
                <a:ext uri="{FF2B5EF4-FFF2-40B4-BE49-F238E27FC236}">
                  <a16:creationId xmlns:a16="http://schemas.microsoft.com/office/drawing/2014/main" id="{30AB783B-0CCB-3846-B684-72AD30F09ED8}"/>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graphicFrame>
        <p:nvGraphicFramePr>
          <p:cNvPr id="56" name="Table 55">
            <a:extLst>
              <a:ext uri="{FF2B5EF4-FFF2-40B4-BE49-F238E27FC236}">
                <a16:creationId xmlns:a16="http://schemas.microsoft.com/office/drawing/2014/main" id="{5058174E-E6B0-BE4F-96ED-FE8C76A0EB6B}"/>
              </a:ext>
            </a:extLst>
          </p:cNvPr>
          <p:cNvGraphicFramePr>
            <a:graphicFrameLocks noGrp="1"/>
          </p:cNvGraphicFramePr>
          <p:nvPr>
            <p:extLst>
              <p:ext uri="{D42A27DB-BD31-4B8C-83A1-F6EECF244321}">
                <p14:modId xmlns:p14="http://schemas.microsoft.com/office/powerpoint/2010/main" val="2562092327"/>
              </p:ext>
            </p:extLst>
          </p:nvPr>
        </p:nvGraphicFramePr>
        <p:xfrm>
          <a:off x="1816525" y="2095707"/>
          <a:ext cx="3956211" cy="365760"/>
        </p:xfrm>
        <a:graphic>
          <a:graphicData uri="http://schemas.openxmlformats.org/drawingml/2006/table">
            <a:tbl>
              <a:tblPr firstRow="1" bandRow="1"/>
              <a:tblGrid>
                <a:gridCol w="439579">
                  <a:extLst>
                    <a:ext uri="{9D8B030D-6E8A-4147-A177-3AD203B41FA5}">
                      <a16:colId xmlns:a16="http://schemas.microsoft.com/office/drawing/2014/main" val="20000"/>
                    </a:ext>
                  </a:extLst>
                </a:gridCol>
                <a:gridCol w="439579">
                  <a:extLst>
                    <a:ext uri="{9D8B030D-6E8A-4147-A177-3AD203B41FA5}">
                      <a16:colId xmlns:a16="http://schemas.microsoft.com/office/drawing/2014/main" val="20001"/>
                    </a:ext>
                  </a:extLst>
                </a:gridCol>
                <a:gridCol w="439579">
                  <a:extLst>
                    <a:ext uri="{9D8B030D-6E8A-4147-A177-3AD203B41FA5}">
                      <a16:colId xmlns:a16="http://schemas.microsoft.com/office/drawing/2014/main" val="20002"/>
                    </a:ext>
                  </a:extLst>
                </a:gridCol>
                <a:gridCol w="439579">
                  <a:extLst>
                    <a:ext uri="{9D8B030D-6E8A-4147-A177-3AD203B41FA5}">
                      <a16:colId xmlns:a16="http://schemas.microsoft.com/office/drawing/2014/main" val="20003"/>
                    </a:ext>
                  </a:extLst>
                </a:gridCol>
                <a:gridCol w="439579">
                  <a:extLst>
                    <a:ext uri="{9D8B030D-6E8A-4147-A177-3AD203B41FA5}">
                      <a16:colId xmlns:a16="http://schemas.microsoft.com/office/drawing/2014/main" val="20004"/>
                    </a:ext>
                  </a:extLst>
                </a:gridCol>
                <a:gridCol w="439579">
                  <a:extLst>
                    <a:ext uri="{9D8B030D-6E8A-4147-A177-3AD203B41FA5}">
                      <a16:colId xmlns:a16="http://schemas.microsoft.com/office/drawing/2014/main" val="20005"/>
                    </a:ext>
                  </a:extLst>
                </a:gridCol>
                <a:gridCol w="439579">
                  <a:extLst>
                    <a:ext uri="{9D8B030D-6E8A-4147-A177-3AD203B41FA5}">
                      <a16:colId xmlns:a16="http://schemas.microsoft.com/office/drawing/2014/main" val="20006"/>
                    </a:ext>
                  </a:extLst>
                </a:gridCol>
                <a:gridCol w="439579">
                  <a:extLst>
                    <a:ext uri="{9D8B030D-6E8A-4147-A177-3AD203B41FA5}">
                      <a16:colId xmlns:a16="http://schemas.microsoft.com/office/drawing/2014/main" val="20007"/>
                    </a:ext>
                  </a:extLst>
                </a:gridCol>
                <a:gridCol w="439579">
                  <a:extLst>
                    <a:ext uri="{9D8B030D-6E8A-4147-A177-3AD203B41FA5}">
                      <a16:colId xmlns:a16="http://schemas.microsoft.com/office/drawing/2014/main" val="20008"/>
                    </a:ext>
                  </a:extLst>
                </a:gridCol>
              </a:tblGrid>
              <a:tr h="295592">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dirty="0"/>
                        <a:t>92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dirty="0"/>
                        <a:t>93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dirty="0"/>
                        <a:t>94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dirty="0"/>
                        <a:t>95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dirty="0"/>
                        <a:t>96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dirty="0"/>
                        <a:t>97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dirty="0"/>
                        <a:t>98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dirty="0"/>
                        <a:t>99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algn="ctr"/>
                      <a:r>
                        <a:rPr lang="en-US" sz="1200" b="0" dirty="0">
                          <a:solidFill>
                            <a:schemeClr val="tx1"/>
                          </a:solidFill>
                        </a:rPr>
                        <a:t>100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7" name="TextBox 56">
            <a:extLst>
              <a:ext uri="{FF2B5EF4-FFF2-40B4-BE49-F238E27FC236}">
                <a16:creationId xmlns:a16="http://schemas.microsoft.com/office/drawing/2014/main" id="{F93C27EE-6E97-B347-AAA8-1FB50AB1A3B2}"/>
              </a:ext>
            </a:extLst>
          </p:cNvPr>
          <p:cNvSpPr txBox="1"/>
          <p:nvPr/>
        </p:nvSpPr>
        <p:spPr>
          <a:xfrm flipH="1">
            <a:off x="1684176" y="2774662"/>
            <a:ext cx="911727"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latin typeface="Tahoma" charset="0"/>
                <a:ea typeface="ＭＳ Ｐゴシック" charset="-128"/>
              </a:rPr>
              <a:t>Send </a:t>
            </a:r>
            <a:r>
              <a:rPr lang="en-US" sz="1200" b="1" dirty="0" err="1">
                <a:solidFill>
                  <a:srgbClr val="000000"/>
                </a:solidFill>
                <a:latin typeface="Tahoma" charset="0"/>
                <a:ea typeface="ＭＳ Ｐゴシック" charset="-128"/>
              </a:rPr>
              <a:t>Seq</a:t>
            </a:r>
            <a:endParaRPr lang="en-US" sz="1200" b="1" dirty="0">
              <a:solidFill>
                <a:srgbClr val="000000"/>
              </a:solidFill>
              <a:latin typeface="Tahoma" charset="0"/>
              <a:ea typeface="ＭＳ Ｐゴシック" charset="-128"/>
            </a:endParaRPr>
          </a:p>
        </p:txBody>
      </p:sp>
      <p:cxnSp>
        <p:nvCxnSpPr>
          <p:cNvPr id="58" name="Straight Arrow Connector 57">
            <a:extLst>
              <a:ext uri="{FF2B5EF4-FFF2-40B4-BE49-F238E27FC236}">
                <a16:creationId xmlns:a16="http://schemas.microsoft.com/office/drawing/2014/main" id="{896AE088-4135-9F47-8326-DEEBA9DDFD2E}"/>
              </a:ext>
            </a:extLst>
          </p:cNvPr>
          <p:cNvCxnSpPr/>
          <p:nvPr/>
        </p:nvCxnSpPr>
        <p:spPr bwMode="auto">
          <a:xfrm flipV="1">
            <a:off x="2051873" y="2478187"/>
            <a:ext cx="591" cy="316683"/>
          </a:xfrm>
          <a:prstGeom prst="straightConnector1">
            <a:avLst/>
          </a:prstGeom>
          <a:solidFill>
            <a:srgbClr val="00CC99"/>
          </a:solidFill>
          <a:ln w="9525"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9" name="Straight Arrow Connector 58">
            <a:extLst>
              <a:ext uri="{FF2B5EF4-FFF2-40B4-BE49-F238E27FC236}">
                <a16:creationId xmlns:a16="http://schemas.microsoft.com/office/drawing/2014/main" id="{2C3B341C-8611-8849-AE7C-78EC27EBC837}"/>
              </a:ext>
            </a:extLst>
          </p:cNvPr>
          <p:cNvCxnSpPr/>
          <p:nvPr/>
        </p:nvCxnSpPr>
        <p:spPr bwMode="auto">
          <a:xfrm flipH="1" flipV="1">
            <a:off x="5514802" y="2463752"/>
            <a:ext cx="361" cy="285953"/>
          </a:xfrm>
          <a:prstGeom prst="straightConnector1">
            <a:avLst/>
          </a:prstGeom>
          <a:solidFill>
            <a:srgbClr val="00CC99"/>
          </a:solidFill>
          <a:ln w="9525"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0" name="Text Box 214">
            <a:extLst>
              <a:ext uri="{FF2B5EF4-FFF2-40B4-BE49-F238E27FC236}">
                <a16:creationId xmlns:a16="http://schemas.microsoft.com/office/drawing/2014/main" id="{3A4CE5F2-C5CC-BA41-A7F4-30C649E44E97}"/>
              </a:ext>
            </a:extLst>
          </p:cNvPr>
          <p:cNvSpPr txBox="1">
            <a:spLocks noChangeArrowheads="1"/>
          </p:cNvSpPr>
          <p:nvPr/>
        </p:nvSpPr>
        <p:spPr bwMode="auto">
          <a:xfrm>
            <a:off x="2976939" y="4665285"/>
            <a:ext cx="1117422" cy="3077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400" b="0" i="0" u="none" strike="noStrike" kern="0" cap="none" spc="0" normalizeH="0" baseline="0" noProof="0" dirty="0" err="1">
                <a:ln>
                  <a:noFill/>
                </a:ln>
                <a:solidFill>
                  <a:srgbClr val="000000"/>
                </a:solidFill>
                <a:effectLst/>
                <a:uLnTx/>
                <a:uFillTx/>
                <a:latin typeface="Tahoma" charset="0"/>
                <a:ea typeface="ＭＳ Ｐゴシック" charset="-128"/>
              </a:rPr>
              <a:t>ACKed</a:t>
            </a:r>
            <a:r>
              <a:rPr kumimoji="0" lang="en-US" altLang="x-none" sz="1400" b="0" i="0" u="none" strike="noStrike" kern="0" cap="none" spc="0" normalizeH="0" baseline="0" noProof="0" dirty="0">
                <a:ln>
                  <a:noFill/>
                </a:ln>
                <a:solidFill>
                  <a:srgbClr val="000000"/>
                </a:solidFill>
                <a:effectLst/>
                <a:uLnTx/>
                <a:uFillTx/>
                <a:latin typeface="Tahoma" charset="0"/>
                <a:ea typeface="ＭＳ Ｐゴシック" charset="-128"/>
              </a:rPr>
              <a:t>=100</a:t>
            </a:r>
          </a:p>
        </p:txBody>
      </p:sp>
      <p:graphicFrame>
        <p:nvGraphicFramePr>
          <p:cNvPr id="61" name="Table 60">
            <a:extLst>
              <a:ext uri="{FF2B5EF4-FFF2-40B4-BE49-F238E27FC236}">
                <a16:creationId xmlns:a16="http://schemas.microsoft.com/office/drawing/2014/main" id="{14CE2BAC-1F3A-1245-A70F-2DAF9CCC32C3}"/>
              </a:ext>
            </a:extLst>
          </p:cNvPr>
          <p:cNvGraphicFramePr>
            <a:graphicFrameLocks noGrp="1"/>
          </p:cNvGraphicFramePr>
          <p:nvPr>
            <p:extLst>
              <p:ext uri="{D42A27DB-BD31-4B8C-83A1-F6EECF244321}">
                <p14:modId xmlns:p14="http://schemas.microsoft.com/office/powerpoint/2010/main" val="4287884672"/>
              </p:ext>
            </p:extLst>
          </p:nvPr>
        </p:nvGraphicFramePr>
        <p:xfrm>
          <a:off x="7221532" y="3246120"/>
          <a:ext cx="2637474" cy="365760"/>
        </p:xfrm>
        <a:graphic>
          <a:graphicData uri="http://schemas.openxmlformats.org/drawingml/2006/table">
            <a:tbl>
              <a:tblPr firstRow="1" bandRow="1"/>
              <a:tblGrid>
                <a:gridCol w="439579">
                  <a:extLst>
                    <a:ext uri="{9D8B030D-6E8A-4147-A177-3AD203B41FA5}">
                      <a16:colId xmlns:a16="http://schemas.microsoft.com/office/drawing/2014/main" val="20000"/>
                    </a:ext>
                  </a:extLst>
                </a:gridCol>
                <a:gridCol w="439579">
                  <a:extLst>
                    <a:ext uri="{9D8B030D-6E8A-4147-A177-3AD203B41FA5}">
                      <a16:colId xmlns:a16="http://schemas.microsoft.com/office/drawing/2014/main" val="20001"/>
                    </a:ext>
                  </a:extLst>
                </a:gridCol>
                <a:gridCol w="439579">
                  <a:extLst>
                    <a:ext uri="{9D8B030D-6E8A-4147-A177-3AD203B41FA5}">
                      <a16:colId xmlns:a16="http://schemas.microsoft.com/office/drawing/2014/main" val="20002"/>
                    </a:ext>
                  </a:extLst>
                </a:gridCol>
                <a:gridCol w="439579">
                  <a:extLst>
                    <a:ext uri="{9D8B030D-6E8A-4147-A177-3AD203B41FA5}">
                      <a16:colId xmlns:a16="http://schemas.microsoft.com/office/drawing/2014/main" val="20003"/>
                    </a:ext>
                  </a:extLst>
                </a:gridCol>
                <a:gridCol w="439579">
                  <a:extLst>
                    <a:ext uri="{9D8B030D-6E8A-4147-A177-3AD203B41FA5}">
                      <a16:colId xmlns:a16="http://schemas.microsoft.com/office/drawing/2014/main" val="20004"/>
                    </a:ext>
                  </a:extLst>
                </a:gridCol>
                <a:gridCol w="439579">
                  <a:extLst>
                    <a:ext uri="{9D8B030D-6E8A-4147-A177-3AD203B41FA5}">
                      <a16:colId xmlns:a16="http://schemas.microsoft.com/office/drawing/2014/main" val="20005"/>
                    </a:ext>
                  </a:extLst>
                </a:gridCol>
              </a:tblGrid>
              <a:tr h="295592">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dirty="0"/>
                        <a:t>50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dirty="0"/>
                        <a:t>51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dirty="0"/>
                        <a:t>52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dirty="0"/>
                        <a:t>53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r>
                        <a:rPr lang="en-US" dirty="0"/>
                        <a:t>54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algn="ctr"/>
                      <a:r>
                        <a:rPr lang="en-US" sz="1200" b="0" dirty="0">
                          <a:solidFill>
                            <a:schemeClr val="tx1"/>
                          </a:solidFill>
                        </a:rPr>
                        <a:t>55</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2" name="TextBox 61">
            <a:extLst>
              <a:ext uri="{FF2B5EF4-FFF2-40B4-BE49-F238E27FC236}">
                <a16:creationId xmlns:a16="http://schemas.microsoft.com/office/drawing/2014/main" id="{4C9FB05D-60D5-1445-A19F-E8A34A377AF4}"/>
              </a:ext>
            </a:extLst>
          </p:cNvPr>
          <p:cNvSpPr txBox="1"/>
          <p:nvPr/>
        </p:nvSpPr>
        <p:spPr>
          <a:xfrm flipH="1">
            <a:off x="7052136" y="3924697"/>
            <a:ext cx="911727"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latin typeface="Tahoma" charset="0"/>
                <a:ea typeface="ＭＳ Ｐゴシック" charset="-128"/>
              </a:rPr>
              <a:t>Send </a:t>
            </a:r>
            <a:r>
              <a:rPr lang="en-US" sz="1200" b="1" dirty="0" err="1">
                <a:solidFill>
                  <a:srgbClr val="000000"/>
                </a:solidFill>
                <a:latin typeface="Tahoma" charset="0"/>
                <a:ea typeface="ＭＳ Ｐゴシック" charset="-128"/>
              </a:rPr>
              <a:t>Seq</a:t>
            </a:r>
            <a:endParaRPr lang="en-US" sz="1200" b="1" dirty="0">
              <a:solidFill>
                <a:srgbClr val="000000"/>
              </a:solidFill>
              <a:latin typeface="Tahoma" charset="0"/>
              <a:ea typeface="ＭＳ Ｐゴシック" charset="-128"/>
            </a:endParaRPr>
          </a:p>
        </p:txBody>
      </p:sp>
      <p:cxnSp>
        <p:nvCxnSpPr>
          <p:cNvPr id="63" name="Straight Arrow Connector 62">
            <a:extLst>
              <a:ext uri="{FF2B5EF4-FFF2-40B4-BE49-F238E27FC236}">
                <a16:creationId xmlns:a16="http://schemas.microsoft.com/office/drawing/2014/main" id="{94A5D118-FF50-3F4A-B2EF-01E77819137D}"/>
              </a:ext>
            </a:extLst>
          </p:cNvPr>
          <p:cNvCxnSpPr/>
          <p:nvPr/>
        </p:nvCxnSpPr>
        <p:spPr bwMode="auto">
          <a:xfrm flipV="1">
            <a:off x="7419833" y="3628222"/>
            <a:ext cx="591" cy="316683"/>
          </a:xfrm>
          <a:prstGeom prst="straightConnector1">
            <a:avLst/>
          </a:prstGeom>
          <a:solidFill>
            <a:srgbClr val="00CC99"/>
          </a:solidFill>
          <a:ln w="9525"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4" name="Straight Arrow Connector 63">
            <a:extLst>
              <a:ext uri="{FF2B5EF4-FFF2-40B4-BE49-F238E27FC236}">
                <a16:creationId xmlns:a16="http://schemas.microsoft.com/office/drawing/2014/main" id="{5727341D-22EC-844C-B176-E1C5AF872FA6}"/>
              </a:ext>
            </a:extLst>
          </p:cNvPr>
          <p:cNvCxnSpPr/>
          <p:nvPr/>
        </p:nvCxnSpPr>
        <p:spPr bwMode="auto">
          <a:xfrm flipH="1" flipV="1">
            <a:off x="9662976" y="3636833"/>
            <a:ext cx="361" cy="285953"/>
          </a:xfrm>
          <a:prstGeom prst="straightConnector1">
            <a:avLst/>
          </a:prstGeom>
          <a:solidFill>
            <a:srgbClr val="00CC99"/>
          </a:solidFill>
          <a:ln w="9525" cap="flat" cmpd="sng" algn="ctr">
            <a:solidFill>
              <a:srgbClr val="00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5" name="Line 99">
            <a:extLst>
              <a:ext uri="{FF2B5EF4-FFF2-40B4-BE49-F238E27FC236}">
                <a16:creationId xmlns:a16="http://schemas.microsoft.com/office/drawing/2014/main" id="{A67E2007-DE24-CF46-B260-C8F2F154D939}"/>
              </a:ext>
            </a:extLst>
          </p:cNvPr>
          <p:cNvSpPr>
            <a:spLocks noChangeShapeType="1"/>
          </p:cNvSpPr>
          <p:nvPr/>
        </p:nvSpPr>
        <p:spPr bwMode="auto">
          <a:xfrm>
            <a:off x="4500858" y="4874417"/>
            <a:ext cx="2351087" cy="506413"/>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66" name="Rectangle 128">
            <a:extLst>
              <a:ext uri="{FF2B5EF4-FFF2-40B4-BE49-F238E27FC236}">
                <a16:creationId xmlns:a16="http://schemas.microsoft.com/office/drawing/2014/main" id="{17948779-0988-2A4E-ABFB-D84E7F9A2C3C}"/>
              </a:ext>
            </a:extLst>
          </p:cNvPr>
          <p:cNvSpPr>
            <a:spLocks noChangeArrowheads="1"/>
          </p:cNvSpPr>
          <p:nvPr/>
        </p:nvSpPr>
        <p:spPr bwMode="auto">
          <a:xfrm>
            <a:off x="5283852" y="5019728"/>
            <a:ext cx="747712" cy="2460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67" name="Text Box 123">
            <a:extLst>
              <a:ext uri="{FF2B5EF4-FFF2-40B4-BE49-F238E27FC236}">
                <a16:creationId xmlns:a16="http://schemas.microsoft.com/office/drawing/2014/main" id="{11D60389-97EC-2846-BA0B-DF17E4B6E486}"/>
              </a:ext>
            </a:extLst>
          </p:cNvPr>
          <p:cNvSpPr txBox="1">
            <a:spLocks noChangeArrowheads="1"/>
          </p:cNvSpPr>
          <p:nvPr/>
        </p:nvSpPr>
        <p:spPr bwMode="auto">
          <a:xfrm>
            <a:off x="4524897" y="4973062"/>
            <a:ext cx="23567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r>
              <a:rPr lang="en-US" altLang="x-none" sz="1400" dirty="0" err="1">
                <a:solidFill>
                  <a:srgbClr val="000000"/>
                </a:solidFill>
                <a:latin typeface="Tahoma" charset="0"/>
              </a:rPr>
              <a:t>Seq</a:t>
            </a:r>
            <a:r>
              <a:rPr lang="en-US" altLang="x-none" sz="1400" dirty="0">
                <a:solidFill>
                  <a:srgbClr val="000000"/>
                </a:solidFill>
                <a:latin typeface="Tahoma" charset="0"/>
              </a:rPr>
              <a:t>=100, 20 bytes of data,</a:t>
            </a:r>
          </a:p>
          <a:p>
            <a:pPr algn="ctr" eaLnBrk="0" fontAlgn="base" hangingPunct="0">
              <a:lnSpc>
                <a:spcPct val="100000"/>
              </a:lnSpc>
              <a:spcBef>
                <a:spcPct val="0"/>
              </a:spcBef>
              <a:spcAft>
                <a:spcPct val="0"/>
              </a:spcAft>
              <a:buClrTx/>
              <a:buSzTx/>
              <a:buFontTx/>
              <a:buNone/>
            </a:pPr>
            <a:r>
              <a:rPr lang="en-US" altLang="x-none" sz="1400" dirty="0">
                <a:solidFill>
                  <a:srgbClr val="000000"/>
                </a:solidFill>
                <a:latin typeface="Tahoma" charset="0"/>
              </a:rPr>
              <a:t>ACK 55</a:t>
            </a:r>
          </a:p>
        </p:txBody>
      </p:sp>
      <p:sp>
        <p:nvSpPr>
          <p:cNvPr id="68" name="TextBox 67">
            <a:extLst>
              <a:ext uri="{FF2B5EF4-FFF2-40B4-BE49-F238E27FC236}">
                <a16:creationId xmlns:a16="http://schemas.microsoft.com/office/drawing/2014/main" id="{5778B27D-0A3C-DD4E-A108-5F3AAB96E8EA}"/>
              </a:ext>
            </a:extLst>
          </p:cNvPr>
          <p:cNvSpPr txBox="1"/>
          <p:nvPr/>
        </p:nvSpPr>
        <p:spPr>
          <a:xfrm>
            <a:off x="2457455" y="1707181"/>
            <a:ext cx="2619435" cy="338554"/>
          </a:xfrm>
          <a:prstGeom prst="rect">
            <a:avLst/>
          </a:prstGeom>
          <a:noFill/>
        </p:spPr>
        <p:txBody>
          <a:bodyPr wrap="none" rtlCol="0">
            <a:spAutoFit/>
          </a:bodyPr>
          <a:lstStyle/>
          <a:p>
            <a:pPr eaLnBrk="0" fontAlgn="base" hangingPunct="0">
              <a:spcBef>
                <a:spcPct val="0"/>
              </a:spcBef>
              <a:spcAft>
                <a:spcPct val="0"/>
              </a:spcAft>
            </a:pPr>
            <a:r>
              <a:rPr lang="en-US" sz="1600" dirty="0">
                <a:solidFill>
                  <a:srgbClr val="000000"/>
                </a:solidFill>
                <a:latin typeface="Tahoma" charset="0"/>
                <a:ea typeface="ＭＳ Ｐゴシック" charset="-128"/>
              </a:rPr>
              <a:t>Host A has 8 bytes to send</a:t>
            </a:r>
          </a:p>
        </p:txBody>
      </p:sp>
      <p:sp>
        <p:nvSpPr>
          <p:cNvPr id="69" name="Text Box 214">
            <a:extLst>
              <a:ext uri="{FF2B5EF4-FFF2-40B4-BE49-F238E27FC236}">
                <a16:creationId xmlns:a16="http://schemas.microsoft.com/office/drawing/2014/main" id="{09AACEE4-DD7C-CF4A-9694-34F95529DDA9}"/>
              </a:ext>
            </a:extLst>
          </p:cNvPr>
          <p:cNvSpPr txBox="1">
            <a:spLocks noChangeArrowheads="1"/>
          </p:cNvSpPr>
          <p:nvPr/>
        </p:nvSpPr>
        <p:spPr bwMode="auto">
          <a:xfrm>
            <a:off x="6881632" y="5188505"/>
            <a:ext cx="1019638" cy="3077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x-none" sz="1400" b="0" i="0" u="none" strike="noStrike" kern="0" cap="none" spc="0" normalizeH="0" baseline="0" noProof="0" dirty="0" err="1">
                <a:ln>
                  <a:noFill/>
                </a:ln>
                <a:solidFill>
                  <a:srgbClr val="000000"/>
                </a:solidFill>
                <a:effectLst/>
                <a:uLnTx/>
                <a:uFillTx/>
                <a:latin typeface="Tahoma" charset="0"/>
                <a:ea typeface="ＭＳ Ｐゴシック" charset="-128"/>
              </a:rPr>
              <a:t>ACKed</a:t>
            </a:r>
            <a:r>
              <a:rPr kumimoji="0" lang="en-US" altLang="x-none" sz="1400" b="0" i="0" u="none" strike="noStrike" kern="0" cap="none" spc="0" normalizeH="0" baseline="0" noProof="0" dirty="0">
                <a:ln>
                  <a:noFill/>
                </a:ln>
                <a:solidFill>
                  <a:srgbClr val="000000"/>
                </a:solidFill>
                <a:effectLst/>
                <a:uLnTx/>
                <a:uFillTx/>
                <a:latin typeface="Tahoma" charset="0"/>
                <a:ea typeface="ＭＳ Ｐゴシック" charset="-128"/>
              </a:rPr>
              <a:t>=55</a:t>
            </a:r>
          </a:p>
        </p:txBody>
      </p:sp>
      <p:sp>
        <p:nvSpPr>
          <p:cNvPr id="70" name="Text Box 214">
            <a:extLst>
              <a:ext uri="{FF2B5EF4-FFF2-40B4-BE49-F238E27FC236}">
                <a16:creationId xmlns:a16="http://schemas.microsoft.com/office/drawing/2014/main" id="{D78D204B-EB91-964A-ACA7-3B0DEC306B31}"/>
              </a:ext>
            </a:extLst>
          </p:cNvPr>
          <p:cNvSpPr txBox="1">
            <a:spLocks noChangeArrowheads="1"/>
          </p:cNvSpPr>
          <p:nvPr/>
        </p:nvSpPr>
        <p:spPr bwMode="auto">
          <a:xfrm>
            <a:off x="7221532" y="2830621"/>
            <a:ext cx="1279133" cy="3077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x-none" sz="1400" b="0" i="0" u="none" strike="noStrike" kern="0" cap="none" spc="0" normalizeH="0" baseline="0" noProof="0" dirty="0" err="1">
                <a:ln>
                  <a:noFill/>
                </a:ln>
                <a:solidFill>
                  <a:srgbClr val="000000"/>
                </a:solidFill>
                <a:effectLst/>
                <a:uLnTx/>
                <a:uFillTx/>
                <a:latin typeface="Tahoma" charset="0"/>
                <a:ea typeface="ＭＳ Ｐゴシック" charset="-128"/>
              </a:rPr>
              <a:t>SendBase</a:t>
            </a:r>
            <a:r>
              <a:rPr kumimoji="0" lang="en-US" altLang="x-none" sz="1400" b="0" i="0" u="none" strike="noStrike" kern="0" cap="none" spc="0" normalizeH="0" baseline="0" noProof="0" dirty="0">
                <a:ln>
                  <a:noFill/>
                </a:ln>
                <a:solidFill>
                  <a:srgbClr val="000000"/>
                </a:solidFill>
                <a:effectLst/>
                <a:uLnTx/>
                <a:uFillTx/>
                <a:latin typeface="Tahoma" charset="0"/>
                <a:ea typeface="ＭＳ Ｐゴシック" charset="-128"/>
              </a:rPr>
              <a:t>=50</a:t>
            </a:r>
          </a:p>
        </p:txBody>
      </p:sp>
      <p:sp>
        <p:nvSpPr>
          <p:cNvPr id="71" name="TextBox 70">
            <a:extLst>
              <a:ext uri="{FF2B5EF4-FFF2-40B4-BE49-F238E27FC236}">
                <a16:creationId xmlns:a16="http://schemas.microsoft.com/office/drawing/2014/main" id="{2917C30B-FC24-F74D-B364-BC8911E418BC}"/>
              </a:ext>
            </a:extLst>
          </p:cNvPr>
          <p:cNvSpPr txBox="1"/>
          <p:nvPr/>
        </p:nvSpPr>
        <p:spPr>
          <a:xfrm>
            <a:off x="6712310" y="1775060"/>
            <a:ext cx="2616037" cy="338554"/>
          </a:xfrm>
          <a:prstGeom prst="rect">
            <a:avLst/>
          </a:prstGeom>
          <a:noFill/>
        </p:spPr>
        <p:txBody>
          <a:bodyPr wrap="none" rtlCol="0">
            <a:spAutoFit/>
          </a:bodyPr>
          <a:lstStyle/>
          <a:p>
            <a:pPr eaLnBrk="0" fontAlgn="base" hangingPunct="0">
              <a:spcBef>
                <a:spcPct val="0"/>
              </a:spcBef>
              <a:spcAft>
                <a:spcPct val="0"/>
              </a:spcAft>
            </a:pPr>
            <a:r>
              <a:rPr lang="en-US" sz="1600" dirty="0">
                <a:solidFill>
                  <a:srgbClr val="000000"/>
                </a:solidFill>
                <a:latin typeface="Tahoma" charset="0"/>
                <a:ea typeface="ＭＳ Ｐゴシック" charset="-128"/>
              </a:rPr>
              <a:t>Host B has 5 bytes to send</a:t>
            </a:r>
          </a:p>
        </p:txBody>
      </p:sp>
      <p:sp>
        <p:nvSpPr>
          <p:cNvPr id="72" name="Text Box 214">
            <a:extLst>
              <a:ext uri="{FF2B5EF4-FFF2-40B4-BE49-F238E27FC236}">
                <a16:creationId xmlns:a16="http://schemas.microsoft.com/office/drawing/2014/main" id="{581233D4-135A-BF49-8991-59C81BCD25A3}"/>
              </a:ext>
            </a:extLst>
          </p:cNvPr>
          <p:cNvSpPr txBox="1">
            <a:spLocks noChangeArrowheads="1"/>
          </p:cNvSpPr>
          <p:nvPr/>
        </p:nvSpPr>
        <p:spPr bwMode="auto">
          <a:xfrm>
            <a:off x="2805080" y="4926895"/>
            <a:ext cx="1376915" cy="3077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x-none" sz="1400" b="0" i="0" u="none" strike="noStrike" kern="0" cap="none" spc="0" normalizeH="0" baseline="0" noProof="0" dirty="0" err="1">
                <a:ln>
                  <a:noFill/>
                </a:ln>
                <a:solidFill>
                  <a:srgbClr val="000000"/>
                </a:solidFill>
                <a:effectLst/>
                <a:uLnTx/>
                <a:uFillTx/>
                <a:latin typeface="Tahoma" charset="0"/>
                <a:ea typeface="ＭＳ Ｐゴシック" charset="-128"/>
              </a:rPr>
              <a:t>SendBase</a:t>
            </a:r>
            <a:r>
              <a:rPr kumimoji="0" lang="en-US" altLang="x-none" sz="1400" b="0" i="0" u="none" strike="noStrike" kern="0" cap="none" spc="0" normalizeH="0" baseline="0" noProof="0" dirty="0">
                <a:ln>
                  <a:noFill/>
                </a:ln>
                <a:solidFill>
                  <a:srgbClr val="000000"/>
                </a:solidFill>
                <a:effectLst/>
                <a:uLnTx/>
                <a:uFillTx/>
                <a:latin typeface="Tahoma" charset="0"/>
                <a:ea typeface="ＭＳ Ｐゴシック" charset="-128"/>
              </a:rPr>
              <a:t>=100</a:t>
            </a:r>
          </a:p>
        </p:txBody>
      </p:sp>
      <p:sp>
        <p:nvSpPr>
          <p:cNvPr id="73" name="Text Box 214">
            <a:extLst>
              <a:ext uri="{FF2B5EF4-FFF2-40B4-BE49-F238E27FC236}">
                <a16:creationId xmlns:a16="http://schemas.microsoft.com/office/drawing/2014/main" id="{15412562-5D3A-AF4C-B721-5A3A22EA4592}"/>
              </a:ext>
            </a:extLst>
          </p:cNvPr>
          <p:cNvSpPr txBox="1">
            <a:spLocks noChangeArrowheads="1"/>
          </p:cNvSpPr>
          <p:nvPr/>
        </p:nvSpPr>
        <p:spPr bwMode="auto">
          <a:xfrm>
            <a:off x="6868432" y="5470538"/>
            <a:ext cx="1279133" cy="3077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x-none" sz="1400" b="0" i="0" u="none" strike="noStrike" kern="0" cap="none" spc="0" normalizeH="0" baseline="0" noProof="0" dirty="0" err="1">
                <a:ln>
                  <a:noFill/>
                </a:ln>
                <a:solidFill>
                  <a:srgbClr val="000000"/>
                </a:solidFill>
                <a:effectLst/>
                <a:uLnTx/>
                <a:uFillTx/>
                <a:latin typeface="Tahoma" charset="0"/>
                <a:ea typeface="ＭＳ Ｐゴシック" charset="-128"/>
              </a:rPr>
              <a:t>SendBase</a:t>
            </a:r>
            <a:r>
              <a:rPr kumimoji="0" lang="en-US" altLang="x-none" sz="1400" b="0" i="0" u="none" strike="noStrike" kern="0" cap="none" spc="0" normalizeH="0" baseline="0" noProof="0" dirty="0">
                <a:ln>
                  <a:noFill/>
                </a:ln>
                <a:solidFill>
                  <a:srgbClr val="000000"/>
                </a:solidFill>
                <a:effectLst/>
                <a:uLnTx/>
                <a:uFillTx/>
                <a:latin typeface="Tahoma" charset="0"/>
                <a:ea typeface="ＭＳ Ｐゴシック" charset="-128"/>
              </a:rPr>
              <a:t>=55</a:t>
            </a:r>
          </a:p>
        </p:txBody>
      </p:sp>
    </p:spTree>
    <p:extLst>
      <p:ext uri="{BB962C8B-B14F-4D97-AF65-F5344CB8AC3E}">
        <p14:creationId xmlns:p14="http://schemas.microsoft.com/office/powerpoint/2010/main" val="373376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5" grpId="0"/>
      <p:bldP spid="46" grpId="0" animBg="1"/>
      <p:bldP spid="48" grpId="0"/>
      <p:bldP spid="60" grpId="0" animBg="1"/>
      <p:bldP spid="62" grpId="0"/>
      <p:bldP spid="65" grpId="0" animBg="1"/>
      <p:bldP spid="67" grpId="0"/>
      <p:bldP spid="69" grpId="0" animBg="1"/>
      <p:bldP spid="72" grpId="0" animBg="1"/>
      <p:bldP spid="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E890F-4C35-D445-A20C-31BDC959D266}"/>
              </a:ext>
            </a:extLst>
          </p:cNvPr>
          <p:cNvSpPr>
            <a:spLocks noGrp="1"/>
          </p:cNvSpPr>
          <p:nvPr>
            <p:ph type="title"/>
          </p:nvPr>
        </p:nvSpPr>
        <p:spPr/>
        <p:txBody>
          <a:bodyPr/>
          <a:lstStyle/>
          <a:p>
            <a:r>
              <a:rPr lang="en-US" dirty="0"/>
              <a:t>TCP Seq. </a:t>
            </a:r>
            <a:r>
              <a:rPr lang="en-US" sz="4000" dirty="0"/>
              <a:t>ACK</a:t>
            </a:r>
            <a:r>
              <a:rPr lang="en-US" dirty="0"/>
              <a:t>s - socket prog example</a:t>
            </a:r>
            <a:endParaRPr lang="en-AU" dirty="0"/>
          </a:p>
        </p:txBody>
      </p:sp>
      <p:sp>
        <p:nvSpPr>
          <p:cNvPr id="3" name="Slide Number Placeholder 2">
            <a:extLst>
              <a:ext uri="{FF2B5EF4-FFF2-40B4-BE49-F238E27FC236}">
                <a16:creationId xmlns:a16="http://schemas.microsoft.com/office/drawing/2014/main" id="{AD5B6852-670A-CF4C-B0F1-FB998E2B2E29}"/>
              </a:ext>
            </a:extLst>
          </p:cNvPr>
          <p:cNvSpPr>
            <a:spLocks noGrp="1"/>
          </p:cNvSpPr>
          <p:nvPr>
            <p:ph type="sldNum" sz="quarter" idx="4"/>
          </p:nvPr>
        </p:nvSpPr>
        <p:spPr/>
        <p:txBody>
          <a:bodyPr/>
          <a:lstStyle/>
          <a:p>
            <a:r>
              <a:rPr lang="en-US"/>
              <a:t>Transport Layer: 3-</a:t>
            </a:r>
            <a:fld id="{C4204591-24BD-A542-B9D5-F8D8A88D2FEE}" type="slidenum">
              <a:rPr lang="en-US" smtClean="0"/>
              <a:pPr/>
              <a:t>7</a:t>
            </a:fld>
            <a:endParaRPr lang="en-US" dirty="0"/>
          </a:p>
        </p:txBody>
      </p:sp>
      <p:sp>
        <p:nvSpPr>
          <p:cNvPr id="68" name="Line 3">
            <a:extLst>
              <a:ext uri="{FF2B5EF4-FFF2-40B4-BE49-F238E27FC236}">
                <a16:creationId xmlns:a16="http://schemas.microsoft.com/office/drawing/2014/main" id="{26F7FEDB-403D-014D-888F-D1B3795AFC1E}"/>
              </a:ext>
            </a:extLst>
          </p:cNvPr>
          <p:cNvSpPr>
            <a:spLocks noChangeShapeType="1"/>
          </p:cNvSpPr>
          <p:nvPr/>
        </p:nvSpPr>
        <p:spPr bwMode="auto">
          <a:xfrm>
            <a:off x="4131113" y="5080130"/>
            <a:ext cx="2590800" cy="506413"/>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69" name="Line 4">
            <a:extLst>
              <a:ext uri="{FF2B5EF4-FFF2-40B4-BE49-F238E27FC236}">
                <a16:creationId xmlns:a16="http://schemas.microsoft.com/office/drawing/2014/main" id="{84CC4265-741A-0446-9847-4695F2D53C7C}"/>
              </a:ext>
            </a:extLst>
          </p:cNvPr>
          <p:cNvSpPr>
            <a:spLocks noChangeShapeType="1"/>
          </p:cNvSpPr>
          <p:nvPr/>
        </p:nvSpPr>
        <p:spPr bwMode="auto">
          <a:xfrm>
            <a:off x="4145401" y="3311655"/>
            <a:ext cx="2586037" cy="571500"/>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70" name="Text Box 7">
            <a:extLst>
              <a:ext uri="{FF2B5EF4-FFF2-40B4-BE49-F238E27FC236}">
                <a16:creationId xmlns:a16="http://schemas.microsoft.com/office/drawing/2014/main" id="{1A944C0B-2B78-5B4A-9F68-F1C461285C08}"/>
              </a:ext>
            </a:extLst>
          </p:cNvPr>
          <p:cNvSpPr txBox="1">
            <a:spLocks noChangeArrowheads="1"/>
          </p:cNvSpPr>
          <p:nvPr/>
        </p:nvSpPr>
        <p:spPr bwMode="auto">
          <a:xfrm>
            <a:off x="2872643" y="2917955"/>
            <a:ext cx="12727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r" eaLnBrk="0" fontAlgn="base" hangingPunct="0">
              <a:lnSpc>
                <a:spcPct val="90000"/>
              </a:lnSpc>
              <a:spcBef>
                <a:spcPct val="0"/>
              </a:spcBef>
              <a:spcAft>
                <a:spcPct val="0"/>
              </a:spcAft>
              <a:buClrTx/>
              <a:buSzTx/>
              <a:buFontTx/>
              <a:buNone/>
            </a:pPr>
            <a:r>
              <a:rPr lang="en-US" altLang="x-none" sz="1600" dirty="0">
                <a:solidFill>
                  <a:srgbClr val="000000"/>
                </a:solidFill>
                <a:latin typeface="Tahoma" charset="0"/>
              </a:rPr>
              <a:t>Client</a:t>
            </a:r>
          </a:p>
          <a:p>
            <a:pPr algn="r" eaLnBrk="0" fontAlgn="base" hangingPunct="0">
              <a:lnSpc>
                <a:spcPct val="90000"/>
              </a:lnSpc>
              <a:spcBef>
                <a:spcPct val="0"/>
              </a:spcBef>
              <a:spcAft>
                <a:spcPct val="0"/>
              </a:spcAft>
              <a:buClrTx/>
              <a:buSzTx/>
              <a:buFontTx/>
              <a:buNone/>
            </a:pPr>
            <a:r>
              <a:rPr lang="en-US" altLang="x-none" sz="1600" dirty="0">
                <a:solidFill>
                  <a:srgbClr val="000000"/>
                </a:solidFill>
                <a:latin typeface="Tahoma" charset="0"/>
              </a:rPr>
              <a:t>types</a:t>
            </a:r>
            <a:r>
              <a:rPr lang="ja-JP" altLang="en-US" sz="1600">
                <a:solidFill>
                  <a:srgbClr val="000000"/>
                </a:solidFill>
                <a:latin typeface="Tahoma" charset="0"/>
              </a:rPr>
              <a:t>‘</a:t>
            </a:r>
            <a:r>
              <a:rPr lang="en-US" altLang="ja-JP" sz="1600" dirty="0">
                <a:solidFill>
                  <a:srgbClr val="000000"/>
                </a:solidFill>
                <a:latin typeface="Tahoma" charset="0"/>
              </a:rPr>
              <a:t>test</a:t>
            </a:r>
            <a:r>
              <a:rPr lang="ja-JP" altLang="en-US" sz="1600">
                <a:solidFill>
                  <a:srgbClr val="000000"/>
                </a:solidFill>
                <a:latin typeface="Tahoma" charset="0"/>
              </a:rPr>
              <a:t>’</a:t>
            </a:r>
            <a:endParaRPr lang="en-US" altLang="x-none" sz="1000" dirty="0">
              <a:solidFill>
                <a:srgbClr val="000000"/>
              </a:solidFill>
              <a:latin typeface="Tahoma" charset="0"/>
            </a:endParaRPr>
          </a:p>
        </p:txBody>
      </p:sp>
      <p:sp>
        <p:nvSpPr>
          <p:cNvPr id="71" name="Text Box 8">
            <a:extLst>
              <a:ext uri="{FF2B5EF4-FFF2-40B4-BE49-F238E27FC236}">
                <a16:creationId xmlns:a16="http://schemas.microsoft.com/office/drawing/2014/main" id="{2532B301-76E9-1645-B872-D42677B4EE5A}"/>
              </a:ext>
            </a:extLst>
          </p:cNvPr>
          <p:cNvSpPr txBox="1">
            <a:spLocks noChangeArrowheads="1"/>
          </p:cNvSpPr>
          <p:nvPr/>
        </p:nvSpPr>
        <p:spPr bwMode="auto">
          <a:xfrm>
            <a:off x="2108639" y="4656903"/>
            <a:ext cx="203721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r" eaLnBrk="0" fontAlgn="base" hangingPunct="0">
              <a:lnSpc>
                <a:spcPct val="90000"/>
              </a:lnSpc>
              <a:spcBef>
                <a:spcPct val="0"/>
              </a:spcBef>
              <a:spcAft>
                <a:spcPct val="0"/>
              </a:spcAft>
              <a:buClrTx/>
              <a:buSzTx/>
              <a:buFontTx/>
              <a:buNone/>
            </a:pPr>
            <a:r>
              <a:rPr lang="en-US" altLang="x-none" sz="1600" dirty="0">
                <a:solidFill>
                  <a:srgbClr val="000000"/>
                </a:solidFill>
                <a:latin typeface="Tahoma" charset="0"/>
              </a:rPr>
              <a:t>Client ACKs receipt </a:t>
            </a:r>
          </a:p>
          <a:p>
            <a:pPr algn="r" eaLnBrk="0" fontAlgn="base" hangingPunct="0">
              <a:lnSpc>
                <a:spcPct val="90000"/>
              </a:lnSpc>
              <a:spcBef>
                <a:spcPct val="0"/>
              </a:spcBef>
              <a:spcAft>
                <a:spcPct val="0"/>
              </a:spcAft>
              <a:buClrTx/>
              <a:buSzTx/>
              <a:buFontTx/>
              <a:buNone/>
            </a:pPr>
            <a:r>
              <a:rPr lang="en-US" altLang="x-none" sz="1600" dirty="0">
                <a:solidFill>
                  <a:srgbClr val="000000"/>
                </a:solidFill>
                <a:latin typeface="Tahoma" charset="0"/>
              </a:rPr>
              <a:t>of echoed</a:t>
            </a:r>
            <a:r>
              <a:rPr lang="ja-JP" altLang="en-US" sz="1600">
                <a:solidFill>
                  <a:srgbClr val="000000"/>
                </a:solidFill>
                <a:latin typeface="Tahoma" charset="0"/>
              </a:rPr>
              <a:t>‘</a:t>
            </a:r>
            <a:r>
              <a:rPr lang="en-US" altLang="ja-JP" sz="1600" dirty="0">
                <a:solidFill>
                  <a:srgbClr val="000000"/>
                </a:solidFill>
                <a:latin typeface="Tahoma" charset="0"/>
              </a:rPr>
              <a:t>TEST</a:t>
            </a:r>
            <a:r>
              <a:rPr lang="ja-JP" altLang="en-US" sz="1600">
                <a:solidFill>
                  <a:srgbClr val="000000"/>
                </a:solidFill>
                <a:latin typeface="Tahoma" charset="0"/>
              </a:rPr>
              <a:t>’</a:t>
            </a:r>
            <a:endParaRPr lang="en-US" altLang="x-none" sz="1000" dirty="0">
              <a:solidFill>
                <a:srgbClr val="000000"/>
              </a:solidFill>
              <a:latin typeface="Tahoma" charset="0"/>
            </a:endParaRPr>
          </a:p>
        </p:txBody>
      </p:sp>
      <p:sp>
        <p:nvSpPr>
          <p:cNvPr id="72" name="Text Box 9">
            <a:extLst>
              <a:ext uri="{FF2B5EF4-FFF2-40B4-BE49-F238E27FC236}">
                <a16:creationId xmlns:a16="http://schemas.microsoft.com/office/drawing/2014/main" id="{191F935A-E2FD-F44F-9CC1-AC4D3373C4DD}"/>
              </a:ext>
            </a:extLst>
          </p:cNvPr>
          <p:cNvSpPr txBox="1">
            <a:spLocks noChangeArrowheads="1"/>
          </p:cNvSpPr>
          <p:nvPr/>
        </p:nvSpPr>
        <p:spPr bwMode="auto">
          <a:xfrm>
            <a:off x="6745725" y="3652968"/>
            <a:ext cx="22447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0" fontAlgn="base" hangingPunct="0">
              <a:lnSpc>
                <a:spcPct val="100000"/>
              </a:lnSpc>
              <a:spcBef>
                <a:spcPct val="0"/>
              </a:spcBef>
              <a:spcAft>
                <a:spcPct val="0"/>
              </a:spcAft>
              <a:buClrTx/>
              <a:buSzTx/>
              <a:buFontTx/>
              <a:buNone/>
            </a:pPr>
            <a:r>
              <a:rPr lang="en-US" altLang="x-none" sz="1600" dirty="0">
                <a:solidFill>
                  <a:srgbClr val="000000"/>
                </a:solidFill>
                <a:latin typeface="Tahoma" charset="0"/>
              </a:rPr>
              <a:t>Server ACKs</a:t>
            </a:r>
          </a:p>
          <a:p>
            <a:pPr eaLnBrk="0" fontAlgn="base" hangingPunct="0">
              <a:lnSpc>
                <a:spcPct val="100000"/>
              </a:lnSpc>
              <a:spcBef>
                <a:spcPct val="0"/>
              </a:spcBef>
              <a:spcAft>
                <a:spcPct val="0"/>
              </a:spcAft>
              <a:buClrTx/>
              <a:buSzTx/>
              <a:buFontTx/>
              <a:buNone/>
            </a:pPr>
            <a:r>
              <a:rPr lang="en-US" altLang="x-none" sz="1600" dirty="0">
                <a:solidFill>
                  <a:srgbClr val="000000"/>
                </a:solidFill>
                <a:latin typeface="Tahoma" charset="0"/>
              </a:rPr>
              <a:t>receipt of</a:t>
            </a:r>
            <a:r>
              <a:rPr lang="ja-JP" altLang="en-US" sz="1600">
                <a:solidFill>
                  <a:srgbClr val="000000"/>
                </a:solidFill>
                <a:latin typeface="Tahoma" charset="0"/>
              </a:rPr>
              <a:t>‘</a:t>
            </a:r>
            <a:r>
              <a:rPr lang="en-US" altLang="ja-JP" sz="1600" dirty="0">
                <a:solidFill>
                  <a:srgbClr val="000000"/>
                </a:solidFill>
                <a:latin typeface="Tahoma" charset="0"/>
              </a:rPr>
              <a:t>test</a:t>
            </a:r>
            <a:r>
              <a:rPr lang="ja-JP" altLang="en-US" sz="1600">
                <a:solidFill>
                  <a:srgbClr val="000000"/>
                </a:solidFill>
                <a:latin typeface="Tahoma" charset="0"/>
              </a:rPr>
              <a:t>’</a:t>
            </a:r>
            <a:r>
              <a:rPr lang="en-US" altLang="ja-JP" sz="1600" dirty="0">
                <a:solidFill>
                  <a:srgbClr val="000000"/>
                </a:solidFill>
                <a:latin typeface="Tahoma" charset="0"/>
              </a:rPr>
              <a:t>; Echoes </a:t>
            </a:r>
            <a:r>
              <a:rPr lang="en-US" altLang="x-none" sz="1600" dirty="0">
                <a:solidFill>
                  <a:srgbClr val="000000"/>
                </a:solidFill>
                <a:latin typeface="Tahoma" charset="0"/>
              </a:rPr>
              <a:t>back </a:t>
            </a:r>
            <a:r>
              <a:rPr lang="ja-JP" altLang="en-US" sz="1600">
                <a:solidFill>
                  <a:srgbClr val="000000"/>
                </a:solidFill>
                <a:latin typeface="Tahoma" charset="0"/>
              </a:rPr>
              <a:t>‘</a:t>
            </a:r>
            <a:r>
              <a:rPr lang="en-US" altLang="ja-JP" sz="1600" dirty="0">
                <a:solidFill>
                  <a:srgbClr val="000000"/>
                </a:solidFill>
                <a:latin typeface="Tahoma" charset="0"/>
              </a:rPr>
              <a:t>TEST</a:t>
            </a:r>
            <a:r>
              <a:rPr lang="ja-JP" altLang="en-US" sz="1600">
                <a:solidFill>
                  <a:srgbClr val="000000"/>
                </a:solidFill>
                <a:latin typeface="Tahoma" charset="0"/>
              </a:rPr>
              <a:t>’</a:t>
            </a:r>
            <a:endParaRPr lang="en-US" altLang="x-none" sz="1600" dirty="0">
              <a:solidFill>
                <a:srgbClr val="000000"/>
              </a:solidFill>
              <a:latin typeface="Tahoma" charset="0"/>
            </a:endParaRPr>
          </a:p>
        </p:txBody>
      </p:sp>
      <p:sp>
        <p:nvSpPr>
          <p:cNvPr id="73" name="Line 10">
            <a:extLst>
              <a:ext uri="{FF2B5EF4-FFF2-40B4-BE49-F238E27FC236}">
                <a16:creationId xmlns:a16="http://schemas.microsoft.com/office/drawing/2014/main" id="{46C0A974-94A2-504B-A856-81AED12BC63A}"/>
              </a:ext>
            </a:extLst>
          </p:cNvPr>
          <p:cNvSpPr>
            <a:spLocks noChangeShapeType="1"/>
          </p:cNvSpPr>
          <p:nvPr/>
        </p:nvSpPr>
        <p:spPr bwMode="auto">
          <a:xfrm flipH="1">
            <a:off x="4135876" y="4084768"/>
            <a:ext cx="2554287" cy="800100"/>
          </a:xfrm>
          <a:prstGeom prst="line">
            <a:avLst/>
          </a:prstGeom>
          <a:noFill/>
          <a:ln w="28575">
            <a:solidFill>
              <a:srgbClr val="3333CC"/>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74" name="Text Box 11">
            <a:extLst>
              <a:ext uri="{FF2B5EF4-FFF2-40B4-BE49-F238E27FC236}">
                <a16:creationId xmlns:a16="http://schemas.microsoft.com/office/drawing/2014/main" id="{3E405C1B-B61C-8C4A-BDDD-3F33F9E1A43A}"/>
              </a:ext>
            </a:extLst>
          </p:cNvPr>
          <p:cNvSpPr txBox="1">
            <a:spLocks noChangeArrowheads="1"/>
          </p:cNvSpPr>
          <p:nvPr/>
        </p:nvSpPr>
        <p:spPr bwMode="auto">
          <a:xfrm>
            <a:off x="2657650" y="5888168"/>
            <a:ext cx="57234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r>
              <a:rPr lang="en-US" altLang="x-none" sz="1800" dirty="0">
                <a:solidFill>
                  <a:srgbClr val="000099"/>
                </a:solidFill>
                <a:latin typeface="Tahoma" charset="0"/>
              </a:rPr>
              <a:t>simple TCP client / server Python Socket Programming</a:t>
            </a:r>
            <a:endParaRPr lang="en-US" altLang="x-none" sz="1000" dirty="0">
              <a:solidFill>
                <a:srgbClr val="000099"/>
              </a:solidFill>
              <a:latin typeface="Tahoma" charset="0"/>
            </a:endParaRPr>
          </a:p>
        </p:txBody>
      </p:sp>
      <p:sp>
        <p:nvSpPr>
          <p:cNvPr id="75" name="Text Box 13">
            <a:extLst>
              <a:ext uri="{FF2B5EF4-FFF2-40B4-BE49-F238E27FC236}">
                <a16:creationId xmlns:a16="http://schemas.microsoft.com/office/drawing/2014/main" id="{8EE1E0D2-39A2-9A43-AA00-E786AF36D2DC}"/>
              </a:ext>
            </a:extLst>
          </p:cNvPr>
          <p:cNvSpPr txBox="1">
            <a:spLocks noChangeArrowheads="1"/>
          </p:cNvSpPr>
          <p:nvPr/>
        </p:nvSpPr>
        <p:spPr bwMode="auto">
          <a:xfrm>
            <a:off x="6325767" y="2027368"/>
            <a:ext cx="7621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r>
              <a:rPr lang="en-US" altLang="x-none" sz="1600" dirty="0">
                <a:solidFill>
                  <a:srgbClr val="000000"/>
                </a:solidFill>
                <a:latin typeface="Tahoma" charset="0"/>
              </a:rPr>
              <a:t>Server</a:t>
            </a:r>
          </a:p>
        </p:txBody>
      </p:sp>
      <p:sp>
        <p:nvSpPr>
          <p:cNvPr id="76" name="Text Box 17">
            <a:extLst>
              <a:ext uri="{FF2B5EF4-FFF2-40B4-BE49-F238E27FC236}">
                <a16:creationId xmlns:a16="http://schemas.microsoft.com/office/drawing/2014/main" id="{B39B24B8-7F91-8D4B-8182-8C44318A573E}"/>
              </a:ext>
            </a:extLst>
          </p:cNvPr>
          <p:cNvSpPr txBox="1">
            <a:spLocks noChangeArrowheads="1"/>
          </p:cNvSpPr>
          <p:nvPr/>
        </p:nvSpPr>
        <p:spPr bwMode="auto">
          <a:xfrm>
            <a:off x="3791064" y="2033718"/>
            <a:ext cx="6912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r>
              <a:rPr lang="en-US" altLang="x-none" sz="1600" dirty="0">
                <a:solidFill>
                  <a:srgbClr val="000000"/>
                </a:solidFill>
                <a:latin typeface="Tahoma" charset="0"/>
              </a:rPr>
              <a:t>Client</a:t>
            </a:r>
          </a:p>
        </p:txBody>
      </p:sp>
      <p:sp>
        <p:nvSpPr>
          <p:cNvPr id="77" name="Rectangle 18">
            <a:extLst>
              <a:ext uri="{FF2B5EF4-FFF2-40B4-BE49-F238E27FC236}">
                <a16:creationId xmlns:a16="http://schemas.microsoft.com/office/drawing/2014/main" id="{91FDBF75-3A48-834C-96EF-A806CD84359C}"/>
              </a:ext>
            </a:extLst>
          </p:cNvPr>
          <p:cNvSpPr>
            <a:spLocks noChangeArrowheads="1"/>
          </p:cNvSpPr>
          <p:nvPr/>
        </p:nvSpPr>
        <p:spPr bwMode="auto">
          <a:xfrm>
            <a:off x="4958201" y="3403730"/>
            <a:ext cx="814387" cy="3794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78" name="Text Box 19">
            <a:extLst>
              <a:ext uri="{FF2B5EF4-FFF2-40B4-BE49-F238E27FC236}">
                <a16:creationId xmlns:a16="http://schemas.microsoft.com/office/drawing/2014/main" id="{4BD44A94-F5D0-4548-AFAC-7C28107984CC}"/>
              </a:ext>
            </a:extLst>
          </p:cNvPr>
          <p:cNvSpPr txBox="1">
            <a:spLocks noChangeArrowheads="1"/>
          </p:cNvSpPr>
          <p:nvPr/>
        </p:nvSpPr>
        <p:spPr bwMode="auto">
          <a:xfrm>
            <a:off x="4094558" y="3456118"/>
            <a:ext cx="27337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r>
              <a:rPr lang="en-US" altLang="x-none" sz="1400" dirty="0" err="1">
                <a:solidFill>
                  <a:srgbClr val="000000"/>
                </a:solidFill>
                <a:latin typeface="Tahoma" charset="0"/>
              </a:rPr>
              <a:t>Seq</a:t>
            </a:r>
            <a:r>
              <a:rPr lang="en-US" altLang="x-none" sz="1400" dirty="0">
                <a:solidFill>
                  <a:srgbClr val="000000"/>
                </a:solidFill>
                <a:latin typeface="Tahoma" charset="0"/>
              </a:rPr>
              <a:t>=42, ACK=79, data = </a:t>
            </a:r>
            <a:r>
              <a:rPr lang="ja-JP" altLang="en-US" sz="1400">
                <a:solidFill>
                  <a:srgbClr val="000000"/>
                </a:solidFill>
                <a:latin typeface="Tahoma" charset="0"/>
              </a:rPr>
              <a:t>‘</a:t>
            </a:r>
            <a:r>
              <a:rPr lang="en-US" altLang="ja-JP" sz="1400" dirty="0">
                <a:solidFill>
                  <a:srgbClr val="000000"/>
                </a:solidFill>
                <a:latin typeface="Tahoma" charset="0"/>
              </a:rPr>
              <a:t>test</a:t>
            </a:r>
            <a:r>
              <a:rPr lang="ja-JP" altLang="en-US" sz="1400">
                <a:solidFill>
                  <a:srgbClr val="000000"/>
                </a:solidFill>
                <a:latin typeface="Tahoma" charset="0"/>
              </a:rPr>
              <a:t>’</a:t>
            </a:r>
            <a:endParaRPr lang="en-US" altLang="x-none" sz="1400" dirty="0">
              <a:solidFill>
                <a:srgbClr val="000000"/>
              </a:solidFill>
              <a:latin typeface="Tahoma" charset="0"/>
            </a:endParaRPr>
          </a:p>
        </p:txBody>
      </p:sp>
      <p:sp>
        <p:nvSpPr>
          <p:cNvPr id="79" name="Rectangle 20">
            <a:extLst>
              <a:ext uri="{FF2B5EF4-FFF2-40B4-BE49-F238E27FC236}">
                <a16:creationId xmlns:a16="http://schemas.microsoft.com/office/drawing/2014/main" id="{5BD1E343-9ABF-3044-B10D-359EE783FA4B}"/>
              </a:ext>
            </a:extLst>
          </p:cNvPr>
          <p:cNvSpPr>
            <a:spLocks noChangeArrowheads="1"/>
          </p:cNvSpPr>
          <p:nvPr/>
        </p:nvSpPr>
        <p:spPr bwMode="auto">
          <a:xfrm>
            <a:off x="4993126" y="4362580"/>
            <a:ext cx="823912" cy="246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80" name="Text Box 21">
            <a:extLst>
              <a:ext uri="{FF2B5EF4-FFF2-40B4-BE49-F238E27FC236}">
                <a16:creationId xmlns:a16="http://schemas.microsoft.com/office/drawing/2014/main" id="{1F8B3BD8-D8EA-7843-A644-0EBC3E9ADFE6}"/>
              </a:ext>
            </a:extLst>
          </p:cNvPr>
          <p:cNvSpPr txBox="1">
            <a:spLocks noChangeArrowheads="1"/>
          </p:cNvSpPr>
          <p:nvPr/>
        </p:nvSpPr>
        <p:spPr bwMode="auto">
          <a:xfrm>
            <a:off x="4033124" y="4351468"/>
            <a:ext cx="28582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0" fontAlgn="base" hangingPunct="0">
              <a:lnSpc>
                <a:spcPct val="100000"/>
              </a:lnSpc>
              <a:spcBef>
                <a:spcPct val="0"/>
              </a:spcBef>
              <a:spcAft>
                <a:spcPct val="0"/>
              </a:spcAft>
              <a:buClrTx/>
              <a:buSzTx/>
              <a:buFontTx/>
              <a:buNone/>
            </a:pPr>
            <a:r>
              <a:rPr lang="en-US" altLang="x-none" sz="1400" dirty="0" err="1">
                <a:solidFill>
                  <a:srgbClr val="000000"/>
                </a:solidFill>
                <a:latin typeface="Arial" charset="0"/>
              </a:rPr>
              <a:t>Seq</a:t>
            </a:r>
            <a:r>
              <a:rPr lang="en-US" altLang="x-none" sz="1400" dirty="0">
                <a:solidFill>
                  <a:srgbClr val="000000"/>
                </a:solidFill>
                <a:latin typeface="Arial" charset="0"/>
              </a:rPr>
              <a:t>=79, ACK=47, data = </a:t>
            </a:r>
            <a:r>
              <a:rPr lang="ja-JP" altLang="en-US" sz="1400">
                <a:solidFill>
                  <a:srgbClr val="000000"/>
                </a:solidFill>
                <a:latin typeface="Arial" charset="0"/>
              </a:rPr>
              <a:t>‘</a:t>
            </a:r>
            <a:r>
              <a:rPr lang="en-US" altLang="ja-JP" sz="1400" dirty="0">
                <a:solidFill>
                  <a:srgbClr val="000000"/>
                </a:solidFill>
                <a:latin typeface="Arial" charset="0"/>
              </a:rPr>
              <a:t>TEST</a:t>
            </a:r>
            <a:r>
              <a:rPr lang="ja-JP" altLang="en-US" sz="1400">
                <a:solidFill>
                  <a:srgbClr val="000000"/>
                </a:solidFill>
                <a:latin typeface="Arial" charset="0"/>
              </a:rPr>
              <a:t>’</a:t>
            </a:r>
            <a:endParaRPr lang="en-US" altLang="x-none" sz="1000" dirty="0">
              <a:solidFill>
                <a:srgbClr val="000000"/>
              </a:solidFill>
              <a:latin typeface="Times New Roman" charset="0"/>
            </a:endParaRPr>
          </a:p>
        </p:txBody>
      </p:sp>
      <p:sp>
        <p:nvSpPr>
          <p:cNvPr id="81" name="Rectangle 22">
            <a:extLst>
              <a:ext uri="{FF2B5EF4-FFF2-40B4-BE49-F238E27FC236}">
                <a16:creationId xmlns:a16="http://schemas.microsoft.com/office/drawing/2014/main" id="{6801EBD7-AC46-8E4F-A735-B8A1779EE770}"/>
              </a:ext>
            </a:extLst>
          </p:cNvPr>
          <p:cNvSpPr>
            <a:spLocks noChangeArrowheads="1"/>
          </p:cNvSpPr>
          <p:nvPr/>
        </p:nvSpPr>
        <p:spPr bwMode="auto">
          <a:xfrm>
            <a:off x="5059801" y="5210305"/>
            <a:ext cx="958850" cy="357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x-none" altLang="x-none"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82" name="Text Box 23">
            <a:extLst>
              <a:ext uri="{FF2B5EF4-FFF2-40B4-BE49-F238E27FC236}">
                <a16:creationId xmlns:a16="http://schemas.microsoft.com/office/drawing/2014/main" id="{46263A2F-0C9C-914F-AC32-0F5178C225A2}"/>
              </a:ext>
            </a:extLst>
          </p:cNvPr>
          <p:cNvSpPr txBox="1">
            <a:spLocks noChangeArrowheads="1"/>
          </p:cNvSpPr>
          <p:nvPr/>
        </p:nvSpPr>
        <p:spPr bwMode="auto">
          <a:xfrm>
            <a:off x="4739126" y="5224593"/>
            <a:ext cx="15694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Clr>
                <a:srgbClr val="000099"/>
              </a:buClr>
              <a:buSzPct val="100000"/>
              <a:buFont typeface="Wingdings" charset="2"/>
              <a:buChar char="§"/>
              <a:defRPr sz="3200">
                <a:solidFill>
                  <a:schemeClr val="tx1"/>
                </a:solidFill>
                <a:latin typeface="Gill Sans MT" charset="0"/>
                <a:ea typeface="ＭＳ Ｐゴシック" charset="-128"/>
              </a:defRPr>
            </a:lvl1pPr>
            <a:lvl2pPr marL="742950" indent="-285750">
              <a:lnSpc>
                <a:spcPct val="85000"/>
              </a:lnSpc>
              <a:spcBef>
                <a:spcPct val="20000"/>
              </a:spcBef>
              <a:buClr>
                <a:srgbClr val="000099"/>
              </a:buClr>
              <a:buFont typeface="Arial" charset="0"/>
              <a:buChar char="•"/>
              <a:defRPr sz="2800">
                <a:solidFill>
                  <a:schemeClr val="tx1"/>
                </a:solidFill>
                <a:latin typeface="Gill Sans MT" charset="0"/>
                <a:ea typeface="ＭＳ Ｐゴシック" charset="-128"/>
              </a:defRPr>
            </a:lvl2pPr>
            <a:lvl3pPr marL="1143000" indent="-228600">
              <a:spcBef>
                <a:spcPct val="20000"/>
              </a:spcBef>
              <a:buChar char="•"/>
              <a:defRPr sz="2400">
                <a:solidFill>
                  <a:schemeClr val="tx1"/>
                </a:solidFill>
                <a:latin typeface="Gill Sans MT"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0" fontAlgn="base" hangingPunct="0">
              <a:lnSpc>
                <a:spcPct val="100000"/>
              </a:lnSpc>
              <a:spcBef>
                <a:spcPct val="0"/>
              </a:spcBef>
              <a:spcAft>
                <a:spcPct val="0"/>
              </a:spcAft>
              <a:buClrTx/>
              <a:buSzTx/>
              <a:buFontTx/>
              <a:buNone/>
            </a:pPr>
            <a:r>
              <a:rPr lang="en-US" altLang="x-none" sz="1400" dirty="0" err="1">
                <a:solidFill>
                  <a:srgbClr val="000000"/>
                </a:solidFill>
                <a:latin typeface="Arial" charset="0"/>
              </a:rPr>
              <a:t>Seq</a:t>
            </a:r>
            <a:r>
              <a:rPr lang="en-US" altLang="x-none" sz="1400" dirty="0">
                <a:solidFill>
                  <a:srgbClr val="000000"/>
                </a:solidFill>
                <a:latin typeface="Arial" charset="0"/>
              </a:rPr>
              <a:t>=47, ACK=84</a:t>
            </a:r>
            <a:endParaRPr lang="en-US" altLang="x-none" sz="1000" dirty="0">
              <a:solidFill>
                <a:srgbClr val="000000"/>
              </a:solidFill>
              <a:latin typeface="Times New Roman" charset="0"/>
            </a:endParaRPr>
          </a:p>
        </p:txBody>
      </p:sp>
      <p:sp>
        <p:nvSpPr>
          <p:cNvPr id="83" name="Line 24">
            <a:extLst>
              <a:ext uri="{FF2B5EF4-FFF2-40B4-BE49-F238E27FC236}">
                <a16:creationId xmlns:a16="http://schemas.microsoft.com/office/drawing/2014/main" id="{60AC8C53-CDA0-4A41-9B71-C834B0A76F79}"/>
              </a:ext>
            </a:extLst>
          </p:cNvPr>
          <p:cNvSpPr>
            <a:spLocks noChangeShapeType="1"/>
          </p:cNvSpPr>
          <p:nvPr/>
        </p:nvSpPr>
        <p:spPr bwMode="auto">
          <a:xfrm>
            <a:off x="4123176" y="3070355"/>
            <a:ext cx="0" cy="2587625"/>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sp>
        <p:nvSpPr>
          <p:cNvPr id="84" name="Line 25">
            <a:extLst>
              <a:ext uri="{FF2B5EF4-FFF2-40B4-BE49-F238E27FC236}">
                <a16:creationId xmlns:a16="http://schemas.microsoft.com/office/drawing/2014/main" id="{31CA0FDF-9708-7D41-86F3-A2881B7FC88D}"/>
              </a:ext>
            </a:extLst>
          </p:cNvPr>
          <p:cNvSpPr>
            <a:spLocks noChangeShapeType="1"/>
          </p:cNvSpPr>
          <p:nvPr/>
        </p:nvSpPr>
        <p:spPr bwMode="auto">
          <a:xfrm>
            <a:off x="6785413" y="3122743"/>
            <a:ext cx="0" cy="2587625"/>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nvGrpSpPr>
          <p:cNvPr id="85" name="Group 27">
            <a:extLst>
              <a:ext uri="{FF2B5EF4-FFF2-40B4-BE49-F238E27FC236}">
                <a16:creationId xmlns:a16="http://schemas.microsoft.com/office/drawing/2014/main" id="{E3A46BC6-CE1F-6049-ACBA-C22B2134D00F}"/>
              </a:ext>
            </a:extLst>
          </p:cNvPr>
          <p:cNvGrpSpPr>
            <a:grpSpLocks/>
          </p:cNvGrpSpPr>
          <p:nvPr/>
        </p:nvGrpSpPr>
        <p:grpSpPr bwMode="auto">
          <a:xfrm>
            <a:off x="3615176" y="2249618"/>
            <a:ext cx="755650" cy="782637"/>
            <a:chOff x="-44" y="1473"/>
            <a:chExt cx="981" cy="1105"/>
          </a:xfrm>
        </p:grpSpPr>
        <p:pic>
          <p:nvPicPr>
            <p:cNvPr id="86" name="Picture 28" descr="desktop_computer_stylized_medium">
              <a:extLst>
                <a:ext uri="{FF2B5EF4-FFF2-40B4-BE49-F238E27FC236}">
                  <a16:creationId xmlns:a16="http://schemas.microsoft.com/office/drawing/2014/main" id="{8B43F3C2-E0F2-C24C-8FB9-3047C68F6A8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Freeform 29">
              <a:extLst>
                <a:ext uri="{FF2B5EF4-FFF2-40B4-BE49-F238E27FC236}">
                  <a16:creationId xmlns:a16="http://schemas.microsoft.com/office/drawing/2014/main" id="{2AB73E9A-1AAA-A440-80E9-DD4649E5B039}"/>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grpSp>
        <p:nvGrpSpPr>
          <p:cNvPr id="88" name="Group 30">
            <a:extLst>
              <a:ext uri="{FF2B5EF4-FFF2-40B4-BE49-F238E27FC236}">
                <a16:creationId xmlns:a16="http://schemas.microsoft.com/office/drawing/2014/main" id="{767825FA-C21D-CA4E-B0F5-80408C7B60B3}"/>
              </a:ext>
            </a:extLst>
          </p:cNvPr>
          <p:cNvGrpSpPr>
            <a:grpSpLocks/>
          </p:cNvGrpSpPr>
          <p:nvPr/>
        </p:nvGrpSpPr>
        <p:grpSpPr bwMode="auto">
          <a:xfrm flipH="1">
            <a:off x="6477438" y="2289305"/>
            <a:ext cx="788988" cy="862013"/>
            <a:chOff x="-44" y="1473"/>
            <a:chExt cx="981" cy="1105"/>
          </a:xfrm>
        </p:grpSpPr>
        <p:pic>
          <p:nvPicPr>
            <p:cNvPr id="89" name="Picture 31" descr="desktop_computer_stylized_medium">
              <a:extLst>
                <a:ext uri="{FF2B5EF4-FFF2-40B4-BE49-F238E27FC236}">
                  <a16:creationId xmlns:a16="http://schemas.microsoft.com/office/drawing/2014/main" id="{518382AC-32B4-194E-8F45-F94C7A74819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Freeform 32">
              <a:extLst>
                <a:ext uri="{FF2B5EF4-FFF2-40B4-BE49-F238E27FC236}">
                  <a16:creationId xmlns:a16="http://schemas.microsoft.com/office/drawing/2014/main" id="{AB31820A-68BF-1D44-B251-133DC1EDF914}"/>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128"/>
              </a:endParaRPr>
            </a:p>
          </p:txBody>
        </p:sp>
      </p:grpSp>
      <p:sp>
        <p:nvSpPr>
          <p:cNvPr id="91" name="TextBox 90">
            <a:extLst>
              <a:ext uri="{FF2B5EF4-FFF2-40B4-BE49-F238E27FC236}">
                <a16:creationId xmlns:a16="http://schemas.microsoft.com/office/drawing/2014/main" id="{810C784C-8FE4-E449-937E-1F882429D026}"/>
              </a:ext>
            </a:extLst>
          </p:cNvPr>
          <p:cNvSpPr txBox="1"/>
          <p:nvPr/>
        </p:nvSpPr>
        <p:spPr>
          <a:xfrm>
            <a:off x="2634703" y="1371679"/>
            <a:ext cx="5653471" cy="338554"/>
          </a:xfrm>
          <a:prstGeom prst="rect">
            <a:avLst/>
          </a:prstGeom>
          <a:noFill/>
        </p:spPr>
        <p:txBody>
          <a:bodyPr wrap="none" rtlCol="0">
            <a:spAutoFit/>
          </a:bodyPr>
          <a:lstStyle/>
          <a:p>
            <a:pPr eaLnBrk="0" fontAlgn="base" hangingPunct="0">
              <a:spcBef>
                <a:spcPct val="0"/>
              </a:spcBef>
              <a:spcAft>
                <a:spcPct val="0"/>
              </a:spcAft>
            </a:pPr>
            <a:r>
              <a:rPr lang="en-AU" sz="1600" dirty="0">
                <a:solidFill>
                  <a:srgbClr val="000000"/>
                </a:solidFill>
                <a:latin typeface="Tahoma" charset="0"/>
                <a:ea typeface="ＭＳ Ｐゴシック" charset="-128"/>
              </a:rPr>
              <a:t>Client send ‘test’ (5Bytes) to Server, Server echo ‘TEST’ back</a:t>
            </a:r>
          </a:p>
        </p:txBody>
      </p:sp>
      <p:sp>
        <p:nvSpPr>
          <p:cNvPr id="92" name="TextBox 91">
            <a:extLst>
              <a:ext uri="{FF2B5EF4-FFF2-40B4-BE49-F238E27FC236}">
                <a16:creationId xmlns:a16="http://schemas.microsoft.com/office/drawing/2014/main" id="{835F93DB-3C19-BB42-A5B8-10A8B2493BD5}"/>
              </a:ext>
            </a:extLst>
          </p:cNvPr>
          <p:cNvSpPr txBox="1"/>
          <p:nvPr/>
        </p:nvSpPr>
        <p:spPr>
          <a:xfrm>
            <a:off x="2253480" y="2396185"/>
            <a:ext cx="1434816" cy="338554"/>
          </a:xfrm>
          <a:prstGeom prst="rect">
            <a:avLst/>
          </a:prstGeom>
          <a:noFill/>
        </p:spPr>
        <p:txBody>
          <a:bodyPr wrap="none" rtlCol="0">
            <a:spAutoFit/>
          </a:bodyPr>
          <a:lstStyle/>
          <a:p>
            <a:pPr eaLnBrk="0" fontAlgn="base" hangingPunct="0">
              <a:spcBef>
                <a:spcPct val="0"/>
              </a:spcBef>
              <a:spcAft>
                <a:spcPct val="0"/>
              </a:spcAft>
            </a:pPr>
            <a:r>
              <a:rPr lang="en-AU" sz="1600" dirty="0" err="1">
                <a:solidFill>
                  <a:srgbClr val="000000"/>
                </a:solidFill>
                <a:latin typeface="Tahoma" charset="0"/>
                <a:ea typeface="ＭＳ Ｐゴシック" charset="-128"/>
              </a:rPr>
              <a:t>SendBase</a:t>
            </a:r>
            <a:r>
              <a:rPr lang="en-AU" sz="1600" dirty="0">
                <a:solidFill>
                  <a:srgbClr val="000000"/>
                </a:solidFill>
                <a:latin typeface="Tahoma" charset="0"/>
                <a:ea typeface="ＭＳ Ｐゴシック" charset="-128"/>
              </a:rPr>
              <a:t>=42</a:t>
            </a:r>
          </a:p>
        </p:txBody>
      </p:sp>
      <p:sp>
        <p:nvSpPr>
          <p:cNvPr id="93" name="TextBox 92">
            <a:extLst>
              <a:ext uri="{FF2B5EF4-FFF2-40B4-BE49-F238E27FC236}">
                <a16:creationId xmlns:a16="http://schemas.microsoft.com/office/drawing/2014/main" id="{9BC3AA17-22AA-1A42-BC0B-1D246205C54F}"/>
              </a:ext>
            </a:extLst>
          </p:cNvPr>
          <p:cNvSpPr txBox="1"/>
          <p:nvPr/>
        </p:nvSpPr>
        <p:spPr>
          <a:xfrm>
            <a:off x="7087899" y="2401923"/>
            <a:ext cx="1434816" cy="338554"/>
          </a:xfrm>
          <a:prstGeom prst="rect">
            <a:avLst/>
          </a:prstGeom>
          <a:noFill/>
        </p:spPr>
        <p:txBody>
          <a:bodyPr wrap="none" rtlCol="0">
            <a:spAutoFit/>
          </a:bodyPr>
          <a:lstStyle/>
          <a:p>
            <a:pPr eaLnBrk="0" fontAlgn="base" hangingPunct="0">
              <a:spcBef>
                <a:spcPct val="0"/>
              </a:spcBef>
              <a:spcAft>
                <a:spcPct val="0"/>
              </a:spcAft>
            </a:pPr>
            <a:r>
              <a:rPr lang="en-AU" sz="1600" dirty="0" err="1">
                <a:solidFill>
                  <a:srgbClr val="000000"/>
                </a:solidFill>
                <a:latin typeface="Tahoma" charset="0"/>
                <a:ea typeface="ＭＳ Ｐゴシック" charset="-128"/>
              </a:rPr>
              <a:t>SendBase</a:t>
            </a:r>
            <a:r>
              <a:rPr lang="en-AU" sz="1600" dirty="0">
                <a:solidFill>
                  <a:srgbClr val="000000"/>
                </a:solidFill>
                <a:latin typeface="Tahoma" charset="0"/>
                <a:ea typeface="ＭＳ Ｐゴシック" charset="-128"/>
              </a:rPr>
              <a:t>=79</a:t>
            </a:r>
          </a:p>
        </p:txBody>
      </p:sp>
      <p:sp>
        <p:nvSpPr>
          <p:cNvPr id="94" name="TextBox 93">
            <a:extLst>
              <a:ext uri="{FF2B5EF4-FFF2-40B4-BE49-F238E27FC236}">
                <a16:creationId xmlns:a16="http://schemas.microsoft.com/office/drawing/2014/main" id="{35DC3F92-B873-8544-A393-94A5AE26251B}"/>
              </a:ext>
            </a:extLst>
          </p:cNvPr>
          <p:cNvSpPr txBox="1"/>
          <p:nvPr/>
        </p:nvSpPr>
        <p:spPr>
          <a:xfrm>
            <a:off x="4586646" y="3486895"/>
            <a:ext cx="228989" cy="246221"/>
          </a:xfrm>
          <a:prstGeom prst="rect">
            <a:avLst/>
          </a:prstGeom>
          <a:solidFill>
            <a:srgbClr val="FFFFFF"/>
          </a:solid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AU" sz="1000" b="0" i="0" u="none" strike="noStrike" kern="0" cap="none" spc="0" normalizeH="0" baseline="0" noProof="0" dirty="0">
                <a:ln>
                  <a:noFill/>
                </a:ln>
                <a:solidFill>
                  <a:srgbClr val="000000"/>
                </a:solidFill>
                <a:effectLst/>
                <a:uLnTx/>
                <a:uFillTx/>
                <a:latin typeface="Tahoma" charset="0"/>
                <a:ea typeface="ＭＳ Ｐゴシック" charset="-128"/>
              </a:rPr>
              <a:t>?</a:t>
            </a:r>
          </a:p>
        </p:txBody>
      </p:sp>
      <p:sp>
        <p:nvSpPr>
          <p:cNvPr id="95" name="TextBox 94">
            <a:extLst>
              <a:ext uri="{FF2B5EF4-FFF2-40B4-BE49-F238E27FC236}">
                <a16:creationId xmlns:a16="http://schemas.microsoft.com/office/drawing/2014/main" id="{00AB8694-DF90-1643-B26B-C32856EB50F6}"/>
              </a:ext>
            </a:extLst>
          </p:cNvPr>
          <p:cNvSpPr txBox="1"/>
          <p:nvPr/>
        </p:nvSpPr>
        <p:spPr>
          <a:xfrm>
            <a:off x="5323924" y="3486895"/>
            <a:ext cx="228989" cy="246221"/>
          </a:xfrm>
          <a:prstGeom prst="rect">
            <a:avLst/>
          </a:prstGeom>
          <a:solidFill>
            <a:srgbClr val="FFFFFF"/>
          </a:solid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AU" sz="1000" b="0" i="0" u="none" strike="noStrike" kern="0" cap="none" spc="0" normalizeH="0" baseline="0" noProof="0" dirty="0">
                <a:ln>
                  <a:noFill/>
                </a:ln>
                <a:solidFill>
                  <a:srgbClr val="000000"/>
                </a:solidFill>
                <a:effectLst/>
                <a:uLnTx/>
                <a:uFillTx/>
                <a:latin typeface="Tahoma" charset="0"/>
                <a:ea typeface="ＭＳ Ｐゴシック" charset="-128"/>
              </a:rPr>
              <a:t>?</a:t>
            </a:r>
          </a:p>
        </p:txBody>
      </p:sp>
      <p:sp>
        <p:nvSpPr>
          <p:cNvPr id="96" name="TextBox 95">
            <a:extLst>
              <a:ext uri="{FF2B5EF4-FFF2-40B4-BE49-F238E27FC236}">
                <a16:creationId xmlns:a16="http://schemas.microsoft.com/office/drawing/2014/main" id="{7B903171-2439-2745-A3A2-1929843D8A69}"/>
              </a:ext>
            </a:extLst>
          </p:cNvPr>
          <p:cNvSpPr txBox="1"/>
          <p:nvPr/>
        </p:nvSpPr>
        <p:spPr>
          <a:xfrm>
            <a:off x="4520581" y="4399381"/>
            <a:ext cx="228989" cy="246221"/>
          </a:xfrm>
          <a:prstGeom prst="rect">
            <a:avLst/>
          </a:prstGeom>
          <a:solidFill>
            <a:srgbClr val="FFFFFF"/>
          </a:solid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AU" sz="1000" b="0" i="0" u="none" strike="noStrike" kern="0" cap="none" spc="0" normalizeH="0" baseline="0" noProof="0" dirty="0">
                <a:ln>
                  <a:noFill/>
                </a:ln>
                <a:solidFill>
                  <a:srgbClr val="000000"/>
                </a:solidFill>
                <a:effectLst/>
                <a:uLnTx/>
                <a:uFillTx/>
                <a:latin typeface="Tahoma" charset="0"/>
                <a:ea typeface="ＭＳ Ｐゴシック" charset="-128"/>
              </a:rPr>
              <a:t>?</a:t>
            </a:r>
          </a:p>
        </p:txBody>
      </p:sp>
      <p:sp>
        <p:nvSpPr>
          <p:cNvPr id="97" name="TextBox 96">
            <a:extLst>
              <a:ext uri="{FF2B5EF4-FFF2-40B4-BE49-F238E27FC236}">
                <a16:creationId xmlns:a16="http://schemas.microsoft.com/office/drawing/2014/main" id="{2DB5165A-66B2-264E-93FD-8A101EEA3F7D}"/>
              </a:ext>
            </a:extLst>
          </p:cNvPr>
          <p:cNvSpPr txBox="1"/>
          <p:nvPr/>
        </p:nvSpPr>
        <p:spPr>
          <a:xfrm>
            <a:off x="5290587" y="4399554"/>
            <a:ext cx="228989" cy="246221"/>
          </a:xfrm>
          <a:prstGeom prst="rect">
            <a:avLst/>
          </a:prstGeom>
          <a:solidFill>
            <a:srgbClr val="FFFFFF"/>
          </a:solid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AU" sz="1000" b="0" i="0" u="none" strike="noStrike" kern="0" cap="none" spc="0" normalizeH="0" baseline="0" noProof="0" dirty="0">
                <a:ln>
                  <a:noFill/>
                </a:ln>
                <a:solidFill>
                  <a:srgbClr val="000000"/>
                </a:solidFill>
                <a:effectLst/>
                <a:uLnTx/>
                <a:uFillTx/>
                <a:latin typeface="Tahoma" charset="0"/>
                <a:ea typeface="ＭＳ Ｐゴシック" charset="-128"/>
              </a:rPr>
              <a:t>?</a:t>
            </a:r>
          </a:p>
        </p:txBody>
      </p:sp>
      <p:sp>
        <p:nvSpPr>
          <p:cNvPr id="98" name="TextBox 97">
            <a:extLst>
              <a:ext uri="{FF2B5EF4-FFF2-40B4-BE49-F238E27FC236}">
                <a16:creationId xmlns:a16="http://schemas.microsoft.com/office/drawing/2014/main" id="{1554ED03-F15D-494C-9AF6-25F09B5E7A35}"/>
              </a:ext>
            </a:extLst>
          </p:cNvPr>
          <p:cNvSpPr txBox="1"/>
          <p:nvPr/>
        </p:nvSpPr>
        <p:spPr>
          <a:xfrm>
            <a:off x="5213469" y="5234773"/>
            <a:ext cx="228989" cy="246221"/>
          </a:xfrm>
          <a:prstGeom prst="rect">
            <a:avLst/>
          </a:prstGeom>
          <a:solidFill>
            <a:srgbClr val="FFFFFF"/>
          </a:solid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AU" sz="1000" b="0" i="0" u="none" strike="noStrike" kern="0" cap="none" spc="0" normalizeH="0" baseline="0" noProof="0" dirty="0">
                <a:ln>
                  <a:noFill/>
                </a:ln>
                <a:solidFill>
                  <a:srgbClr val="000000"/>
                </a:solidFill>
                <a:effectLst/>
                <a:uLnTx/>
                <a:uFillTx/>
                <a:latin typeface="Tahoma" charset="0"/>
                <a:ea typeface="ＭＳ Ｐゴシック" charset="-128"/>
              </a:rPr>
              <a:t>?</a:t>
            </a:r>
          </a:p>
        </p:txBody>
      </p:sp>
      <p:sp>
        <p:nvSpPr>
          <p:cNvPr id="99" name="TextBox 98">
            <a:extLst>
              <a:ext uri="{FF2B5EF4-FFF2-40B4-BE49-F238E27FC236}">
                <a16:creationId xmlns:a16="http://schemas.microsoft.com/office/drawing/2014/main" id="{9F182309-978A-694B-91E7-AB097CDEC341}"/>
              </a:ext>
            </a:extLst>
          </p:cNvPr>
          <p:cNvSpPr txBox="1"/>
          <p:nvPr/>
        </p:nvSpPr>
        <p:spPr>
          <a:xfrm>
            <a:off x="6003434" y="5242182"/>
            <a:ext cx="228989" cy="246221"/>
          </a:xfrm>
          <a:prstGeom prst="rect">
            <a:avLst/>
          </a:prstGeom>
          <a:solidFill>
            <a:srgbClr val="FFFFFF"/>
          </a:solid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AU" sz="1000" b="0" i="0" u="none" strike="noStrike" kern="0" cap="none" spc="0" normalizeH="0" baseline="0" noProof="0" dirty="0">
                <a:ln>
                  <a:noFill/>
                </a:ln>
                <a:solidFill>
                  <a:srgbClr val="000000"/>
                </a:solidFill>
                <a:effectLst/>
                <a:uLnTx/>
                <a:uFillTx/>
                <a:latin typeface="Tahoma" charset="0"/>
                <a:ea typeface="ＭＳ Ｐゴシック" charset="-128"/>
              </a:rPr>
              <a:t>?</a:t>
            </a:r>
          </a:p>
        </p:txBody>
      </p:sp>
    </p:spTree>
    <p:extLst>
      <p:ext uri="{BB962C8B-B14F-4D97-AF65-F5344CB8AC3E}">
        <p14:creationId xmlns:p14="http://schemas.microsoft.com/office/powerpoint/2010/main" val="414746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94"/>
                                        </p:tgtEl>
                                      </p:cBhvr>
                                    </p:animEffect>
                                    <p:set>
                                      <p:cBhvr>
                                        <p:cTn id="7" dur="1" fill="hold">
                                          <p:stCondLst>
                                            <p:cond delay="499"/>
                                          </p:stCondLst>
                                        </p:cTn>
                                        <p:tgtEl>
                                          <p:spTgt spid="94"/>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95"/>
                                        </p:tgtEl>
                                      </p:cBhvr>
                                    </p:animEffect>
                                    <p:set>
                                      <p:cBhvr>
                                        <p:cTn id="10" dur="1" fill="hold">
                                          <p:stCondLst>
                                            <p:cond delay="499"/>
                                          </p:stCondLst>
                                        </p:cTn>
                                        <p:tgtEl>
                                          <p:spTgt spid="95"/>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96"/>
                                        </p:tgtEl>
                                      </p:cBhvr>
                                    </p:animEffect>
                                    <p:set>
                                      <p:cBhvr>
                                        <p:cTn id="13" dur="1" fill="hold">
                                          <p:stCondLst>
                                            <p:cond delay="499"/>
                                          </p:stCondLst>
                                        </p:cTn>
                                        <p:tgtEl>
                                          <p:spTgt spid="96"/>
                                        </p:tgtEl>
                                        <p:attrNameLst>
                                          <p:attrName>style.visibility</p:attrName>
                                        </p:attrNameLst>
                                      </p:cBhvr>
                                      <p:to>
                                        <p:strVal val="hidden"/>
                                      </p:to>
                                    </p:set>
                                  </p:childTnLst>
                                </p:cTn>
                              </p:par>
                              <p:par>
                                <p:cTn id="14" presetID="3" presetClass="exit" presetSubtype="10" fill="hold" grpId="0" nodeType="withEffect">
                                  <p:stCondLst>
                                    <p:cond delay="0"/>
                                  </p:stCondLst>
                                  <p:childTnLst>
                                    <p:animEffect transition="out" filter="blinds(horizontal)">
                                      <p:cBhvr>
                                        <p:cTn id="15" dur="500"/>
                                        <p:tgtEl>
                                          <p:spTgt spid="97"/>
                                        </p:tgtEl>
                                      </p:cBhvr>
                                    </p:animEffect>
                                    <p:set>
                                      <p:cBhvr>
                                        <p:cTn id="16" dur="1" fill="hold">
                                          <p:stCondLst>
                                            <p:cond delay="499"/>
                                          </p:stCondLst>
                                        </p:cTn>
                                        <p:tgtEl>
                                          <p:spTgt spid="97"/>
                                        </p:tgtEl>
                                        <p:attrNameLst>
                                          <p:attrName>style.visibility</p:attrName>
                                        </p:attrNameLst>
                                      </p:cBhvr>
                                      <p:to>
                                        <p:strVal val="hidden"/>
                                      </p:to>
                                    </p:set>
                                  </p:childTnLst>
                                </p:cTn>
                              </p:par>
                              <p:par>
                                <p:cTn id="17" presetID="3" presetClass="exit" presetSubtype="10" fill="hold" grpId="0" nodeType="withEffect">
                                  <p:stCondLst>
                                    <p:cond delay="0"/>
                                  </p:stCondLst>
                                  <p:childTnLst>
                                    <p:animEffect transition="out" filter="blinds(horizontal)">
                                      <p:cBhvr>
                                        <p:cTn id="18" dur="500"/>
                                        <p:tgtEl>
                                          <p:spTgt spid="98"/>
                                        </p:tgtEl>
                                      </p:cBhvr>
                                    </p:animEffect>
                                    <p:set>
                                      <p:cBhvr>
                                        <p:cTn id="19" dur="1" fill="hold">
                                          <p:stCondLst>
                                            <p:cond delay="499"/>
                                          </p:stCondLst>
                                        </p:cTn>
                                        <p:tgtEl>
                                          <p:spTgt spid="98"/>
                                        </p:tgtEl>
                                        <p:attrNameLst>
                                          <p:attrName>style.visibility</p:attrName>
                                        </p:attrNameLst>
                                      </p:cBhvr>
                                      <p:to>
                                        <p:strVal val="hidden"/>
                                      </p:to>
                                    </p:set>
                                  </p:childTnLst>
                                </p:cTn>
                              </p:par>
                              <p:par>
                                <p:cTn id="20" presetID="3" presetClass="exit" presetSubtype="10" fill="hold" grpId="0" nodeType="withEffect">
                                  <p:stCondLst>
                                    <p:cond delay="0"/>
                                  </p:stCondLst>
                                  <p:childTnLst>
                                    <p:animEffect transition="out" filter="blinds(horizontal)">
                                      <p:cBhvr>
                                        <p:cTn id="21" dur="500"/>
                                        <p:tgtEl>
                                          <p:spTgt spid="99"/>
                                        </p:tgtEl>
                                      </p:cBhvr>
                                    </p:animEffect>
                                    <p:set>
                                      <p:cBhvr>
                                        <p:cTn id="22" dur="1" fill="hold">
                                          <p:stCondLst>
                                            <p:cond delay="499"/>
                                          </p:stCondLst>
                                        </p:cTn>
                                        <p:tgtEl>
                                          <p:spTgt spid="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6" grpId="0" animBg="1"/>
      <p:bldP spid="97" grpId="0" animBg="1"/>
      <p:bldP spid="98" grpId="0" animBg="1"/>
      <p:bldP spid="9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sz="4400" dirty="0">
                <a:cs typeface="Calibri" panose="020F0502020204030204" pitchFamily="34" charset="0"/>
              </a:rPr>
              <a:t>Transport layer: roadmap</a:t>
            </a:r>
            <a:endParaRPr lang="en-US" sz="4400"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414010"/>
            <a:ext cx="8708725" cy="5154665"/>
          </a:xfrm>
        </p:spPr>
        <p:txBody>
          <a:bodyPr>
            <a:normAutofit fontScale="92500" lnSpcReduction="10000"/>
          </a:bodyPr>
          <a:lstStyle/>
          <a:p>
            <a:pPr marL="117475" indent="0">
              <a:spcBef>
                <a:spcPts val="800"/>
              </a:spcBef>
              <a:buNone/>
            </a:pPr>
            <a:r>
              <a:rPr lang="en-US" altLang="en-US" sz="3200" dirty="0">
                <a:solidFill>
                  <a:schemeClr val="bg2"/>
                </a:solidFill>
                <a:cs typeface="Calibri" panose="020F0502020204030204" pitchFamily="34" charset="0"/>
              </a:rPr>
              <a:t>3.1 Transport-layer services</a:t>
            </a:r>
          </a:p>
          <a:p>
            <a:pPr marL="117475" indent="0">
              <a:spcBef>
                <a:spcPts val="800"/>
              </a:spcBef>
              <a:buNone/>
            </a:pPr>
            <a:r>
              <a:rPr lang="en-US" altLang="en-US" sz="3200" dirty="0">
                <a:solidFill>
                  <a:schemeClr val="bg2"/>
                </a:solidFill>
                <a:cs typeface="Calibri" panose="020F0502020204030204" pitchFamily="34" charset="0"/>
              </a:rPr>
              <a:t>3.2 Multiplexing and demultiplexing</a:t>
            </a:r>
          </a:p>
          <a:p>
            <a:pPr marL="117475" indent="0">
              <a:spcBef>
                <a:spcPts val="800"/>
              </a:spcBef>
              <a:buNone/>
            </a:pPr>
            <a:r>
              <a:rPr lang="en-US" altLang="en-US" sz="3200" dirty="0">
                <a:solidFill>
                  <a:schemeClr val="bg2"/>
                </a:solidFill>
                <a:cs typeface="Calibri" panose="020F0502020204030204" pitchFamily="34" charset="0"/>
              </a:rPr>
              <a:t>3.3 Connectionless transport: UDP</a:t>
            </a:r>
          </a:p>
          <a:p>
            <a:pPr marL="117475" indent="0">
              <a:spcBef>
                <a:spcPts val="800"/>
              </a:spcBef>
              <a:buNone/>
            </a:pPr>
            <a:r>
              <a:rPr lang="en-US" altLang="en-US" sz="3200" dirty="0">
                <a:solidFill>
                  <a:schemeClr val="bg2"/>
                </a:solidFill>
                <a:cs typeface="Calibri" panose="020F0502020204030204" pitchFamily="34" charset="0"/>
              </a:rPr>
              <a:t>3.4 Principles of reliable data transfer </a:t>
            </a:r>
          </a:p>
          <a:p>
            <a:pPr marL="117475" indent="0">
              <a:spcBef>
                <a:spcPts val="800"/>
              </a:spcBef>
              <a:buNone/>
            </a:pPr>
            <a:r>
              <a:rPr lang="en-US" sz="3200" dirty="0"/>
              <a:t>3.5 Connection-oriented transport: TCP</a:t>
            </a:r>
          </a:p>
          <a:p>
            <a:pPr marL="746125" lvl="1" indent="-288925">
              <a:buFont typeface="Arial"/>
              <a:buChar char="•"/>
              <a:defRPr/>
            </a:pPr>
            <a:r>
              <a:rPr lang="en-US" dirty="0">
                <a:solidFill>
                  <a:srgbClr val="D6DCE0"/>
                </a:solidFill>
              </a:rPr>
              <a:t>segment structure</a:t>
            </a:r>
          </a:p>
          <a:p>
            <a:pPr marL="746125" lvl="1" indent="-288925">
              <a:buFont typeface="Arial"/>
              <a:buChar char="•"/>
              <a:defRPr/>
            </a:pPr>
            <a:r>
              <a:rPr lang="en-US" dirty="0"/>
              <a:t>reliable data transfer</a:t>
            </a:r>
          </a:p>
          <a:p>
            <a:pPr marL="746125" lvl="1" indent="-288925">
              <a:buFont typeface="Arial"/>
              <a:buChar char="•"/>
              <a:defRPr/>
            </a:pPr>
            <a:r>
              <a:rPr lang="en-US" dirty="0">
                <a:solidFill>
                  <a:srgbClr val="D6DCE0"/>
                </a:solidFill>
              </a:rPr>
              <a:t>flow control</a:t>
            </a:r>
          </a:p>
          <a:p>
            <a:pPr marL="746125" lvl="1" indent="-288925">
              <a:buFont typeface="Arial"/>
              <a:buChar char="•"/>
              <a:defRPr/>
            </a:pPr>
            <a:r>
              <a:rPr lang="en-US" dirty="0">
                <a:solidFill>
                  <a:srgbClr val="D6DCE0"/>
                </a:solidFill>
              </a:rPr>
              <a:t>connection management</a:t>
            </a:r>
            <a:endParaRPr lang="en-US" sz="3200" dirty="0">
              <a:solidFill>
                <a:srgbClr val="D6DCE0"/>
              </a:solidFill>
            </a:endParaRPr>
          </a:p>
          <a:p>
            <a:pPr marL="117475" indent="0">
              <a:spcBef>
                <a:spcPts val="800"/>
              </a:spcBef>
              <a:buNone/>
            </a:pPr>
            <a:r>
              <a:rPr lang="en-US" sz="3200" dirty="0">
                <a:solidFill>
                  <a:schemeClr val="bg2"/>
                </a:solidFill>
              </a:rPr>
              <a:t>3.6 Principles of congestion control</a:t>
            </a:r>
          </a:p>
          <a:p>
            <a:pPr marL="117475" indent="0">
              <a:spcBef>
                <a:spcPts val="800"/>
              </a:spcBef>
              <a:buNone/>
            </a:pPr>
            <a:r>
              <a:rPr lang="en-US" sz="3200" dirty="0">
                <a:solidFill>
                  <a:schemeClr val="bg2"/>
                </a:solidFill>
              </a:rPr>
              <a:t>3.7 TCP congestion control</a:t>
            </a:r>
          </a:p>
          <a:p>
            <a:pPr marL="117475" indent="0">
              <a:spcBef>
                <a:spcPts val="800"/>
              </a:spcBef>
              <a:buNone/>
            </a:pPr>
            <a:r>
              <a:rPr lang="en-US" sz="3200" strike="sngStrike" dirty="0">
                <a:solidFill>
                  <a:schemeClr val="bg2"/>
                </a:solidFill>
              </a:rPr>
              <a:t>3.8 Evolution of transport-layer functionality</a:t>
            </a:r>
          </a:p>
        </p:txBody>
      </p:sp>
      <p:sp>
        <p:nvSpPr>
          <p:cNvPr id="3" name="Slide Number Placeholder 2">
            <a:extLst>
              <a:ext uri="{FF2B5EF4-FFF2-40B4-BE49-F238E27FC236}">
                <a16:creationId xmlns:a16="http://schemas.microsoft.com/office/drawing/2014/main" id="{807E4337-A925-084B-B48F-23146A4A73A1}"/>
              </a:ext>
            </a:extLst>
          </p:cNvPr>
          <p:cNvSpPr>
            <a:spLocks noGrp="1"/>
          </p:cNvSpPr>
          <p:nvPr>
            <p:ph type="sldNum" sz="quarter" idx="4"/>
          </p:nvPr>
        </p:nvSpPr>
        <p:spPr/>
        <p:txBody>
          <a:bodyPr/>
          <a:lstStyle/>
          <a:p>
            <a:r>
              <a:rPr lang="en-US"/>
              <a:t>Transport Layer: 3-</a:t>
            </a:r>
            <a:fld id="{C4204591-24BD-A542-B9D5-F8D8A88D2FEE}" type="slidenum">
              <a:rPr lang="en-US" smtClean="0"/>
              <a:pPr/>
              <a:t>8</a:t>
            </a:fld>
            <a:endParaRPr lang="en-US" dirty="0"/>
          </a:p>
        </p:txBody>
      </p:sp>
      <p:pic>
        <p:nvPicPr>
          <p:cNvPr id="7" name="Picture 6">
            <a:extLst>
              <a:ext uri="{FF2B5EF4-FFF2-40B4-BE49-F238E27FC236}">
                <a16:creationId xmlns:a16="http://schemas.microsoft.com/office/drawing/2014/main" id="{95113DDE-AC2C-45DD-9691-CDD55E53AAB9}"/>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67759" y="1414011"/>
            <a:ext cx="3657601" cy="2693739"/>
          </a:xfrm>
          <a:prstGeom prst="rect">
            <a:avLst/>
          </a:prstGeom>
          <a:noFill/>
          <a:ln>
            <a:noFill/>
          </a:ln>
        </p:spPr>
      </p:pic>
    </p:spTree>
    <p:extLst>
      <p:ext uri="{BB962C8B-B14F-4D97-AF65-F5344CB8AC3E}">
        <p14:creationId xmlns:p14="http://schemas.microsoft.com/office/powerpoint/2010/main" val="3718317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round trip time, timeout</a:t>
            </a:r>
            <a:endParaRPr lang="en-US" sz="4400" b="0" dirty="0"/>
          </a:p>
        </p:txBody>
      </p:sp>
      <p:sp>
        <p:nvSpPr>
          <p:cNvPr id="29" name="Rectangle 1027">
            <a:extLst>
              <a:ext uri="{FF2B5EF4-FFF2-40B4-BE49-F238E27FC236}">
                <a16:creationId xmlns:a16="http://schemas.microsoft.com/office/drawing/2014/main" id="{E2121436-377D-9943-817E-B014539AAB14}"/>
              </a:ext>
            </a:extLst>
          </p:cNvPr>
          <p:cNvSpPr txBox="1">
            <a:spLocks noChangeArrowheads="1"/>
          </p:cNvSpPr>
          <p:nvPr/>
        </p:nvSpPr>
        <p:spPr>
          <a:xfrm>
            <a:off x="673789" y="1393136"/>
            <a:ext cx="5213444"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200" b="0" i="1" u="sng" strike="noStrike" kern="1200" cap="none" spc="0" normalizeH="0" baseline="0" noProof="0" dirty="0">
                <a:ln>
                  <a:noFill/>
                </a:ln>
                <a:solidFill>
                  <a:srgbClr val="C00000"/>
                </a:solidFill>
                <a:effectLst/>
                <a:uLnTx/>
                <a:uFillTx/>
                <a:latin typeface="Calibri" panose="020F0502020204030204"/>
                <a:ea typeface="+mn-ea"/>
                <a:cs typeface="+mn-cs"/>
              </a:rPr>
              <a:t>Q:</a:t>
            </a:r>
            <a:r>
              <a:rPr kumimoji="0" lang="en-US" sz="3200" b="0" i="1"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how to set TCP timeout value?</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longer than RTT, but RTT varies!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too short:</a:t>
            </a: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premature timeout, unnecessary retransmissions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too long:</a:t>
            </a: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slow reaction to segment loss</a:t>
            </a:r>
          </a:p>
        </p:txBody>
      </p:sp>
      <p:sp>
        <p:nvSpPr>
          <p:cNvPr id="30" name="Rectangle 1028">
            <a:extLst>
              <a:ext uri="{FF2B5EF4-FFF2-40B4-BE49-F238E27FC236}">
                <a16:creationId xmlns:a16="http://schemas.microsoft.com/office/drawing/2014/main" id="{EBDCCB72-DE33-3D44-BBEA-E4C6F08C3D8E}"/>
              </a:ext>
            </a:extLst>
          </p:cNvPr>
          <p:cNvSpPr txBox="1">
            <a:spLocks noChangeArrowheads="1"/>
          </p:cNvSpPr>
          <p:nvPr/>
        </p:nvSpPr>
        <p:spPr>
          <a:xfrm>
            <a:off x="6258838" y="1393136"/>
            <a:ext cx="5565913"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1" u="sng"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Q</a:t>
            </a:r>
            <a:r>
              <a:rPr kumimoji="0" lang="en-US" altLang="en-US" sz="3200" b="0" i="0" u="sng"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a:t>
            </a: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how to estimate RTT?</a:t>
            </a:r>
          </a:p>
          <a:p>
            <a:pPr marL="352425" marR="0" lvl="0" indent="-222250" algn="l" defTabSz="914400" rtl="0" eaLnBrk="1" fontAlgn="auto" latinLnBrk="0" hangingPunct="1">
              <a:lnSpc>
                <a:spcPct val="90000"/>
              </a:lnSpc>
              <a:spcBef>
                <a:spcPts val="6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err="1">
                <a:ln>
                  <a:noFill/>
                </a:ln>
                <a:solidFill>
                  <a:srgbClr val="000099"/>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SampleRTT:</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measured</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time from segment transmission until ACK receipt</a:t>
            </a:r>
          </a:p>
          <a:p>
            <a:pPr marL="695325" marR="0" lvl="1" indent="-231775" algn="l" defTabSz="914400" rtl="0" eaLnBrk="1" fontAlgn="auto" latinLnBrk="0" hangingPunct="1">
              <a:lnSpc>
                <a:spcPct val="90000"/>
              </a:lnSpc>
              <a:spcBef>
                <a:spcPts val="6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ignore retransmissions</a:t>
            </a:r>
          </a:p>
          <a:p>
            <a:pPr marL="352425" marR="0" lvl="0" indent="-222250" algn="l" defTabSz="914400" rtl="0" eaLnBrk="1" fontAlgn="auto" latinLnBrk="0" hangingPunct="1">
              <a:lnSpc>
                <a:spcPct val="90000"/>
              </a:lnSpc>
              <a:spcBef>
                <a:spcPts val="6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err="1">
                <a:ln>
                  <a:noFill/>
                </a:ln>
                <a:solidFill>
                  <a:srgbClr val="0000A3"/>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SampleRTT</a:t>
            </a:r>
            <a:r>
              <a:rPr kumimoji="0" lang="en-US" altLang="en-US" sz="2800" b="0" i="0" u="none" strike="noStrike" kern="1200" cap="none" spc="0" normalizeH="0" baseline="0" noProof="0" dirty="0">
                <a:ln>
                  <a:noFill/>
                </a:ln>
                <a:solidFill>
                  <a:srgbClr val="0000A8"/>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will vary, want estimated RTT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smoother</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endPar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695325" marR="0" lvl="1" indent="-231775" algn="l" defTabSz="914400" rtl="0" eaLnBrk="1" fontAlgn="auto" latinLnBrk="0" hangingPunct="1">
              <a:lnSpc>
                <a:spcPct val="90000"/>
              </a:lnSpc>
              <a:spcBef>
                <a:spcPts val="6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average several </a:t>
            </a:r>
            <a:r>
              <a:rPr kumimoji="0" lang="en-US" altLang="en-US" sz="24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recent</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measurements, not just current </a:t>
            </a:r>
            <a:r>
              <a:rPr kumimoji="0" lang="en-US" altLang="en-US" sz="2400" b="0" i="0" u="none" strike="noStrike" kern="1200" cap="none" spc="0" normalizeH="0" baseline="0" noProof="0" dirty="0" err="1">
                <a:ln>
                  <a:noFill/>
                </a:ln>
                <a:solidFill>
                  <a:srgbClr val="0000A3"/>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SampleRTT</a:t>
            </a:r>
            <a:endParaRPr kumimoji="0" lang="en-US" altLang="en-US" sz="2400" b="0" i="0" u="none" strike="noStrike" kern="1200" cap="none" spc="0" normalizeH="0" baseline="0" noProof="0" dirty="0">
              <a:ln>
                <a:noFill/>
              </a:ln>
              <a:solidFill>
                <a:srgbClr val="0000A3"/>
              </a:solidFill>
              <a:effectLst/>
              <a:uLnTx/>
              <a:uFillTx/>
              <a:latin typeface="Courier New" panose="02070309020205020404" pitchFamily="49" charset="0"/>
              <a:ea typeface="ＭＳ Ｐゴシック" panose="020B0600070205080204" pitchFamily="34" charset="-128"/>
              <a:cs typeface="Courier New" panose="02070309020205020404" pitchFamily="49" charset="0"/>
            </a:endParaRPr>
          </a:p>
        </p:txBody>
      </p:sp>
      <p:sp>
        <p:nvSpPr>
          <p:cNvPr id="5" name="Slide Number Placeholder 2">
            <a:extLst>
              <a:ext uri="{FF2B5EF4-FFF2-40B4-BE49-F238E27FC236}">
                <a16:creationId xmlns:a16="http://schemas.microsoft.com/office/drawing/2014/main" id="{969C69A2-4389-474B-8FF4-E0D66DDE428E}"/>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9</a:t>
            </a:fld>
            <a:endParaRPr lang="en-US" dirty="0"/>
          </a:p>
        </p:txBody>
      </p:sp>
    </p:spTree>
    <p:extLst>
      <p:ext uri="{BB962C8B-B14F-4D97-AF65-F5344CB8AC3E}">
        <p14:creationId xmlns:p14="http://schemas.microsoft.com/office/powerpoint/2010/main" val="414990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12850</TotalTime>
  <Words>6070</Words>
  <Application>Microsoft Macintosh PowerPoint</Application>
  <PresentationFormat>Widescreen</PresentationFormat>
  <Paragraphs>1090</Paragraphs>
  <Slides>47</Slides>
  <Notes>36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47</vt:i4>
      </vt:variant>
    </vt:vector>
  </HeadingPairs>
  <TitlesOfParts>
    <vt:vector size="61" baseType="lpstr">
      <vt:lpstr>AppleColorEmoji</vt:lpstr>
      <vt:lpstr>Arial</vt:lpstr>
      <vt:lpstr>Arial Narrow</vt:lpstr>
      <vt:lpstr>Calibri</vt:lpstr>
      <vt:lpstr>Calibri Light</vt:lpstr>
      <vt:lpstr>Comic Sans MS</vt:lpstr>
      <vt:lpstr>Courier</vt:lpstr>
      <vt:lpstr>Courier New</vt:lpstr>
      <vt:lpstr>Gill Sans MT</vt:lpstr>
      <vt:lpstr>Symbol</vt:lpstr>
      <vt:lpstr>Tahoma</vt:lpstr>
      <vt:lpstr>Times New Roman</vt:lpstr>
      <vt:lpstr>Wingdings</vt:lpstr>
      <vt:lpstr>Office Theme</vt:lpstr>
      <vt:lpstr>PowerPoint Presentation</vt:lpstr>
      <vt:lpstr>Transport layer: roadmap</vt:lpstr>
      <vt:lpstr>TCP: overview  RFCs: 793,1122, 2018, 5681, 7323</vt:lpstr>
      <vt:lpstr>TCP segment structure</vt:lpstr>
      <vt:lpstr>TCP: Seq. ACKs - one way: AB</vt:lpstr>
      <vt:lpstr>TCP: Seq. ACK - bidirectional</vt:lpstr>
      <vt:lpstr>TCP Seq. ACKs - socket prog example</vt:lpstr>
      <vt:lpstr>Transport layer: roadmap</vt:lpstr>
      <vt:lpstr>TCP round trip time, timeout</vt:lpstr>
      <vt:lpstr>TCP round trip time, timeout</vt:lpstr>
      <vt:lpstr>TCP round trip time, timeout</vt:lpstr>
      <vt:lpstr>TCP Sender (simplified)</vt:lpstr>
      <vt:lpstr>TCP retransmission - Timeout</vt:lpstr>
      <vt:lpstr>TCP retransmission - Cumulative ACK</vt:lpstr>
      <vt:lpstr>TCP retransmission - Fast retransmit</vt:lpstr>
      <vt:lpstr>Transport layer: roadmap</vt:lpstr>
      <vt:lpstr>TCP flow control</vt:lpstr>
      <vt:lpstr>TCP flow control</vt:lpstr>
      <vt:lpstr>TCP flow control</vt:lpstr>
      <vt:lpstr>TCP flow control</vt:lpstr>
      <vt:lpstr>TCP flow control</vt:lpstr>
      <vt:lpstr>TCP flow control</vt:lpstr>
      <vt:lpstr>TCP sequence numbers, ACKs</vt:lpstr>
      <vt:lpstr>TCP window flow control</vt:lpstr>
      <vt:lpstr>TCP window flow control</vt:lpstr>
      <vt:lpstr>Mid-break</vt:lpstr>
      <vt:lpstr>Transport layer: roadmap</vt:lpstr>
      <vt:lpstr>TCP connection management</vt:lpstr>
      <vt:lpstr>Agreeing to establish a connection</vt:lpstr>
      <vt:lpstr>TCP 3-way handshake</vt:lpstr>
      <vt:lpstr>Closing a TCP connection</vt:lpstr>
      <vt:lpstr>Closing a TCP connection</vt:lpstr>
      <vt:lpstr>Transport layer: roadmap</vt:lpstr>
      <vt:lpstr>Principles of congestion control</vt:lpstr>
      <vt:lpstr>Causes/costs of congestion: scenario 1 </vt:lpstr>
      <vt:lpstr>Congestion: multi-hop scenario</vt:lpstr>
      <vt:lpstr>Transport layer: roadmap</vt:lpstr>
      <vt:lpstr>TCP slow start </vt:lpstr>
      <vt:lpstr>TCP: from slow start to congestion avoidance</vt:lpstr>
      <vt:lpstr>TCP congestion control: AIMD</vt:lpstr>
      <vt:lpstr>TCP AIMD: more</vt:lpstr>
      <vt:lpstr>TCP congestion control: details</vt:lpstr>
      <vt:lpstr>TCP throughput</vt:lpstr>
      <vt:lpstr>Chapter 3: summary</vt:lpstr>
      <vt:lpstr>Assignment2 - 5%, Exam info</vt:lpstr>
      <vt:lpstr>Student Feedback Survey (SFS) Results</vt:lpstr>
      <vt:lpstr>Lecture done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Kurose</dc:creator>
  <cp:lastModifiedBy>Ren Ping Liu</cp:lastModifiedBy>
  <cp:revision>407</cp:revision>
  <dcterms:created xsi:type="dcterms:W3CDTF">2020-01-18T07:24:59Z</dcterms:created>
  <dcterms:modified xsi:type="dcterms:W3CDTF">2023-03-25T23:30:56Z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4f0713-8a76-46fc-9033-3e1b6c45971d_Enabled">
    <vt:lpwstr>true</vt:lpwstr>
  </property>
  <property fmtid="{D5CDD505-2E9C-101B-9397-08002B2CF9AE}" pid="3" name="MSIP_Label_ba4f0713-8a76-46fc-9033-3e1b6c45971d_SetDate">
    <vt:lpwstr>2022-01-24T06:24:02Z</vt:lpwstr>
  </property>
  <property fmtid="{D5CDD505-2E9C-101B-9397-08002B2CF9AE}" pid="4" name="MSIP_Label_ba4f0713-8a76-46fc-9033-3e1b6c45971d_Method">
    <vt:lpwstr>Privileged</vt:lpwstr>
  </property>
  <property fmtid="{D5CDD505-2E9C-101B-9397-08002B2CF9AE}" pid="5" name="MSIP_Label_ba4f0713-8a76-46fc-9033-3e1b6c45971d_Name">
    <vt:lpwstr>UTS-Public</vt:lpwstr>
  </property>
  <property fmtid="{D5CDD505-2E9C-101B-9397-08002B2CF9AE}" pid="6" name="MSIP_Label_ba4f0713-8a76-46fc-9033-3e1b6c45971d_SiteId">
    <vt:lpwstr>e8911c26-cf9f-4a9c-878e-527807be8791</vt:lpwstr>
  </property>
  <property fmtid="{D5CDD505-2E9C-101B-9397-08002B2CF9AE}" pid="7" name="MSIP_Label_ba4f0713-8a76-46fc-9033-3e1b6c45971d_ActionId">
    <vt:lpwstr>5c2efb75-7032-43bf-8d35-0cd225fbd2a9</vt:lpwstr>
  </property>
  <property fmtid="{D5CDD505-2E9C-101B-9397-08002B2CF9AE}" pid="8" name="MSIP_Label_ba4f0713-8a76-46fc-9033-3e1b6c45971d_ContentBits">
    <vt:lpwstr>0</vt:lpwstr>
  </property>
</Properties>
</file>