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60"/>
  </p:notesMasterIdLst>
  <p:sldIdLst>
    <p:sldId id="256" r:id="rId2"/>
    <p:sldId id="257" r:id="rId3"/>
    <p:sldId id="258" r:id="rId4"/>
    <p:sldId id="259" r:id="rId5"/>
    <p:sldId id="260" r:id="rId6"/>
    <p:sldId id="261" r:id="rId7"/>
    <p:sldId id="262" r:id="rId8"/>
    <p:sldId id="263" r:id="rId9"/>
    <p:sldId id="264" r:id="rId10"/>
    <p:sldId id="265" r:id="rId11"/>
    <p:sldId id="266" r:id="rId12"/>
    <p:sldId id="305" r:id="rId13"/>
    <p:sldId id="309" r:id="rId14"/>
    <p:sldId id="310" r:id="rId15"/>
    <p:sldId id="311" r:id="rId16"/>
    <p:sldId id="312"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306" r:id="rId39"/>
    <p:sldId id="288" r:id="rId40"/>
    <p:sldId id="307" r:id="rId41"/>
    <p:sldId id="289" r:id="rId42"/>
    <p:sldId id="290" r:id="rId43"/>
    <p:sldId id="308"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13" r:id="rId59"/>
  </p:sldIdLst>
  <p:sldSz cx="9144000" cy="5143500" type="screen16x9"/>
  <p:notesSz cx="6858000" cy="9144000"/>
  <p:embeddedFontLst>
    <p:embeddedFont>
      <p:font typeface="Consolas" panose="020B0609020204030204" pitchFamily="49" charset="0"/>
      <p:regular r:id="rId61"/>
      <p:bold r:id="rId62"/>
      <p:italic r:id="rId63"/>
      <p:boldItalic r:id="rId64"/>
    </p:embeddedFont>
    <p:embeddedFont>
      <p:font typeface="Economica" panose="02000506040000020004" pitchFamily="2" charset="77"/>
      <p:regular r:id="rId65"/>
      <p:bold r:id="rId66"/>
      <p:italic r:id="rId67"/>
      <p:boldItalic r:id="rId68"/>
    </p:embeddedFont>
    <p:embeddedFont>
      <p:font typeface="Open Sans" panose="020B0606030504020204" pitchFamily="34" charset="0"/>
      <p:regular r:id="rId69"/>
      <p:bold r:id="rId70"/>
      <p:italic r:id="rId71"/>
      <p:boldItalic r:id="rId72"/>
    </p:embeddedFont>
    <p:embeddedFont>
      <p:font typeface="Segoe UI" panose="020B0502040204020203" pitchFamily="34" charset="0"/>
      <p:regular r:id="rId73"/>
      <p:bold r:id="rId74"/>
      <p:italic r:id="rId75"/>
      <p:boldItalic r:id="rId7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F4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584E83-E002-BDD2-5FEC-0BCB91BFE23D}" v="1" dt="2023-01-24T00:44:40.682"/>
    <p1510:client id="{FAD1472D-6E9D-9F49-A7B2-E8D44DD7F20B}" v="2" dt="2023-01-23T06:56:22.566"/>
  </p1510:revLst>
</p1510:revInfo>
</file>

<file path=ppt/tableStyles.xml><?xml version="1.0" encoding="utf-8"?>
<a:tblStyleLst xmlns:a="http://schemas.openxmlformats.org/drawingml/2006/main" def="{82A2A463-3EA1-415A-8EEC-B437817ED480}">
  <a:tblStyle styleId="{82A2A463-3EA1-415A-8EEC-B437817ED480}"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0"/>
    <p:restoredTop sz="90938" autoAdjust="0"/>
  </p:normalViewPr>
  <p:slideViewPr>
    <p:cSldViewPr snapToGrid="0">
      <p:cViewPr varScale="1">
        <p:scale>
          <a:sx n="203" d="100"/>
          <a:sy n="203" d="100"/>
        </p:scale>
        <p:origin x="4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font" Target="fonts/font3.fntdata"/><Relationship Id="rId68" Type="http://schemas.openxmlformats.org/officeDocument/2006/relationships/font" Target="fonts/font8.fntdata"/><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font" Target="fonts/font14.fntdata"/><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font" Target="fonts/font1.fntdata"/><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font" Target="fonts/font4.fntdata"/><Relationship Id="rId69" Type="http://schemas.openxmlformats.org/officeDocument/2006/relationships/font" Target="fonts/font9.fntdata"/><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font" Target="fonts/font12.fntdata"/><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font" Target="fonts/font7.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font" Target="fonts/font2.fntdata"/><Relationship Id="rId70" Type="http://schemas.openxmlformats.org/officeDocument/2006/relationships/font" Target="fonts/font10.fntdata"/><Relationship Id="rId75"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font" Target="fonts/font5.fntdata"/><Relationship Id="rId73" Type="http://schemas.openxmlformats.org/officeDocument/2006/relationships/font" Target="fonts/font13.fntdata"/><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font" Target="fonts/font16.fntdata"/><Relationship Id="rId7" Type="http://schemas.openxmlformats.org/officeDocument/2006/relationships/slide" Target="slides/slide6.xml"/><Relationship Id="rId71" Type="http://schemas.openxmlformats.org/officeDocument/2006/relationships/font" Target="fonts/font11.fntdata"/><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font" Target="fonts/font6.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tarth Vaishnav" userId="00c84dd0-a1f9-4499-821e-da5ee1e43979" providerId="ADAL" clId="{FAD1472D-6E9D-9F49-A7B2-E8D44DD7F20B}"/>
    <pc:docChg chg="undo redo custSel addSld modSld">
      <pc:chgData name="Gitarth Vaishnav" userId="00c84dd0-a1f9-4499-821e-da5ee1e43979" providerId="ADAL" clId="{FAD1472D-6E9D-9F49-A7B2-E8D44DD7F20B}" dt="2023-01-24T02:15:47.769" v="2122" actId="20577"/>
      <pc:docMkLst>
        <pc:docMk/>
      </pc:docMkLst>
      <pc:sldChg chg="modSp mod">
        <pc:chgData name="Gitarth Vaishnav" userId="00c84dd0-a1f9-4499-821e-da5ee1e43979" providerId="ADAL" clId="{FAD1472D-6E9D-9F49-A7B2-E8D44DD7F20B}" dt="2023-01-23T07:06:38.226" v="1642" actId="1076"/>
        <pc:sldMkLst>
          <pc:docMk/>
          <pc:sldMk cId="0" sldId="293"/>
        </pc:sldMkLst>
        <pc:spChg chg="mod">
          <ac:chgData name="Gitarth Vaishnav" userId="00c84dd0-a1f9-4499-821e-da5ee1e43979" providerId="ADAL" clId="{FAD1472D-6E9D-9F49-A7B2-E8D44DD7F20B}" dt="2023-01-23T07:06:38.226" v="1642" actId="1076"/>
          <ac:spMkLst>
            <pc:docMk/>
            <pc:sldMk cId="0" sldId="293"/>
            <ac:spMk id="3" creationId="{406EE661-9A28-8016-50FB-F172F65B98C1}"/>
          </ac:spMkLst>
        </pc:spChg>
      </pc:sldChg>
      <pc:sldChg chg="addSp modSp mod">
        <pc:chgData name="Gitarth Vaishnav" userId="00c84dd0-a1f9-4499-821e-da5ee1e43979" providerId="ADAL" clId="{FAD1472D-6E9D-9F49-A7B2-E8D44DD7F20B}" dt="2023-01-23T06:48:40.273" v="38" actId="1076"/>
        <pc:sldMkLst>
          <pc:docMk/>
          <pc:sldMk cId="28672425" sldId="305"/>
        </pc:sldMkLst>
        <pc:spChg chg="mod">
          <ac:chgData name="Gitarth Vaishnav" userId="00c84dd0-a1f9-4499-821e-da5ee1e43979" providerId="ADAL" clId="{FAD1472D-6E9D-9F49-A7B2-E8D44DD7F20B}" dt="2023-01-23T06:47:52.929" v="9" actId="1076"/>
          <ac:spMkLst>
            <pc:docMk/>
            <pc:sldMk cId="28672425" sldId="305"/>
            <ac:spMk id="3" creationId="{1A7941C3-C1A9-BAD9-333C-F3B4C40C8F7C}"/>
          </ac:spMkLst>
        </pc:spChg>
        <pc:spChg chg="add mod">
          <ac:chgData name="Gitarth Vaishnav" userId="00c84dd0-a1f9-4499-821e-da5ee1e43979" providerId="ADAL" clId="{FAD1472D-6E9D-9F49-A7B2-E8D44DD7F20B}" dt="2023-01-23T06:48:35.287" v="37" actId="1076"/>
          <ac:spMkLst>
            <pc:docMk/>
            <pc:sldMk cId="28672425" sldId="305"/>
            <ac:spMk id="6" creationId="{4CD2BD44-082E-4ABF-9DEA-3A04699C48FD}"/>
          </ac:spMkLst>
        </pc:spChg>
        <pc:spChg chg="mod">
          <ac:chgData name="Gitarth Vaishnav" userId="00c84dd0-a1f9-4499-821e-da5ee1e43979" providerId="ADAL" clId="{FAD1472D-6E9D-9F49-A7B2-E8D44DD7F20B}" dt="2023-01-23T06:48:40.273" v="38" actId="1076"/>
          <ac:spMkLst>
            <pc:docMk/>
            <pc:sldMk cId="28672425" sldId="305"/>
            <ac:spMk id="24" creationId="{8DC73ED2-D7E2-A475-0D58-EB31FA03A5AF}"/>
          </ac:spMkLst>
        </pc:spChg>
        <pc:cxnChg chg="mod">
          <ac:chgData name="Gitarth Vaishnav" userId="00c84dd0-a1f9-4499-821e-da5ee1e43979" providerId="ADAL" clId="{FAD1472D-6E9D-9F49-A7B2-E8D44DD7F20B}" dt="2023-01-23T06:47:41.003" v="4" actId="14100"/>
          <ac:cxnSpMkLst>
            <pc:docMk/>
            <pc:sldMk cId="28672425" sldId="305"/>
            <ac:cxnSpMk id="23" creationId="{4F3E6E8F-B648-AE91-3FB6-F6814A8A163A}"/>
          </ac:cxnSpMkLst>
        </pc:cxnChg>
      </pc:sldChg>
      <pc:sldChg chg="modSp mod">
        <pc:chgData name="Gitarth Vaishnav" userId="00c84dd0-a1f9-4499-821e-da5ee1e43979" providerId="ADAL" clId="{FAD1472D-6E9D-9F49-A7B2-E8D44DD7F20B}" dt="2023-01-24T02:15:47.769" v="2122" actId="20577"/>
        <pc:sldMkLst>
          <pc:docMk/>
          <pc:sldMk cId="1658779700" sldId="306"/>
        </pc:sldMkLst>
        <pc:spChg chg="mod">
          <ac:chgData name="Gitarth Vaishnav" userId="00c84dd0-a1f9-4499-821e-da5ee1e43979" providerId="ADAL" clId="{FAD1472D-6E9D-9F49-A7B2-E8D44DD7F20B}" dt="2023-01-24T02:15:47.769" v="2122" actId="20577"/>
          <ac:spMkLst>
            <pc:docMk/>
            <pc:sldMk cId="1658779700" sldId="306"/>
            <ac:spMk id="350" creationId="{00000000-0000-0000-0000-000000000000}"/>
          </ac:spMkLst>
        </pc:spChg>
      </pc:sldChg>
      <pc:sldChg chg="modSp mod">
        <pc:chgData name="Gitarth Vaishnav" userId="00c84dd0-a1f9-4499-821e-da5ee1e43979" providerId="ADAL" clId="{FAD1472D-6E9D-9F49-A7B2-E8D44DD7F20B}" dt="2023-01-23T06:54:34.670" v="115" actId="20577"/>
        <pc:sldMkLst>
          <pc:docMk/>
          <pc:sldMk cId="3703882769" sldId="307"/>
        </pc:sldMkLst>
        <pc:spChg chg="mod">
          <ac:chgData name="Gitarth Vaishnav" userId="00c84dd0-a1f9-4499-821e-da5ee1e43979" providerId="ADAL" clId="{FAD1472D-6E9D-9F49-A7B2-E8D44DD7F20B}" dt="2023-01-23T06:54:34.670" v="115" actId="20577"/>
          <ac:spMkLst>
            <pc:docMk/>
            <pc:sldMk cId="3703882769" sldId="307"/>
            <ac:spMk id="358" creationId="{00000000-0000-0000-0000-000000000000}"/>
          </ac:spMkLst>
        </pc:spChg>
      </pc:sldChg>
      <pc:sldChg chg="addSp delSp modSp mod">
        <pc:chgData name="Gitarth Vaishnav" userId="00c84dd0-a1f9-4499-821e-da5ee1e43979" providerId="ADAL" clId="{FAD1472D-6E9D-9F49-A7B2-E8D44DD7F20B}" dt="2023-01-23T07:04:56.048" v="1566" actId="207"/>
        <pc:sldMkLst>
          <pc:docMk/>
          <pc:sldMk cId="3791698674" sldId="308"/>
        </pc:sldMkLst>
        <pc:spChg chg="mod">
          <ac:chgData name="Gitarth Vaishnav" userId="00c84dd0-a1f9-4499-821e-da5ee1e43979" providerId="ADAL" clId="{FAD1472D-6E9D-9F49-A7B2-E8D44DD7F20B}" dt="2023-01-23T07:04:38.190" v="1560" actId="207"/>
          <ac:spMkLst>
            <pc:docMk/>
            <pc:sldMk cId="3791698674" sldId="308"/>
            <ac:spMk id="3" creationId="{7A1BF2AC-9CA0-7ACD-D676-8B13278BCEDF}"/>
          </ac:spMkLst>
        </pc:spChg>
        <pc:spChg chg="add mod">
          <ac:chgData name="Gitarth Vaishnav" userId="00c84dd0-a1f9-4499-821e-da5ee1e43979" providerId="ADAL" clId="{FAD1472D-6E9D-9F49-A7B2-E8D44DD7F20B}" dt="2023-01-23T07:04:23.011" v="1558" actId="313"/>
          <ac:spMkLst>
            <pc:docMk/>
            <pc:sldMk cId="3791698674" sldId="308"/>
            <ac:spMk id="5" creationId="{B7097656-18C9-323E-A6CF-1E51021C4022}"/>
          </ac:spMkLst>
        </pc:spChg>
        <pc:spChg chg="mod">
          <ac:chgData name="Gitarth Vaishnav" userId="00c84dd0-a1f9-4499-821e-da5ee1e43979" providerId="ADAL" clId="{FAD1472D-6E9D-9F49-A7B2-E8D44DD7F20B}" dt="2023-01-23T07:04:56.048" v="1566" actId="207"/>
          <ac:spMkLst>
            <pc:docMk/>
            <pc:sldMk cId="3791698674" sldId="308"/>
            <ac:spMk id="372" creationId="{00000000-0000-0000-0000-000000000000}"/>
          </ac:spMkLst>
        </pc:spChg>
        <pc:picChg chg="del">
          <ac:chgData name="Gitarth Vaishnav" userId="00c84dd0-a1f9-4499-821e-da5ee1e43979" providerId="ADAL" clId="{FAD1472D-6E9D-9F49-A7B2-E8D44DD7F20B}" dt="2023-01-23T06:55:23.144" v="116" actId="478"/>
          <ac:picMkLst>
            <pc:docMk/>
            <pc:sldMk cId="3791698674" sldId="308"/>
            <ac:picMk id="9" creationId="{8D055AE2-0488-8203-2C8E-406E124CBBD3}"/>
          </ac:picMkLst>
        </pc:picChg>
        <pc:cxnChg chg="mod">
          <ac:chgData name="Gitarth Vaishnav" userId="00c84dd0-a1f9-4499-821e-da5ee1e43979" providerId="ADAL" clId="{FAD1472D-6E9D-9F49-A7B2-E8D44DD7F20B}" dt="2023-01-23T07:02:22.364" v="1167" actId="14100"/>
          <ac:cxnSpMkLst>
            <pc:docMk/>
            <pc:sldMk cId="3791698674" sldId="308"/>
            <ac:cxnSpMk id="4" creationId="{56BACC14-76F7-DD57-FA29-9E5B98427EF0}"/>
          </ac:cxnSpMkLst>
        </pc:cxnChg>
      </pc:sldChg>
      <pc:sldChg chg="modSp mod">
        <pc:chgData name="Gitarth Vaishnav" userId="00c84dd0-a1f9-4499-821e-da5ee1e43979" providerId="ADAL" clId="{FAD1472D-6E9D-9F49-A7B2-E8D44DD7F20B}" dt="2023-01-23T06:49:41.899" v="54" actId="20577"/>
        <pc:sldMkLst>
          <pc:docMk/>
          <pc:sldMk cId="4134932465" sldId="309"/>
        </pc:sldMkLst>
        <pc:spChg chg="mod">
          <ac:chgData name="Gitarth Vaishnav" userId="00c84dd0-a1f9-4499-821e-da5ee1e43979" providerId="ADAL" clId="{FAD1472D-6E9D-9F49-A7B2-E8D44DD7F20B}" dt="2023-01-23T06:49:41.899" v="54" actId="20577"/>
          <ac:spMkLst>
            <pc:docMk/>
            <pc:sldMk cId="4134932465" sldId="309"/>
            <ac:spMk id="3" creationId="{8147A078-A086-7943-AABC-7D745F14488A}"/>
          </ac:spMkLst>
        </pc:spChg>
      </pc:sldChg>
      <pc:sldChg chg="modSp mod">
        <pc:chgData name="Gitarth Vaishnav" userId="00c84dd0-a1f9-4499-821e-da5ee1e43979" providerId="ADAL" clId="{FAD1472D-6E9D-9F49-A7B2-E8D44DD7F20B}" dt="2023-01-23T06:49:58.374" v="62" actId="20577"/>
        <pc:sldMkLst>
          <pc:docMk/>
          <pc:sldMk cId="572931186" sldId="310"/>
        </pc:sldMkLst>
        <pc:spChg chg="mod">
          <ac:chgData name="Gitarth Vaishnav" userId="00c84dd0-a1f9-4499-821e-da5ee1e43979" providerId="ADAL" clId="{FAD1472D-6E9D-9F49-A7B2-E8D44DD7F20B}" dt="2023-01-23T06:49:58.374" v="62" actId="20577"/>
          <ac:spMkLst>
            <pc:docMk/>
            <pc:sldMk cId="572931186" sldId="310"/>
            <ac:spMk id="5" creationId="{176713F7-233A-DE63-0877-AA337F9C3AD4}"/>
          </ac:spMkLst>
        </pc:spChg>
      </pc:sldChg>
      <pc:sldChg chg="modSp mod">
        <pc:chgData name="Gitarth Vaishnav" userId="00c84dd0-a1f9-4499-821e-da5ee1e43979" providerId="ADAL" clId="{FAD1472D-6E9D-9F49-A7B2-E8D44DD7F20B}" dt="2023-01-23T06:50:13.953" v="66" actId="20577"/>
        <pc:sldMkLst>
          <pc:docMk/>
          <pc:sldMk cId="1849502665" sldId="311"/>
        </pc:sldMkLst>
        <pc:spChg chg="mod">
          <ac:chgData name="Gitarth Vaishnav" userId="00c84dd0-a1f9-4499-821e-da5ee1e43979" providerId="ADAL" clId="{FAD1472D-6E9D-9F49-A7B2-E8D44DD7F20B}" dt="2023-01-23T06:50:13.953" v="66" actId="20577"/>
          <ac:spMkLst>
            <pc:docMk/>
            <pc:sldMk cId="1849502665" sldId="311"/>
            <ac:spMk id="3" creationId="{D91E60A7-A82B-3ADB-E0C9-0D1EC46BE95F}"/>
          </ac:spMkLst>
        </pc:spChg>
      </pc:sldChg>
      <pc:sldChg chg="modSp mod">
        <pc:chgData name="Gitarth Vaishnav" userId="00c84dd0-a1f9-4499-821e-da5ee1e43979" providerId="ADAL" clId="{FAD1472D-6E9D-9F49-A7B2-E8D44DD7F20B}" dt="2023-01-23T06:53:24.071" v="113" actId="122"/>
        <pc:sldMkLst>
          <pc:docMk/>
          <pc:sldMk cId="426316585" sldId="312"/>
        </pc:sldMkLst>
        <pc:spChg chg="mod">
          <ac:chgData name="Gitarth Vaishnav" userId="00c84dd0-a1f9-4499-821e-da5ee1e43979" providerId="ADAL" clId="{FAD1472D-6E9D-9F49-A7B2-E8D44DD7F20B}" dt="2023-01-23T06:53:24.071" v="113" actId="122"/>
          <ac:spMkLst>
            <pc:docMk/>
            <pc:sldMk cId="426316585" sldId="312"/>
            <ac:spMk id="8" creationId="{2174C708-FD56-8823-39CB-9019AF9DD186}"/>
          </ac:spMkLst>
        </pc:spChg>
        <pc:spChg chg="mod">
          <ac:chgData name="Gitarth Vaishnav" userId="00c84dd0-a1f9-4499-821e-da5ee1e43979" providerId="ADAL" clId="{FAD1472D-6E9D-9F49-A7B2-E8D44DD7F20B}" dt="2023-01-23T06:50:53.761" v="70" actId="207"/>
          <ac:spMkLst>
            <pc:docMk/>
            <pc:sldMk cId="426316585" sldId="312"/>
            <ac:spMk id="12" creationId="{03871429-655D-0EDB-35D1-AEED46D47AF6}"/>
          </ac:spMkLst>
        </pc:spChg>
        <pc:spChg chg="mod">
          <ac:chgData name="Gitarth Vaishnav" userId="00c84dd0-a1f9-4499-821e-da5ee1e43979" providerId="ADAL" clId="{FAD1472D-6E9D-9F49-A7B2-E8D44DD7F20B}" dt="2023-01-23T06:50:39.780" v="68" actId="207"/>
          <ac:spMkLst>
            <pc:docMk/>
            <pc:sldMk cId="426316585" sldId="312"/>
            <ac:spMk id="127" creationId="{00000000-0000-0000-0000-000000000000}"/>
          </ac:spMkLst>
        </pc:spChg>
        <pc:cxnChg chg="mod">
          <ac:chgData name="Gitarth Vaishnav" userId="00c84dd0-a1f9-4499-821e-da5ee1e43979" providerId="ADAL" clId="{FAD1472D-6E9D-9F49-A7B2-E8D44DD7F20B}" dt="2023-01-23T06:51:39.792" v="72" actId="14100"/>
          <ac:cxnSpMkLst>
            <pc:docMk/>
            <pc:sldMk cId="426316585" sldId="312"/>
            <ac:cxnSpMk id="9" creationId="{B40E8FF7-9D19-3C89-8942-3E4F4B04713D}"/>
          </ac:cxnSpMkLst>
        </pc:cxnChg>
      </pc:sldChg>
      <pc:sldChg chg="delSp modSp add mod">
        <pc:chgData name="Gitarth Vaishnav" userId="00c84dd0-a1f9-4499-821e-da5ee1e43979" providerId="ADAL" clId="{FAD1472D-6E9D-9F49-A7B2-E8D44DD7F20B}" dt="2023-01-23T07:09:57.556" v="2121" actId="20577"/>
        <pc:sldMkLst>
          <pc:docMk/>
          <pc:sldMk cId="1057610195" sldId="313"/>
        </pc:sldMkLst>
        <pc:spChg chg="mod">
          <ac:chgData name="Gitarth Vaishnav" userId="00c84dd0-a1f9-4499-821e-da5ee1e43979" providerId="ADAL" clId="{FAD1472D-6E9D-9F49-A7B2-E8D44DD7F20B}" dt="2023-01-23T07:07:48.588" v="1696" actId="20577"/>
          <ac:spMkLst>
            <pc:docMk/>
            <pc:sldMk cId="1057610195" sldId="313"/>
            <ac:spMk id="509" creationId="{00000000-0000-0000-0000-000000000000}"/>
          </ac:spMkLst>
        </pc:spChg>
        <pc:spChg chg="mod">
          <ac:chgData name="Gitarth Vaishnav" userId="00c84dd0-a1f9-4499-821e-da5ee1e43979" providerId="ADAL" clId="{FAD1472D-6E9D-9F49-A7B2-E8D44DD7F20B}" dt="2023-01-23T07:09:57.556" v="2121" actId="20577"/>
          <ac:spMkLst>
            <pc:docMk/>
            <pc:sldMk cId="1057610195" sldId="313"/>
            <ac:spMk id="510" creationId="{00000000-0000-0000-0000-000000000000}"/>
          </ac:spMkLst>
        </pc:spChg>
        <pc:picChg chg="del">
          <ac:chgData name="Gitarth Vaishnav" userId="00c84dd0-a1f9-4499-821e-da5ee1e43979" providerId="ADAL" clId="{FAD1472D-6E9D-9F49-A7B2-E8D44DD7F20B}" dt="2023-01-23T07:07:50.436" v="1697" actId="478"/>
          <ac:picMkLst>
            <pc:docMk/>
            <pc:sldMk cId="1057610195" sldId="313"/>
            <ac:picMk id="511" creationId="{00000000-0000-0000-0000-000000000000}"/>
          </ac:picMkLst>
        </pc:picChg>
        <pc:picChg chg="del">
          <ac:chgData name="Gitarth Vaishnav" userId="00c84dd0-a1f9-4499-821e-da5ee1e43979" providerId="ADAL" clId="{FAD1472D-6E9D-9F49-A7B2-E8D44DD7F20B}" dt="2023-01-23T07:07:51.323" v="1698" actId="478"/>
          <ac:picMkLst>
            <pc:docMk/>
            <pc:sldMk cId="1057610195" sldId="313"/>
            <ac:picMk id="512" creationId="{00000000-0000-0000-0000-000000000000}"/>
          </ac:picMkLst>
        </pc:picChg>
      </pc:sldChg>
    </pc:docChg>
  </pc:docChgLst>
  <pc:docChgLst>
    <pc:chgData name="Angela Huo" userId="S::huan.huo@uts.edu.au::fb8c99bc-2a22-4980-b4d1-03de2fb52053" providerId="AD" clId="Web-{2C584E83-E002-BDD2-5FEC-0BCB91BFE23D}"/>
    <pc:docChg chg="modSld">
      <pc:chgData name="Angela Huo" userId="S::huan.huo@uts.edu.au::fb8c99bc-2a22-4980-b4d1-03de2fb52053" providerId="AD" clId="Web-{2C584E83-E002-BDD2-5FEC-0BCB91BFE23D}" dt="2023-01-24T00:44:40.682" v="0" actId="14100"/>
      <pc:docMkLst>
        <pc:docMk/>
      </pc:docMkLst>
      <pc:sldChg chg="modSp">
        <pc:chgData name="Angela Huo" userId="S::huan.huo@uts.edu.au::fb8c99bc-2a22-4980-b4d1-03de2fb52053" providerId="AD" clId="Web-{2C584E83-E002-BDD2-5FEC-0BCB91BFE23D}" dt="2023-01-24T00:44:40.682" v="0" actId="14100"/>
        <pc:sldMkLst>
          <pc:docMk/>
          <pc:sldMk cId="0" sldId="303"/>
        </pc:sldMkLst>
        <pc:picChg chg="mod">
          <ac:chgData name="Angela Huo" userId="S::huan.huo@uts.edu.au::fb8c99bc-2a22-4980-b4d1-03de2fb52053" providerId="AD" clId="Web-{2C584E83-E002-BDD2-5FEC-0BCB91BFE23D}" dt="2023-01-24T00:44:40.682" v="0" actId="14100"/>
          <ac:picMkLst>
            <pc:docMk/>
            <pc:sldMk cId="0" sldId="303"/>
            <ac:picMk id="50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919864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152099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lang="en-IN" dirty="0"/>
          </a:p>
        </p:txBody>
      </p:sp>
    </p:spTree>
    <p:extLst>
      <p:ext uri="{BB962C8B-B14F-4D97-AF65-F5344CB8AC3E}">
        <p14:creationId xmlns:p14="http://schemas.microsoft.com/office/powerpoint/2010/main" val="2919731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426524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1" name="Shape 2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7" name="Shape 2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1" name="Shape 2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9" name="Shape 2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3" name="Shape 3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0" name="Shape 3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7" name="Shape 3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Shape 3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3" name="Shape 3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6" name="Shape 3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6" name="Shape 3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GB" sz="1100" dirty="0">
                <a:solidFill>
                  <a:srgbClr val="38761D"/>
                </a:solidFill>
                <a:latin typeface="Courier New"/>
                <a:ea typeface="Courier New"/>
                <a:cs typeface="Courier New"/>
                <a:sym typeface="Courier New"/>
              </a:rPr>
              <a:t>print(“Enter card number: “)</a:t>
            </a:r>
            <a:br>
              <a:rPr lang="en-GB" sz="1100" dirty="0">
                <a:solidFill>
                  <a:srgbClr val="38761D"/>
                </a:solidFill>
                <a:latin typeface="Courier New"/>
                <a:ea typeface="Courier New"/>
                <a:cs typeface="Courier New"/>
                <a:sym typeface="Courier New"/>
              </a:rPr>
            </a:br>
            <a:r>
              <a:rPr lang="en-GB" sz="1100" dirty="0">
                <a:solidFill>
                  <a:srgbClr val="38761D"/>
                </a:solidFill>
                <a:latin typeface="Courier New"/>
                <a:ea typeface="Courier New"/>
                <a:cs typeface="Courier New"/>
                <a:sym typeface="Courier New"/>
              </a:rPr>
              <a:t>card = </a:t>
            </a:r>
            <a:r>
              <a:rPr lang="en-GB" sz="1100" dirty="0">
                <a:solidFill>
                  <a:srgbClr val="5C8F46"/>
                </a:solidFill>
                <a:latin typeface="Courier New"/>
                <a:ea typeface="Courier New"/>
                <a:cs typeface="Courier New"/>
                <a:sym typeface="Courier New"/>
              </a:rPr>
              <a:t>int(input())</a:t>
            </a:r>
            <a:endParaRPr dirty="0"/>
          </a:p>
        </p:txBody>
      </p:sp>
    </p:spTree>
    <p:extLst>
      <p:ext uri="{BB962C8B-B14F-4D97-AF65-F5344CB8AC3E}">
        <p14:creationId xmlns:p14="http://schemas.microsoft.com/office/powerpoint/2010/main" val="10824866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4" name="Shape 3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4" name="Shape 3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70586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2" name="Shape 3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9" name="Shape 3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9" name="Shape 3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5700890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6" name="Shape 3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3" name="Shape 3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Shape 4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3" name="Shape 4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Shape 4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6" name="Shape 4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Shape 4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4" name="Shape 4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5" name="Shape 4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Shape 4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2" name="Shape 4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9" name="Shape 4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Shape 4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7" name="Shape 4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Shape 4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4" name="Shape 4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Shape 4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0" name="Shape 4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9" name="Shape 4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Shape 5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7" name="Shape 5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Shape 5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7" name="Shape 5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3251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4012" y="756700"/>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1" name="Shape 11"/>
          <p:cNvSpPr/>
          <p:nvPr/>
        </p:nvSpPr>
        <p:spPr>
          <a:xfrm rot="10800000">
            <a:off x="5318350" y="32667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2" name="Shape 12"/>
          <p:cNvSpPr txBox="1">
            <a:spLocks noGrp="1"/>
          </p:cNvSpPr>
          <p:nvPr>
            <p:ph type="ctrTitle"/>
          </p:nvPr>
        </p:nvSpPr>
        <p:spPr>
          <a:xfrm>
            <a:off x="3044700" y="1444255"/>
            <a:ext cx="3054600" cy="15371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3" name="Shape 13"/>
          <p:cNvSpPr txBox="1">
            <a:spLocks noGrp="1"/>
          </p:cNvSpPr>
          <p:nvPr>
            <p:ph type="subTitle" idx="1"/>
          </p:nvPr>
        </p:nvSpPr>
        <p:spPr>
          <a:xfrm>
            <a:off x="3044700" y="3116580"/>
            <a:ext cx="3054600" cy="7014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3" name="Shape 53"/>
          <p:cNvSpPr txBox="1">
            <a:spLocks noGrp="1"/>
          </p:cNvSpPr>
          <p:nvPr>
            <p:ph type="title"/>
          </p:nvPr>
        </p:nvSpPr>
        <p:spPr>
          <a:xfrm>
            <a:off x="311700" y="957125"/>
            <a:ext cx="8520600" cy="2128800"/>
          </a:xfrm>
          <a:prstGeom prst="rect">
            <a:avLst/>
          </a:prstGeom>
        </p:spPr>
        <p:txBody>
          <a:bodyPr lIns="91425" tIns="91425" rIns="91425" bIns="91425" anchor="ctr" anchorCtr="0"/>
          <a:lstStyle>
            <a:lvl1pPr lvl="0" algn="ctr">
              <a:spcBef>
                <a:spcPts val="0"/>
              </a:spcBef>
              <a:buClr>
                <a:schemeClr val="lt2"/>
              </a:buClr>
              <a:buSzPct val="100000"/>
              <a:defRPr sz="16000">
                <a:solidFill>
                  <a:schemeClr val="lt2"/>
                </a:solidFill>
              </a:defRPr>
            </a:lvl1pPr>
            <a:lvl2pPr lvl="1" algn="ctr">
              <a:spcBef>
                <a:spcPts val="0"/>
              </a:spcBef>
              <a:buClr>
                <a:schemeClr val="lt2"/>
              </a:buClr>
              <a:buSzPct val="100000"/>
              <a:defRPr sz="16000">
                <a:solidFill>
                  <a:schemeClr val="lt2"/>
                </a:solidFill>
              </a:defRPr>
            </a:lvl2pPr>
            <a:lvl3pPr lvl="2" algn="ctr">
              <a:spcBef>
                <a:spcPts val="0"/>
              </a:spcBef>
              <a:buClr>
                <a:schemeClr val="lt2"/>
              </a:buClr>
              <a:buSzPct val="100000"/>
              <a:defRPr sz="16000">
                <a:solidFill>
                  <a:schemeClr val="lt2"/>
                </a:solidFill>
              </a:defRPr>
            </a:lvl3pPr>
            <a:lvl4pPr lvl="3" algn="ctr">
              <a:spcBef>
                <a:spcPts val="0"/>
              </a:spcBef>
              <a:buClr>
                <a:schemeClr val="lt2"/>
              </a:buClr>
              <a:buSzPct val="100000"/>
              <a:defRPr sz="16000">
                <a:solidFill>
                  <a:schemeClr val="lt2"/>
                </a:solidFill>
              </a:defRPr>
            </a:lvl4pPr>
            <a:lvl5pPr lvl="4" algn="ctr">
              <a:spcBef>
                <a:spcPts val="0"/>
              </a:spcBef>
              <a:buClr>
                <a:schemeClr val="lt2"/>
              </a:buClr>
              <a:buSzPct val="100000"/>
              <a:defRPr sz="16000">
                <a:solidFill>
                  <a:schemeClr val="lt2"/>
                </a:solidFill>
              </a:defRPr>
            </a:lvl5pPr>
            <a:lvl6pPr lvl="5" algn="ctr">
              <a:spcBef>
                <a:spcPts val="0"/>
              </a:spcBef>
              <a:buClr>
                <a:schemeClr val="lt2"/>
              </a:buClr>
              <a:buSzPct val="100000"/>
              <a:defRPr sz="16000">
                <a:solidFill>
                  <a:schemeClr val="lt2"/>
                </a:solidFill>
              </a:defRPr>
            </a:lvl6pPr>
            <a:lvl7pPr lvl="6" algn="ctr">
              <a:spcBef>
                <a:spcPts val="0"/>
              </a:spcBef>
              <a:buClr>
                <a:schemeClr val="lt2"/>
              </a:buClr>
              <a:buSzPct val="100000"/>
              <a:defRPr sz="16000">
                <a:solidFill>
                  <a:schemeClr val="lt2"/>
                </a:solidFill>
              </a:defRPr>
            </a:lvl7pPr>
            <a:lvl8pPr lvl="7" algn="ctr">
              <a:spcBef>
                <a:spcPts val="0"/>
              </a:spcBef>
              <a:buClr>
                <a:schemeClr val="lt2"/>
              </a:buClr>
              <a:buSzPct val="100000"/>
              <a:defRPr sz="16000">
                <a:solidFill>
                  <a:schemeClr val="lt2"/>
                </a:solidFill>
              </a:defRPr>
            </a:lvl8pPr>
            <a:lvl9pPr lvl="8" algn="ctr">
              <a:spcBef>
                <a:spcPts val="0"/>
              </a:spcBef>
              <a:buClr>
                <a:schemeClr val="lt2"/>
              </a:buClr>
              <a:buSzPct val="100000"/>
              <a:defRPr sz="16000">
                <a:solidFill>
                  <a:schemeClr val="lt2"/>
                </a:solidFill>
              </a:defRPr>
            </a:lvl9pPr>
          </a:lstStyle>
          <a:p>
            <a:endParaRPr/>
          </a:p>
        </p:txBody>
      </p:sp>
      <p:sp>
        <p:nvSpPr>
          <p:cNvPr id="54" name="Shape 54"/>
          <p:cNvSpPr txBox="1">
            <a:spLocks noGrp="1"/>
          </p:cNvSpPr>
          <p:nvPr>
            <p:ph type="body" idx="1"/>
          </p:nvPr>
        </p:nvSpPr>
        <p:spPr>
          <a:xfrm>
            <a:off x="311700" y="316200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flipH="1">
            <a:off x="7595937" y="4602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p:nvPr/>
        </p:nvSpPr>
        <p:spPr>
          <a:xfrm rot="10800000" flipH="1">
            <a:off x="466425" y="35583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8" name="Shape 18"/>
          <p:cNvSpPr txBox="1">
            <a:spLocks noGrp="1"/>
          </p:cNvSpPr>
          <p:nvPr>
            <p:ph type="title"/>
          </p:nvPr>
        </p:nvSpPr>
        <p:spPr>
          <a:xfrm>
            <a:off x="773700" y="1806450"/>
            <a:ext cx="7596600" cy="15306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2" name="Shape 22"/>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5225"/>
            <a:ext cx="8520600" cy="3354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5" name="Shape 35"/>
          <p:cNvSpPr txBox="1">
            <a:spLocks noGrp="1"/>
          </p:cNvSpPr>
          <p:nvPr>
            <p:ph type="body" idx="1"/>
          </p:nvPr>
        </p:nvSpPr>
        <p:spPr>
          <a:xfrm>
            <a:off x="311700" y="1399399"/>
            <a:ext cx="2808000" cy="27849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6" name="Shape 3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490250" y="450150"/>
            <a:ext cx="5878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4" name="Shape 44"/>
          <p:cNvSpPr txBox="1">
            <a:spLocks noGrp="1"/>
          </p:cNvSpPr>
          <p:nvPr>
            <p:ph type="title"/>
          </p:nvPr>
        </p:nvSpPr>
        <p:spPr>
          <a:xfrm>
            <a:off x="265500" y="929275"/>
            <a:ext cx="4045200" cy="1786200"/>
          </a:xfrm>
          <a:prstGeom prst="rect">
            <a:avLst/>
          </a:prstGeom>
        </p:spPr>
        <p:txBody>
          <a:bodyPr lIns="91425" tIns="91425" rIns="91425" bIns="91425" anchor="b" anchorCtr="0"/>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a:endParaRPr/>
          </a:p>
        </p:txBody>
      </p:sp>
      <p:sp>
        <p:nvSpPr>
          <p:cNvPr id="45" name="Shape 45"/>
          <p:cNvSpPr txBox="1">
            <a:spLocks noGrp="1"/>
          </p:cNvSpPr>
          <p:nvPr>
            <p:ph type="subTitle" idx="1"/>
          </p:nvPr>
        </p:nvSpPr>
        <p:spPr>
          <a:xfrm>
            <a:off x="265500" y="2769000"/>
            <a:ext cx="4045200" cy="15741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t>‹#›</a:t>
            </a:fld>
            <a:endParaRPr lang="en-GB">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9500" y="42189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15925"/>
            <a:ext cx="8520600" cy="831300"/>
          </a:xfrm>
          <a:prstGeom prst="rect">
            <a:avLst/>
          </a:prstGeom>
          <a:noFill/>
          <a:ln>
            <a:noFill/>
          </a:ln>
        </p:spPr>
        <p:txBody>
          <a:bodyPr lIns="91425" tIns="91425" rIns="91425" bIns="91425" anchor="b" anchorCtr="0"/>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311700" y="1225225"/>
            <a:ext cx="8520600" cy="3354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GB" sz="1000">
                <a:solidFill>
                  <a:schemeClr val="dk1"/>
                </a:solidFill>
                <a:latin typeface="Economica"/>
                <a:ea typeface="Economica"/>
                <a:cs typeface="Economica"/>
                <a:sym typeface="Economica"/>
              </a:rPr>
              <a:t>‹#›</a:t>
            </a:fld>
            <a:endParaRPr lang="en-GB" sz="1000">
              <a:solidFill>
                <a:schemeClr val="dk1"/>
              </a:solidFill>
              <a:latin typeface="Economica"/>
              <a:ea typeface="Economica"/>
              <a:cs typeface="Economica"/>
              <a:sym typeface="Economic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044700" y="1444255"/>
            <a:ext cx="3054600" cy="1537199"/>
          </a:xfrm>
          <a:prstGeom prst="rect">
            <a:avLst/>
          </a:prstGeom>
        </p:spPr>
        <p:txBody>
          <a:bodyPr lIns="91425" tIns="91425" rIns="91425" bIns="91425" anchor="b" anchorCtr="0">
            <a:noAutofit/>
          </a:bodyPr>
          <a:lstStyle/>
          <a:p>
            <a:pPr lvl="0">
              <a:spcBef>
                <a:spcPts val="0"/>
              </a:spcBef>
              <a:buNone/>
            </a:pPr>
            <a:r>
              <a:rPr lang="en-GB"/>
              <a:t>Basic Process</a:t>
            </a:r>
          </a:p>
        </p:txBody>
      </p:sp>
      <p:sp>
        <p:nvSpPr>
          <p:cNvPr id="63" name="Shape 63"/>
          <p:cNvSpPr txBox="1">
            <a:spLocks noGrp="1"/>
          </p:cNvSpPr>
          <p:nvPr>
            <p:ph type="subTitle" idx="1"/>
          </p:nvPr>
        </p:nvSpPr>
        <p:spPr>
          <a:xfrm>
            <a:off x="3044700" y="3116580"/>
            <a:ext cx="3054600" cy="701400"/>
          </a:xfrm>
          <a:prstGeom prst="rect">
            <a:avLst/>
          </a:prstGeom>
        </p:spPr>
        <p:txBody>
          <a:bodyPr lIns="91425" tIns="91425" rIns="91425" bIns="91425" anchor="t" anchorCtr="0">
            <a:noAutofit/>
          </a:bodyPr>
          <a:lstStyle/>
          <a:p>
            <a:pPr lvl="0">
              <a:spcBef>
                <a:spcPts val="0"/>
              </a:spcBef>
              <a:buNone/>
            </a:pPr>
            <a:r>
              <a:rPr lang="en-GB"/>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Show a diamond: showMiddle and showBottom</a:t>
            </a:r>
          </a:p>
        </p:txBody>
      </p:sp>
      <p:sp>
        <p:nvSpPr>
          <p:cNvPr id="127" name="Shape 127"/>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dirty="0">
                <a:latin typeface="Courier New"/>
                <a:ea typeface="Courier New"/>
                <a:cs typeface="Courier New"/>
                <a:sym typeface="Courier New"/>
              </a:rPr>
              <a:t>public static void </a:t>
            </a:r>
            <a:r>
              <a:rPr lang="en-GB" dirty="0" err="1">
                <a:latin typeface="Courier New"/>
                <a:ea typeface="Courier New"/>
                <a:cs typeface="Courier New"/>
                <a:sym typeface="Courier New"/>
              </a:rPr>
              <a:t>showMiddle</a:t>
            </a:r>
            <a:r>
              <a:rPr lang="en-GB" dirty="0">
                <a:latin typeface="Courier New"/>
                <a:ea typeface="Courier New"/>
                <a:cs typeface="Courier New"/>
                <a:sym typeface="Courier New"/>
              </a:rPr>
              <a:t>(int size) {</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FF0000"/>
                </a:solidFill>
                <a:latin typeface="Courier New"/>
                <a:ea typeface="Courier New"/>
                <a:cs typeface="Courier New"/>
                <a:sym typeface="Courier New"/>
              </a:rPr>
              <a:t>showLine</a:t>
            </a:r>
            <a:r>
              <a:rPr lang="en-GB" dirty="0">
                <a:latin typeface="Courier New"/>
                <a:ea typeface="Courier New"/>
                <a:cs typeface="Courier New"/>
                <a:sym typeface="Courier New"/>
              </a:rPr>
              <a:t>(size, size);</a:t>
            </a:r>
            <a:br>
              <a:rPr lang="en-GB" dirty="0">
                <a:latin typeface="Courier New"/>
                <a:ea typeface="Courier New"/>
                <a:cs typeface="Courier New"/>
                <a:sym typeface="Courier New"/>
              </a:rPr>
            </a:br>
            <a:r>
              <a:rPr lang="en-GB" dirty="0">
                <a:latin typeface="Courier New"/>
                <a:ea typeface="Courier New"/>
                <a:cs typeface="Courier New"/>
                <a:sym typeface="Courier New"/>
              </a:rPr>
              <a:t>}</a:t>
            </a:r>
          </a:p>
          <a:p>
            <a:pPr lvl="0" rtl="0">
              <a:spcBef>
                <a:spcPts val="0"/>
              </a:spcBef>
              <a:buNone/>
            </a:pPr>
            <a:r>
              <a:rPr lang="en-GB" dirty="0">
                <a:latin typeface="Courier New"/>
                <a:ea typeface="Courier New"/>
                <a:cs typeface="Courier New"/>
                <a:sym typeface="Courier New"/>
              </a:rPr>
              <a:t>public static void </a:t>
            </a:r>
            <a:r>
              <a:rPr lang="en-GB" dirty="0" err="1">
                <a:latin typeface="Courier New"/>
                <a:ea typeface="Courier New"/>
                <a:cs typeface="Courier New"/>
                <a:sym typeface="Courier New"/>
              </a:rPr>
              <a:t>showBottom</a:t>
            </a:r>
            <a:r>
              <a:rPr lang="en-GB" dirty="0">
                <a:latin typeface="Courier New"/>
                <a:ea typeface="Courier New"/>
                <a:cs typeface="Courier New"/>
                <a:sym typeface="Courier New"/>
              </a:rPr>
              <a:t>(int size) {</a:t>
            </a:r>
            <a:br>
              <a:rPr lang="en-GB" dirty="0">
                <a:latin typeface="Courier New"/>
                <a:ea typeface="Courier New"/>
                <a:cs typeface="Courier New"/>
                <a:sym typeface="Courier New"/>
              </a:rPr>
            </a:br>
            <a:r>
              <a:rPr lang="en-GB" dirty="0">
                <a:latin typeface="Courier New"/>
                <a:ea typeface="Courier New"/>
                <a:cs typeface="Courier New"/>
                <a:sym typeface="Courier New"/>
              </a:rPr>
              <a:t>	for (int length = size - 1; length &gt;= 1; length--)</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FF0000"/>
                </a:solidFill>
                <a:latin typeface="Courier New"/>
                <a:ea typeface="Courier New"/>
                <a:cs typeface="Courier New"/>
                <a:sym typeface="Courier New"/>
              </a:rPr>
              <a:t>showLine</a:t>
            </a:r>
            <a:r>
              <a:rPr lang="en-GB" dirty="0">
                <a:latin typeface="Courier New"/>
                <a:ea typeface="Courier New"/>
                <a:cs typeface="Courier New"/>
                <a:sym typeface="Courier New"/>
              </a:rPr>
              <a:t>(length, size);</a:t>
            </a:r>
            <a:br>
              <a:rPr lang="en-GB" dirty="0">
                <a:latin typeface="Courier New"/>
                <a:ea typeface="Courier New"/>
                <a:cs typeface="Courier New"/>
                <a:sym typeface="Courier New"/>
              </a:rPr>
            </a:br>
            <a:r>
              <a:rPr lang="en-GB" dirty="0">
                <a:latin typeface="Courier New"/>
                <a:ea typeface="Courier New"/>
                <a:cs typeface="Courier New"/>
                <a:sym typeface="Courier New"/>
              </a:rPr>
              <a:t>}</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sz="2400" dirty="0"/>
              <a:t>Easy! Just </a:t>
            </a:r>
            <a:r>
              <a:rPr lang="en-GB" sz="2400" b="1" dirty="0"/>
              <a:t>reuse</a:t>
            </a:r>
            <a:r>
              <a:rPr lang="en-GB" sz="2400" dirty="0"/>
              <a:t> the </a:t>
            </a:r>
            <a:r>
              <a:rPr lang="en-GB" sz="2400" dirty="0" err="1"/>
              <a:t>showLine</a:t>
            </a:r>
            <a:r>
              <a:rPr lang="en-GB" sz="2400" dirty="0"/>
              <a:t> procedure.</a:t>
            </a:r>
          </a:p>
        </p:txBody>
      </p:sp>
      <p:sp>
        <p:nvSpPr>
          <p:cNvPr id="128" name="Shape 1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Never repeat code. Always reuse code.</a:t>
            </a:r>
          </a:p>
        </p:txBody>
      </p:sp>
      <p:sp>
        <p:nvSpPr>
          <p:cNvPr id="134" name="Shape 134"/>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dirty="0"/>
              <a:t>Code reuse is the main benefit of splitting code into small methods.</a:t>
            </a:r>
          </a:p>
          <a:p>
            <a:pPr marL="457200" lvl="0" indent="-228600" rtl="0">
              <a:spcBef>
                <a:spcPts val="0"/>
              </a:spcBef>
              <a:buChar char="●"/>
            </a:pPr>
            <a:r>
              <a:rPr lang="en-GB" dirty="0"/>
              <a:t>Put each goal in a separate method so that it can be reused.</a:t>
            </a:r>
          </a:p>
          <a:p>
            <a:pPr lvl="0" rtl="0">
              <a:spcBef>
                <a:spcPts val="0"/>
              </a:spcBef>
              <a:buNone/>
            </a:pPr>
            <a:r>
              <a:rPr lang="en-GB" sz="1400" dirty="0">
                <a:latin typeface="Courier New"/>
                <a:ea typeface="Courier New"/>
                <a:cs typeface="Courier New"/>
                <a:sym typeface="Courier New"/>
              </a:rPr>
              <a:t>public static void </a:t>
            </a:r>
            <a:r>
              <a:rPr lang="en-GB" sz="1400" dirty="0" err="1">
                <a:latin typeface="Courier New"/>
                <a:ea typeface="Courier New"/>
                <a:cs typeface="Courier New"/>
                <a:sym typeface="Courier New"/>
              </a:rPr>
              <a:t>showTop</a:t>
            </a:r>
            <a:r>
              <a:rPr lang="en-GB" sz="1400" dirty="0">
                <a:latin typeface="Courier New"/>
                <a:ea typeface="Courier New"/>
                <a:cs typeface="Courier New"/>
                <a:sym typeface="Courier New"/>
              </a:rPr>
              <a:t>(int size) {</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	for (int length = 1; length &lt; size; length++)</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		</a:t>
            </a:r>
            <a:r>
              <a:rPr lang="en-GB" sz="1400" dirty="0" err="1">
                <a:solidFill>
                  <a:srgbClr val="FF0000"/>
                </a:solidFill>
                <a:latin typeface="Courier New"/>
                <a:ea typeface="Courier New"/>
                <a:cs typeface="Courier New"/>
                <a:sym typeface="Courier New"/>
              </a:rPr>
              <a:t>showLine</a:t>
            </a:r>
            <a:r>
              <a:rPr lang="en-GB" sz="1400" dirty="0">
                <a:latin typeface="Courier New"/>
                <a:ea typeface="Courier New"/>
                <a:cs typeface="Courier New"/>
                <a:sym typeface="Courier New"/>
              </a:rPr>
              <a:t>(length, size);</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public static void </a:t>
            </a:r>
            <a:r>
              <a:rPr lang="en-GB" sz="1400" dirty="0" err="1">
                <a:latin typeface="Courier New"/>
                <a:ea typeface="Courier New"/>
                <a:cs typeface="Courier New"/>
                <a:sym typeface="Courier New"/>
              </a:rPr>
              <a:t>showMiddle</a:t>
            </a:r>
            <a:r>
              <a:rPr lang="en-GB" sz="1400" dirty="0">
                <a:latin typeface="Courier New"/>
                <a:ea typeface="Courier New"/>
                <a:cs typeface="Courier New"/>
                <a:sym typeface="Courier New"/>
              </a:rPr>
              <a:t>(int size) {</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	</a:t>
            </a:r>
            <a:r>
              <a:rPr lang="en-GB" sz="1400" dirty="0" err="1">
                <a:solidFill>
                  <a:srgbClr val="FF0000"/>
                </a:solidFill>
                <a:latin typeface="Courier New"/>
                <a:ea typeface="Courier New"/>
                <a:cs typeface="Courier New"/>
                <a:sym typeface="Courier New"/>
              </a:rPr>
              <a:t>showLine</a:t>
            </a:r>
            <a:r>
              <a:rPr lang="en-GB" sz="1400" dirty="0">
                <a:latin typeface="Courier New"/>
                <a:ea typeface="Courier New"/>
                <a:cs typeface="Courier New"/>
                <a:sym typeface="Courier New"/>
              </a:rPr>
              <a:t>(size, size);</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public static void </a:t>
            </a:r>
            <a:r>
              <a:rPr lang="en-GB" sz="1400" dirty="0" err="1">
                <a:latin typeface="Courier New"/>
                <a:ea typeface="Courier New"/>
                <a:cs typeface="Courier New"/>
                <a:sym typeface="Courier New"/>
              </a:rPr>
              <a:t>showBottom</a:t>
            </a:r>
            <a:r>
              <a:rPr lang="en-GB" sz="1400" dirty="0">
                <a:latin typeface="Courier New"/>
                <a:ea typeface="Courier New"/>
                <a:cs typeface="Courier New"/>
                <a:sym typeface="Courier New"/>
              </a:rPr>
              <a:t>(int size) {</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	for (int length = size - 1; length &gt;= 1; length--)</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		</a:t>
            </a:r>
            <a:r>
              <a:rPr lang="en-GB" sz="1400" dirty="0" err="1">
                <a:solidFill>
                  <a:srgbClr val="FF0000"/>
                </a:solidFill>
                <a:latin typeface="Courier New"/>
                <a:ea typeface="Courier New"/>
                <a:cs typeface="Courier New"/>
                <a:sym typeface="Courier New"/>
              </a:rPr>
              <a:t>showLine</a:t>
            </a:r>
            <a:r>
              <a:rPr lang="en-GB" sz="1400" dirty="0">
                <a:latin typeface="Courier New"/>
                <a:ea typeface="Courier New"/>
                <a:cs typeface="Courier New"/>
                <a:sym typeface="Courier New"/>
              </a:rPr>
              <a:t>(length, size);</a:t>
            </a:r>
            <a:br>
              <a:rPr lang="en-GB" sz="1400" dirty="0">
                <a:latin typeface="Courier New"/>
                <a:ea typeface="Courier New"/>
                <a:cs typeface="Courier New"/>
                <a:sym typeface="Courier New"/>
              </a:rPr>
            </a:br>
            <a:r>
              <a:rPr lang="en-GB" sz="1400" dirty="0">
                <a:latin typeface="Courier New"/>
                <a:ea typeface="Courier New"/>
                <a:cs typeface="Courier New"/>
                <a:sym typeface="Courier New"/>
              </a:rPr>
              <a:t>}</a:t>
            </a:r>
          </a:p>
          <a:p>
            <a:pPr lvl="0" rtl="0">
              <a:spcBef>
                <a:spcPts val="0"/>
              </a:spcBef>
              <a:buNone/>
            </a:pPr>
            <a:br>
              <a:rPr lang="en-GB" dirty="0">
                <a:latin typeface="Courier New"/>
                <a:ea typeface="Courier New"/>
                <a:cs typeface="Courier New"/>
                <a:sym typeface="Courier New"/>
              </a:rPr>
            </a:br>
            <a:endParaRPr lang="en-GB" dirty="0">
              <a:latin typeface="Courier New"/>
              <a:ea typeface="Courier New"/>
              <a:cs typeface="Courier New"/>
              <a:sym typeface="Courier New"/>
            </a:endParaRPr>
          </a:p>
          <a:p>
            <a:pPr lvl="0" rtl="0">
              <a:spcBef>
                <a:spcPts val="0"/>
              </a:spcBef>
              <a:buNone/>
            </a:pPr>
            <a:endParaRPr dirty="0"/>
          </a:p>
          <a:p>
            <a:pPr lvl="0" rtl="0">
              <a:spcBef>
                <a:spcPts val="0"/>
              </a:spcBef>
              <a:buNone/>
            </a:pPr>
            <a:r>
              <a:rPr lang="en-GB" dirty="0"/>
              <a:t> </a:t>
            </a:r>
          </a:p>
        </p:txBody>
      </p:sp>
      <p:sp>
        <p:nvSpPr>
          <p:cNvPr id="135" name="Shape 1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3399E-C67B-86D5-D6D4-6CA4A41A6424}"/>
              </a:ext>
            </a:extLst>
          </p:cNvPr>
          <p:cNvSpPr>
            <a:spLocks noGrp="1"/>
          </p:cNvSpPr>
          <p:nvPr>
            <p:ph type="title"/>
          </p:nvPr>
        </p:nvSpPr>
        <p:spPr/>
        <p:txBody>
          <a:bodyPr/>
          <a:lstStyle/>
          <a:p>
            <a:r>
              <a:rPr lang="en-IN" dirty="0"/>
              <a:t>Show a diamond : Python</a:t>
            </a:r>
          </a:p>
        </p:txBody>
      </p:sp>
      <p:sp>
        <p:nvSpPr>
          <p:cNvPr id="3" name="Text Placeholder 2">
            <a:extLst>
              <a:ext uri="{FF2B5EF4-FFF2-40B4-BE49-F238E27FC236}">
                <a16:creationId xmlns:a16="http://schemas.microsoft.com/office/drawing/2014/main" id="{1A7941C3-C1A9-BAD9-333C-F3B4C40C8F7C}"/>
              </a:ext>
            </a:extLst>
          </p:cNvPr>
          <p:cNvSpPr>
            <a:spLocks noGrp="1"/>
          </p:cNvSpPr>
          <p:nvPr>
            <p:ph type="body" idx="1"/>
          </p:nvPr>
        </p:nvSpPr>
        <p:spPr>
          <a:xfrm>
            <a:off x="311700" y="1225226"/>
            <a:ext cx="3674146" cy="1728990"/>
          </a:xfrm>
        </p:spPr>
        <p:txBody>
          <a:bodyPr/>
          <a:lstStyle/>
          <a:p>
            <a:pPr>
              <a:lnSpc>
                <a:spcPct val="100000"/>
              </a:lnSpc>
              <a:spcAft>
                <a:spcPts val="0"/>
              </a:spcAft>
            </a:pPr>
            <a:r>
              <a:rPr lang="en-US" sz="1400" b="0" dirty="0">
                <a:solidFill>
                  <a:schemeClr val="tx1"/>
                </a:solidFill>
                <a:effectLst/>
                <a:latin typeface="Courier New" panose="02070309020205020404" pitchFamily="49" charset="0"/>
                <a:cs typeface="Courier New" panose="02070309020205020404" pitchFamily="49" charset="0"/>
              </a:rPr>
              <a:t>if __name__=="__main__":</a:t>
            </a:r>
          </a:p>
          <a:p>
            <a:pPr>
              <a:lnSpc>
                <a:spcPct val="100000"/>
              </a:lnSpc>
              <a:spcAft>
                <a:spcPts val="0"/>
              </a:spcAft>
            </a:pPr>
            <a:r>
              <a:rPr lang="en-US" sz="1400" b="0" dirty="0">
                <a:solidFill>
                  <a:schemeClr val="tx1"/>
                </a:solidFill>
                <a:effectLst/>
                <a:latin typeface="Courier New" panose="02070309020205020404" pitchFamily="49" charset="0"/>
                <a:cs typeface="Courier New" panose="02070309020205020404" pitchFamily="49" charset="0"/>
              </a:rPr>
              <a:t>    </a:t>
            </a:r>
            <a:r>
              <a:rPr lang="en-US" sz="1400" dirty="0">
                <a:solidFill>
                  <a:schemeClr val="tx1"/>
                </a:solidFill>
                <a:effectLst/>
                <a:latin typeface="Courier New" panose="02070309020205020404" pitchFamily="49" charset="0"/>
                <a:cs typeface="Courier New" panose="02070309020205020404" pitchFamily="49" charset="0"/>
              </a:rPr>
              <a:t>size =  int(input("Size: "))</a:t>
            </a:r>
          </a:p>
          <a:p>
            <a:pPr>
              <a:lnSpc>
                <a:spcPct val="100000"/>
              </a:lnSpc>
              <a:spcAft>
                <a:spcPts val="0"/>
              </a:spcAft>
            </a:pPr>
            <a:r>
              <a:rPr lang="en-US" sz="1400" dirty="0">
                <a:solidFill>
                  <a:schemeClr val="tx1"/>
                </a:solidFill>
                <a:effectLst/>
                <a:latin typeface="Courier New" panose="02070309020205020404" pitchFamily="49" charset="0"/>
                <a:cs typeface="Courier New" panose="02070309020205020404" pitchFamily="49" charset="0"/>
              </a:rPr>
              <a:t>    d = Diamond()</a:t>
            </a:r>
          </a:p>
          <a:p>
            <a:pPr>
              <a:lnSpc>
                <a:spcPct val="100000"/>
              </a:lnSpc>
              <a:spcAft>
                <a:spcPts val="0"/>
              </a:spcAft>
            </a:pPr>
            <a:r>
              <a:rPr lang="en-US" sz="1400" dirty="0">
                <a:solidFill>
                  <a:schemeClr val="tx1"/>
                </a:solidFill>
                <a:effectLst/>
                <a:latin typeface="Courier New" panose="02070309020205020404" pitchFamily="49" charset="0"/>
                <a:cs typeface="Courier New" panose="02070309020205020404" pitchFamily="49" charset="0"/>
              </a:rPr>
              <a:t>    </a:t>
            </a:r>
            <a:r>
              <a:rPr lang="en-US" sz="1400" dirty="0" err="1">
                <a:solidFill>
                  <a:schemeClr val="tx1"/>
                </a:solidFill>
                <a:effectLst/>
                <a:latin typeface="Courier New" panose="02070309020205020404" pitchFamily="49" charset="0"/>
                <a:cs typeface="Courier New" panose="02070309020205020404" pitchFamily="49" charset="0"/>
              </a:rPr>
              <a:t>d.</a:t>
            </a:r>
            <a:r>
              <a:rPr lang="en-US" sz="1400" dirty="0" err="1">
                <a:solidFill>
                  <a:srgbClr val="FF0000"/>
                </a:solidFill>
                <a:effectLst/>
                <a:latin typeface="Courier New" panose="02070309020205020404" pitchFamily="49" charset="0"/>
                <a:cs typeface="Courier New" panose="02070309020205020404" pitchFamily="49" charset="0"/>
              </a:rPr>
              <a:t>showDiamond</a:t>
            </a:r>
            <a:r>
              <a:rPr lang="en-US" sz="1400" dirty="0">
                <a:solidFill>
                  <a:schemeClr val="tx1"/>
                </a:solidFill>
                <a:effectLst/>
                <a:latin typeface="Courier New" panose="02070309020205020404" pitchFamily="49" charset="0"/>
                <a:cs typeface="Courier New" panose="02070309020205020404" pitchFamily="49" charset="0"/>
              </a:rPr>
              <a:t>(size)</a:t>
            </a:r>
          </a:p>
          <a:p>
            <a:br>
              <a:rPr lang="en-US" sz="1400" b="1" dirty="0">
                <a:solidFill>
                  <a:schemeClr val="tx1"/>
                </a:solidFill>
                <a:effectLst/>
                <a:latin typeface="Courier New" panose="02070309020205020404" pitchFamily="49" charset="0"/>
                <a:cs typeface="Courier New" panose="02070309020205020404" pitchFamily="49" charset="0"/>
              </a:rPr>
            </a:br>
            <a:r>
              <a:rPr lang="en-US" sz="1400" b="1" dirty="0">
                <a:solidFill>
                  <a:schemeClr val="tx1"/>
                </a:solidFill>
                <a:effectLst/>
                <a:latin typeface="Courier New" panose="02070309020205020404" pitchFamily="49" charset="0"/>
                <a:cs typeface="Courier New" panose="02070309020205020404" pitchFamily="49" charset="0"/>
              </a:rPr>
              <a:t>   </a:t>
            </a:r>
            <a:br>
              <a:rPr lang="en-US" sz="1400" b="0" dirty="0">
                <a:solidFill>
                  <a:schemeClr val="tx1"/>
                </a:solidFill>
                <a:effectLst/>
                <a:latin typeface="Courier New" panose="02070309020205020404" pitchFamily="49" charset="0"/>
                <a:cs typeface="Courier New" panose="02070309020205020404" pitchFamily="49" charset="0"/>
              </a:rPr>
            </a:br>
            <a:r>
              <a:rPr lang="en-US" sz="1400" b="0" dirty="0">
                <a:solidFill>
                  <a:schemeClr val="tx1"/>
                </a:solidFill>
                <a:effectLst/>
                <a:latin typeface="Courier New" panose="02070309020205020404" pitchFamily="49" charset="0"/>
                <a:cs typeface="Courier New" panose="02070309020205020404" pitchFamily="49" charset="0"/>
              </a:rPr>
              <a:t>   </a:t>
            </a:r>
          </a:p>
        </p:txBody>
      </p:sp>
      <p:sp>
        <p:nvSpPr>
          <p:cNvPr id="4" name="Slide Number Placeholder 3">
            <a:extLst>
              <a:ext uri="{FF2B5EF4-FFF2-40B4-BE49-F238E27FC236}">
                <a16:creationId xmlns:a16="http://schemas.microsoft.com/office/drawing/2014/main" id="{3C6DA7D9-034D-5651-53A8-5D28BD781C0B}"/>
              </a:ext>
            </a:extLst>
          </p:cNvPr>
          <p:cNvSpPr>
            <a:spLocks noGrp="1"/>
          </p:cNvSpPr>
          <p:nvPr>
            <p:ph type="sldNum" idx="12"/>
          </p:nvPr>
        </p:nvSpPr>
        <p:spPr/>
        <p:txBody>
          <a:bodyPr/>
          <a:lstStyle/>
          <a:p>
            <a:pPr lvl="0">
              <a:spcBef>
                <a:spcPts val="0"/>
              </a:spcBef>
              <a:buNone/>
            </a:pPr>
            <a:fld id="{00000000-1234-1234-1234-123412341234}" type="slidenum">
              <a:rPr lang="en-GB" smtClean="0"/>
              <a:t>12</a:t>
            </a:fld>
            <a:endParaRPr lang="en-GB"/>
          </a:p>
        </p:txBody>
      </p:sp>
      <p:sp>
        <p:nvSpPr>
          <p:cNvPr id="20" name="TextBox 19">
            <a:extLst>
              <a:ext uri="{FF2B5EF4-FFF2-40B4-BE49-F238E27FC236}">
                <a16:creationId xmlns:a16="http://schemas.microsoft.com/office/drawing/2014/main" id="{E13EFFE6-48B1-D5B1-BC2B-AD31337F0F4E}"/>
              </a:ext>
            </a:extLst>
          </p:cNvPr>
          <p:cNvSpPr txBox="1"/>
          <p:nvPr/>
        </p:nvSpPr>
        <p:spPr>
          <a:xfrm>
            <a:off x="311700" y="3213502"/>
            <a:ext cx="4572000" cy="1169551"/>
          </a:xfrm>
          <a:prstGeom prst="rect">
            <a:avLst/>
          </a:prstGeom>
          <a:noFill/>
        </p:spPr>
        <p:txBody>
          <a:bodyPr wrap="square">
            <a:spAutoFit/>
          </a:bodyPr>
          <a:lstStyle/>
          <a:p>
            <a:r>
              <a:rPr lang="en-US" dirty="0">
                <a:solidFill>
                  <a:schemeClr val="tx1"/>
                </a:solidFill>
                <a:effectLst/>
                <a:latin typeface="Courier New" panose="02070309020205020404" pitchFamily="49" charset="0"/>
                <a:cs typeface="Courier New" panose="02070309020205020404" pitchFamily="49" charset="0"/>
              </a:rPr>
              <a:t>class Diamond: </a:t>
            </a:r>
          </a:p>
          <a:p>
            <a:r>
              <a:rPr lang="en-US" dirty="0">
                <a:solidFill>
                  <a:schemeClr val="tx1"/>
                </a:solidFill>
                <a:effectLst/>
                <a:latin typeface="Courier New" panose="02070309020205020404" pitchFamily="49" charset="0"/>
                <a:cs typeface="Courier New" panose="02070309020205020404" pitchFamily="49" charset="0"/>
              </a:rPr>
              <a:t>    def </a:t>
            </a:r>
            <a:r>
              <a:rPr lang="en-US" dirty="0" err="1">
                <a:solidFill>
                  <a:schemeClr val="tx1"/>
                </a:solidFill>
                <a:effectLst/>
                <a:latin typeface="Courier New" panose="02070309020205020404" pitchFamily="49" charset="0"/>
                <a:cs typeface="Courier New" panose="02070309020205020404" pitchFamily="49" charset="0"/>
              </a:rPr>
              <a:t>showDiamond</a:t>
            </a:r>
            <a:r>
              <a:rPr lang="en-US" dirty="0">
                <a:solidFill>
                  <a:schemeClr val="tx1"/>
                </a:solidFill>
                <a:effectLst/>
                <a:latin typeface="Courier New" panose="02070309020205020404" pitchFamily="49" charset="0"/>
                <a:cs typeface="Courier New" panose="02070309020205020404" pitchFamily="49" charset="0"/>
              </a:rPr>
              <a:t>(self, size) :</a:t>
            </a:r>
          </a:p>
          <a:p>
            <a:r>
              <a:rPr lang="en-US" dirty="0">
                <a:solidFill>
                  <a:schemeClr val="tx1"/>
                </a:solidFill>
                <a:effectLst/>
                <a:latin typeface="Courier New" panose="02070309020205020404" pitchFamily="49" charset="0"/>
                <a:cs typeface="Courier New" panose="02070309020205020404" pitchFamily="49" charset="0"/>
              </a:rPr>
              <a:t>        </a:t>
            </a:r>
            <a:r>
              <a:rPr lang="en-US" dirty="0" err="1">
                <a:solidFill>
                  <a:srgbClr val="0000FF"/>
                </a:solidFill>
                <a:effectLst/>
                <a:latin typeface="Courier New" panose="02070309020205020404" pitchFamily="49" charset="0"/>
                <a:cs typeface="Courier New" panose="02070309020205020404" pitchFamily="49" charset="0"/>
              </a:rPr>
              <a:t>self.showTop</a:t>
            </a:r>
            <a:r>
              <a:rPr lang="en-US" dirty="0">
                <a:solidFill>
                  <a:srgbClr val="0000FF"/>
                </a:solidFill>
                <a:effectLst/>
                <a:latin typeface="Courier New" panose="02070309020205020404" pitchFamily="49" charset="0"/>
                <a:cs typeface="Courier New" panose="02070309020205020404" pitchFamily="49" charset="0"/>
              </a:rPr>
              <a:t>(size)</a:t>
            </a:r>
          </a:p>
          <a:p>
            <a:r>
              <a:rPr lang="en-US" dirty="0">
                <a:solidFill>
                  <a:schemeClr val="tx1"/>
                </a:solidFill>
                <a:effectLst/>
                <a:latin typeface="Courier New" panose="02070309020205020404" pitchFamily="49" charset="0"/>
                <a:cs typeface="Courier New" panose="02070309020205020404" pitchFamily="49" charset="0"/>
              </a:rPr>
              <a:t>        </a:t>
            </a:r>
            <a:r>
              <a:rPr lang="en-US" dirty="0" err="1">
                <a:solidFill>
                  <a:srgbClr val="FF0000"/>
                </a:solidFill>
                <a:effectLst/>
                <a:latin typeface="Courier New" panose="02070309020205020404" pitchFamily="49" charset="0"/>
                <a:cs typeface="Courier New" panose="02070309020205020404" pitchFamily="49" charset="0"/>
              </a:rPr>
              <a:t>self.showMiddle</a:t>
            </a:r>
            <a:r>
              <a:rPr lang="en-US" dirty="0">
                <a:solidFill>
                  <a:srgbClr val="FF0000"/>
                </a:solidFill>
                <a:effectLst/>
                <a:latin typeface="Courier New" panose="02070309020205020404" pitchFamily="49" charset="0"/>
                <a:cs typeface="Courier New" panose="02070309020205020404" pitchFamily="49" charset="0"/>
              </a:rPr>
              <a:t>(size)</a:t>
            </a:r>
          </a:p>
          <a:p>
            <a:r>
              <a:rPr lang="en-US" dirty="0">
                <a:solidFill>
                  <a:schemeClr val="tx1"/>
                </a:solidFill>
                <a:effectLst/>
                <a:latin typeface="Courier New" panose="02070309020205020404" pitchFamily="49" charset="0"/>
                <a:cs typeface="Courier New" panose="02070309020205020404" pitchFamily="49" charset="0"/>
              </a:rPr>
              <a:t>        </a:t>
            </a:r>
            <a:r>
              <a:rPr lang="en-US" dirty="0" err="1">
                <a:solidFill>
                  <a:srgbClr val="5C8F46"/>
                </a:solidFill>
                <a:effectLst/>
                <a:latin typeface="Courier New" panose="02070309020205020404" pitchFamily="49" charset="0"/>
                <a:cs typeface="Courier New" panose="02070309020205020404" pitchFamily="49" charset="0"/>
              </a:rPr>
              <a:t>self.showBottom</a:t>
            </a:r>
            <a:r>
              <a:rPr lang="en-US" dirty="0">
                <a:solidFill>
                  <a:srgbClr val="5C8F46"/>
                </a:solidFill>
                <a:effectLst/>
                <a:latin typeface="Courier New" panose="02070309020205020404" pitchFamily="49" charset="0"/>
                <a:cs typeface="Courier New" panose="02070309020205020404" pitchFamily="49" charset="0"/>
              </a:rPr>
              <a:t>(size)</a:t>
            </a:r>
          </a:p>
        </p:txBody>
      </p:sp>
      <p:sp>
        <p:nvSpPr>
          <p:cNvPr id="22" name="TextBox 21">
            <a:extLst>
              <a:ext uri="{FF2B5EF4-FFF2-40B4-BE49-F238E27FC236}">
                <a16:creationId xmlns:a16="http://schemas.microsoft.com/office/drawing/2014/main" id="{536F7E3D-0901-9409-5D10-5FB84C9B2EC2}"/>
              </a:ext>
            </a:extLst>
          </p:cNvPr>
          <p:cNvSpPr txBox="1"/>
          <p:nvPr/>
        </p:nvSpPr>
        <p:spPr>
          <a:xfrm>
            <a:off x="5017477" y="3294139"/>
            <a:ext cx="4572000" cy="1169551"/>
          </a:xfrm>
          <a:prstGeom prst="rect">
            <a:avLst/>
          </a:prstGeom>
          <a:noFill/>
        </p:spPr>
        <p:txBody>
          <a:bodyPr wrap="square">
            <a:spAutoFit/>
          </a:bodyPr>
          <a:lstStyle/>
          <a:p>
            <a:r>
              <a:rPr lang="en-IN" b="0" dirty="0">
                <a:solidFill>
                  <a:schemeClr val="tx1"/>
                </a:solidFill>
                <a:effectLst/>
                <a:latin typeface="Courier New" panose="02070309020205020404" pitchFamily="49" charset="0"/>
                <a:cs typeface="Courier New" panose="02070309020205020404" pitchFamily="49" charset="0"/>
              </a:rPr>
              <a:t>@staticmethod</a:t>
            </a:r>
          </a:p>
          <a:p>
            <a:r>
              <a:rPr lang="en-IN" b="0" dirty="0">
                <a:solidFill>
                  <a:schemeClr val="tx1"/>
                </a:solidFill>
                <a:effectLst/>
                <a:latin typeface="Courier New" panose="02070309020205020404" pitchFamily="49" charset="0"/>
                <a:cs typeface="Courier New" panose="02070309020205020404" pitchFamily="49" charset="0"/>
              </a:rPr>
              <a:t>    def </a:t>
            </a:r>
            <a:r>
              <a:rPr lang="en-IN" dirty="0" err="1">
                <a:solidFill>
                  <a:schemeClr val="tx1"/>
                </a:solidFill>
                <a:effectLst/>
                <a:latin typeface="Courier New" panose="02070309020205020404" pitchFamily="49" charset="0"/>
                <a:cs typeface="Courier New" panose="02070309020205020404" pitchFamily="49" charset="0"/>
              </a:rPr>
              <a:t>showDiamond</a:t>
            </a:r>
            <a:r>
              <a:rPr lang="en-IN" dirty="0">
                <a:solidFill>
                  <a:schemeClr val="tx1"/>
                </a:solidFill>
                <a:effectLst/>
                <a:latin typeface="Courier New" panose="02070309020205020404" pitchFamily="49" charset="0"/>
                <a:cs typeface="Courier New" panose="02070309020205020404" pitchFamily="49" charset="0"/>
              </a:rPr>
              <a:t>(size) :</a:t>
            </a:r>
          </a:p>
          <a:p>
            <a:r>
              <a:rPr lang="en-IN" b="0" dirty="0">
                <a:solidFill>
                  <a:schemeClr val="tx1"/>
                </a:solidFill>
                <a:effectLst/>
                <a:latin typeface="Courier New" panose="02070309020205020404" pitchFamily="49" charset="0"/>
                <a:cs typeface="Courier New" panose="02070309020205020404" pitchFamily="49" charset="0"/>
              </a:rPr>
              <a:t>        </a:t>
            </a:r>
            <a:r>
              <a:rPr lang="en-IN" b="0" dirty="0" err="1">
                <a:solidFill>
                  <a:srgbClr val="0000FF"/>
                </a:solidFill>
                <a:effectLst/>
                <a:latin typeface="Courier New" panose="02070309020205020404" pitchFamily="49" charset="0"/>
                <a:cs typeface="Courier New" panose="02070309020205020404" pitchFamily="49" charset="0"/>
              </a:rPr>
              <a:t>Diamond.showTop</a:t>
            </a:r>
            <a:r>
              <a:rPr lang="en-IN" b="0" dirty="0">
                <a:solidFill>
                  <a:srgbClr val="0000FF"/>
                </a:solidFill>
                <a:effectLst/>
                <a:latin typeface="Courier New" panose="02070309020205020404" pitchFamily="49" charset="0"/>
                <a:cs typeface="Courier New" panose="02070309020205020404" pitchFamily="49" charset="0"/>
              </a:rPr>
              <a:t>(size)</a:t>
            </a:r>
          </a:p>
          <a:p>
            <a:r>
              <a:rPr lang="en-IN" b="0" dirty="0">
                <a:solidFill>
                  <a:schemeClr val="tx1"/>
                </a:solidFill>
                <a:effectLst/>
                <a:latin typeface="Courier New" panose="02070309020205020404" pitchFamily="49" charset="0"/>
                <a:cs typeface="Courier New" panose="02070309020205020404" pitchFamily="49" charset="0"/>
              </a:rPr>
              <a:t>        </a:t>
            </a:r>
            <a:r>
              <a:rPr lang="en-IN" b="0" dirty="0" err="1">
                <a:solidFill>
                  <a:srgbClr val="FF0000"/>
                </a:solidFill>
                <a:effectLst/>
                <a:latin typeface="Courier New" panose="02070309020205020404" pitchFamily="49" charset="0"/>
                <a:cs typeface="Courier New" panose="02070309020205020404" pitchFamily="49" charset="0"/>
              </a:rPr>
              <a:t>Diamond.showMiddle</a:t>
            </a:r>
            <a:r>
              <a:rPr lang="en-IN" b="0" dirty="0">
                <a:solidFill>
                  <a:srgbClr val="FF0000"/>
                </a:solidFill>
                <a:effectLst/>
                <a:latin typeface="Courier New" panose="02070309020205020404" pitchFamily="49" charset="0"/>
                <a:cs typeface="Courier New" panose="02070309020205020404" pitchFamily="49" charset="0"/>
              </a:rPr>
              <a:t>(size)</a:t>
            </a:r>
          </a:p>
          <a:p>
            <a:r>
              <a:rPr lang="en-IN" b="0" dirty="0">
                <a:solidFill>
                  <a:schemeClr val="tx1"/>
                </a:solidFill>
                <a:effectLst/>
                <a:latin typeface="Courier New" panose="02070309020205020404" pitchFamily="49" charset="0"/>
                <a:cs typeface="Courier New" panose="02070309020205020404" pitchFamily="49" charset="0"/>
              </a:rPr>
              <a:t>        </a:t>
            </a:r>
            <a:r>
              <a:rPr lang="en-IN" b="0" dirty="0" err="1">
                <a:solidFill>
                  <a:srgbClr val="5C8F46"/>
                </a:solidFill>
                <a:effectLst/>
                <a:latin typeface="Courier New" panose="02070309020205020404" pitchFamily="49" charset="0"/>
                <a:cs typeface="Courier New" panose="02070309020205020404" pitchFamily="49" charset="0"/>
              </a:rPr>
              <a:t>Diamond.showBottom</a:t>
            </a:r>
            <a:r>
              <a:rPr lang="en-IN" b="0" dirty="0">
                <a:solidFill>
                  <a:srgbClr val="5C8F46"/>
                </a:solidFill>
                <a:effectLst/>
                <a:latin typeface="Courier New" panose="02070309020205020404" pitchFamily="49" charset="0"/>
                <a:cs typeface="Courier New" panose="02070309020205020404" pitchFamily="49" charset="0"/>
              </a:rPr>
              <a:t>(size)</a:t>
            </a:r>
          </a:p>
        </p:txBody>
      </p:sp>
      <p:cxnSp>
        <p:nvCxnSpPr>
          <p:cNvPr id="23" name="Straight Connector 22">
            <a:extLst>
              <a:ext uri="{FF2B5EF4-FFF2-40B4-BE49-F238E27FC236}">
                <a16:creationId xmlns:a16="http://schemas.microsoft.com/office/drawing/2014/main" id="{4F3E6E8F-B648-AE91-3FB6-F6814A8A163A}"/>
              </a:ext>
            </a:extLst>
          </p:cNvPr>
          <p:cNvCxnSpPr>
            <a:cxnSpLocks/>
          </p:cNvCxnSpPr>
          <p:nvPr/>
        </p:nvCxnSpPr>
        <p:spPr>
          <a:xfrm>
            <a:off x="4572000" y="1318847"/>
            <a:ext cx="0" cy="354036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4" name="TextBox 23">
            <a:extLst>
              <a:ext uri="{FF2B5EF4-FFF2-40B4-BE49-F238E27FC236}">
                <a16:creationId xmlns:a16="http://schemas.microsoft.com/office/drawing/2014/main" id="{8DC73ED2-D7E2-A475-0D58-EB31FA03A5AF}"/>
              </a:ext>
            </a:extLst>
          </p:cNvPr>
          <p:cNvSpPr txBox="1"/>
          <p:nvPr/>
        </p:nvSpPr>
        <p:spPr>
          <a:xfrm>
            <a:off x="5017477" y="1253633"/>
            <a:ext cx="3411415" cy="307777"/>
          </a:xfrm>
          <a:prstGeom prst="rect">
            <a:avLst/>
          </a:prstGeom>
          <a:noFill/>
          <a:ln>
            <a:noFill/>
          </a:ln>
        </p:spPr>
        <p:txBody>
          <a:bodyPr wrap="square" rtlCol="0">
            <a:spAutoFit/>
          </a:bodyPr>
          <a:lstStyle/>
          <a:p>
            <a:pPr algn="ctr"/>
            <a:r>
              <a:rPr lang="en-IN" dirty="0"/>
              <a:t>USING STATIC METHOD</a:t>
            </a:r>
          </a:p>
        </p:txBody>
      </p:sp>
      <p:sp>
        <p:nvSpPr>
          <p:cNvPr id="6" name="Text Placeholder 2">
            <a:extLst>
              <a:ext uri="{FF2B5EF4-FFF2-40B4-BE49-F238E27FC236}">
                <a16:creationId xmlns:a16="http://schemas.microsoft.com/office/drawing/2014/main" id="{4CD2BD44-082E-4ABF-9DEA-3A04699C48FD}"/>
              </a:ext>
            </a:extLst>
          </p:cNvPr>
          <p:cNvSpPr txBox="1">
            <a:spLocks/>
          </p:cNvSpPr>
          <p:nvPr/>
        </p:nvSpPr>
        <p:spPr>
          <a:xfrm>
            <a:off x="5017477" y="1667818"/>
            <a:ext cx="3674146" cy="1421213"/>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15000"/>
              </a:lnSpc>
              <a:spcBef>
                <a:spcPts val="0"/>
              </a:spcBef>
              <a:spcAft>
                <a:spcPts val="1600"/>
              </a:spcAft>
              <a:buClr>
                <a:schemeClr val="dk1"/>
              </a:buClr>
              <a:buSzPct val="100000"/>
              <a:buFont typeface="Open Sans"/>
              <a:buNone/>
              <a:defRPr sz="1800" b="0" i="0" u="none" strike="noStrike" cap="none">
                <a:solidFill>
                  <a:schemeClr val="dk1"/>
                </a:solidFill>
                <a:latin typeface="Open Sans"/>
                <a:ea typeface="Open Sans"/>
                <a:cs typeface="Open Sans"/>
                <a:sym typeface="Open Sans"/>
              </a:defRPr>
            </a:lvl1pPr>
            <a:lvl2pPr marR="0" lvl="1"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2pPr>
            <a:lvl3pPr marR="0" lvl="2"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3pPr>
            <a:lvl4pPr marR="0" lvl="3"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4pPr>
            <a:lvl5pPr marR="0" lvl="4"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5pPr>
            <a:lvl6pPr marR="0" lvl="5"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6pPr>
            <a:lvl7pPr marR="0" lvl="6"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7pPr>
            <a:lvl8pPr marR="0" lvl="7"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8pPr>
            <a:lvl9pPr marR="0" lvl="8" algn="l" rtl="0">
              <a:lnSpc>
                <a:spcPct val="115000"/>
              </a:lnSpc>
              <a:spcBef>
                <a:spcPts val="0"/>
              </a:spcBef>
              <a:spcAft>
                <a:spcPts val="1600"/>
              </a:spcAft>
              <a:buClr>
                <a:schemeClr val="dk1"/>
              </a:buClr>
              <a:buFont typeface="Open Sans"/>
              <a:buNone/>
              <a:defRPr sz="1400" b="0" i="0" u="none" strike="noStrike" cap="none">
                <a:solidFill>
                  <a:schemeClr val="dk1"/>
                </a:solidFill>
                <a:latin typeface="Open Sans"/>
                <a:ea typeface="Open Sans"/>
                <a:cs typeface="Open Sans"/>
                <a:sym typeface="Open Sans"/>
              </a:defRPr>
            </a:lvl9pPr>
          </a:lstStyle>
          <a:p>
            <a:pPr>
              <a:lnSpc>
                <a:spcPct val="100000"/>
              </a:lnSpc>
              <a:spcAft>
                <a:spcPts val="0"/>
              </a:spcAft>
            </a:pPr>
            <a:r>
              <a:rPr lang="en-US" sz="1400" dirty="0">
                <a:solidFill>
                  <a:schemeClr val="tx1"/>
                </a:solidFill>
                <a:latin typeface="Courier New" panose="02070309020205020404" pitchFamily="49" charset="0"/>
                <a:cs typeface="Courier New" panose="02070309020205020404" pitchFamily="49" charset="0"/>
              </a:rPr>
              <a:t>if __name__=="__main__":</a:t>
            </a:r>
          </a:p>
          <a:p>
            <a:pPr>
              <a:lnSpc>
                <a:spcPct val="100000"/>
              </a:lnSpc>
              <a:spcAft>
                <a:spcPts val="0"/>
              </a:spcAft>
            </a:pPr>
            <a:r>
              <a:rPr lang="en-US" sz="1400" dirty="0">
                <a:solidFill>
                  <a:schemeClr val="tx1"/>
                </a:solidFill>
                <a:latin typeface="Courier New" panose="02070309020205020404" pitchFamily="49" charset="0"/>
                <a:cs typeface="Courier New" panose="02070309020205020404" pitchFamily="49" charset="0"/>
              </a:rPr>
              <a:t>    size =  int(input("Size: "))</a:t>
            </a:r>
          </a:p>
          <a:p>
            <a:pPr>
              <a:lnSpc>
                <a:spcPct val="100000"/>
              </a:lnSpc>
              <a:spcAft>
                <a:spcPts val="0"/>
              </a:spcAft>
            </a:pPr>
            <a:r>
              <a:rPr lang="en-US" sz="1400" dirty="0">
                <a:solidFill>
                  <a:schemeClr val="tx1"/>
                </a:solidFill>
                <a:latin typeface="Courier New" panose="02070309020205020404" pitchFamily="49" charset="0"/>
                <a:cs typeface="Courier New" panose="02070309020205020404" pitchFamily="49" charset="0"/>
              </a:rPr>
              <a:t>    </a:t>
            </a:r>
            <a:r>
              <a:rPr lang="en-US" sz="1400" dirty="0" err="1">
                <a:solidFill>
                  <a:schemeClr val="tx1"/>
                </a:solidFill>
                <a:latin typeface="Courier New" panose="02070309020205020404" pitchFamily="49" charset="0"/>
                <a:cs typeface="Courier New" panose="02070309020205020404" pitchFamily="49" charset="0"/>
              </a:rPr>
              <a:t>Diamond.</a:t>
            </a:r>
            <a:r>
              <a:rPr lang="en-US" sz="1400" dirty="0" err="1">
                <a:solidFill>
                  <a:srgbClr val="FF0000"/>
                </a:solidFill>
                <a:latin typeface="Courier New" panose="02070309020205020404" pitchFamily="49" charset="0"/>
                <a:cs typeface="Courier New" panose="02070309020205020404" pitchFamily="49" charset="0"/>
              </a:rPr>
              <a:t>showDiamond</a:t>
            </a:r>
            <a:r>
              <a:rPr lang="en-US" sz="1400" dirty="0">
                <a:solidFill>
                  <a:schemeClr val="tx1"/>
                </a:solidFill>
                <a:latin typeface="Courier New" panose="02070309020205020404" pitchFamily="49" charset="0"/>
                <a:cs typeface="Courier New" panose="02070309020205020404" pitchFamily="49" charset="0"/>
              </a:rPr>
              <a:t>(size)</a:t>
            </a:r>
          </a:p>
          <a:p>
            <a:br>
              <a:rPr lang="en-US" sz="1400" b="1" dirty="0">
                <a:solidFill>
                  <a:schemeClr val="tx1"/>
                </a:solidFill>
                <a:latin typeface="Courier New" panose="02070309020205020404" pitchFamily="49" charset="0"/>
                <a:cs typeface="Courier New" panose="02070309020205020404" pitchFamily="49" charset="0"/>
              </a:rPr>
            </a:br>
            <a:r>
              <a:rPr lang="en-US" sz="1400" b="1" dirty="0">
                <a:solidFill>
                  <a:schemeClr val="tx1"/>
                </a:solidFill>
                <a:latin typeface="Courier New" panose="02070309020205020404" pitchFamily="49" charset="0"/>
                <a:cs typeface="Courier New" panose="02070309020205020404" pitchFamily="49" charset="0"/>
              </a:rPr>
              <a:t>   </a:t>
            </a:r>
            <a:br>
              <a:rPr lang="en-US" sz="1400" dirty="0">
                <a:solidFill>
                  <a:schemeClr val="tx1"/>
                </a:solidFill>
                <a:latin typeface="Courier New" panose="02070309020205020404" pitchFamily="49" charset="0"/>
                <a:cs typeface="Courier New" panose="02070309020205020404" pitchFamily="49" charset="0"/>
              </a:rPr>
            </a:br>
            <a:r>
              <a:rPr lang="en-US" sz="1400" dirty="0">
                <a:solidFill>
                  <a:schemeClr val="tx1"/>
                </a:solidFill>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867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Show a diamond: </a:t>
            </a:r>
            <a:r>
              <a:rPr lang="en-GB" dirty="0" err="1"/>
              <a:t>showTop</a:t>
            </a:r>
            <a:r>
              <a:rPr lang="en-GB" dirty="0"/>
              <a:t> procedure</a:t>
            </a:r>
          </a:p>
        </p:txBody>
      </p:sp>
      <p:sp>
        <p:nvSpPr>
          <p:cNvPr id="106" name="Shape 106"/>
          <p:cNvSpPr txBox="1">
            <a:spLocks noGrp="1"/>
          </p:cNvSpPr>
          <p:nvPr>
            <p:ph type="body" idx="1"/>
          </p:nvPr>
        </p:nvSpPr>
        <p:spPr>
          <a:xfrm>
            <a:off x="106539" y="1225225"/>
            <a:ext cx="4354085" cy="3354000"/>
          </a:xfrm>
          <a:prstGeom prst="rect">
            <a:avLst/>
          </a:prstGeom>
        </p:spPr>
        <p:txBody>
          <a:bodyPr lIns="91425" tIns="91425" rIns="91425" bIns="91425" anchor="t" anchorCtr="0">
            <a:noAutofit/>
          </a:bodyPr>
          <a:lstStyle/>
          <a:p>
            <a:pPr>
              <a:spcAft>
                <a:spcPts val="0"/>
              </a:spcAft>
            </a:pPr>
            <a:r>
              <a:rPr lang="en-US" b="0" dirty="0">
                <a:solidFill>
                  <a:srgbClr val="D4D4D4"/>
                </a:solidFill>
                <a:effectLst/>
                <a:latin typeface="Consolas" panose="020B0609020204030204" pitchFamily="49" charset="0"/>
              </a:rPr>
              <a:t> </a:t>
            </a:r>
          </a:p>
          <a:p>
            <a:pPr>
              <a:spcAft>
                <a:spcPts val="0"/>
              </a:spcAft>
            </a:pPr>
            <a:r>
              <a:rPr lang="en-US" sz="1400" b="0" dirty="0">
                <a:solidFill>
                  <a:schemeClr val="tx1"/>
                </a:solidFill>
                <a:effectLst/>
                <a:latin typeface="Courier New" panose="02070309020205020404" pitchFamily="49" charset="0"/>
                <a:cs typeface="Courier New" panose="02070309020205020404" pitchFamily="49" charset="0"/>
              </a:rPr>
              <a:t>def </a:t>
            </a:r>
            <a:r>
              <a:rPr lang="en-US" sz="1400" b="1" dirty="0" err="1">
                <a:solidFill>
                  <a:srgbClr val="FF0000"/>
                </a:solidFill>
                <a:effectLst/>
                <a:latin typeface="Courier New" panose="02070309020205020404" pitchFamily="49" charset="0"/>
                <a:cs typeface="Courier New" panose="02070309020205020404" pitchFamily="49" charset="0"/>
              </a:rPr>
              <a:t>showTop</a:t>
            </a:r>
            <a:r>
              <a:rPr lang="en-US" sz="1400" dirty="0">
                <a:solidFill>
                  <a:schemeClr val="tx1"/>
                </a:solidFill>
                <a:effectLst/>
                <a:latin typeface="Courier New" panose="02070309020205020404" pitchFamily="49" charset="0"/>
                <a:cs typeface="Courier New" panose="02070309020205020404" pitchFamily="49" charset="0"/>
              </a:rPr>
              <a:t>(self, size) :</a:t>
            </a:r>
          </a:p>
          <a:p>
            <a:pPr>
              <a:spcAft>
                <a:spcPts val="0"/>
              </a:spcAft>
            </a:pPr>
            <a:r>
              <a:rPr lang="en-US" sz="1400" b="1" dirty="0">
                <a:solidFill>
                  <a:srgbClr val="FF0000"/>
                </a:solidFill>
                <a:latin typeface="Courier New" panose="02070309020205020404" pitchFamily="49" charset="0"/>
                <a:cs typeface="Courier New" panose="02070309020205020404" pitchFamily="49" charset="0"/>
              </a:rPr>
              <a:t>	</a:t>
            </a:r>
            <a:r>
              <a:rPr lang="en-US" sz="1400" b="0" dirty="0">
                <a:solidFill>
                  <a:schemeClr val="tx1"/>
                </a:solidFill>
                <a:effectLst/>
                <a:latin typeface="Courier New" panose="02070309020205020404" pitchFamily="49" charset="0"/>
                <a:cs typeface="Courier New" panose="02070309020205020404" pitchFamily="49" charset="0"/>
              </a:rPr>
              <a:t>for length in range (1, size):</a:t>
            </a:r>
          </a:p>
          <a:p>
            <a:pPr>
              <a:spcAft>
                <a:spcPts val="0"/>
              </a:spcAft>
            </a:pPr>
            <a:r>
              <a:rPr lang="en-US" sz="1400" b="0" dirty="0">
                <a:solidFill>
                  <a:schemeClr val="tx1"/>
                </a:solidFill>
                <a:effectLst/>
                <a:latin typeface="Courier New" panose="02070309020205020404" pitchFamily="49" charset="0"/>
                <a:cs typeface="Courier New" panose="02070309020205020404" pitchFamily="49" charset="0"/>
              </a:rPr>
              <a:t>            </a:t>
            </a:r>
            <a:r>
              <a:rPr lang="en-US" sz="1400" dirty="0" err="1">
                <a:solidFill>
                  <a:schemeClr val="tx1"/>
                </a:solidFill>
                <a:effectLst/>
                <a:latin typeface="Courier New" panose="02070309020205020404" pitchFamily="49" charset="0"/>
                <a:cs typeface="Courier New" panose="02070309020205020404" pitchFamily="49" charset="0"/>
              </a:rPr>
              <a:t>self.</a:t>
            </a:r>
            <a:r>
              <a:rPr lang="en-US" sz="1400" b="1" dirty="0" err="1">
                <a:solidFill>
                  <a:srgbClr val="FF0000"/>
                </a:solidFill>
                <a:effectLst/>
                <a:latin typeface="Courier New" panose="02070309020205020404" pitchFamily="49" charset="0"/>
                <a:cs typeface="Courier New" panose="02070309020205020404" pitchFamily="49" charset="0"/>
              </a:rPr>
              <a:t>showLine</a:t>
            </a:r>
            <a:r>
              <a:rPr lang="en-US" sz="1400" dirty="0">
                <a:solidFill>
                  <a:schemeClr val="tx1"/>
                </a:solidFill>
                <a:effectLst/>
                <a:latin typeface="Courier New" panose="02070309020205020404" pitchFamily="49" charset="0"/>
                <a:cs typeface="Courier New" panose="02070309020205020404" pitchFamily="49" charset="0"/>
              </a:rPr>
              <a:t>(length, size)</a:t>
            </a:r>
          </a:p>
          <a:p>
            <a:pPr lvl="0" rtl="0">
              <a:spcBef>
                <a:spcPts val="0"/>
              </a:spcBef>
              <a:buNone/>
            </a:pPr>
            <a:br>
              <a:rPr lang="en-GB" dirty="0">
                <a:latin typeface="Courier New"/>
                <a:ea typeface="Courier New"/>
                <a:cs typeface="Courier New"/>
                <a:sym typeface="Courier New"/>
              </a:rPr>
            </a:br>
            <a:endParaRPr lang="en-GB" dirty="0">
              <a:latin typeface="Courier New"/>
              <a:ea typeface="Courier New"/>
              <a:cs typeface="Courier New"/>
              <a:sym typeface="Courier New"/>
            </a:endParaRPr>
          </a:p>
          <a:p>
            <a:pPr lvl="0" rtl="0">
              <a:spcBef>
                <a:spcPts val="0"/>
              </a:spcBef>
              <a:buNone/>
            </a:pPr>
            <a:r>
              <a:rPr lang="en-GB" dirty="0">
                <a:latin typeface="Courier New"/>
                <a:ea typeface="Courier New"/>
                <a:cs typeface="Courier New"/>
                <a:sym typeface="Courier New"/>
              </a:rPr>
              <a:t>e.g. size = 4</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      length = 1</a:t>
            </a:r>
            <a:br>
              <a:rPr lang="en-GB" dirty="0">
                <a:latin typeface="Courier New"/>
                <a:ea typeface="Courier New"/>
                <a:cs typeface="Courier New"/>
                <a:sym typeface="Courier New"/>
              </a:rPr>
            </a:br>
            <a:r>
              <a:rPr lang="en-GB" dirty="0">
                <a:latin typeface="Courier New"/>
                <a:ea typeface="Courier New"/>
                <a:cs typeface="Courier New"/>
                <a:sym typeface="Courier New"/>
              </a:rPr>
              <a:t>   * *     length = 2</a:t>
            </a:r>
            <a:br>
              <a:rPr lang="en-GB" dirty="0">
                <a:latin typeface="Courier New"/>
                <a:ea typeface="Courier New"/>
                <a:cs typeface="Courier New"/>
                <a:sym typeface="Courier New"/>
              </a:rPr>
            </a:br>
            <a:r>
              <a:rPr lang="en-GB" dirty="0">
                <a:latin typeface="Courier New"/>
                <a:ea typeface="Courier New"/>
                <a:cs typeface="Courier New"/>
                <a:sym typeface="Courier New"/>
              </a:rPr>
              <a:t>  * * *    length = 3</a:t>
            </a:r>
          </a:p>
        </p:txBody>
      </p:sp>
      <p:sp>
        <p:nvSpPr>
          <p:cNvPr id="107" name="Shape 10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13</a:t>
            </a:fld>
            <a:endParaRPr lang="en-GB"/>
          </a:p>
        </p:txBody>
      </p:sp>
      <p:sp>
        <p:nvSpPr>
          <p:cNvPr id="3" name="TextBox 2">
            <a:extLst>
              <a:ext uri="{FF2B5EF4-FFF2-40B4-BE49-F238E27FC236}">
                <a16:creationId xmlns:a16="http://schemas.microsoft.com/office/drawing/2014/main" id="{8147A078-A086-7943-AABC-7D745F14488A}"/>
              </a:ext>
            </a:extLst>
          </p:cNvPr>
          <p:cNvSpPr txBox="1"/>
          <p:nvPr/>
        </p:nvSpPr>
        <p:spPr>
          <a:xfrm>
            <a:off x="4478215" y="2359931"/>
            <a:ext cx="4665785" cy="954107"/>
          </a:xfrm>
          <a:prstGeom prst="rect">
            <a:avLst/>
          </a:prstGeom>
          <a:noFill/>
        </p:spPr>
        <p:txBody>
          <a:bodyPr wrap="square">
            <a:spAutoFit/>
          </a:bodyPr>
          <a:lstStyle/>
          <a:p>
            <a:r>
              <a:rPr lang="en-US" b="0" dirty="0">
                <a:solidFill>
                  <a:schemeClr val="tx1"/>
                </a:solidFill>
                <a:effectLst/>
                <a:latin typeface="Courier New" panose="02070309020205020404" pitchFamily="49" charset="0"/>
                <a:cs typeface="Courier New" panose="02070309020205020404" pitchFamily="49" charset="0"/>
              </a:rPr>
              <a:t>@staticmethod</a:t>
            </a:r>
          </a:p>
          <a:p>
            <a:r>
              <a:rPr lang="en-US" b="0" dirty="0">
                <a:solidFill>
                  <a:schemeClr val="tx1"/>
                </a:solidFill>
                <a:effectLst/>
                <a:latin typeface="Courier New" panose="02070309020205020404" pitchFamily="49" charset="0"/>
                <a:cs typeface="Courier New" panose="02070309020205020404" pitchFamily="49" charset="0"/>
              </a:rPr>
              <a:t>def </a:t>
            </a:r>
            <a:r>
              <a:rPr lang="en-US" b="1" dirty="0" err="1">
                <a:solidFill>
                  <a:srgbClr val="FF0000"/>
                </a:solidFill>
                <a:effectLst/>
                <a:latin typeface="Courier New" panose="02070309020205020404" pitchFamily="49" charset="0"/>
                <a:cs typeface="Courier New" panose="02070309020205020404" pitchFamily="49" charset="0"/>
              </a:rPr>
              <a:t>showTop</a:t>
            </a:r>
            <a:r>
              <a:rPr lang="en-US" dirty="0">
                <a:solidFill>
                  <a:schemeClr val="tx1"/>
                </a:solidFill>
                <a:effectLst/>
                <a:latin typeface="Courier New" panose="02070309020205020404" pitchFamily="49" charset="0"/>
                <a:cs typeface="Courier New" panose="02070309020205020404" pitchFamily="49" charset="0"/>
              </a:rPr>
              <a:t>(size) :</a:t>
            </a:r>
          </a:p>
          <a:p>
            <a:r>
              <a:rPr lang="en-US" b="0" dirty="0">
                <a:solidFill>
                  <a:schemeClr val="tx1"/>
                </a:solidFill>
                <a:effectLst/>
                <a:latin typeface="Courier New" panose="02070309020205020404" pitchFamily="49" charset="0"/>
                <a:cs typeface="Courier New" panose="02070309020205020404" pitchFamily="49" charset="0"/>
              </a:rPr>
              <a:t>    for length in range (1, size):</a:t>
            </a:r>
          </a:p>
          <a:p>
            <a:r>
              <a:rPr lang="en-US" b="0" dirty="0">
                <a:solidFill>
                  <a:schemeClr val="tx1"/>
                </a:solidFill>
                <a:effectLst/>
                <a:latin typeface="Courier New" panose="02070309020205020404" pitchFamily="49" charset="0"/>
                <a:cs typeface="Courier New" panose="02070309020205020404" pitchFamily="49" charset="0"/>
              </a:rPr>
              <a:t>        </a:t>
            </a:r>
            <a:r>
              <a:rPr lang="en-US" dirty="0" err="1">
                <a:solidFill>
                  <a:schemeClr val="tx1"/>
                </a:solidFill>
                <a:effectLst/>
                <a:latin typeface="Courier New" panose="02070309020205020404" pitchFamily="49" charset="0"/>
                <a:cs typeface="Courier New" panose="02070309020205020404" pitchFamily="49" charset="0"/>
              </a:rPr>
              <a:t>Diamond.</a:t>
            </a:r>
            <a:r>
              <a:rPr lang="en-US" b="1" dirty="0" err="1">
                <a:solidFill>
                  <a:srgbClr val="FF0000"/>
                </a:solidFill>
                <a:effectLst/>
                <a:latin typeface="Courier New" panose="02070309020205020404" pitchFamily="49" charset="0"/>
                <a:cs typeface="Courier New" panose="02070309020205020404" pitchFamily="49" charset="0"/>
              </a:rPr>
              <a:t>showLine</a:t>
            </a:r>
            <a:r>
              <a:rPr lang="en-US" dirty="0">
                <a:solidFill>
                  <a:schemeClr val="tx1"/>
                </a:solidFill>
                <a:effectLst/>
                <a:latin typeface="Courier New" panose="02070309020205020404" pitchFamily="49" charset="0"/>
                <a:cs typeface="Courier New" panose="02070309020205020404" pitchFamily="49" charset="0"/>
              </a:rPr>
              <a:t>(length, size)</a:t>
            </a:r>
          </a:p>
        </p:txBody>
      </p:sp>
      <p:cxnSp>
        <p:nvCxnSpPr>
          <p:cNvPr id="5" name="Straight Connector 4">
            <a:extLst>
              <a:ext uri="{FF2B5EF4-FFF2-40B4-BE49-F238E27FC236}">
                <a16:creationId xmlns:a16="http://schemas.microsoft.com/office/drawing/2014/main" id="{12068316-0CBD-DB04-4301-366419FF07D5}"/>
              </a:ext>
            </a:extLst>
          </p:cNvPr>
          <p:cNvCxnSpPr/>
          <p:nvPr/>
        </p:nvCxnSpPr>
        <p:spPr>
          <a:xfrm>
            <a:off x="4413739" y="1389185"/>
            <a:ext cx="0" cy="354036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Box 5">
            <a:extLst>
              <a:ext uri="{FF2B5EF4-FFF2-40B4-BE49-F238E27FC236}">
                <a16:creationId xmlns:a16="http://schemas.microsoft.com/office/drawing/2014/main" id="{DF457130-9402-16F7-196D-A0272747C450}"/>
              </a:ext>
            </a:extLst>
          </p:cNvPr>
          <p:cNvSpPr txBox="1"/>
          <p:nvPr/>
        </p:nvSpPr>
        <p:spPr>
          <a:xfrm>
            <a:off x="5017477" y="1541585"/>
            <a:ext cx="3411415" cy="307777"/>
          </a:xfrm>
          <a:prstGeom prst="rect">
            <a:avLst/>
          </a:prstGeom>
          <a:noFill/>
          <a:ln>
            <a:noFill/>
          </a:ln>
        </p:spPr>
        <p:txBody>
          <a:bodyPr wrap="square" rtlCol="0">
            <a:spAutoFit/>
          </a:bodyPr>
          <a:lstStyle/>
          <a:p>
            <a:pPr algn="ctr"/>
            <a:r>
              <a:rPr lang="en-IN" dirty="0"/>
              <a:t>USING STATIC METHOD</a:t>
            </a:r>
          </a:p>
        </p:txBody>
      </p:sp>
    </p:spTree>
    <p:extLst>
      <p:ext uri="{BB962C8B-B14F-4D97-AF65-F5344CB8AC3E}">
        <p14:creationId xmlns:p14="http://schemas.microsoft.com/office/powerpoint/2010/main" val="4134932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186961"/>
            <a:ext cx="8520600" cy="831300"/>
          </a:xfrm>
          <a:prstGeom prst="rect">
            <a:avLst/>
          </a:prstGeom>
        </p:spPr>
        <p:txBody>
          <a:bodyPr lIns="91425" tIns="91425" rIns="91425" bIns="91425" anchor="b" anchorCtr="0">
            <a:noAutofit/>
          </a:bodyPr>
          <a:lstStyle/>
          <a:p>
            <a:pPr lvl="0" rtl="0">
              <a:spcBef>
                <a:spcPts val="0"/>
              </a:spcBef>
              <a:buNone/>
            </a:pPr>
            <a:r>
              <a:rPr lang="en-GB" dirty="0"/>
              <a:t>Show a diamond: </a:t>
            </a:r>
            <a:r>
              <a:rPr lang="en-GB" dirty="0" err="1"/>
              <a:t>showLine</a:t>
            </a:r>
            <a:r>
              <a:rPr lang="en-GB" dirty="0"/>
              <a:t> procedure</a:t>
            </a:r>
          </a:p>
        </p:txBody>
      </p:sp>
      <p:sp>
        <p:nvSpPr>
          <p:cNvPr id="113" name="Shape 113"/>
          <p:cNvSpPr txBox="1">
            <a:spLocks noGrp="1"/>
          </p:cNvSpPr>
          <p:nvPr>
            <p:ph type="body" idx="1"/>
          </p:nvPr>
        </p:nvSpPr>
        <p:spPr>
          <a:xfrm>
            <a:off x="311700" y="1107984"/>
            <a:ext cx="8520600" cy="3948831"/>
          </a:xfrm>
          <a:prstGeom prst="rect">
            <a:avLst/>
          </a:prstGeom>
        </p:spPr>
        <p:txBody>
          <a:bodyPr lIns="91425" tIns="91425" rIns="91425" bIns="91425" anchor="t" anchorCtr="0">
            <a:noAutofit/>
          </a:bodyPr>
          <a:lstStyle/>
          <a:p>
            <a:pPr>
              <a:spcAft>
                <a:spcPts val="0"/>
              </a:spcAft>
            </a:pPr>
            <a:endParaRPr lang="en-IN" sz="1200" b="0" dirty="0">
              <a:solidFill>
                <a:schemeClr val="tx1"/>
              </a:solidFill>
              <a:effectLst/>
              <a:latin typeface="Courier New" panose="02070309020205020404" pitchFamily="49" charset="0"/>
              <a:cs typeface="Courier New" panose="02070309020205020404" pitchFamily="49" charset="0"/>
            </a:endParaRPr>
          </a:p>
          <a:p>
            <a:pPr>
              <a:spcAft>
                <a:spcPts val="0"/>
              </a:spcAft>
            </a:pPr>
            <a:endParaRPr lang="en-IN" sz="1200" dirty="0">
              <a:solidFill>
                <a:schemeClr val="tx1"/>
              </a:solidFill>
              <a:latin typeface="Courier New" panose="02070309020205020404" pitchFamily="49" charset="0"/>
              <a:cs typeface="Courier New" panose="02070309020205020404" pitchFamily="49" charset="0"/>
            </a:endParaRPr>
          </a:p>
          <a:p>
            <a:pPr>
              <a:spcAft>
                <a:spcPts val="0"/>
              </a:spcAft>
            </a:pPr>
            <a:r>
              <a:rPr lang="en-IN" sz="1200" b="0" dirty="0">
                <a:solidFill>
                  <a:schemeClr val="tx1"/>
                </a:solidFill>
                <a:effectLst/>
                <a:latin typeface="Courier New" panose="02070309020205020404" pitchFamily="49" charset="0"/>
                <a:cs typeface="Courier New" panose="02070309020205020404" pitchFamily="49" charset="0"/>
              </a:rPr>
              <a:t>def </a:t>
            </a:r>
            <a:r>
              <a:rPr lang="en-IN" sz="1200" b="1" dirty="0" err="1">
                <a:solidFill>
                  <a:srgbClr val="FF0000"/>
                </a:solidFill>
                <a:effectLst/>
                <a:latin typeface="Courier New" panose="02070309020205020404" pitchFamily="49" charset="0"/>
                <a:cs typeface="Courier New" panose="02070309020205020404" pitchFamily="49" charset="0"/>
              </a:rPr>
              <a:t>showLine</a:t>
            </a:r>
            <a:r>
              <a:rPr lang="en-IN" sz="1200" dirty="0">
                <a:solidFill>
                  <a:schemeClr val="tx1"/>
                </a:solidFill>
                <a:effectLst/>
                <a:latin typeface="Courier New" panose="02070309020205020404" pitchFamily="49" charset="0"/>
                <a:cs typeface="Courier New" panose="02070309020205020404" pitchFamily="49" charset="0"/>
              </a:rPr>
              <a:t>(self, </a:t>
            </a:r>
            <a:r>
              <a:rPr lang="en-IN" sz="1200" dirty="0" err="1">
                <a:solidFill>
                  <a:schemeClr val="tx1"/>
                </a:solidFill>
                <a:effectLst/>
                <a:latin typeface="Courier New" panose="02070309020205020404" pitchFamily="49" charset="0"/>
                <a:cs typeface="Courier New" panose="02070309020205020404" pitchFamily="49" charset="0"/>
              </a:rPr>
              <a:t>howManyStars</a:t>
            </a:r>
            <a:r>
              <a:rPr lang="en-IN" sz="1200" dirty="0">
                <a:solidFill>
                  <a:schemeClr val="tx1"/>
                </a:solidFill>
                <a:effectLst/>
                <a:latin typeface="Courier New" panose="02070309020205020404" pitchFamily="49" charset="0"/>
                <a:cs typeface="Courier New" panose="02070309020205020404" pitchFamily="49" charset="0"/>
              </a:rPr>
              <a:t>,  size) :</a:t>
            </a:r>
          </a:p>
          <a:p>
            <a:pPr>
              <a:spcAft>
                <a:spcPts val="0"/>
              </a:spcAft>
            </a:pPr>
            <a:r>
              <a:rPr lang="en-IN" sz="1200" b="0" dirty="0">
                <a:solidFill>
                  <a:schemeClr val="tx1"/>
                </a:solidFill>
                <a:effectLst/>
                <a:latin typeface="Courier New" panose="02070309020205020404" pitchFamily="49" charset="0"/>
                <a:cs typeface="Courier New" panose="02070309020205020404" pitchFamily="49" charset="0"/>
              </a:rPr>
              <a:t>        </a:t>
            </a:r>
            <a:r>
              <a:rPr lang="en-IN" sz="1200" b="0" dirty="0" err="1">
                <a:solidFill>
                  <a:schemeClr val="tx1"/>
                </a:solidFill>
                <a:effectLst/>
                <a:latin typeface="Courier New" panose="02070309020205020404" pitchFamily="49" charset="0"/>
                <a:cs typeface="Courier New" panose="02070309020205020404" pitchFamily="49" charset="0"/>
              </a:rPr>
              <a:t>howManySpaces</a:t>
            </a:r>
            <a:r>
              <a:rPr lang="en-IN" sz="1200" b="0" dirty="0">
                <a:solidFill>
                  <a:schemeClr val="tx1"/>
                </a:solidFill>
                <a:effectLst/>
                <a:latin typeface="Courier New" panose="02070309020205020404" pitchFamily="49" charset="0"/>
                <a:cs typeface="Courier New" panose="02070309020205020404" pitchFamily="49" charset="0"/>
              </a:rPr>
              <a:t> = size - </a:t>
            </a:r>
            <a:r>
              <a:rPr lang="en-IN" sz="1200" b="0" dirty="0" err="1">
                <a:solidFill>
                  <a:schemeClr val="tx1"/>
                </a:solidFill>
                <a:effectLst/>
                <a:latin typeface="Courier New" panose="02070309020205020404" pitchFamily="49" charset="0"/>
                <a:cs typeface="Courier New" panose="02070309020205020404" pitchFamily="49" charset="0"/>
              </a:rPr>
              <a:t>howManyStars</a:t>
            </a:r>
            <a:endParaRPr lang="en-IN" sz="1200" b="0" dirty="0">
              <a:solidFill>
                <a:schemeClr val="tx1"/>
              </a:solidFill>
              <a:effectLst/>
              <a:latin typeface="Courier New" panose="02070309020205020404" pitchFamily="49" charset="0"/>
              <a:cs typeface="Courier New" panose="02070309020205020404" pitchFamily="49" charset="0"/>
            </a:endParaRPr>
          </a:p>
          <a:p>
            <a:pPr>
              <a:spcAft>
                <a:spcPts val="0"/>
              </a:spcAft>
            </a:pPr>
            <a:r>
              <a:rPr lang="en-IN" sz="1200" b="0" dirty="0">
                <a:solidFill>
                  <a:schemeClr val="tx1"/>
                </a:solidFill>
                <a:effectLst/>
                <a:latin typeface="Courier New" panose="02070309020205020404" pitchFamily="49" charset="0"/>
                <a:cs typeface="Courier New" panose="02070309020205020404" pitchFamily="49" charset="0"/>
              </a:rPr>
              <a:t>        </a:t>
            </a:r>
            <a:r>
              <a:rPr lang="en-IN" sz="1200" b="0" dirty="0" err="1">
                <a:solidFill>
                  <a:schemeClr val="tx1"/>
                </a:solidFill>
                <a:effectLst/>
                <a:latin typeface="Courier New" panose="02070309020205020404" pitchFamily="49" charset="0"/>
                <a:cs typeface="Courier New" panose="02070309020205020404" pitchFamily="49" charset="0"/>
              </a:rPr>
              <a:t>self.repeat</a:t>
            </a:r>
            <a:r>
              <a:rPr lang="en-IN" sz="1200" b="0" dirty="0">
                <a:solidFill>
                  <a:schemeClr val="tx1"/>
                </a:solidFill>
                <a:effectLst/>
                <a:latin typeface="Courier New" panose="02070309020205020404" pitchFamily="49" charset="0"/>
                <a:cs typeface="Courier New" panose="02070309020205020404" pitchFamily="49" charset="0"/>
              </a:rPr>
              <a:t>(</a:t>
            </a:r>
            <a:r>
              <a:rPr lang="en-IN" sz="1200" b="0" dirty="0" err="1">
                <a:solidFill>
                  <a:schemeClr val="tx1"/>
                </a:solidFill>
                <a:effectLst/>
                <a:latin typeface="Courier New" panose="02070309020205020404" pitchFamily="49" charset="0"/>
                <a:cs typeface="Courier New" panose="02070309020205020404" pitchFamily="49" charset="0"/>
              </a:rPr>
              <a:t>howManySpaces</a:t>
            </a:r>
            <a:r>
              <a:rPr lang="en-IN" sz="1200" b="0" dirty="0">
                <a:solidFill>
                  <a:schemeClr val="tx1"/>
                </a:solidFill>
                <a:effectLst/>
                <a:latin typeface="Courier New" panose="02070309020205020404" pitchFamily="49" charset="0"/>
                <a:cs typeface="Courier New" panose="02070309020205020404" pitchFamily="49" charset="0"/>
              </a:rPr>
              <a:t>, " ")</a:t>
            </a:r>
          </a:p>
          <a:p>
            <a:pPr>
              <a:spcAft>
                <a:spcPts val="0"/>
              </a:spcAft>
            </a:pPr>
            <a:r>
              <a:rPr lang="en-IN" sz="1200" b="0" dirty="0">
                <a:solidFill>
                  <a:schemeClr val="tx1"/>
                </a:solidFill>
                <a:effectLst/>
                <a:latin typeface="Courier New" panose="02070309020205020404" pitchFamily="49" charset="0"/>
                <a:cs typeface="Courier New" panose="02070309020205020404" pitchFamily="49" charset="0"/>
              </a:rPr>
              <a:t>        </a:t>
            </a:r>
            <a:r>
              <a:rPr lang="en-IN" sz="1200" b="0" dirty="0" err="1">
                <a:solidFill>
                  <a:schemeClr val="tx1"/>
                </a:solidFill>
                <a:effectLst/>
                <a:latin typeface="Courier New" panose="02070309020205020404" pitchFamily="49" charset="0"/>
                <a:cs typeface="Courier New" panose="02070309020205020404" pitchFamily="49" charset="0"/>
              </a:rPr>
              <a:t>self.repeat</a:t>
            </a:r>
            <a:r>
              <a:rPr lang="en-IN" sz="1200" b="0" dirty="0">
                <a:solidFill>
                  <a:schemeClr val="tx1"/>
                </a:solidFill>
                <a:effectLst/>
                <a:latin typeface="Courier New" panose="02070309020205020404" pitchFamily="49" charset="0"/>
                <a:cs typeface="Courier New" panose="02070309020205020404" pitchFamily="49" charset="0"/>
              </a:rPr>
              <a:t>(</a:t>
            </a:r>
            <a:r>
              <a:rPr lang="en-IN" sz="1200" b="0" dirty="0" err="1">
                <a:solidFill>
                  <a:schemeClr val="tx1"/>
                </a:solidFill>
                <a:effectLst/>
                <a:latin typeface="Courier New" panose="02070309020205020404" pitchFamily="49" charset="0"/>
                <a:cs typeface="Courier New" panose="02070309020205020404" pitchFamily="49" charset="0"/>
              </a:rPr>
              <a:t>howManyStars</a:t>
            </a:r>
            <a:r>
              <a:rPr lang="en-IN" sz="1200" b="0" dirty="0">
                <a:solidFill>
                  <a:schemeClr val="tx1"/>
                </a:solidFill>
                <a:effectLst/>
                <a:latin typeface="Courier New" panose="02070309020205020404" pitchFamily="49" charset="0"/>
                <a:cs typeface="Courier New" panose="02070309020205020404" pitchFamily="49" charset="0"/>
              </a:rPr>
              <a:t>, "* ")</a:t>
            </a:r>
          </a:p>
          <a:p>
            <a:pPr>
              <a:spcAft>
                <a:spcPts val="0"/>
              </a:spcAft>
            </a:pPr>
            <a:r>
              <a:rPr lang="en-IN" sz="1200" b="0" dirty="0">
                <a:solidFill>
                  <a:schemeClr val="tx1"/>
                </a:solidFill>
                <a:effectLst/>
                <a:latin typeface="Courier New" panose="02070309020205020404" pitchFamily="49" charset="0"/>
                <a:cs typeface="Courier New" panose="02070309020205020404" pitchFamily="49" charset="0"/>
              </a:rPr>
              <a:t>        print()</a:t>
            </a:r>
          </a:p>
          <a:p>
            <a:pPr>
              <a:spcAft>
                <a:spcPts val="0"/>
              </a:spcAft>
            </a:pPr>
            <a:endParaRPr lang="en-IN" sz="1200" dirty="0">
              <a:solidFill>
                <a:schemeClr val="tx1"/>
              </a:solidFill>
              <a:latin typeface="Courier New" panose="02070309020205020404" pitchFamily="49" charset="0"/>
              <a:ea typeface="Courier New"/>
              <a:cs typeface="Courier New" panose="02070309020205020404" pitchFamily="49" charset="0"/>
              <a:sym typeface="Courier New"/>
            </a:endParaRPr>
          </a:p>
          <a:p>
            <a:pPr>
              <a:spcAft>
                <a:spcPts val="0"/>
              </a:spcAft>
            </a:pPr>
            <a:br>
              <a:rPr lang="en-GB" dirty="0">
                <a:latin typeface="Courier New"/>
                <a:ea typeface="Courier New"/>
                <a:cs typeface="Courier New"/>
                <a:sym typeface="Courier New"/>
              </a:rPr>
            </a:br>
            <a:r>
              <a:rPr lang="en-GB" dirty="0">
                <a:latin typeface="Courier New"/>
                <a:ea typeface="Courier New"/>
                <a:cs typeface="Courier New"/>
                <a:sym typeface="Courier New"/>
              </a:rPr>
              <a:t>e.g. size = 4</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1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3</a:t>
            </a:r>
            <a:br>
              <a:rPr lang="en-GB" dirty="0">
                <a:latin typeface="Courier New"/>
                <a:ea typeface="Courier New"/>
                <a:cs typeface="Courier New"/>
                <a:sym typeface="Courier New"/>
              </a:rPr>
            </a:br>
            <a:r>
              <a:rPr lang="en-GB" dirty="0">
                <a:latin typeface="Courier New"/>
                <a:ea typeface="Courier New"/>
                <a:cs typeface="Courier New"/>
                <a:sym typeface="Courier New"/>
              </a:rPr>
              <a:t>   *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2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2</a:t>
            </a:r>
            <a:br>
              <a:rPr lang="en-GB" dirty="0">
                <a:latin typeface="Courier New"/>
                <a:ea typeface="Courier New"/>
                <a:cs typeface="Courier New"/>
                <a:sym typeface="Courier New"/>
              </a:rPr>
            </a:br>
            <a:r>
              <a:rPr lang="en-GB" dirty="0">
                <a:latin typeface="Courier New"/>
                <a:ea typeface="Courier New"/>
                <a:cs typeface="Courier New"/>
                <a:sym typeface="Courier New"/>
              </a:rPr>
              <a:t>  * *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3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1</a:t>
            </a:r>
          </a:p>
        </p:txBody>
      </p:sp>
      <p:sp>
        <p:nvSpPr>
          <p:cNvPr id="114" name="Shape 1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14</a:t>
            </a:fld>
            <a:endParaRPr lang="en-GB"/>
          </a:p>
        </p:txBody>
      </p:sp>
      <p:cxnSp>
        <p:nvCxnSpPr>
          <p:cNvPr id="3" name="Straight Connector 2">
            <a:extLst>
              <a:ext uri="{FF2B5EF4-FFF2-40B4-BE49-F238E27FC236}">
                <a16:creationId xmlns:a16="http://schemas.microsoft.com/office/drawing/2014/main" id="{13E2B182-9E97-AEC9-52B9-72C86FCD0E7B}"/>
              </a:ext>
            </a:extLst>
          </p:cNvPr>
          <p:cNvCxnSpPr/>
          <p:nvPr/>
        </p:nvCxnSpPr>
        <p:spPr>
          <a:xfrm>
            <a:off x="4513385" y="1018261"/>
            <a:ext cx="0" cy="2538046"/>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Box 4">
            <a:extLst>
              <a:ext uri="{FF2B5EF4-FFF2-40B4-BE49-F238E27FC236}">
                <a16:creationId xmlns:a16="http://schemas.microsoft.com/office/drawing/2014/main" id="{176713F7-233A-DE63-0877-AA337F9C3AD4}"/>
              </a:ext>
            </a:extLst>
          </p:cNvPr>
          <p:cNvSpPr txBox="1"/>
          <p:nvPr/>
        </p:nvSpPr>
        <p:spPr>
          <a:xfrm>
            <a:off x="4572000" y="1594786"/>
            <a:ext cx="4572000" cy="1200329"/>
          </a:xfrm>
          <a:prstGeom prst="rect">
            <a:avLst/>
          </a:prstGeom>
          <a:noFill/>
        </p:spPr>
        <p:txBody>
          <a:bodyPr wrap="square">
            <a:spAutoFit/>
          </a:bodyPr>
          <a:lstStyle/>
          <a:p>
            <a:r>
              <a:rPr lang="en-IN" sz="1200" dirty="0">
                <a:solidFill>
                  <a:schemeClr val="tx1"/>
                </a:solidFill>
                <a:latin typeface="Courier New" panose="02070309020205020404" pitchFamily="49" charset="0"/>
                <a:cs typeface="Courier New" panose="02070309020205020404" pitchFamily="49" charset="0"/>
              </a:rPr>
              <a:t>    </a:t>
            </a:r>
            <a:r>
              <a:rPr lang="en-IN" sz="1200" dirty="0">
                <a:solidFill>
                  <a:schemeClr val="tx1"/>
                </a:solidFill>
                <a:effectLst/>
                <a:latin typeface="Courier New" panose="02070309020205020404" pitchFamily="49" charset="0"/>
                <a:cs typeface="Courier New" panose="02070309020205020404" pitchFamily="49" charset="0"/>
              </a:rPr>
              <a:t>@staticmethod</a:t>
            </a:r>
          </a:p>
          <a:p>
            <a:r>
              <a:rPr lang="en-IN" sz="1200" dirty="0">
                <a:solidFill>
                  <a:schemeClr val="tx1"/>
                </a:solidFill>
                <a:effectLst/>
                <a:latin typeface="Courier New" panose="02070309020205020404" pitchFamily="49" charset="0"/>
                <a:cs typeface="Courier New" panose="02070309020205020404" pitchFamily="49" charset="0"/>
              </a:rPr>
              <a:t>    def </a:t>
            </a:r>
            <a:r>
              <a:rPr lang="en-IN" sz="1200" b="1" dirty="0" err="1">
                <a:solidFill>
                  <a:srgbClr val="FF0000"/>
                </a:solidFill>
                <a:effectLst/>
                <a:latin typeface="Courier New" panose="02070309020205020404" pitchFamily="49" charset="0"/>
                <a:cs typeface="Courier New" panose="02070309020205020404" pitchFamily="49" charset="0"/>
              </a:rPr>
              <a:t>showLine</a:t>
            </a:r>
            <a:r>
              <a:rPr lang="en-IN" sz="1200" dirty="0">
                <a:solidFill>
                  <a:schemeClr val="tx1"/>
                </a:solidFill>
                <a:effectLst/>
                <a:latin typeface="Courier New" panose="02070309020205020404" pitchFamily="49" charset="0"/>
                <a:cs typeface="Courier New" panose="02070309020205020404" pitchFamily="49" charset="0"/>
              </a:rPr>
              <a:t>(</a:t>
            </a:r>
            <a:r>
              <a:rPr lang="en-IN" sz="1200" dirty="0" err="1">
                <a:solidFill>
                  <a:schemeClr val="tx1"/>
                </a:solidFill>
                <a:effectLst/>
                <a:latin typeface="Courier New" panose="02070309020205020404" pitchFamily="49" charset="0"/>
                <a:cs typeface="Courier New" panose="02070309020205020404" pitchFamily="49" charset="0"/>
              </a:rPr>
              <a:t>howManyStars</a:t>
            </a:r>
            <a:r>
              <a:rPr lang="en-IN" sz="1200" dirty="0">
                <a:solidFill>
                  <a:schemeClr val="tx1"/>
                </a:solidFill>
                <a:effectLst/>
                <a:latin typeface="Courier New" panose="02070309020205020404" pitchFamily="49" charset="0"/>
                <a:cs typeface="Courier New" panose="02070309020205020404" pitchFamily="49" charset="0"/>
              </a:rPr>
              <a:t>,  size) :</a:t>
            </a:r>
          </a:p>
          <a:p>
            <a:r>
              <a:rPr lang="en-IN" sz="1200" dirty="0">
                <a:solidFill>
                  <a:schemeClr val="tx1"/>
                </a:solidFill>
                <a:effectLst/>
                <a:latin typeface="Courier New" panose="02070309020205020404" pitchFamily="49" charset="0"/>
                <a:cs typeface="Courier New" panose="02070309020205020404" pitchFamily="49" charset="0"/>
              </a:rPr>
              <a:t>        </a:t>
            </a:r>
            <a:r>
              <a:rPr lang="en-IN" sz="1200" dirty="0" err="1">
                <a:solidFill>
                  <a:schemeClr val="tx1"/>
                </a:solidFill>
                <a:effectLst/>
                <a:latin typeface="Courier New" panose="02070309020205020404" pitchFamily="49" charset="0"/>
                <a:cs typeface="Courier New" panose="02070309020205020404" pitchFamily="49" charset="0"/>
              </a:rPr>
              <a:t>howManySpaces</a:t>
            </a:r>
            <a:r>
              <a:rPr lang="en-IN" sz="1200" dirty="0">
                <a:solidFill>
                  <a:schemeClr val="tx1"/>
                </a:solidFill>
                <a:effectLst/>
                <a:latin typeface="Courier New" panose="02070309020205020404" pitchFamily="49" charset="0"/>
                <a:cs typeface="Courier New" panose="02070309020205020404" pitchFamily="49" charset="0"/>
              </a:rPr>
              <a:t> = size - </a:t>
            </a:r>
            <a:r>
              <a:rPr lang="en-IN" sz="1200" dirty="0" err="1">
                <a:solidFill>
                  <a:schemeClr val="tx1"/>
                </a:solidFill>
                <a:effectLst/>
                <a:latin typeface="Courier New" panose="02070309020205020404" pitchFamily="49" charset="0"/>
                <a:cs typeface="Courier New" panose="02070309020205020404" pitchFamily="49" charset="0"/>
              </a:rPr>
              <a:t>howManyStars</a:t>
            </a:r>
            <a:endParaRPr lang="en-IN" sz="1200" dirty="0">
              <a:solidFill>
                <a:schemeClr val="tx1"/>
              </a:solidFill>
              <a:effectLst/>
              <a:latin typeface="Courier New" panose="02070309020205020404" pitchFamily="49" charset="0"/>
              <a:cs typeface="Courier New" panose="02070309020205020404" pitchFamily="49" charset="0"/>
            </a:endParaRPr>
          </a:p>
          <a:p>
            <a:r>
              <a:rPr lang="en-IN" sz="1200" dirty="0">
                <a:solidFill>
                  <a:schemeClr val="tx1"/>
                </a:solidFill>
                <a:effectLst/>
                <a:latin typeface="Courier New" panose="02070309020205020404" pitchFamily="49" charset="0"/>
                <a:cs typeface="Courier New" panose="02070309020205020404" pitchFamily="49" charset="0"/>
              </a:rPr>
              <a:t>        </a:t>
            </a:r>
            <a:r>
              <a:rPr lang="en-IN" sz="1200" dirty="0" err="1">
                <a:solidFill>
                  <a:schemeClr val="tx1"/>
                </a:solidFill>
                <a:effectLst/>
                <a:latin typeface="Courier New" panose="02070309020205020404" pitchFamily="49" charset="0"/>
                <a:cs typeface="Courier New" panose="02070309020205020404" pitchFamily="49" charset="0"/>
              </a:rPr>
              <a:t>Diamond.repeat</a:t>
            </a:r>
            <a:r>
              <a:rPr lang="en-IN" sz="1200" dirty="0">
                <a:solidFill>
                  <a:schemeClr val="tx1"/>
                </a:solidFill>
                <a:effectLst/>
                <a:latin typeface="Courier New" panose="02070309020205020404" pitchFamily="49" charset="0"/>
                <a:cs typeface="Courier New" panose="02070309020205020404" pitchFamily="49" charset="0"/>
              </a:rPr>
              <a:t>(</a:t>
            </a:r>
            <a:r>
              <a:rPr lang="en-IN" sz="1200" dirty="0" err="1">
                <a:solidFill>
                  <a:schemeClr val="tx1"/>
                </a:solidFill>
                <a:effectLst/>
                <a:latin typeface="Courier New" panose="02070309020205020404" pitchFamily="49" charset="0"/>
                <a:cs typeface="Courier New" panose="02070309020205020404" pitchFamily="49" charset="0"/>
              </a:rPr>
              <a:t>howManySpaces</a:t>
            </a:r>
            <a:r>
              <a:rPr lang="en-IN" sz="1200" dirty="0">
                <a:solidFill>
                  <a:schemeClr val="tx1"/>
                </a:solidFill>
                <a:effectLst/>
                <a:latin typeface="Courier New" panose="02070309020205020404" pitchFamily="49" charset="0"/>
                <a:cs typeface="Courier New" panose="02070309020205020404" pitchFamily="49" charset="0"/>
              </a:rPr>
              <a:t>, " ")</a:t>
            </a:r>
          </a:p>
          <a:p>
            <a:r>
              <a:rPr lang="en-IN" sz="1200" dirty="0">
                <a:solidFill>
                  <a:schemeClr val="tx1"/>
                </a:solidFill>
                <a:effectLst/>
                <a:latin typeface="Courier New" panose="02070309020205020404" pitchFamily="49" charset="0"/>
                <a:cs typeface="Courier New" panose="02070309020205020404" pitchFamily="49" charset="0"/>
              </a:rPr>
              <a:t>        </a:t>
            </a:r>
            <a:r>
              <a:rPr lang="en-IN" sz="1200" dirty="0" err="1">
                <a:solidFill>
                  <a:schemeClr val="tx1"/>
                </a:solidFill>
                <a:effectLst/>
                <a:latin typeface="Courier New" panose="02070309020205020404" pitchFamily="49" charset="0"/>
                <a:cs typeface="Courier New" panose="02070309020205020404" pitchFamily="49" charset="0"/>
              </a:rPr>
              <a:t>Diamond.repeat</a:t>
            </a:r>
            <a:r>
              <a:rPr lang="en-IN" sz="1200" dirty="0">
                <a:solidFill>
                  <a:schemeClr val="tx1"/>
                </a:solidFill>
                <a:effectLst/>
                <a:latin typeface="Courier New" panose="02070309020205020404" pitchFamily="49" charset="0"/>
                <a:cs typeface="Courier New" panose="02070309020205020404" pitchFamily="49" charset="0"/>
              </a:rPr>
              <a:t>(</a:t>
            </a:r>
            <a:r>
              <a:rPr lang="en-IN" sz="1200" dirty="0" err="1">
                <a:solidFill>
                  <a:schemeClr val="tx1"/>
                </a:solidFill>
                <a:effectLst/>
                <a:latin typeface="Courier New" panose="02070309020205020404" pitchFamily="49" charset="0"/>
                <a:cs typeface="Courier New" panose="02070309020205020404" pitchFamily="49" charset="0"/>
              </a:rPr>
              <a:t>howManyStars</a:t>
            </a:r>
            <a:r>
              <a:rPr lang="en-IN" sz="1200" dirty="0">
                <a:solidFill>
                  <a:schemeClr val="tx1"/>
                </a:solidFill>
                <a:effectLst/>
                <a:latin typeface="Courier New" panose="02070309020205020404" pitchFamily="49" charset="0"/>
                <a:cs typeface="Courier New" panose="02070309020205020404" pitchFamily="49" charset="0"/>
              </a:rPr>
              <a:t>, "* ")</a:t>
            </a:r>
          </a:p>
          <a:p>
            <a:r>
              <a:rPr lang="en-IN" sz="1200" dirty="0">
                <a:solidFill>
                  <a:schemeClr val="tx1"/>
                </a:solidFill>
                <a:effectLst/>
                <a:latin typeface="Courier New" panose="02070309020205020404" pitchFamily="49" charset="0"/>
                <a:cs typeface="Courier New" panose="02070309020205020404" pitchFamily="49" charset="0"/>
              </a:rPr>
              <a:t>        print()</a:t>
            </a:r>
          </a:p>
        </p:txBody>
      </p:sp>
      <p:sp>
        <p:nvSpPr>
          <p:cNvPr id="6" name="TextBox 5">
            <a:extLst>
              <a:ext uri="{FF2B5EF4-FFF2-40B4-BE49-F238E27FC236}">
                <a16:creationId xmlns:a16="http://schemas.microsoft.com/office/drawing/2014/main" id="{BACAAFA4-4570-C0F0-A2D5-239B1654C67A}"/>
              </a:ext>
            </a:extLst>
          </p:cNvPr>
          <p:cNvSpPr txBox="1"/>
          <p:nvPr/>
        </p:nvSpPr>
        <p:spPr>
          <a:xfrm>
            <a:off x="5061042" y="1152635"/>
            <a:ext cx="3411415" cy="307777"/>
          </a:xfrm>
          <a:prstGeom prst="rect">
            <a:avLst/>
          </a:prstGeom>
          <a:noFill/>
          <a:ln>
            <a:noFill/>
          </a:ln>
        </p:spPr>
        <p:txBody>
          <a:bodyPr wrap="square" rtlCol="0">
            <a:spAutoFit/>
          </a:bodyPr>
          <a:lstStyle/>
          <a:p>
            <a:pPr algn="ctr"/>
            <a:r>
              <a:rPr lang="en-IN" dirty="0"/>
              <a:t>USING STATIC METHOD</a:t>
            </a:r>
          </a:p>
        </p:txBody>
      </p:sp>
    </p:spTree>
    <p:extLst>
      <p:ext uri="{BB962C8B-B14F-4D97-AF65-F5344CB8AC3E}">
        <p14:creationId xmlns:p14="http://schemas.microsoft.com/office/powerpoint/2010/main" val="572931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Show a diamond: repeat procedure</a:t>
            </a:r>
          </a:p>
        </p:txBody>
      </p:sp>
      <p:sp>
        <p:nvSpPr>
          <p:cNvPr id="120" name="Shape 120"/>
          <p:cNvSpPr txBox="1">
            <a:spLocks noGrp="1"/>
          </p:cNvSpPr>
          <p:nvPr>
            <p:ph type="body" idx="1"/>
          </p:nvPr>
        </p:nvSpPr>
        <p:spPr>
          <a:xfrm>
            <a:off x="311700" y="1225224"/>
            <a:ext cx="8520600" cy="4208421"/>
          </a:xfrm>
          <a:prstGeom prst="rect">
            <a:avLst/>
          </a:prstGeom>
        </p:spPr>
        <p:txBody>
          <a:bodyPr lIns="91425" tIns="91425" rIns="91425" bIns="91425" anchor="t" anchorCtr="0">
            <a:noAutofit/>
          </a:bodyPr>
          <a:lstStyle/>
          <a:p>
            <a:pPr>
              <a:spcAft>
                <a:spcPts val="0"/>
              </a:spcAft>
            </a:pPr>
            <a:endParaRPr lang="en-US" sz="1400" b="0" dirty="0">
              <a:solidFill>
                <a:schemeClr val="tx1"/>
              </a:solidFill>
              <a:effectLst/>
              <a:latin typeface="Courier New" panose="02070309020205020404" pitchFamily="49" charset="0"/>
              <a:cs typeface="Courier New" panose="02070309020205020404" pitchFamily="49" charset="0"/>
            </a:endParaRPr>
          </a:p>
          <a:p>
            <a:pPr>
              <a:spcAft>
                <a:spcPts val="0"/>
              </a:spcAft>
            </a:pPr>
            <a:endParaRPr lang="en-US" sz="1400" b="0" dirty="0">
              <a:solidFill>
                <a:schemeClr val="tx1"/>
              </a:solidFill>
              <a:effectLst/>
              <a:latin typeface="Courier New" panose="02070309020205020404" pitchFamily="49" charset="0"/>
              <a:cs typeface="Courier New" panose="02070309020205020404" pitchFamily="49" charset="0"/>
            </a:endParaRPr>
          </a:p>
          <a:p>
            <a:pPr>
              <a:spcAft>
                <a:spcPts val="0"/>
              </a:spcAft>
            </a:pPr>
            <a:endParaRPr lang="en-US" sz="1400" dirty="0">
              <a:solidFill>
                <a:schemeClr val="tx1"/>
              </a:solidFill>
              <a:latin typeface="Courier New" panose="02070309020205020404" pitchFamily="49" charset="0"/>
              <a:cs typeface="Courier New" panose="02070309020205020404" pitchFamily="49" charset="0"/>
            </a:endParaRPr>
          </a:p>
          <a:p>
            <a:pPr>
              <a:spcAft>
                <a:spcPts val="0"/>
              </a:spcAft>
            </a:pPr>
            <a:r>
              <a:rPr lang="en-US" sz="1400" b="0" dirty="0">
                <a:solidFill>
                  <a:schemeClr val="tx1"/>
                </a:solidFill>
                <a:effectLst/>
                <a:latin typeface="Courier New" panose="02070309020205020404" pitchFamily="49" charset="0"/>
                <a:cs typeface="Courier New" panose="02070309020205020404" pitchFamily="49" charset="0"/>
              </a:rPr>
              <a:t>def </a:t>
            </a:r>
            <a:r>
              <a:rPr lang="en-US" sz="1400" b="1" dirty="0">
                <a:solidFill>
                  <a:srgbClr val="FF0000"/>
                </a:solidFill>
                <a:effectLst/>
                <a:latin typeface="Courier New" panose="02070309020205020404" pitchFamily="49" charset="0"/>
                <a:cs typeface="Courier New" panose="02070309020205020404" pitchFamily="49" charset="0"/>
              </a:rPr>
              <a:t>repeat</a:t>
            </a:r>
            <a:r>
              <a:rPr lang="en-US" sz="1400" dirty="0">
                <a:solidFill>
                  <a:schemeClr val="tx1"/>
                </a:solidFill>
                <a:effectLst/>
                <a:latin typeface="Courier New" panose="02070309020205020404" pitchFamily="49" charset="0"/>
                <a:cs typeface="Courier New" panose="02070309020205020404" pitchFamily="49" charset="0"/>
              </a:rPr>
              <a:t>(self, </a:t>
            </a:r>
            <a:r>
              <a:rPr lang="en-US" sz="1400" dirty="0" err="1">
                <a:solidFill>
                  <a:schemeClr val="tx1"/>
                </a:solidFill>
                <a:effectLst/>
                <a:latin typeface="Courier New" panose="02070309020205020404" pitchFamily="49" charset="0"/>
                <a:cs typeface="Courier New" panose="02070309020205020404" pitchFamily="49" charset="0"/>
              </a:rPr>
              <a:t>howMany</a:t>
            </a:r>
            <a:r>
              <a:rPr lang="en-US" sz="1400" dirty="0">
                <a:solidFill>
                  <a:schemeClr val="tx1"/>
                </a:solidFill>
                <a:effectLst/>
                <a:latin typeface="Courier New" panose="02070309020205020404" pitchFamily="49" charset="0"/>
                <a:cs typeface="Courier New" panose="02070309020205020404" pitchFamily="49" charset="0"/>
              </a:rPr>
              <a:t>, what) :</a:t>
            </a:r>
          </a:p>
          <a:p>
            <a:pPr>
              <a:spcAft>
                <a:spcPts val="0"/>
              </a:spcAft>
            </a:pPr>
            <a:r>
              <a:rPr lang="en-US" sz="1400" b="0" dirty="0">
                <a:solidFill>
                  <a:schemeClr val="tx1"/>
                </a:solidFill>
                <a:effectLst/>
                <a:latin typeface="Courier New" panose="02070309020205020404" pitchFamily="49" charset="0"/>
                <a:cs typeface="Courier New" panose="02070309020205020404" pitchFamily="49" charset="0"/>
              </a:rPr>
              <a:t>        for _ in range(0, </a:t>
            </a:r>
            <a:r>
              <a:rPr lang="en-US" sz="1400" b="0" dirty="0" err="1">
                <a:solidFill>
                  <a:schemeClr val="tx1"/>
                </a:solidFill>
                <a:effectLst/>
                <a:latin typeface="Courier New" panose="02070309020205020404" pitchFamily="49" charset="0"/>
                <a:cs typeface="Courier New" panose="02070309020205020404" pitchFamily="49" charset="0"/>
              </a:rPr>
              <a:t>howMany</a:t>
            </a:r>
            <a:r>
              <a:rPr lang="en-US" sz="1400" b="0" dirty="0">
                <a:solidFill>
                  <a:schemeClr val="tx1"/>
                </a:solidFill>
                <a:effectLst/>
                <a:latin typeface="Courier New" panose="02070309020205020404" pitchFamily="49" charset="0"/>
                <a:cs typeface="Courier New" panose="02070309020205020404" pitchFamily="49" charset="0"/>
              </a:rPr>
              <a:t>):</a:t>
            </a:r>
          </a:p>
          <a:p>
            <a:pPr>
              <a:spcAft>
                <a:spcPts val="0"/>
              </a:spcAft>
            </a:pPr>
            <a:r>
              <a:rPr lang="en-US" sz="1400" b="0" dirty="0">
                <a:solidFill>
                  <a:schemeClr val="tx1"/>
                </a:solidFill>
                <a:effectLst/>
                <a:latin typeface="Courier New" panose="02070309020205020404" pitchFamily="49" charset="0"/>
                <a:cs typeface="Courier New" panose="02070309020205020404" pitchFamily="49" charset="0"/>
              </a:rPr>
              <a:t>            print(what, end ="") </a:t>
            </a:r>
          </a:p>
          <a:p>
            <a:endParaRPr lang="en-US" dirty="0">
              <a:solidFill>
                <a:srgbClr val="D4D4D4"/>
              </a:solidFill>
              <a:latin typeface="Consolas" panose="020B0609020204030204" pitchFamily="49" charset="0"/>
              <a:ea typeface="Courier New"/>
              <a:cs typeface="Courier New"/>
              <a:sym typeface="Courier New"/>
            </a:endParaRPr>
          </a:p>
          <a:p>
            <a:pPr algn="just"/>
            <a:r>
              <a:rPr lang="en-US" sz="1200" dirty="0">
                <a:solidFill>
                  <a:srgbClr val="6A9955"/>
                </a:solidFill>
                <a:latin typeface="Consolas" panose="020B0609020204030204" pitchFamily="49" charset="0"/>
              </a:rPr>
              <a:t>By default Python‘s print() function ends with a newline.  Python’s print() function comes with a parameter called ‘end‘. By default, the value of this parameter is ‘\n’, i.e. the new line character. Here, as we are printing characters one-by-one, we do not need the print statement to end with a newline or space, this is why we use a blank string "" as the value of the end parameter.</a:t>
            </a:r>
          </a:p>
          <a:p>
            <a:r>
              <a:rPr lang="en-GB" dirty="0">
                <a:latin typeface="Courier New"/>
                <a:ea typeface="Courier New"/>
                <a:cs typeface="Courier New"/>
                <a:sym typeface="Courier New"/>
              </a:rPr>
              <a:t>That’s the end of the chain...</a:t>
            </a:r>
          </a:p>
        </p:txBody>
      </p:sp>
      <p:sp>
        <p:nvSpPr>
          <p:cNvPr id="121" name="Shape 12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15</a:t>
            </a:fld>
            <a:endParaRPr lang="en-GB"/>
          </a:p>
        </p:txBody>
      </p:sp>
      <p:sp>
        <p:nvSpPr>
          <p:cNvPr id="3" name="TextBox 2">
            <a:extLst>
              <a:ext uri="{FF2B5EF4-FFF2-40B4-BE49-F238E27FC236}">
                <a16:creationId xmlns:a16="http://schemas.microsoft.com/office/drawing/2014/main" id="{D91E60A7-A82B-3ADB-E0C9-0D1EC46BE95F}"/>
              </a:ext>
            </a:extLst>
          </p:cNvPr>
          <p:cNvSpPr txBox="1"/>
          <p:nvPr/>
        </p:nvSpPr>
        <p:spPr>
          <a:xfrm>
            <a:off x="4888523" y="1951113"/>
            <a:ext cx="4572000" cy="954107"/>
          </a:xfrm>
          <a:prstGeom prst="rect">
            <a:avLst/>
          </a:prstGeom>
          <a:noFill/>
        </p:spPr>
        <p:txBody>
          <a:bodyPr wrap="square">
            <a:spAutoFit/>
          </a:bodyPr>
          <a:lstStyle/>
          <a:p>
            <a:r>
              <a:rPr lang="en-US" b="0" dirty="0">
                <a:solidFill>
                  <a:schemeClr val="tx1"/>
                </a:solidFill>
                <a:effectLst/>
                <a:latin typeface="Courier New" panose="02070309020205020404" pitchFamily="49" charset="0"/>
                <a:cs typeface="Courier New" panose="02070309020205020404" pitchFamily="49" charset="0"/>
              </a:rPr>
              <a:t>    @staticmethod</a:t>
            </a:r>
          </a:p>
          <a:p>
            <a:r>
              <a:rPr lang="en-US" b="0" dirty="0">
                <a:solidFill>
                  <a:schemeClr val="tx1"/>
                </a:solidFill>
                <a:effectLst/>
                <a:latin typeface="Courier New" panose="02070309020205020404" pitchFamily="49" charset="0"/>
                <a:cs typeface="Courier New" panose="02070309020205020404" pitchFamily="49" charset="0"/>
              </a:rPr>
              <a:t>    def </a:t>
            </a:r>
            <a:r>
              <a:rPr lang="en-US" b="1" dirty="0">
                <a:solidFill>
                  <a:srgbClr val="FF0000"/>
                </a:solidFill>
                <a:effectLst/>
                <a:latin typeface="Courier New" panose="02070309020205020404" pitchFamily="49" charset="0"/>
                <a:cs typeface="Courier New" panose="02070309020205020404" pitchFamily="49" charset="0"/>
              </a:rPr>
              <a:t>repeat</a:t>
            </a:r>
            <a:r>
              <a:rPr lang="en-US" dirty="0">
                <a:solidFill>
                  <a:schemeClr val="tx1"/>
                </a:solidFill>
                <a:effectLst/>
                <a:latin typeface="Courier New" panose="02070309020205020404" pitchFamily="49" charset="0"/>
                <a:cs typeface="Courier New" panose="02070309020205020404" pitchFamily="49" charset="0"/>
              </a:rPr>
              <a:t>(</a:t>
            </a:r>
            <a:r>
              <a:rPr lang="en-US" dirty="0" err="1">
                <a:solidFill>
                  <a:schemeClr val="tx1"/>
                </a:solidFill>
                <a:effectLst/>
                <a:latin typeface="Courier New" panose="02070309020205020404" pitchFamily="49" charset="0"/>
                <a:cs typeface="Courier New" panose="02070309020205020404" pitchFamily="49" charset="0"/>
              </a:rPr>
              <a:t>howMany</a:t>
            </a:r>
            <a:r>
              <a:rPr lang="en-US" dirty="0">
                <a:solidFill>
                  <a:schemeClr val="tx1"/>
                </a:solidFill>
                <a:effectLst/>
                <a:latin typeface="Courier New" panose="02070309020205020404" pitchFamily="49" charset="0"/>
                <a:cs typeface="Courier New" panose="02070309020205020404" pitchFamily="49" charset="0"/>
              </a:rPr>
              <a:t>,  what) :</a:t>
            </a:r>
          </a:p>
          <a:p>
            <a:r>
              <a:rPr lang="en-US" b="0" dirty="0">
                <a:solidFill>
                  <a:schemeClr val="tx1"/>
                </a:solidFill>
                <a:effectLst/>
                <a:latin typeface="Courier New" panose="02070309020205020404" pitchFamily="49" charset="0"/>
                <a:cs typeface="Courier New" panose="02070309020205020404" pitchFamily="49" charset="0"/>
              </a:rPr>
              <a:t>        for _ in range(0, </a:t>
            </a:r>
            <a:r>
              <a:rPr lang="en-US" b="0" dirty="0" err="1">
                <a:solidFill>
                  <a:schemeClr val="tx1"/>
                </a:solidFill>
                <a:effectLst/>
                <a:latin typeface="Courier New" panose="02070309020205020404" pitchFamily="49" charset="0"/>
                <a:cs typeface="Courier New" panose="02070309020205020404" pitchFamily="49" charset="0"/>
              </a:rPr>
              <a:t>howMany</a:t>
            </a:r>
            <a:r>
              <a:rPr lang="en-US" b="0" dirty="0">
                <a:solidFill>
                  <a:schemeClr val="tx1"/>
                </a:solidFill>
                <a:effectLst/>
                <a:latin typeface="Courier New" panose="02070309020205020404" pitchFamily="49" charset="0"/>
                <a:cs typeface="Courier New" panose="02070309020205020404" pitchFamily="49" charset="0"/>
              </a:rPr>
              <a:t>):</a:t>
            </a:r>
          </a:p>
          <a:p>
            <a:r>
              <a:rPr lang="en-US" b="0" dirty="0">
                <a:solidFill>
                  <a:schemeClr val="tx1"/>
                </a:solidFill>
                <a:effectLst/>
                <a:latin typeface="Courier New" panose="02070309020205020404" pitchFamily="49" charset="0"/>
                <a:cs typeface="Courier New" panose="02070309020205020404" pitchFamily="49" charset="0"/>
              </a:rPr>
              <a:t>            print(what, end ="")</a:t>
            </a:r>
          </a:p>
        </p:txBody>
      </p:sp>
      <p:sp>
        <p:nvSpPr>
          <p:cNvPr id="4" name="TextBox 3">
            <a:extLst>
              <a:ext uri="{FF2B5EF4-FFF2-40B4-BE49-F238E27FC236}">
                <a16:creationId xmlns:a16="http://schemas.microsoft.com/office/drawing/2014/main" id="{9357777E-913D-5F1D-94BE-014A93A5705C}"/>
              </a:ext>
            </a:extLst>
          </p:cNvPr>
          <p:cNvSpPr txBox="1"/>
          <p:nvPr/>
        </p:nvSpPr>
        <p:spPr>
          <a:xfrm>
            <a:off x="5172412" y="1197699"/>
            <a:ext cx="3411415" cy="307777"/>
          </a:xfrm>
          <a:prstGeom prst="rect">
            <a:avLst/>
          </a:prstGeom>
          <a:noFill/>
          <a:ln>
            <a:noFill/>
          </a:ln>
        </p:spPr>
        <p:txBody>
          <a:bodyPr wrap="square" rtlCol="0">
            <a:spAutoFit/>
          </a:bodyPr>
          <a:lstStyle/>
          <a:p>
            <a:pPr algn="ctr"/>
            <a:r>
              <a:rPr lang="en-IN" dirty="0"/>
              <a:t>USING STATIC METHOD</a:t>
            </a:r>
          </a:p>
        </p:txBody>
      </p:sp>
      <p:pic>
        <p:nvPicPr>
          <p:cNvPr id="10" name="Graphic 9" descr="Information with solid fill">
            <a:extLst>
              <a:ext uri="{FF2B5EF4-FFF2-40B4-BE49-F238E27FC236}">
                <a16:creationId xmlns:a16="http://schemas.microsoft.com/office/drawing/2014/main" id="{37D0A295-F60B-5B15-C680-EF78ADD5C0E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1700" y="2842846"/>
            <a:ext cx="486588" cy="486588"/>
          </a:xfrm>
          <a:prstGeom prst="rect">
            <a:avLst/>
          </a:prstGeom>
        </p:spPr>
      </p:pic>
      <p:cxnSp>
        <p:nvCxnSpPr>
          <p:cNvPr id="11" name="Straight Connector 10">
            <a:extLst>
              <a:ext uri="{FF2B5EF4-FFF2-40B4-BE49-F238E27FC236}">
                <a16:creationId xmlns:a16="http://schemas.microsoft.com/office/drawing/2014/main" id="{1E8F5362-62D5-7EF5-B168-F7B12877F02E}"/>
              </a:ext>
            </a:extLst>
          </p:cNvPr>
          <p:cNvCxnSpPr>
            <a:cxnSpLocks/>
          </p:cNvCxnSpPr>
          <p:nvPr/>
        </p:nvCxnSpPr>
        <p:spPr>
          <a:xfrm>
            <a:off x="4572000" y="1225224"/>
            <a:ext cx="0" cy="1975176"/>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84950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286618"/>
            <a:ext cx="8520600" cy="831300"/>
          </a:xfrm>
          <a:prstGeom prst="rect">
            <a:avLst/>
          </a:prstGeom>
        </p:spPr>
        <p:txBody>
          <a:bodyPr lIns="91425" tIns="91425" rIns="91425" bIns="91425" anchor="b" anchorCtr="0">
            <a:noAutofit/>
          </a:bodyPr>
          <a:lstStyle/>
          <a:p>
            <a:pPr lvl="0" rtl="0">
              <a:spcBef>
                <a:spcPts val="0"/>
              </a:spcBef>
              <a:buNone/>
            </a:pPr>
            <a:r>
              <a:rPr lang="en-GB"/>
              <a:t>Show a diamond: showMiddle and showBottom</a:t>
            </a:r>
          </a:p>
        </p:txBody>
      </p:sp>
      <p:sp>
        <p:nvSpPr>
          <p:cNvPr id="127" name="Shape 127"/>
          <p:cNvSpPr txBox="1">
            <a:spLocks noGrp="1"/>
          </p:cNvSpPr>
          <p:nvPr>
            <p:ph type="body" idx="1"/>
          </p:nvPr>
        </p:nvSpPr>
        <p:spPr>
          <a:xfrm>
            <a:off x="144126" y="1559305"/>
            <a:ext cx="5116085" cy="2016206"/>
          </a:xfrm>
          <a:prstGeom prst="rect">
            <a:avLst/>
          </a:prstGeom>
        </p:spPr>
        <p:txBody>
          <a:bodyPr lIns="91425" tIns="91425" rIns="91425" bIns="91425" anchor="t" anchorCtr="0">
            <a:noAutofit/>
          </a:bodyPr>
          <a:lstStyle/>
          <a:p>
            <a:pPr>
              <a:spcAft>
                <a:spcPts val="0"/>
              </a:spcAft>
            </a:pPr>
            <a:r>
              <a:rPr lang="en-US" sz="1200" dirty="0">
                <a:solidFill>
                  <a:schemeClr val="tx1"/>
                </a:solidFill>
                <a:effectLst/>
                <a:latin typeface="Courier New" panose="02070309020205020404" pitchFamily="49" charset="0"/>
                <a:cs typeface="Courier New" panose="02070309020205020404" pitchFamily="49" charset="0"/>
              </a:rPr>
              <a:t>def</a:t>
            </a:r>
            <a:r>
              <a:rPr lang="en-US" sz="1200" b="1" dirty="0">
                <a:solidFill>
                  <a:srgbClr val="FF0000"/>
                </a:solidFill>
                <a:effectLst/>
                <a:latin typeface="Courier New" panose="02070309020205020404" pitchFamily="49" charset="0"/>
                <a:cs typeface="Courier New" panose="02070309020205020404" pitchFamily="49" charset="0"/>
              </a:rPr>
              <a:t> </a:t>
            </a:r>
            <a:r>
              <a:rPr lang="en-US" sz="1200" b="1" dirty="0" err="1">
                <a:solidFill>
                  <a:srgbClr val="FF0000"/>
                </a:solidFill>
                <a:effectLst/>
                <a:latin typeface="Courier New" panose="02070309020205020404" pitchFamily="49" charset="0"/>
                <a:cs typeface="Courier New" panose="02070309020205020404" pitchFamily="49" charset="0"/>
              </a:rPr>
              <a:t>showMiddle</a:t>
            </a:r>
            <a:r>
              <a:rPr lang="en-US" sz="1200" dirty="0">
                <a:solidFill>
                  <a:schemeClr val="tx1"/>
                </a:solidFill>
                <a:effectLst/>
                <a:latin typeface="Courier New" panose="02070309020205020404" pitchFamily="49" charset="0"/>
                <a:cs typeface="Courier New" panose="02070309020205020404" pitchFamily="49" charset="0"/>
              </a:rPr>
              <a:t>(self, size):</a:t>
            </a:r>
          </a:p>
          <a:p>
            <a:pPr>
              <a:spcAft>
                <a:spcPts val="0"/>
              </a:spcAft>
            </a:pPr>
            <a:r>
              <a:rPr lang="en-US" sz="1200" b="0" dirty="0">
                <a:solidFill>
                  <a:schemeClr val="tx1"/>
                </a:solidFill>
                <a:effectLst/>
                <a:latin typeface="Courier New" panose="02070309020205020404" pitchFamily="49" charset="0"/>
                <a:cs typeface="Courier New" panose="02070309020205020404" pitchFamily="49" charset="0"/>
              </a:rPr>
              <a:t>        </a:t>
            </a:r>
            <a:r>
              <a:rPr lang="en-US" sz="1200" b="0" dirty="0" err="1">
                <a:solidFill>
                  <a:schemeClr val="tx1"/>
                </a:solidFill>
                <a:effectLst/>
                <a:latin typeface="Courier New" panose="02070309020205020404" pitchFamily="49" charset="0"/>
                <a:cs typeface="Courier New" panose="02070309020205020404" pitchFamily="49" charset="0"/>
              </a:rPr>
              <a:t>self.</a:t>
            </a:r>
            <a:r>
              <a:rPr lang="en-US" sz="1200" b="0" dirty="0" err="1">
                <a:solidFill>
                  <a:srgbClr val="5C8F46"/>
                </a:solidFill>
                <a:effectLst/>
                <a:latin typeface="Courier New" panose="02070309020205020404" pitchFamily="49" charset="0"/>
                <a:cs typeface="Courier New" panose="02070309020205020404" pitchFamily="49" charset="0"/>
              </a:rPr>
              <a:t>showLine</a:t>
            </a:r>
            <a:r>
              <a:rPr lang="en-US" sz="1200" b="0" dirty="0">
                <a:solidFill>
                  <a:schemeClr val="tx1"/>
                </a:solidFill>
                <a:effectLst/>
                <a:latin typeface="Courier New" panose="02070309020205020404" pitchFamily="49" charset="0"/>
                <a:cs typeface="Courier New" panose="02070309020205020404" pitchFamily="49" charset="0"/>
              </a:rPr>
              <a:t>(size, size)</a:t>
            </a:r>
          </a:p>
          <a:p>
            <a:pPr>
              <a:spcAft>
                <a:spcPts val="0"/>
              </a:spcAft>
            </a:pPr>
            <a:endParaRPr lang="en-US" sz="1200" dirty="0">
              <a:solidFill>
                <a:schemeClr val="tx1"/>
              </a:solidFill>
              <a:latin typeface="Courier New" panose="02070309020205020404" pitchFamily="49" charset="0"/>
              <a:cs typeface="Courier New" panose="02070309020205020404" pitchFamily="49" charset="0"/>
            </a:endParaRPr>
          </a:p>
          <a:p>
            <a:pPr>
              <a:spcAft>
                <a:spcPts val="0"/>
              </a:spcAft>
            </a:pPr>
            <a:endParaRPr lang="en-US" sz="1200" b="0" dirty="0">
              <a:solidFill>
                <a:schemeClr val="tx1"/>
              </a:solidFill>
              <a:effectLst/>
              <a:latin typeface="Courier New" panose="02070309020205020404" pitchFamily="49" charset="0"/>
              <a:cs typeface="Courier New" panose="02070309020205020404" pitchFamily="49" charset="0"/>
            </a:endParaRPr>
          </a:p>
          <a:p>
            <a:pPr>
              <a:spcAft>
                <a:spcPts val="0"/>
              </a:spcAft>
            </a:pPr>
            <a:r>
              <a:rPr lang="en-US" sz="1200" dirty="0">
                <a:solidFill>
                  <a:schemeClr val="tx1"/>
                </a:solidFill>
                <a:effectLst/>
                <a:latin typeface="Courier New" panose="02070309020205020404" pitchFamily="49" charset="0"/>
                <a:cs typeface="Courier New" panose="02070309020205020404" pitchFamily="49" charset="0"/>
              </a:rPr>
              <a:t>def</a:t>
            </a:r>
            <a:r>
              <a:rPr lang="en-US" sz="1200" b="1" dirty="0">
                <a:solidFill>
                  <a:srgbClr val="FF0000"/>
                </a:solidFill>
                <a:effectLst/>
                <a:latin typeface="Courier New" panose="02070309020205020404" pitchFamily="49" charset="0"/>
                <a:cs typeface="Courier New" panose="02070309020205020404" pitchFamily="49" charset="0"/>
              </a:rPr>
              <a:t> </a:t>
            </a:r>
            <a:r>
              <a:rPr lang="en-US" sz="1200" b="1" dirty="0" err="1">
                <a:solidFill>
                  <a:srgbClr val="FF0000"/>
                </a:solidFill>
                <a:effectLst/>
                <a:latin typeface="Courier New" panose="02070309020205020404" pitchFamily="49" charset="0"/>
                <a:cs typeface="Courier New" panose="02070309020205020404" pitchFamily="49" charset="0"/>
              </a:rPr>
              <a:t>showBottom</a:t>
            </a:r>
            <a:r>
              <a:rPr lang="en-US" sz="1200" dirty="0">
                <a:solidFill>
                  <a:schemeClr val="tx1"/>
                </a:solidFill>
                <a:effectLst/>
                <a:latin typeface="Courier New" panose="02070309020205020404" pitchFamily="49" charset="0"/>
                <a:cs typeface="Courier New" panose="02070309020205020404" pitchFamily="49" charset="0"/>
              </a:rPr>
              <a:t>(self, size):</a:t>
            </a:r>
          </a:p>
          <a:p>
            <a:pPr>
              <a:spcAft>
                <a:spcPts val="0"/>
              </a:spcAft>
            </a:pPr>
            <a:r>
              <a:rPr lang="en-US" sz="1200" b="1" dirty="0">
                <a:solidFill>
                  <a:srgbClr val="FF0000"/>
                </a:solidFill>
                <a:latin typeface="Courier New" panose="02070309020205020404" pitchFamily="49" charset="0"/>
                <a:cs typeface="Courier New" panose="02070309020205020404" pitchFamily="49" charset="0"/>
              </a:rPr>
              <a:t>	</a:t>
            </a:r>
            <a:r>
              <a:rPr lang="en-US" sz="1200" b="0" dirty="0">
                <a:solidFill>
                  <a:schemeClr val="tx1"/>
                </a:solidFill>
                <a:effectLst/>
                <a:latin typeface="Courier New" panose="02070309020205020404" pitchFamily="49" charset="0"/>
                <a:cs typeface="Courier New" panose="02070309020205020404" pitchFamily="49" charset="0"/>
              </a:rPr>
              <a:t>for length in range (size-1, 0, -1):</a:t>
            </a:r>
          </a:p>
          <a:p>
            <a:pPr>
              <a:spcAft>
                <a:spcPts val="0"/>
              </a:spcAft>
            </a:pPr>
            <a:r>
              <a:rPr lang="en-US" sz="1200" b="0" dirty="0">
                <a:solidFill>
                  <a:schemeClr val="tx1"/>
                </a:solidFill>
                <a:effectLst/>
                <a:latin typeface="Courier New" panose="02070309020205020404" pitchFamily="49" charset="0"/>
                <a:cs typeface="Courier New" panose="02070309020205020404" pitchFamily="49" charset="0"/>
              </a:rPr>
              <a:t>            </a:t>
            </a:r>
            <a:r>
              <a:rPr lang="en-US" sz="1200" b="0" dirty="0" err="1">
                <a:solidFill>
                  <a:schemeClr val="tx1"/>
                </a:solidFill>
                <a:effectLst/>
                <a:latin typeface="Courier New" panose="02070309020205020404" pitchFamily="49" charset="0"/>
                <a:cs typeface="Courier New" panose="02070309020205020404" pitchFamily="49" charset="0"/>
              </a:rPr>
              <a:t>self.</a:t>
            </a:r>
            <a:r>
              <a:rPr lang="en-US" sz="1200" b="0" dirty="0" err="1">
                <a:solidFill>
                  <a:srgbClr val="5C8F46"/>
                </a:solidFill>
                <a:effectLst/>
                <a:latin typeface="Courier New" panose="02070309020205020404" pitchFamily="49" charset="0"/>
                <a:cs typeface="Courier New" panose="02070309020205020404" pitchFamily="49" charset="0"/>
              </a:rPr>
              <a:t>showLine</a:t>
            </a:r>
            <a:r>
              <a:rPr lang="en-US" sz="1200" b="0" dirty="0">
                <a:solidFill>
                  <a:schemeClr val="tx1"/>
                </a:solidFill>
                <a:effectLst/>
                <a:latin typeface="Courier New" panose="02070309020205020404" pitchFamily="49" charset="0"/>
                <a:cs typeface="Courier New" panose="02070309020205020404" pitchFamily="49" charset="0"/>
              </a:rPr>
              <a:t>(length, size)</a:t>
            </a:r>
          </a:p>
          <a:p>
            <a:pPr lvl="0" rtl="0">
              <a:spcBef>
                <a:spcPts val="0"/>
              </a:spcBef>
              <a:buNone/>
            </a:pP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a:t>
            </a:r>
            <a:endParaRPr lang="en-GB" sz="2400" dirty="0"/>
          </a:p>
        </p:txBody>
      </p:sp>
      <p:sp>
        <p:nvSpPr>
          <p:cNvPr id="128" name="Shape 1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16</a:t>
            </a:fld>
            <a:endParaRPr lang="en-GB"/>
          </a:p>
        </p:txBody>
      </p:sp>
      <p:sp>
        <p:nvSpPr>
          <p:cNvPr id="3" name="TextBox 2">
            <a:extLst>
              <a:ext uri="{FF2B5EF4-FFF2-40B4-BE49-F238E27FC236}">
                <a16:creationId xmlns:a16="http://schemas.microsoft.com/office/drawing/2014/main" id="{CA4DC9A2-4715-890B-42DB-022ABA3439D7}"/>
              </a:ext>
            </a:extLst>
          </p:cNvPr>
          <p:cNvSpPr txBox="1"/>
          <p:nvPr/>
        </p:nvSpPr>
        <p:spPr>
          <a:xfrm>
            <a:off x="2588463" y="2102366"/>
            <a:ext cx="1748297" cy="400110"/>
          </a:xfrm>
          <a:prstGeom prst="rect">
            <a:avLst/>
          </a:prstGeom>
          <a:noFill/>
        </p:spPr>
        <p:txBody>
          <a:bodyPr wrap="square">
            <a:spAutoFit/>
          </a:bodyPr>
          <a:lstStyle/>
          <a:p>
            <a:r>
              <a:rPr lang="en-US" sz="1000" b="1" dirty="0">
                <a:solidFill>
                  <a:schemeClr val="tx1"/>
                </a:solidFill>
                <a:effectLst/>
                <a:latin typeface="Courier New" panose="02070309020205020404" pitchFamily="49" charset="0"/>
                <a:cs typeface="Courier New" panose="02070309020205020404" pitchFamily="49" charset="0"/>
              </a:rPr>
              <a:t>#step = -1 for negative iteration</a:t>
            </a:r>
            <a:endParaRPr lang="en-IN" sz="1000" b="1" dirty="0"/>
          </a:p>
        </p:txBody>
      </p:sp>
      <p:cxnSp>
        <p:nvCxnSpPr>
          <p:cNvPr id="5" name="Straight Arrow Connector 4">
            <a:extLst>
              <a:ext uri="{FF2B5EF4-FFF2-40B4-BE49-F238E27FC236}">
                <a16:creationId xmlns:a16="http://schemas.microsoft.com/office/drawing/2014/main" id="{F3412904-6395-2F85-14D1-4E6F836071E1}"/>
              </a:ext>
            </a:extLst>
          </p:cNvPr>
          <p:cNvCxnSpPr>
            <a:cxnSpLocks/>
          </p:cNvCxnSpPr>
          <p:nvPr/>
        </p:nvCxnSpPr>
        <p:spPr>
          <a:xfrm>
            <a:off x="3696470" y="2459947"/>
            <a:ext cx="385827" cy="3242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174C708-FD56-8823-39CB-9019AF9DD186}"/>
              </a:ext>
            </a:extLst>
          </p:cNvPr>
          <p:cNvSpPr txBox="1"/>
          <p:nvPr/>
        </p:nvSpPr>
        <p:spPr>
          <a:xfrm>
            <a:off x="530073" y="3650363"/>
            <a:ext cx="7768419" cy="1384995"/>
          </a:xfrm>
          <a:prstGeom prst="rect">
            <a:avLst/>
          </a:prstGeom>
          <a:noFill/>
        </p:spPr>
        <p:txBody>
          <a:bodyPr wrap="square">
            <a:spAutoFit/>
          </a:bodyPr>
          <a:lstStyle/>
          <a:p>
            <a:pPr algn="ctr"/>
            <a:r>
              <a:rPr lang="en-GB" sz="1400" dirty="0"/>
              <a:t>Easy! Just </a:t>
            </a:r>
            <a:r>
              <a:rPr lang="en-GB" sz="1400" b="1" dirty="0"/>
              <a:t>reuse</a:t>
            </a:r>
            <a:r>
              <a:rPr lang="en-GB" sz="1400" dirty="0"/>
              <a:t> the </a:t>
            </a:r>
            <a:r>
              <a:rPr lang="en-GB" sz="1400" dirty="0" err="1">
                <a:solidFill>
                  <a:srgbClr val="5C8F46"/>
                </a:solidFill>
              </a:rPr>
              <a:t>showLine</a:t>
            </a:r>
            <a:r>
              <a:rPr lang="en-GB" sz="1400" dirty="0"/>
              <a:t> procedure.</a:t>
            </a:r>
          </a:p>
          <a:p>
            <a:pPr algn="ctr"/>
            <a:endParaRPr lang="en-GB" sz="1400" dirty="0"/>
          </a:p>
          <a:p>
            <a:pPr marL="514350" indent="-285750">
              <a:buFont typeface="Wingdings" pitchFamily="2" charset="2"/>
              <a:buChar char="ü"/>
            </a:pPr>
            <a:r>
              <a:rPr lang="en-GB" sz="1400" b="1" u="sng" dirty="0"/>
              <a:t>Never repeat code. Always reuse code.</a:t>
            </a:r>
          </a:p>
          <a:p>
            <a:pPr marL="514350" lvl="4" indent="-285750">
              <a:buFont typeface="Wingdings" pitchFamily="2" charset="2"/>
              <a:buChar char="Ø"/>
            </a:pPr>
            <a:r>
              <a:rPr lang="en-GB" dirty="0"/>
              <a:t>Code reuse is the main benefit of splitting code into small methods.</a:t>
            </a:r>
          </a:p>
          <a:p>
            <a:pPr marL="514350" lvl="0" indent="-285750" rtl="0">
              <a:spcBef>
                <a:spcPts val="0"/>
              </a:spcBef>
              <a:buFont typeface="Wingdings" pitchFamily="2" charset="2"/>
              <a:buChar char="Ø"/>
            </a:pPr>
            <a:r>
              <a:rPr lang="en-GB" dirty="0"/>
              <a:t>Put each goal in a separate method so that it can be reused.</a:t>
            </a:r>
          </a:p>
          <a:p>
            <a:endParaRPr lang="en-IN" dirty="0"/>
          </a:p>
        </p:txBody>
      </p:sp>
      <p:cxnSp>
        <p:nvCxnSpPr>
          <p:cNvPr id="9" name="Straight Connector 8">
            <a:extLst>
              <a:ext uri="{FF2B5EF4-FFF2-40B4-BE49-F238E27FC236}">
                <a16:creationId xmlns:a16="http://schemas.microsoft.com/office/drawing/2014/main" id="{B40E8FF7-9D19-3C89-8942-3E4F4B04713D}"/>
              </a:ext>
            </a:extLst>
          </p:cNvPr>
          <p:cNvCxnSpPr>
            <a:cxnSpLocks/>
          </p:cNvCxnSpPr>
          <p:nvPr/>
        </p:nvCxnSpPr>
        <p:spPr>
          <a:xfrm>
            <a:off x="4507523" y="1201724"/>
            <a:ext cx="0" cy="223472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03871429-655D-0EDB-35D1-AEED46D47AF6}"/>
              </a:ext>
            </a:extLst>
          </p:cNvPr>
          <p:cNvSpPr txBox="1"/>
          <p:nvPr/>
        </p:nvSpPr>
        <p:spPr>
          <a:xfrm>
            <a:off x="4449157" y="1682127"/>
            <a:ext cx="4572000" cy="1754326"/>
          </a:xfrm>
          <a:prstGeom prst="rect">
            <a:avLst/>
          </a:prstGeom>
          <a:noFill/>
        </p:spPr>
        <p:txBody>
          <a:bodyPr wrap="square">
            <a:spAutoFit/>
          </a:bodyPr>
          <a:lstStyle/>
          <a:p>
            <a:r>
              <a:rPr lang="en-US" sz="1200" b="0" dirty="0">
                <a:solidFill>
                  <a:schemeClr val="tx1"/>
                </a:solidFill>
                <a:effectLst/>
                <a:latin typeface="Courier New" panose="02070309020205020404" pitchFamily="49" charset="0"/>
                <a:cs typeface="Courier New" panose="02070309020205020404" pitchFamily="49" charset="0"/>
              </a:rPr>
              <a:t>    @staticmethod</a:t>
            </a:r>
          </a:p>
          <a:p>
            <a:r>
              <a:rPr lang="en-US" sz="1200" b="0" dirty="0">
                <a:solidFill>
                  <a:schemeClr val="tx1"/>
                </a:solidFill>
                <a:effectLst/>
                <a:latin typeface="Courier New" panose="02070309020205020404" pitchFamily="49" charset="0"/>
                <a:cs typeface="Courier New" panose="02070309020205020404" pitchFamily="49" charset="0"/>
              </a:rPr>
              <a:t>    </a:t>
            </a:r>
            <a:r>
              <a:rPr lang="en-US" sz="1200" dirty="0">
                <a:solidFill>
                  <a:schemeClr val="tx1"/>
                </a:solidFill>
                <a:effectLst/>
                <a:latin typeface="Courier New" panose="02070309020205020404" pitchFamily="49" charset="0"/>
                <a:cs typeface="Courier New" panose="02070309020205020404" pitchFamily="49" charset="0"/>
              </a:rPr>
              <a:t>def</a:t>
            </a:r>
            <a:r>
              <a:rPr lang="en-US" sz="1200" b="1" dirty="0">
                <a:solidFill>
                  <a:srgbClr val="FF0000"/>
                </a:solidFill>
                <a:effectLst/>
                <a:latin typeface="Courier New" panose="02070309020205020404" pitchFamily="49" charset="0"/>
                <a:cs typeface="Courier New" panose="02070309020205020404" pitchFamily="49" charset="0"/>
              </a:rPr>
              <a:t> </a:t>
            </a:r>
            <a:r>
              <a:rPr lang="en-US" sz="1200" b="1" dirty="0" err="1">
                <a:solidFill>
                  <a:srgbClr val="FF0000"/>
                </a:solidFill>
                <a:effectLst/>
                <a:latin typeface="Courier New" panose="02070309020205020404" pitchFamily="49" charset="0"/>
                <a:cs typeface="Courier New" panose="02070309020205020404" pitchFamily="49" charset="0"/>
              </a:rPr>
              <a:t>showMiddle</a:t>
            </a:r>
            <a:r>
              <a:rPr lang="en-US" sz="1200" dirty="0">
                <a:solidFill>
                  <a:schemeClr val="tx1"/>
                </a:solidFill>
                <a:effectLst/>
                <a:latin typeface="Courier New" panose="02070309020205020404" pitchFamily="49" charset="0"/>
                <a:cs typeface="Courier New" panose="02070309020205020404" pitchFamily="49" charset="0"/>
              </a:rPr>
              <a:t>(size):</a:t>
            </a:r>
          </a:p>
          <a:p>
            <a:r>
              <a:rPr lang="en-US" sz="1200" b="0" dirty="0">
                <a:solidFill>
                  <a:schemeClr val="tx1"/>
                </a:solidFill>
                <a:effectLst/>
                <a:latin typeface="Courier New" panose="02070309020205020404" pitchFamily="49" charset="0"/>
                <a:cs typeface="Courier New" panose="02070309020205020404" pitchFamily="49" charset="0"/>
              </a:rPr>
              <a:t>        </a:t>
            </a:r>
            <a:r>
              <a:rPr lang="en-US" sz="1200" b="0" dirty="0" err="1">
                <a:solidFill>
                  <a:schemeClr val="tx1"/>
                </a:solidFill>
                <a:effectLst/>
                <a:latin typeface="Courier New" panose="02070309020205020404" pitchFamily="49" charset="0"/>
                <a:cs typeface="Courier New" panose="02070309020205020404" pitchFamily="49" charset="0"/>
              </a:rPr>
              <a:t>Diamond.</a:t>
            </a:r>
            <a:r>
              <a:rPr lang="en-US" sz="1200" b="0" dirty="0" err="1">
                <a:solidFill>
                  <a:srgbClr val="5C8F46"/>
                </a:solidFill>
                <a:effectLst/>
                <a:latin typeface="Courier New" panose="02070309020205020404" pitchFamily="49" charset="0"/>
                <a:cs typeface="Courier New" panose="02070309020205020404" pitchFamily="49" charset="0"/>
              </a:rPr>
              <a:t>showLine</a:t>
            </a:r>
            <a:r>
              <a:rPr lang="en-US" sz="1200" b="0" dirty="0">
                <a:solidFill>
                  <a:schemeClr val="tx1"/>
                </a:solidFill>
                <a:effectLst/>
                <a:latin typeface="Courier New" panose="02070309020205020404" pitchFamily="49" charset="0"/>
                <a:cs typeface="Courier New" panose="02070309020205020404" pitchFamily="49" charset="0"/>
              </a:rPr>
              <a:t>(size, size)</a:t>
            </a:r>
          </a:p>
          <a:p>
            <a:br>
              <a:rPr lang="en-US" sz="1200" b="0" dirty="0">
                <a:solidFill>
                  <a:schemeClr val="tx1"/>
                </a:solidFill>
                <a:effectLst/>
                <a:latin typeface="Courier New" panose="02070309020205020404" pitchFamily="49" charset="0"/>
                <a:cs typeface="Courier New" panose="02070309020205020404" pitchFamily="49" charset="0"/>
              </a:rPr>
            </a:br>
            <a:r>
              <a:rPr lang="en-US" sz="1200" b="0" dirty="0">
                <a:solidFill>
                  <a:schemeClr val="tx1"/>
                </a:solidFill>
                <a:effectLst/>
                <a:latin typeface="Courier New" panose="02070309020205020404" pitchFamily="49" charset="0"/>
                <a:cs typeface="Courier New" panose="02070309020205020404" pitchFamily="49" charset="0"/>
              </a:rPr>
              <a:t>    @staticmethod</a:t>
            </a:r>
          </a:p>
          <a:p>
            <a:r>
              <a:rPr lang="en-US" sz="1200" b="0" dirty="0">
                <a:solidFill>
                  <a:schemeClr val="tx1"/>
                </a:solidFill>
                <a:effectLst/>
                <a:latin typeface="Courier New" panose="02070309020205020404" pitchFamily="49" charset="0"/>
                <a:cs typeface="Courier New" panose="02070309020205020404" pitchFamily="49" charset="0"/>
              </a:rPr>
              <a:t>    </a:t>
            </a:r>
            <a:r>
              <a:rPr lang="en-US" sz="1200" dirty="0">
                <a:solidFill>
                  <a:schemeClr val="tx1"/>
                </a:solidFill>
                <a:effectLst/>
                <a:latin typeface="Courier New" panose="02070309020205020404" pitchFamily="49" charset="0"/>
                <a:cs typeface="Courier New" panose="02070309020205020404" pitchFamily="49" charset="0"/>
              </a:rPr>
              <a:t>def</a:t>
            </a:r>
            <a:r>
              <a:rPr lang="en-US" sz="1200" b="1" dirty="0">
                <a:solidFill>
                  <a:srgbClr val="FF0000"/>
                </a:solidFill>
                <a:effectLst/>
                <a:latin typeface="Courier New" panose="02070309020205020404" pitchFamily="49" charset="0"/>
                <a:cs typeface="Courier New" panose="02070309020205020404" pitchFamily="49" charset="0"/>
              </a:rPr>
              <a:t> </a:t>
            </a:r>
            <a:r>
              <a:rPr lang="en-US" sz="1200" b="1" dirty="0" err="1">
                <a:solidFill>
                  <a:srgbClr val="FF0000"/>
                </a:solidFill>
                <a:effectLst/>
                <a:latin typeface="Courier New" panose="02070309020205020404" pitchFamily="49" charset="0"/>
                <a:cs typeface="Courier New" panose="02070309020205020404" pitchFamily="49" charset="0"/>
              </a:rPr>
              <a:t>showBottom</a:t>
            </a:r>
            <a:r>
              <a:rPr lang="en-US" sz="1200" dirty="0">
                <a:solidFill>
                  <a:schemeClr val="tx1"/>
                </a:solidFill>
                <a:effectLst/>
                <a:latin typeface="Courier New" panose="02070309020205020404" pitchFamily="49" charset="0"/>
                <a:cs typeface="Courier New" panose="02070309020205020404" pitchFamily="49" charset="0"/>
              </a:rPr>
              <a:t>(size):</a:t>
            </a:r>
          </a:p>
          <a:p>
            <a:r>
              <a:rPr lang="en-US" sz="1200" b="0" dirty="0">
                <a:solidFill>
                  <a:schemeClr val="tx1"/>
                </a:solidFill>
                <a:effectLst/>
                <a:latin typeface="Courier New" panose="02070309020205020404" pitchFamily="49" charset="0"/>
                <a:cs typeface="Courier New" panose="02070309020205020404" pitchFamily="49" charset="0"/>
              </a:rPr>
              <a:t>        for length in range (size-1, 0, -1):</a:t>
            </a:r>
          </a:p>
          <a:p>
            <a:r>
              <a:rPr lang="en-US" sz="1200" b="0" dirty="0">
                <a:solidFill>
                  <a:schemeClr val="tx1"/>
                </a:solidFill>
                <a:effectLst/>
                <a:latin typeface="Courier New" panose="02070309020205020404" pitchFamily="49" charset="0"/>
                <a:cs typeface="Courier New" panose="02070309020205020404" pitchFamily="49" charset="0"/>
              </a:rPr>
              <a:t>            </a:t>
            </a:r>
            <a:r>
              <a:rPr lang="en-US" sz="1200" b="0" dirty="0" err="1">
                <a:solidFill>
                  <a:schemeClr val="tx1"/>
                </a:solidFill>
                <a:effectLst/>
                <a:latin typeface="Courier New" panose="02070309020205020404" pitchFamily="49" charset="0"/>
                <a:cs typeface="Courier New" panose="02070309020205020404" pitchFamily="49" charset="0"/>
              </a:rPr>
              <a:t>Diamond.</a:t>
            </a:r>
            <a:r>
              <a:rPr lang="en-US" sz="1200" b="0" dirty="0" err="1">
                <a:solidFill>
                  <a:srgbClr val="5C8F46"/>
                </a:solidFill>
                <a:effectLst/>
                <a:latin typeface="Courier New" panose="02070309020205020404" pitchFamily="49" charset="0"/>
                <a:cs typeface="Courier New" panose="02070309020205020404" pitchFamily="49" charset="0"/>
              </a:rPr>
              <a:t>showLine</a:t>
            </a:r>
            <a:r>
              <a:rPr lang="en-US" sz="1200" b="0" dirty="0">
                <a:solidFill>
                  <a:schemeClr val="tx1"/>
                </a:solidFill>
                <a:effectLst/>
                <a:latin typeface="Courier New" panose="02070309020205020404" pitchFamily="49" charset="0"/>
                <a:cs typeface="Courier New" panose="02070309020205020404" pitchFamily="49" charset="0"/>
              </a:rPr>
              <a:t>(length, size)</a:t>
            </a:r>
          </a:p>
          <a:p>
            <a:endParaRPr lang="en-US" sz="1200" b="0" dirty="0">
              <a:solidFill>
                <a:schemeClr val="tx1"/>
              </a:solidFill>
              <a:effectLst/>
              <a:latin typeface="Courier New" panose="02070309020205020404" pitchFamily="49" charset="0"/>
              <a:cs typeface="Courier New" panose="02070309020205020404" pitchFamily="49" charset="0"/>
            </a:endParaRPr>
          </a:p>
        </p:txBody>
      </p:sp>
      <p:sp>
        <p:nvSpPr>
          <p:cNvPr id="16" name="TextBox 15">
            <a:extLst>
              <a:ext uri="{FF2B5EF4-FFF2-40B4-BE49-F238E27FC236}">
                <a16:creationId xmlns:a16="http://schemas.microsoft.com/office/drawing/2014/main" id="{F8B8CA06-B192-50BE-E42D-85A04255F960}"/>
              </a:ext>
            </a:extLst>
          </p:cNvPr>
          <p:cNvSpPr txBox="1"/>
          <p:nvPr/>
        </p:nvSpPr>
        <p:spPr>
          <a:xfrm>
            <a:off x="5102074" y="1246134"/>
            <a:ext cx="3411415" cy="307777"/>
          </a:xfrm>
          <a:prstGeom prst="rect">
            <a:avLst/>
          </a:prstGeom>
          <a:noFill/>
          <a:ln>
            <a:noFill/>
          </a:ln>
        </p:spPr>
        <p:txBody>
          <a:bodyPr wrap="square" rtlCol="0">
            <a:spAutoFit/>
          </a:bodyPr>
          <a:lstStyle/>
          <a:p>
            <a:pPr algn="ctr"/>
            <a:r>
              <a:rPr lang="en-IN" dirty="0"/>
              <a:t>USING STATIC METHOD</a:t>
            </a:r>
          </a:p>
        </p:txBody>
      </p:sp>
    </p:spTree>
    <p:extLst>
      <p:ext uri="{BB962C8B-B14F-4D97-AF65-F5344CB8AC3E}">
        <p14:creationId xmlns:p14="http://schemas.microsoft.com/office/powerpoint/2010/main" val="426316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90250" y="450150"/>
            <a:ext cx="5878800" cy="4090800"/>
          </a:xfrm>
          <a:prstGeom prst="rect">
            <a:avLst/>
          </a:prstGeom>
        </p:spPr>
        <p:txBody>
          <a:bodyPr lIns="91425" tIns="91425" rIns="91425" bIns="91425" anchor="ctr" anchorCtr="0">
            <a:noAutofit/>
          </a:bodyPr>
          <a:lstStyle/>
          <a:p>
            <a:pPr lvl="0" rtl="0">
              <a:spcBef>
                <a:spcPts val="0"/>
              </a:spcBef>
              <a:buNone/>
            </a:pPr>
            <a:r>
              <a:rPr lang="en-GB"/>
              <a:t>Process #1</a:t>
            </a:r>
            <a:br>
              <a:rPr lang="en-GB"/>
            </a:br>
            <a:r>
              <a:rPr lang="en-GB"/>
              <a:t>Key/framework approach</a:t>
            </a:r>
            <a:br>
              <a:rPr lang="en-GB"/>
            </a:br>
            <a:br>
              <a:rPr lang="en-GB" sz="2400"/>
            </a:br>
            <a:r>
              <a:rPr lang="en-GB" sz="2400"/>
              <a:t>How to find a solution when you don’t have a pattern.</a:t>
            </a:r>
          </a:p>
        </p:txBody>
      </p:sp>
      <p:sp>
        <p:nvSpPr>
          <p:cNvPr id="141" name="Shape 1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17</a:t>
            </a:fld>
            <a:endParaRPr lang="en-GB"/>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Goal, Plan and Key</a:t>
            </a:r>
          </a:p>
        </p:txBody>
      </p:sp>
      <p:sp>
        <p:nvSpPr>
          <p:cNvPr id="147" name="Shape 147"/>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b="1"/>
              <a:t>Goal</a:t>
            </a:r>
            <a:r>
              <a:rPr lang="en-GB"/>
              <a:t>: what your program should achieve</a:t>
            </a:r>
          </a:p>
          <a:p>
            <a:pPr marL="457200" lvl="0" indent="-228600" rtl="0">
              <a:spcBef>
                <a:spcPts val="0"/>
              </a:spcBef>
              <a:buChar char="●"/>
            </a:pPr>
            <a:r>
              <a:rPr lang="en-GB" b="1"/>
              <a:t>Plan</a:t>
            </a:r>
            <a:r>
              <a:rPr lang="en-GB"/>
              <a:t>: a series of steps to achieve the goal</a:t>
            </a:r>
          </a:p>
          <a:p>
            <a:pPr marL="457200" lvl="0" indent="-228600" rtl="0">
              <a:spcBef>
                <a:spcPts val="0"/>
              </a:spcBef>
              <a:buChar char="●"/>
            </a:pPr>
            <a:r>
              <a:rPr lang="en-GB" b="1"/>
              <a:t>Key</a:t>
            </a:r>
            <a:r>
              <a:rPr lang="en-GB"/>
              <a:t>: the key line of code that achieves the goal</a:t>
            </a:r>
          </a:p>
          <a:p>
            <a:pPr lvl="0">
              <a:spcBef>
                <a:spcPts val="0"/>
              </a:spcBef>
              <a:buNone/>
            </a:pPr>
            <a:endParaRPr/>
          </a:p>
        </p:txBody>
      </p:sp>
      <p:sp>
        <p:nvSpPr>
          <p:cNvPr id="148" name="Shape 148"/>
          <p:cNvSpPr/>
          <p:nvPr/>
        </p:nvSpPr>
        <p:spPr>
          <a:xfrm>
            <a:off x="4091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GB" sz="2400"/>
              <a:t>Goal</a:t>
            </a:r>
          </a:p>
        </p:txBody>
      </p:sp>
      <p:sp>
        <p:nvSpPr>
          <p:cNvPr id="149" name="Shape 149"/>
          <p:cNvSpPr/>
          <p:nvPr/>
        </p:nvSpPr>
        <p:spPr>
          <a:xfrm>
            <a:off x="36857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Plan</a:t>
            </a:r>
          </a:p>
        </p:txBody>
      </p:sp>
      <p:sp>
        <p:nvSpPr>
          <p:cNvPr id="150" name="Shape 150"/>
          <p:cNvSpPr/>
          <p:nvPr/>
        </p:nvSpPr>
        <p:spPr>
          <a:xfrm>
            <a:off x="69623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Key</a:t>
            </a:r>
          </a:p>
        </p:txBody>
      </p:sp>
      <p:cxnSp>
        <p:nvCxnSpPr>
          <p:cNvPr id="151" name="Shape 151"/>
          <p:cNvCxnSpPr>
            <a:stCxn id="148" idx="3"/>
            <a:endCxn id="149" idx="1"/>
          </p:cNvCxnSpPr>
          <p:nvPr/>
        </p:nvCxnSpPr>
        <p:spPr>
          <a:xfrm>
            <a:off x="2117000" y="3775375"/>
            <a:ext cx="1568700" cy="0"/>
          </a:xfrm>
          <a:prstGeom prst="straightConnector1">
            <a:avLst/>
          </a:prstGeom>
          <a:noFill/>
          <a:ln w="28575" cap="flat" cmpd="sng">
            <a:solidFill>
              <a:schemeClr val="dk2"/>
            </a:solidFill>
            <a:prstDash val="solid"/>
            <a:round/>
            <a:headEnd type="none" w="lg" len="lg"/>
            <a:tailEnd type="triangle" w="lg" len="lg"/>
          </a:ln>
        </p:spPr>
      </p:cxnSp>
      <p:cxnSp>
        <p:nvCxnSpPr>
          <p:cNvPr id="152" name="Shape 152"/>
          <p:cNvCxnSpPr>
            <a:endCxn id="150" idx="1"/>
          </p:cNvCxnSpPr>
          <p:nvPr/>
        </p:nvCxnSpPr>
        <p:spPr>
          <a:xfrm>
            <a:off x="5393600" y="3775375"/>
            <a:ext cx="1568700" cy="0"/>
          </a:xfrm>
          <a:prstGeom prst="straightConnector1">
            <a:avLst/>
          </a:prstGeom>
          <a:noFill/>
          <a:ln w="28575" cap="flat" cmpd="sng">
            <a:solidFill>
              <a:schemeClr val="dk2"/>
            </a:solidFill>
            <a:prstDash val="solid"/>
            <a:round/>
            <a:headEnd type="none" w="lg" len="lg"/>
            <a:tailEnd type="triangle" w="lg" len="lg"/>
          </a:ln>
        </p:spPr>
      </p:cxnSp>
      <p:sp>
        <p:nvSpPr>
          <p:cNvPr id="153" name="Shape 15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Goal, Plan and Key</a:t>
            </a:r>
          </a:p>
        </p:txBody>
      </p:sp>
      <p:sp>
        <p:nvSpPr>
          <p:cNvPr id="159" name="Shape 15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endParaRPr/>
          </a:p>
        </p:txBody>
      </p:sp>
      <p:sp>
        <p:nvSpPr>
          <p:cNvPr id="160" name="Shape 160"/>
          <p:cNvSpPr/>
          <p:nvPr/>
        </p:nvSpPr>
        <p:spPr>
          <a:xfrm>
            <a:off x="4091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Goal</a:t>
            </a:r>
          </a:p>
        </p:txBody>
      </p:sp>
      <p:sp>
        <p:nvSpPr>
          <p:cNvPr id="161" name="Shape 161"/>
          <p:cNvSpPr/>
          <p:nvPr/>
        </p:nvSpPr>
        <p:spPr>
          <a:xfrm>
            <a:off x="3685700" y="3170125"/>
            <a:ext cx="1707900" cy="1210500"/>
          </a:xfrm>
          <a:prstGeom prst="rect">
            <a:avLst/>
          </a:prstGeom>
          <a:solidFill>
            <a:schemeClr val="lt2"/>
          </a:solidFill>
          <a:ln w="2857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Plan</a:t>
            </a:r>
          </a:p>
        </p:txBody>
      </p:sp>
      <p:sp>
        <p:nvSpPr>
          <p:cNvPr id="162" name="Shape 162"/>
          <p:cNvSpPr/>
          <p:nvPr/>
        </p:nvSpPr>
        <p:spPr>
          <a:xfrm>
            <a:off x="69623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Key</a:t>
            </a:r>
          </a:p>
        </p:txBody>
      </p:sp>
      <p:cxnSp>
        <p:nvCxnSpPr>
          <p:cNvPr id="163" name="Shape 163"/>
          <p:cNvCxnSpPr>
            <a:stCxn id="160" idx="3"/>
            <a:endCxn id="161" idx="1"/>
          </p:cNvCxnSpPr>
          <p:nvPr/>
        </p:nvCxnSpPr>
        <p:spPr>
          <a:xfrm>
            <a:off x="2117000" y="3775375"/>
            <a:ext cx="1568700" cy="0"/>
          </a:xfrm>
          <a:prstGeom prst="straightConnector1">
            <a:avLst/>
          </a:prstGeom>
          <a:noFill/>
          <a:ln w="28575" cap="flat" cmpd="sng">
            <a:solidFill>
              <a:srgbClr val="FF0000"/>
            </a:solidFill>
            <a:prstDash val="solid"/>
            <a:round/>
            <a:headEnd type="none" w="lg" len="lg"/>
            <a:tailEnd type="triangle" w="lg" len="lg"/>
          </a:ln>
        </p:spPr>
      </p:cxnSp>
      <p:cxnSp>
        <p:nvCxnSpPr>
          <p:cNvPr id="164" name="Shape 164"/>
          <p:cNvCxnSpPr>
            <a:endCxn id="162" idx="1"/>
          </p:cNvCxnSpPr>
          <p:nvPr/>
        </p:nvCxnSpPr>
        <p:spPr>
          <a:xfrm>
            <a:off x="5393600" y="3775375"/>
            <a:ext cx="1568700" cy="0"/>
          </a:xfrm>
          <a:prstGeom prst="straightConnector1">
            <a:avLst/>
          </a:prstGeom>
          <a:noFill/>
          <a:ln w="28575" cap="flat" cmpd="sng">
            <a:solidFill>
              <a:schemeClr val="dk2"/>
            </a:solidFill>
            <a:prstDash val="solid"/>
            <a:round/>
            <a:headEnd type="none" w="lg" len="lg"/>
            <a:tailEnd type="triangle" w="lg" len="lg"/>
          </a:ln>
        </p:spPr>
      </p:cxnSp>
      <p:sp>
        <p:nvSpPr>
          <p:cNvPr id="165" name="Shape 165"/>
          <p:cNvSpPr txBox="1"/>
          <p:nvPr/>
        </p:nvSpPr>
        <p:spPr>
          <a:xfrm>
            <a:off x="1422950" y="1705575"/>
            <a:ext cx="6268800" cy="940500"/>
          </a:xfrm>
          <a:prstGeom prst="rect">
            <a:avLst/>
          </a:prstGeom>
          <a:noFill/>
          <a:ln>
            <a:noFill/>
          </a:ln>
        </p:spPr>
        <p:txBody>
          <a:bodyPr lIns="91425" tIns="91425" rIns="91425" bIns="91425" anchor="t" anchorCtr="0">
            <a:noAutofit/>
          </a:bodyPr>
          <a:lstStyle/>
          <a:p>
            <a:pPr lvl="0" algn="ctr">
              <a:spcBef>
                <a:spcPts val="0"/>
              </a:spcBef>
              <a:buNone/>
            </a:pPr>
            <a:r>
              <a:rPr lang="en-GB" sz="3000"/>
              <a:t>Every goal needs a plan</a:t>
            </a:r>
          </a:p>
        </p:txBody>
      </p:sp>
      <p:sp>
        <p:nvSpPr>
          <p:cNvPr id="166" name="Shape 16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This week’s topics</a:t>
            </a:r>
          </a:p>
        </p:txBody>
      </p:sp>
      <p:sp>
        <p:nvSpPr>
          <p:cNvPr id="69" name="Shape 6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a:t>Procedural programming</a:t>
            </a:r>
          </a:p>
          <a:p>
            <a:pPr marL="457200" lvl="0" indent="-228600" rtl="0">
              <a:spcBef>
                <a:spcPts val="0"/>
              </a:spcBef>
              <a:buChar char="●"/>
            </a:pPr>
            <a:r>
              <a:rPr lang="en-GB"/>
              <a:t>Key/framework approach</a:t>
            </a:r>
          </a:p>
          <a:p>
            <a:pPr marL="457200" lvl="0" indent="-228600" rtl="0">
              <a:spcBef>
                <a:spcPts val="0"/>
              </a:spcBef>
              <a:buChar char="●"/>
            </a:pPr>
            <a:r>
              <a:rPr lang="en-GB"/>
              <a:t>Incremental goals</a:t>
            </a:r>
          </a:p>
          <a:p>
            <a:pPr marL="457200" lvl="0" indent="-228600" rtl="0">
              <a:spcBef>
                <a:spcPts val="0"/>
              </a:spcBef>
              <a:buChar char="●"/>
            </a:pPr>
            <a:r>
              <a:rPr lang="en-GB"/>
              <a:t>Testing</a:t>
            </a:r>
          </a:p>
          <a:p>
            <a:pPr marL="457200" lvl="0" indent="-228600" rtl="0">
              <a:spcBef>
                <a:spcPts val="0"/>
              </a:spcBef>
              <a:buChar char="●"/>
            </a:pPr>
            <a:r>
              <a:rPr lang="en-GB"/>
              <a:t>Debugging</a:t>
            </a:r>
          </a:p>
        </p:txBody>
      </p:sp>
      <p:sp>
        <p:nvSpPr>
          <p:cNvPr id="70" name="Shape 7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Goal, Plan and Key</a:t>
            </a:r>
          </a:p>
        </p:txBody>
      </p:sp>
      <p:sp>
        <p:nvSpPr>
          <p:cNvPr id="172" name="Shape 172"/>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endParaRPr/>
          </a:p>
        </p:txBody>
      </p:sp>
      <p:sp>
        <p:nvSpPr>
          <p:cNvPr id="173" name="Shape 173"/>
          <p:cNvSpPr txBox="1"/>
          <p:nvPr/>
        </p:nvSpPr>
        <p:spPr>
          <a:xfrm>
            <a:off x="1422950" y="1705575"/>
            <a:ext cx="6268800" cy="940500"/>
          </a:xfrm>
          <a:prstGeom prst="rect">
            <a:avLst/>
          </a:prstGeom>
          <a:noFill/>
          <a:ln>
            <a:noFill/>
          </a:ln>
        </p:spPr>
        <p:txBody>
          <a:bodyPr lIns="91425" tIns="91425" rIns="91425" bIns="91425" anchor="t" anchorCtr="0">
            <a:noAutofit/>
          </a:bodyPr>
          <a:lstStyle/>
          <a:p>
            <a:pPr lvl="0" algn="ctr" rtl="0">
              <a:spcBef>
                <a:spcPts val="0"/>
              </a:spcBef>
              <a:buNone/>
            </a:pPr>
            <a:r>
              <a:rPr lang="en-GB" sz="3000" dirty="0"/>
              <a:t>And every plan has a “key”</a:t>
            </a:r>
          </a:p>
        </p:txBody>
      </p:sp>
      <p:sp>
        <p:nvSpPr>
          <p:cNvPr id="174" name="Shape 174"/>
          <p:cNvSpPr/>
          <p:nvPr/>
        </p:nvSpPr>
        <p:spPr>
          <a:xfrm>
            <a:off x="4091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Goal</a:t>
            </a:r>
          </a:p>
        </p:txBody>
      </p:sp>
      <p:sp>
        <p:nvSpPr>
          <p:cNvPr id="175" name="Shape 175"/>
          <p:cNvSpPr/>
          <p:nvPr/>
        </p:nvSpPr>
        <p:spPr>
          <a:xfrm>
            <a:off x="3685700" y="3170125"/>
            <a:ext cx="1707900" cy="1210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Plan</a:t>
            </a:r>
          </a:p>
        </p:txBody>
      </p:sp>
      <p:sp>
        <p:nvSpPr>
          <p:cNvPr id="176" name="Shape 176"/>
          <p:cNvSpPr/>
          <p:nvPr/>
        </p:nvSpPr>
        <p:spPr>
          <a:xfrm>
            <a:off x="6962300" y="3170125"/>
            <a:ext cx="1707900" cy="1210500"/>
          </a:xfrm>
          <a:prstGeom prst="rect">
            <a:avLst/>
          </a:prstGeom>
          <a:solidFill>
            <a:schemeClr val="lt2"/>
          </a:solidFill>
          <a:ln w="2857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Key</a:t>
            </a:r>
          </a:p>
        </p:txBody>
      </p:sp>
      <p:cxnSp>
        <p:nvCxnSpPr>
          <p:cNvPr id="177" name="Shape 177"/>
          <p:cNvCxnSpPr>
            <a:stCxn id="174" idx="3"/>
            <a:endCxn id="175" idx="1"/>
          </p:cNvCxnSpPr>
          <p:nvPr/>
        </p:nvCxnSpPr>
        <p:spPr>
          <a:xfrm>
            <a:off x="2117000" y="3775375"/>
            <a:ext cx="1568700" cy="0"/>
          </a:xfrm>
          <a:prstGeom prst="straightConnector1">
            <a:avLst/>
          </a:prstGeom>
          <a:noFill/>
          <a:ln w="28575" cap="flat" cmpd="sng">
            <a:solidFill>
              <a:schemeClr val="dk2"/>
            </a:solidFill>
            <a:prstDash val="solid"/>
            <a:round/>
            <a:headEnd type="none" w="lg" len="lg"/>
            <a:tailEnd type="triangle" w="lg" len="lg"/>
          </a:ln>
        </p:spPr>
      </p:cxnSp>
      <p:cxnSp>
        <p:nvCxnSpPr>
          <p:cNvPr id="178" name="Shape 178"/>
          <p:cNvCxnSpPr>
            <a:endCxn id="176" idx="1"/>
          </p:cNvCxnSpPr>
          <p:nvPr/>
        </p:nvCxnSpPr>
        <p:spPr>
          <a:xfrm>
            <a:off x="5393600" y="3775375"/>
            <a:ext cx="1568700" cy="0"/>
          </a:xfrm>
          <a:prstGeom prst="straightConnector1">
            <a:avLst/>
          </a:prstGeom>
          <a:noFill/>
          <a:ln w="28575" cap="flat" cmpd="sng">
            <a:solidFill>
              <a:srgbClr val="FF0000"/>
            </a:solidFill>
            <a:prstDash val="solid"/>
            <a:round/>
            <a:headEnd type="none" w="lg" len="lg"/>
            <a:tailEnd type="triangle" w="lg" len="lg"/>
          </a:ln>
        </p:spPr>
      </p:cxnSp>
      <p:sp>
        <p:nvSpPr>
          <p:cNvPr id="179" name="Shape 17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Where does a programmer start?</a:t>
            </a:r>
          </a:p>
        </p:txBody>
      </p:sp>
      <p:sp>
        <p:nvSpPr>
          <p:cNvPr id="185" name="Shape 185"/>
          <p:cNvSpPr/>
          <p:nvPr/>
        </p:nvSpPr>
        <p:spPr>
          <a:xfrm>
            <a:off x="843075" y="23238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6" name="Shape 186"/>
          <p:cNvSpPr/>
          <p:nvPr/>
        </p:nvSpPr>
        <p:spPr>
          <a:xfrm>
            <a:off x="843075" y="27810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7" name="Shape 187"/>
          <p:cNvSpPr/>
          <p:nvPr/>
        </p:nvSpPr>
        <p:spPr>
          <a:xfrm>
            <a:off x="843075" y="32382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8" name="Shape 188"/>
          <p:cNvSpPr/>
          <p:nvPr/>
        </p:nvSpPr>
        <p:spPr>
          <a:xfrm>
            <a:off x="843075" y="36954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9" name="Shape 189"/>
          <p:cNvSpPr/>
          <p:nvPr/>
        </p:nvSpPr>
        <p:spPr>
          <a:xfrm>
            <a:off x="843075" y="4152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0" name="Shape 190"/>
          <p:cNvSpPr txBox="1"/>
          <p:nvPr/>
        </p:nvSpPr>
        <p:spPr>
          <a:xfrm>
            <a:off x="204275" y="1260825"/>
            <a:ext cx="324300" cy="536400"/>
          </a:xfrm>
          <a:prstGeom prst="rect">
            <a:avLst/>
          </a:prstGeom>
          <a:noFill/>
          <a:ln>
            <a:noFill/>
          </a:ln>
        </p:spPr>
        <p:txBody>
          <a:bodyPr lIns="91425" tIns="91425" rIns="91425" bIns="91425" anchor="t" anchorCtr="0">
            <a:noAutofit/>
          </a:bodyPr>
          <a:lstStyle/>
          <a:p>
            <a:pPr lvl="0">
              <a:spcBef>
                <a:spcPts val="0"/>
              </a:spcBef>
              <a:buNone/>
            </a:pPr>
            <a:r>
              <a:rPr lang="en-GB" sz="3000">
                <a:latin typeface="Courier New"/>
                <a:ea typeface="Courier New"/>
                <a:cs typeface="Courier New"/>
                <a:sym typeface="Courier New"/>
              </a:rPr>
              <a:t>{</a:t>
            </a:r>
          </a:p>
        </p:txBody>
      </p:sp>
      <p:sp>
        <p:nvSpPr>
          <p:cNvPr id="191" name="Shape 191"/>
          <p:cNvSpPr txBox="1"/>
          <p:nvPr/>
        </p:nvSpPr>
        <p:spPr>
          <a:xfrm>
            <a:off x="204275" y="44612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sp>
        <p:nvSpPr>
          <p:cNvPr id="192" name="Shape 192"/>
          <p:cNvSpPr txBox="1">
            <a:spLocks noGrp="1"/>
          </p:cNvSpPr>
          <p:nvPr>
            <p:ph type="body" idx="1"/>
          </p:nvPr>
        </p:nvSpPr>
        <p:spPr>
          <a:xfrm>
            <a:off x="3435900" y="1149025"/>
            <a:ext cx="5510400" cy="536400"/>
          </a:xfrm>
          <a:prstGeom prst="rect">
            <a:avLst/>
          </a:prstGeom>
        </p:spPr>
        <p:txBody>
          <a:bodyPr lIns="91425" tIns="91425" rIns="91425" bIns="91425" anchor="t" anchorCtr="0">
            <a:noAutofit/>
          </a:bodyPr>
          <a:lstStyle/>
          <a:p>
            <a:pPr lvl="0" rtl="0">
              <a:spcBef>
                <a:spcPts val="0"/>
              </a:spcBef>
              <a:buNone/>
            </a:pPr>
            <a:r>
              <a:rPr lang="en-GB" b="1"/>
              <a:t>Goal</a:t>
            </a:r>
            <a:r>
              <a:rPr lang="en-GB"/>
              <a:t>: Show the total rainfall for a period.</a:t>
            </a:r>
          </a:p>
        </p:txBody>
      </p:sp>
      <p:sp>
        <p:nvSpPr>
          <p:cNvPr id="193" name="Shape 193"/>
          <p:cNvSpPr/>
          <p:nvPr/>
        </p:nvSpPr>
        <p:spPr>
          <a:xfrm>
            <a:off x="843075" y="1866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4" name="Shape 19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Where does a programmer start?</a:t>
            </a:r>
          </a:p>
        </p:txBody>
      </p:sp>
      <p:sp>
        <p:nvSpPr>
          <p:cNvPr id="200" name="Shape 200"/>
          <p:cNvSpPr txBox="1">
            <a:spLocks noGrp="1"/>
          </p:cNvSpPr>
          <p:nvPr>
            <p:ph type="body" idx="1"/>
          </p:nvPr>
        </p:nvSpPr>
        <p:spPr>
          <a:xfrm>
            <a:off x="3435900" y="1149025"/>
            <a:ext cx="5510400" cy="536400"/>
          </a:xfrm>
          <a:prstGeom prst="rect">
            <a:avLst/>
          </a:prstGeom>
        </p:spPr>
        <p:txBody>
          <a:bodyPr lIns="91425" tIns="91425" rIns="91425" bIns="91425" anchor="t" anchorCtr="0">
            <a:noAutofit/>
          </a:bodyPr>
          <a:lstStyle/>
          <a:p>
            <a:pPr lvl="0" rtl="0">
              <a:spcBef>
                <a:spcPts val="0"/>
              </a:spcBef>
              <a:buNone/>
            </a:pPr>
            <a:r>
              <a:rPr lang="en-GB" b="1"/>
              <a:t>Goal</a:t>
            </a:r>
            <a:r>
              <a:rPr lang="en-GB"/>
              <a:t>: Show the total rainfall for a period.</a:t>
            </a:r>
          </a:p>
        </p:txBody>
      </p:sp>
      <p:sp>
        <p:nvSpPr>
          <p:cNvPr id="201" name="Shape 201"/>
          <p:cNvSpPr/>
          <p:nvPr/>
        </p:nvSpPr>
        <p:spPr>
          <a:xfrm>
            <a:off x="843075" y="23238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2" name="Shape 202"/>
          <p:cNvSpPr/>
          <p:nvPr/>
        </p:nvSpPr>
        <p:spPr>
          <a:xfrm>
            <a:off x="843075" y="27810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3" name="Shape 203"/>
          <p:cNvSpPr/>
          <p:nvPr/>
        </p:nvSpPr>
        <p:spPr>
          <a:xfrm>
            <a:off x="843075" y="3238225"/>
            <a:ext cx="3210000" cy="399900"/>
          </a:xfrm>
          <a:prstGeom prst="cube">
            <a:avLst>
              <a:gd name="adj" fmla="val 25000"/>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sz="1800"/>
              <a:t>	total += rainfall[i];</a:t>
            </a:r>
          </a:p>
        </p:txBody>
      </p:sp>
      <p:sp>
        <p:nvSpPr>
          <p:cNvPr id="204" name="Shape 204"/>
          <p:cNvSpPr/>
          <p:nvPr/>
        </p:nvSpPr>
        <p:spPr>
          <a:xfrm>
            <a:off x="843075" y="36954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5" name="Shape 205"/>
          <p:cNvSpPr/>
          <p:nvPr/>
        </p:nvSpPr>
        <p:spPr>
          <a:xfrm>
            <a:off x="843075" y="4152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6" name="Shape 206"/>
          <p:cNvSpPr txBox="1"/>
          <p:nvPr/>
        </p:nvSpPr>
        <p:spPr>
          <a:xfrm>
            <a:off x="204275" y="12608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sp>
        <p:nvSpPr>
          <p:cNvPr id="207" name="Shape 207"/>
          <p:cNvSpPr txBox="1"/>
          <p:nvPr/>
        </p:nvSpPr>
        <p:spPr>
          <a:xfrm>
            <a:off x="204275" y="44612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cxnSp>
        <p:nvCxnSpPr>
          <p:cNvPr id="208" name="Shape 208"/>
          <p:cNvCxnSpPr>
            <a:stCxn id="209" idx="1"/>
            <a:endCxn id="203" idx="5"/>
          </p:cNvCxnSpPr>
          <p:nvPr/>
        </p:nvCxnSpPr>
        <p:spPr>
          <a:xfrm flipH="1">
            <a:off x="4053050" y="2794050"/>
            <a:ext cx="951300" cy="594000"/>
          </a:xfrm>
          <a:prstGeom prst="straightConnector1">
            <a:avLst/>
          </a:prstGeom>
          <a:noFill/>
          <a:ln w="9525" cap="flat" cmpd="sng">
            <a:solidFill>
              <a:schemeClr val="dk2"/>
            </a:solidFill>
            <a:prstDash val="solid"/>
            <a:round/>
            <a:headEnd type="none" w="lg" len="lg"/>
            <a:tailEnd type="triangle" w="lg" len="lg"/>
          </a:ln>
        </p:spPr>
      </p:cxnSp>
      <p:sp>
        <p:nvSpPr>
          <p:cNvPr id="209" name="Shape 209"/>
          <p:cNvSpPr txBox="1"/>
          <p:nvPr/>
        </p:nvSpPr>
        <p:spPr>
          <a:xfrm>
            <a:off x="5004350" y="2475150"/>
            <a:ext cx="3588300" cy="637800"/>
          </a:xfrm>
          <a:prstGeom prst="rect">
            <a:avLst/>
          </a:prstGeom>
          <a:noFill/>
          <a:ln>
            <a:noFill/>
          </a:ln>
        </p:spPr>
        <p:txBody>
          <a:bodyPr lIns="91425" tIns="91425" rIns="91425" bIns="91425" anchor="t" anchorCtr="0">
            <a:noAutofit/>
          </a:bodyPr>
          <a:lstStyle/>
          <a:p>
            <a:pPr lvl="0" rtl="0">
              <a:spcBef>
                <a:spcPts val="0"/>
              </a:spcBef>
              <a:buNone/>
            </a:pPr>
            <a:r>
              <a:rPr lang="en-GB" sz="1800"/>
              <a:t>The “key” line of code.</a:t>
            </a:r>
          </a:p>
          <a:p>
            <a:pPr lvl="0" rtl="0">
              <a:spcBef>
                <a:spcPts val="0"/>
              </a:spcBef>
              <a:buNone/>
            </a:pPr>
            <a:endParaRPr sz="1800"/>
          </a:p>
          <a:p>
            <a:pPr lvl="0" rtl="0">
              <a:spcBef>
                <a:spcPts val="0"/>
              </a:spcBef>
              <a:buNone/>
            </a:pPr>
            <a:endParaRPr sz="1800"/>
          </a:p>
          <a:p>
            <a:pPr lvl="0" rtl="0">
              <a:spcBef>
                <a:spcPts val="0"/>
              </a:spcBef>
              <a:buNone/>
            </a:pPr>
            <a:r>
              <a:rPr lang="en-GB" sz="1800"/>
              <a:t>Start with the </a:t>
            </a:r>
            <a:r>
              <a:rPr lang="en-GB" sz="1800" b="1"/>
              <a:t>key</a:t>
            </a:r>
            <a:r>
              <a:rPr lang="en-GB" sz="1800"/>
              <a:t>.</a:t>
            </a:r>
          </a:p>
          <a:p>
            <a:pPr lvl="0" rtl="0">
              <a:spcBef>
                <a:spcPts val="0"/>
              </a:spcBef>
              <a:buNone/>
            </a:pPr>
            <a:endParaRPr sz="1800"/>
          </a:p>
          <a:p>
            <a:pPr lvl="0" rtl="0">
              <a:spcBef>
                <a:spcPts val="0"/>
              </a:spcBef>
              <a:buNone/>
            </a:pPr>
            <a:endParaRPr sz="1800"/>
          </a:p>
        </p:txBody>
      </p:sp>
      <p:sp>
        <p:nvSpPr>
          <p:cNvPr id="210" name="Shape 210"/>
          <p:cNvSpPr/>
          <p:nvPr/>
        </p:nvSpPr>
        <p:spPr>
          <a:xfrm>
            <a:off x="843075" y="1866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1" name="Shape 21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Where does a programmer start?</a:t>
            </a:r>
          </a:p>
        </p:txBody>
      </p:sp>
      <p:sp>
        <p:nvSpPr>
          <p:cNvPr id="217" name="Shape 217"/>
          <p:cNvSpPr/>
          <p:nvPr/>
        </p:nvSpPr>
        <p:spPr>
          <a:xfrm>
            <a:off x="843075" y="23238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int total = 0;</a:t>
            </a:r>
          </a:p>
        </p:txBody>
      </p:sp>
      <p:sp>
        <p:nvSpPr>
          <p:cNvPr id="218" name="Shape 218"/>
          <p:cNvSpPr/>
          <p:nvPr/>
        </p:nvSpPr>
        <p:spPr>
          <a:xfrm>
            <a:off x="843075" y="27810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for (int i = 0; i &lt; rainfall.length; i++) {</a:t>
            </a:r>
          </a:p>
        </p:txBody>
      </p:sp>
      <p:sp>
        <p:nvSpPr>
          <p:cNvPr id="219" name="Shape 219"/>
          <p:cNvSpPr/>
          <p:nvPr/>
        </p:nvSpPr>
        <p:spPr>
          <a:xfrm>
            <a:off x="843075" y="3238225"/>
            <a:ext cx="3210000" cy="399900"/>
          </a:xfrm>
          <a:prstGeom prst="cube">
            <a:avLst>
              <a:gd name="adj" fmla="val 25000"/>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sz="1800"/>
              <a:t>	total += rainfall[i];</a:t>
            </a:r>
          </a:p>
        </p:txBody>
      </p:sp>
      <p:sp>
        <p:nvSpPr>
          <p:cNvPr id="220" name="Shape 220"/>
          <p:cNvSpPr/>
          <p:nvPr/>
        </p:nvSpPr>
        <p:spPr>
          <a:xfrm>
            <a:off x="843075" y="36954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a:t>
            </a:r>
          </a:p>
        </p:txBody>
      </p:sp>
      <p:sp>
        <p:nvSpPr>
          <p:cNvPr id="221" name="Shape 221"/>
          <p:cNvSpPr/>
          <p:nvPr/>
        </p:nvSpPr>
        <p:spPr>
          <a:xfrm>
            <a:off x="843075" y="4152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System.out.println(“Total = “ + total);</a:t>
            </a:r>
          </a:p>
        </p:txBody>
      </p:sp>
      <p:sp>
        <p:nvSpPr>
          <p:cNvPr id="222" name="Shape 222"/>
          <p:cNvSpPr txBox="1"/>
          <p:nvPr/>
        </p:nvSpPr>
        <p:spPr>
          <a:xfrm>
            <a:off x="204275" y="12608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sp>
        <p:nvSpPr>
          <p:cNvPr id="223" name="Shape 223"/>
          <p:cNvSpPr txBox="1"/>
          <p:nvPr/>
        </p:nvSpPr>
        <p:spPr>
          <a:xfrm>
            <a:off x="204275" y="44612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cxnSp>
        <p:nvCxnSpPr>
          <p:cNvPr id="224" name="Shape 224"/>
          <p:cNvCxnSpPr>
            <a:stCxn id="225" idx="1"/>
            <a:endCxn id="219" idx="5"/>
          </p:cNvCxnSpPr>
          <p:nvPr/>
        </p:nvCxnSpPr>
        <p:spPr>
          <a:xfrm flipH="1">
            <a:off x="4053050" y="2794050"/>
            <a:ext cx="951300" cy="594000"/>
          </a:xfrm>
          <a:prstGeom prst="straightConnector1">
            <a:avLst/>
          </a:prstGeom>
          <a:noFill/>
          <a:ln w="9525" cap="flat" cmpd="sng">
            <a:solidFill>
              <a:schemeClr val="dk2"/>
            </a:solidFill>
            <a:prstDash val="solid"/>
            <a:round/>
            <a:headEnd type="none" w="lg" len="lg"/>
            <a:tailEnd type="triangle" w="lg" len="lg"/>
          </a:ln>
        </p:spPr>
      </p:cxnSp>
      <p:sp>
        <p:nvSpPr>
          <p:cNvPr id="225" name="Shape 225"/>
          <p:cNvSpPr txBox="1"/>
          <p:nvPr/>
        </p:nvSpPr>
        <p:spPr>
          <a:xfrm>
            <a:off x="5004350" y="2475150"/>
            <a:ext cx="3588300" cy="637800"/>
          </a:xfrm>
          <a:prstGeom prst="rect">
            <a:avLst/>
          </a:prstGeom>
          <a:noFill/>
          <a:ln>
            <a:noFill/>
          </a:ln>
        </p:spPr>
        <p:txBody>
          <a:bodyPr lIns="91425" tIns="91425" rIns="91425" bIns="91425" anchor="t" anchorCtr="0">
            <a:noAutofit/>
          </a:bodyPr>
          <a:lstStyle/>
          <a:p>
            <a:pPr lvl="0" rtl="0">
              <a:spcBef>
                <a:spcPts val="0"/>
              </a:spcBef>
              <a:buNone/>
            </a:pPr>
            <a:r>
              <a:rPr lang="en-GB" sz="1800"/>
              <a:t>The “key” line of code.</a:t>
            </a:r>
          </a:p>
          <a:p>
            <a:pPr lvl="0" rtl="0">
              <a:spcBef>
                <a:spcPts val="0"/>
              </a:spcBef>
              <a:buNone/>
            </a:pPr>
            <a:endParaRPr sz="1800"/>
          </a:p>
          <a:p>
            <a:pPr lvl="0" rtl="0">
              <a:spcBef>
                <a:spcPts val="0"/>
              </a:spcBef>
              <a:buNone/>
            </a:pPr>
            <a:endParaRPr sz="1800"/>
          </a:p>
          <a:p>
            <a:pPr lvl="0" rtl="0">
              <a:spcBef>
                <a:spcPts val="0"/>
              </a:spcBef>
              <a:buNone/>
            </a:pPr>
            <a:r>
              <a:rPr lang="en-GB" sz="1800"/>
              <a:t>Start with the </a:t>
            </a:r>
            <a:r>
              <a:rPr lang="en-GB" sz="1800" b="1"/>
              <a:t>key</a:t>
            </a:r>
            <a:r>
              <a:rPr lang="en-GB" sz="1800"/>
              <a:t>.</a:t>
            </a:r>
          </a:p>
          <a:p>
            <a:pPr lvl="0" rtl="0">
              <a:spcBef>
                <a:spcPts val="0"/>
              </a:spcBef>
              <a:buNone/>
            </a:pPr>
            <a:endParaRPr sz="1800"/>
          </a:p>
          <a:p>
            <a:pPr lvl="0" rtl="0">
              <a:spcBef>
                <a:spcPts val="0"/>
              </a:spcBef>
              <a:buClr>
                <a:schemeClr val="dk1"/>
              </a:buClr>
              <a:buSzPct val="61111"/>
              <a:buFont typeface="Arial"/>
              <a:buNone/>
            </a:pPr>
            <a:r>
              <a:rPr lang="en-GB" sz="1800">
                <a:solidFill>
                  <a:srgbClr val="FF0000"/>
                </a:solidFill>
              </a:rPr>
              <a:t>Build the solution around the key.</a:t>
            </a:r>
          </a:p>
        </p:txBody>
      </p:sp>
      <p:sp>
        <p:nvSpPr>
          <p:cNvPr id="226" name="Shape 226"/>
          <p:cNvSpPr txBox="1">
            <a:spLocks noGrp="1"/>
          </p:cNvSpPr>
          <p:nvPr>
            <p:ph type="body" idx="1"/>
          </p:nvPr>
        </p:nvSpPr>
        <p:spPr>
          <a:xfrm>
            <a:off x="3435900" y="1149025"/>
            <a:ext cx="5510400" cy="536400"/>
          </a:xfrm>
          <a:prstGeom prst="rect">
            <a:avLst/>
          </a:prstGeom>
        </p:spPr>
        <p:txBody>
          <a:bodyPr lIns="91425" tIns="91425" rIns="91425" bIns="91425" anchor="t" anchorCtr="0">
            <a:noAutofit/>
          </a:bodyPr>
          <a:lstStyle/>
          <a:p>
            <a:pPr lvl="0" rtl="0">
              <a:spcBef>
                <a:spcPts val="0"/>
              </a:spcBef>
              <a:buNone/>
            </a:pPr>
            <a:r>
              <a:rPr lang="en-GB"/>
              <a:t>Goal: Show the total rainfall for a period.</a:t>
            </a:r>
          </a:p>
        </p:txBody>
      </p:sp>
      <p:sp>
        <p:nvSpPr>
          <p:cNvPr id="227" name="Shape 227"/>
          <p:cNvSpPr/>
          <p:nvPr/>
        </p:nvSpPr>
        <p:spPr>
          <a:xfrm>
            <a:off x="843075" y="1866625"/>
            <a:ext cx="3210000" cy="399900"/>
          </a:xfrm>
          <a:prstGeom prst="cube">
            <a:avLst>
              <a:gd name="adj" fmla="val 25000"/>
            </a:avLst>
          </a:prstGeom>
          <a:solidFill>
            <a:srgbClr val="CCCC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GB">
                <a:solidFill>
                  <a:schemeClr val="dk1"/>
                </a:solidFill>
              </a:rPr>
              <a:t>double[] rainfall = { 97.0, 112.0, …….</a:t>
            </a:r>
          </a:p>
        </p:txBody>
      </p:sp>
      <p:sp>
        <p:nvSpPr>
          <p:cNvPr id="228" name="Shape 2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The framework</a:t>
            </a:r>
          </a:p>
        </p:txBody>
      </p:sp>
      <p:sp>
        <p:nvSpPr>
          <p:cNvPr id="234" name="Shape 234"/>
          <p:cNvSpPr/>
          <p:nvPr/>
        </p:nvSpPr>
        <p:spPr>
          <a:xfrm>
            <a:off x="843075" y="2323825"/>
            <a:ext cx="3210000" cy="399900"/>
          </a:xfrm>
          <a:prstGeom prst="cube">
            <a:avLst>
              <a:gd name="adj" fmla="val 25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int total = 0;</a:t>
            </a:r>
          </a:p>
        </p:txBody>
      </p:sp>
      <p:sp>
        <p:nvSpPr>
          <p:cNvPr id="235" name="Shape 235"/>
          <p:cNvSpPr/>
          <p:nvPr/>
        </p:nvSpPr>
        <p:spPr>
          <a:xfrm>
            <a:off x="843075" y="2781025"/>
            <a:ext cx="3210000" cy="399900"/>
          </a:xfrm>
          <a:prstGeom prst="cube">
            <a:avLst>
              <a:gd name="adj" fmla="val 25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for (int i = 0; i &lt; rainfall.length; i++) {</a:t>
            </a:r>
          </a:p>
        </p:txBody>
      </p:sp>
      <p:sp>
        <p:nvSpPr>
          <p:cNvPr id="236" name="Shape 236"/>
          <p:cNvSpPr/>
          <p:nvPr/>
        </p:nvSpPr>
        <p:spPr>
          <a:xfrm>
            <a:off x="843075" y="3238225"/>
            <a:ext cx="3210000" cy="399900"/>
          </a:xfrm>
          <a:prstGeom prst="cube">
            <a:avLst>
              <a:gd name="adj" fmla="val 25000"/>
            </a:avLst>
          </a:prstGeom>
          <a:solidFill>
            <a:schemeClr val="lt1"/>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sz="1800"/>
              <a:t>	total += rainfall[i];</a:t>
            </a:r>
          </a:p>
        </p:txBody>
      </p:sp>
      <p:sp>
        <p:nvSpPr>
          <p:cNvPr id="237" name="Shape 237"/>
          <p:cNvSpPr/>
          <p:nvPr/>
        </p:nvSpPr>
        <p:spPr>
          <a:xfrm>
            <a:off x="843075" y="3695425"/>
            <a:ext cx="3210000" cy="399900"/>
          </a:xfrm>
          <a:prstGeom prst="cube">
            <a:avLst>
              <a:gd name="adj" fmla="val 25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a:t>
            </a:r>
          </a:p>
        </p:txBody>
      </p:sp>
      <p:sp>
        <p:nvSpPr>
          <p:cNvPr id="238" name="Shape 238"/>
          <p:cNvSpPr/>
          <p:nvPr/>
        </p:nvSpPr>
        <p:spPr>
          <a:xfrm>
            <a:off x="843075" y="4152625"/>
            <a:ext cx="3210000" cy="399900"/>
          </a:xfrm>
          <a:prstGeom prst="cube">
            <a:avLst>
              <a:gd name="adj" fmla="val 25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t>System.out.println(“Total = “ + total);</a:t>
            </a:r>
          </a:p>
        </p:txBody>
      </p:sp>
      <p:sp>
        <p:nvSpPr>
          <p:cNvPr id="239" name="Shape 239"/>
          <p:cNvSpPr txBox="1"/>
          <p:nvPr/>
        </p:nvSpPr>
        <p:spPr>
          <a:xfrm>
            <a:off x="204275" y="12608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sp>
        <p:nvSpPr>
          <p:cNvPr id="240" name="Shape 240"/>
          <p:cNvSpPr txBox="1"/>
          <p:nvPr/>
        </p:nvSpPr>
        <p:spPr>
          <a:xfrm>
            <a:off x="204275" y="4461225"/>
            <a:ext cx="324300" cy="536400"/>
          </a:xfrm>
          <a:prstGeom prst="rect">
            <a:avLst/>
          </a:prstGeom>
          <a:noFill/>
          <a:ln>
            <a:noFill/>
          </a:ln>
        </p:spPr>
        <p:txBody>
          <a:bodyPr lIns="91425" tIns="91425" rIns="91425" bIns="91425" anchor="t" anchorCtr="0">
            <a:noAutofit/>
          </a:bodyPr>
          <a:lstStyle/>
          <a:p>
            <a:pPr lvl="0" rtl="0">
              <a:spcBef>
                <a:spcPts val="0"/>
              </a:spcBef>
              <a:buNone/>
            </a:pPr>
            <a:r>
              <a:rPr lang="en-GB" sz="3000">
                <a:latin typeface="Courier New"/>
                <a:ea typeface="Courier New"/>
                <a:cs typeface="Courier New"/>
                <a:sym typeface="Courier New"/>
              </a:rPr>
              <a:t>}</a:t>
            </a:r>
          </a:p>
        </p:txBody>
      </p:sp>
      <p:cxnSp>
        <p:nvCxnSpPr>
          <p:cNvPr id="241" name="Shape 241"/>
          <p:cNvCxnSpPr>
            <a:stCxn id="242" idx="1"/>
            <a:endCxn id="243" idx="1"/>
          </p:cNvCxnSpPr>
          <p:nvPr/>
        </p:nvCxnSpPr>
        <p:spPr>
          <a:xfrm rot="10800000">
            <a:off x="4323350" y="2523750"/>
            <a:ext cx="681000" cy="270300"/>
          </a:xfrm>
          <a:prstGeom prst="straightConnector1">
            <a:avLst/>
          </a:prstGeom>
          <a:noFill/>
          <a:ln w="9525" cap="flat" cmpd="sng">
            <a:solidFill>
              <a:schemeClr val="dk2"/>
            </a:solidFill>
            <a:prstDash val="solid"/>
            <a:round/>
            <a:headEnd type="none" w="lg" len="lg"/>
            <a:tailEnd type="triangle" w="lg" len="lg"/>
          </a:ln>
        </p:spPr>
      </p:cxnSp>
      <p:sp>
        <p:nvSpPr>
          <p:cNvPr id="242" name="Shape 242"/>
          <p:cNvSpPr txBox="1"/>
          <p:nvPr/>
        </p:nvSpPr>
        <p:spPr>
          <a:xfrm>
            <a:off x="5004350" y="2475150"/>
            <a:ext cx="3588300" cy="637800"/>
          </a:xfrm>
          <a:prstGeom prst="rect">
            <a:avLst/>
          </a:prstGeom>
          <a:noFill/>
          <a:ln>
            <a:noFill/>
          </a:ln>
        </p:spPr>
        <p:txBody>
          <a:bodyPr lIns="91425" tIns="91425" rIns="91425" bIns="91425" anchor="t" anchorCtr="0">
            <a:noAutofit/>
          </a:bodyPr>
          <a:lstStyle/>
          <a:p>
            <a:pPr lvl="0" rtl="0">
              <a:spcBef>
                <a:spcPts val="0"/>
              </a:spcBef>
              <a:buNone/>
            </a:pPr>
            <a:r>
              <a:rPr lang="en-GB" sz="1800"/>
              <a:t>The “framework” is whatever code supports the key.</a:t>
            </a:r>
          </a:p>
          <a:p>
            <a:pPr lvl="0" rtl="0">
              <a:spcBef>
                <a:spcPts val="0"/>
              </a:spcBef>
              <a:buNone/>
            </a:pPr>
            <a:endParaRPr sz="1800"/>
          </a:p>
          <a:p>
            <a:pPr lvl="0" rtl="0">
              <a:spcBef>
                <a:spcPts val="0"/>
              </a:spcBef>
              <a:buNone/>
            </a:pPr>
            <a:endParaRPr sz="1800"/>
          </a:p>
          <a:p>
            <a:pPr lvl="0" rtl="0">
              <a:spcBef>
                <a:spcPts val="0"/>
              </a:spcBef>
              <a:buNone/>
            </a:pPr>
            <a:endParaRPr sz="1800">
              <a:solidFill>
                <a:srgbClr val="FF0000"/>
              </a:solidFill>
            </a:endParaRPr>
          </a:p>
        </p:txBody>
      </p:sp>
      <p:sp>
        <p:nvSpPr>
          <p:cNvPr id="244" name="Shape 244"/>
          <p:cNvSpPr/>
          <p:nvPr/>
        </p:nvSpPr>
        <p:spPr>
          <a:xfrm>
            <a:off x="843075" y="1866625"/>
            <a:ext cx="3210000" cy="399900"/>
          </a:xfrm>
          <a:prstGeom prst="cube">
            <a:avLst>
              <a:gd name="adj" fmla="val 25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GB">
                <a:solidFill>
                  <a:schemeClr val="dk1"/>
                </a:solidFill>
              </a:rPr>
              <a:t>double[] rainfall = { 97.0, 112.0, …….</a:t>
            </a:r>
          </a:p>
        </p:txBody>
      </p:sp>
      <p:sp>
        <p:nvSpPr>
          <p:cNvPr id="243" name="Shape 243"/>
          <p:cNvSpPr/>
          <p:nvPr/>
        </p:nvSpPr>
        <p:spPr>
          <a:xfrm>
            <a:off x="4182900" y="1934725"/>
            <a:ext cx="140400" cy="1178100"/>
          </a:xfrm>
          <a:prstGeom prst="rightBrace">
            <a:avLst>
              <a:gd name="adj1" fmla="val 84686"/>
              <a:gd name="adj2" fmla="val 50000"/>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5" name="Shape 245"/>
          <p:cNvSpPr/>
          <p:nvPr/>
        </p:nvSpPr>
        <p:spPr>
          <a:xfrm>
            <a:off x="4182900" y="3695425"/>
            <a:ext cx="140400" cy="857100"/>
          </a:xfrm>
          <a:prstGeom prst="rightBrace">
            <a:avLst>
              <a:gd name="adj1" fmla="val 84686"/>
              <a:gd name="adj2" fmla="val 50000"/>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246" name="Shape 246"/>
          <p:cNvCxnSpPr>
            <a:endCxn id="245" idx="1"/>
          </p:cNvCxnSpPr>
          <p:nvPr/>
        </p:nvCxnSpPr>
        <p:spPr>
          <a:xfrm flipH="1">
            <a:off x="4323300" y="2794075"/>
            <a:ext cx="681000" cy="1329900"/>
          </a:xfrm>
          <a:prstGeom prst="straightConnector1">
            <a:avLst/>
          </a:prstGeom>
          <a:noFill/>
          <a:ln w="9525" cap="flat" cmpd="sng">
            <a:solidFill>
              <a:schemeClr val="dk2"/>
            </a:solidFill>
            <a:prstDash val="solid"/>
            <a:round/>
            <a:headEnd type="none" w="lg" len="lg"/>
            <a:tailEnd type="triangle" w="lg" len="lg"/>
          </a:ln>
        </p:spPr>
      </p:cxnSp>
      <p:sp>
        <p:nvSpPr>
          <p:cNvPr id="247" name="Shape 2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Same key, different frameworks</a:t>
            </a:r>
          </a:p>
        </p:txBody>
      </p:sp>
      <p:sp>
        <p:nvSpPr>
          <p:cNvPr id="253" name="Shape 253"/>
          <p:cNvSpPr txBox="1"/>
          <p:nvPr/>
        </p:nvSpPr>
        <p:spPr>
          <a:xfrm>
            <a:off x="1242975" y="1870425"/>
            <a:ext cx="2099100" cy="1091100"/>
          </a:xfrm>
          <a:prstGeom prst="rect">
            <a:avLst/>
          </a:prstGeom>
          <a:solidFill>
            <a:srgbClr val="FF9900"/>
          </a:solid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GB"/>
              <a:t>&lt;</a:t>
            </a:r>
            <a:r>
              <a:rPr lang="en-GB" b="1"/>
              <a:t>array</a:t>
            </a:r>
            <a:r>
              <a:rPr lang="en-GB"/>
              <a:t> loop&gt; {</a:t>
            </a:r>
          </a:p>
          <a:p>
            <a:pPr lvl="0" rtl="0">
              <a:spcBef>
                <a:spcPts val="0"/>
              </a:spcBef>
              <a:buNone/>
            </a:pPr>
            <a:endParaRPr/>
          </a:p>
          <a:p>
            <a:pPr lvl="0" rtl="0">
              <a:spcBef>
                <a:spcPts val="0"/>
              </a:spcBef>
              <a:buNone/>
            </a:pPr>
            <a:endParaRPr/>
          </a:p>
          <a:p>
            <a:pPr lvl="0">
              <a:spcBef>
                <a:spcPts val="0"/>
              </a:spcBef>
              <a:buNone/>
            </a:pPr>
            <a:r>
              <a:rPr lang="en-GB"/>
              <a:t>}</a:t>
            </a:r>
          </a:p>
        </p:txBody>
      </p:sp>
      <p:sp>
        <p:nvSpPr>
          <p:cNvPr id="254" name="Shape 254"/>
          <p:cNvSpPr txBox="1"/>
          <p:nvPr/>
        </p:nvSpPr>
        <p:spPr>
          <a:xfrm>
            <a:off x="1584525" y="2231925"/>
            <a:ext cx="1409400" cy="368100"/>
          </a:xfrm>
          <a:prstGeom prst="rect">
            <a:avLst/>
          </a:prstGeom>
          <a:solidFill>
            <a:schemeClr val="lt1"/>
          </a:solid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GB"/>
              <a:t>total += rainfall;</a:t>
            </a:r>
          </a:p>
        </p:txBody>
      </p:sp>
      <p:sp>
        <p:nvSpPr>
          <p:cNvPr id="255" name="Shape 255"/>
          <p:cNvSpPr txBox="1"/>
          <p:nvPr/>
        </p:nvSpPr>
        <p:spPr>
          <a:xfrm>
            <a:off x="5510175" y="1870425"/>
            <a:ext cx="2099100" cy="1091100"/>
          </a:xfrm>
          <a:prstGeom prst="rect">
            <a:avLst/>
          </a:prstGeom>
          <a:solidFill>
            <a:srgbClr val="FF9900"/>
          </a:solid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GB"/>
              <a:t>&lt;</a:t>
            </a:r>
            <a:r>
              <a:rPr lang="en-GB" b="1"/>
              <a:t>read</a:t>
            </a:r>
            <a:r>
              <a:rPr lang="en-GB"/>
              <a:t> loop&gt; {</a:t>
            </a:r>
          </a:p>
          <a:p>
            <a:pPr lvl="0" rtl="0">
              <a:spcBef>
                <a:spcPts val="0"/>
              </a:spcBef>
              <a:buNone/>
            </a:pPr>
            <a:endParaRPr/>
          </a:p>
          <a:p>
            <a:pPr lvl="0" rtl="0">
              <a:spcBef>
                <a:spcPts val="0"/>
              </a:spcBef>
              <a:buNone/>
            </a:pPr>
            <a:endParaRPr/>
          </a:p>
          <a:p>
            <a:pPr lvl="0" rtl="0">
              <a:spcBef>
                <a:spcPts val="0"/>
              </a:spcBef>
              <a:buNone/>
            </a:pPr>
            <a:r>
              <a:rPr lang="en-GB"/>
              <a:t>}</a:t>
            </a:r>
          </a:p>
        </p:txBody>
      </p:sp>
      <p:sp>
        <p:nvSpPr>
          <p:cNvPr id="256" name="Shape 256"/>
          <p:cNvSpPr txBox="1"/>
          <p:nvPr/>
        </p:nvSpPr>
        <p:spPr>
          <a:xfrm>
            <a:off x="5851725" y="2231925"/>
            <a:ext cx="1409400" cy="368100"/>
          </a:xfrm>
          <a:prstGeom prst="rect">
            <a:avLst/>
          </a:prstGeom>
          <a:solidFill>
            <a:schemeClr val="lt1"/>
          </a:solid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GB"/>
              <a:t>total += rainfall;</a:t>
            </a:r>
          </a:p>
        </p:txBody>
      </p:sp>
      <p:sp>
        <p:nvSpPr>
          <p:cNvPr id="257" name="Shape 257"/>
          <p:cNvSpPr txBox="1">
            <a:spLocks noGrp="1"/>
          </p:cNvSpPr>
          <p:nvPr>
            <p:ph type="body" idx="1"/>
          </p:nvPr>
        </p:nvSpPr>
        <p:spPr>
          <a:xfrm>
            <a:off x="311700" y="3058800"/>
            <a:ext cx="8520600" cy="1520400"/>
          </a:xfrm>
          <a:prstGeom prst="rect">
            <a:avLst/>
          </a:prstGeom>
        </p:spPr>
        <p:txBody>
          <a:bodyPr lIns="91425" tIns="91425" rIns="91425" bIns="91425" anchor="t" anchorCtr="0">
            <a:noAutofit/>
          </a:bodyPr>
          <a:lstStyle/>
          <a:p>
            <a:pPr lvl="0" rtl="0">
              <a:spcBef>
                <a:spcPts val="0"/>
              </a:spcBef>
              <a:buNone/>
            </a:pPr>
            <a:r>
              <a:rPr lang="en-GB"/>
              <a:t>The framework may vary according to the data source.</a:t>
            </a:r>
          </a:p>
          <a:p>
            <a:pPr marL="457200" lvl="0" indent="-228600" rtl="0">
              <a:spcBef>
                <a:spcPts val="0"/>
              </a:spcBef>
              <a:buChar char="●"/>
            </a:pPr>
            <a:r>
              <a:rPr lang="en-GB"/>
              <a:t>From an array</a:t>
            </a:r>
          </a:p>
          <a:p>
            <a:pPr marL="457200" lvl="0" indent="-228600" rtl="0">
              <a:spcBef>
                <a:spcPts val="0"/>
              </a:spcBef>
              <a:buChar char="●"/>
            </a:pPr>
            <a:r>
              <a:rPr lang="en-GB"/>
              <a:t>From user input</a:t>
            </a:r>
          </a:p>
          <a:p>
            <a:pPr marL="457200" lvl="0" indent="-228600" rtl="0">
              <a:spcBef>
                <a:spcPts val="0"/>
              </a:spcBef>
              <a:buChar char="●"/>
            </a:pPr>
            <a:r>
              <a:rPr lang="en-GB"/>
              <a:t>From a file...</a:t>
            </a:r>
          </a:p>
        </p:txBody>
      </p:sp>
      <p:sp>
        <p:nvSpPr>
          <p:cNvPr id="258" name="Shape 25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Key/framework step-by-step</a:t>
            </a:r>
          </a:p>
        </p:txBody>
      </p:sp>
      <p:sp>
        <p:nvSpPr>
          <p:cNvPr id="264" name="Shape 26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Start with the key code</a:t>
            </a:r>
          </a:p>
        </p:txBody>
      </p:sp>
      <p:sp>
        <p:nvSpPr>
          <p:cNvPr id="270" name="Shape 270"/>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solidFill>
                  <a:schemeClr val="lt1"/>
                </a:solidFill>
                <a:latin typeface="Courier New"/>
                <a:ea typeface="Courier New"/>
                <a:cs typeface="Courier New"/>
                <a:sym typeface="Courier New"/>
              </a:rPr>
              <a:t>double total = 0.0;</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double rainfall = In.nextDouble();</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while (rainfall != -1.0) {</a:t>
            </a:r>
            <a:br>
              <a:rPr lang="en-GB">
                <a:latin typeface="Courier New"/>
                <a:ea typeface="Courier New"/>
                <a:cs typeface="Courier New"/>
                <a:sym typeface="Courier New"/>
              </a:rPr>
            </a:br>
            <a:r>
              <a:rPr lang="en-GB">
                <a:latin typeface="Courier New"/>
                <a:ea typeface="Courier New"/>
                <a:cs typeface="Courier New"/>
                <a:sym typeface="Courier New"/>
              </a:rPr>
              <a:t>	</a:t>
            </a:r>
            <a:r>
              <a:rPr lang="en-GB">
                <a:solidFill>
                  <a:srgbClr val="FF0000"/>
                </a:solidFill>
                <a:latin typeface="Courier New"/>
                <a:ea typeface="Courier New"/>
                <a:cs typeface="Courier New"/>
                <a:sym typeface="Courier New"/>
              </a:rPr>
              <a:t>total += rainfall;</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	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	rainfall = In.nextDouble();</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271" name="Shape 27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Add the start value</a:t>
            </a:r>
          </a:p>
        </p:txBody>
      </p:sp>
      <p:sp>
        <p:nvSpPr>
          <p:cNvPr id="277" name="Shape 277"/>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solidFill>
                  <a:srgbClr val="FF0000"/>
                </a:solidFill>
                <a:latin typeface="Courier New"/>
                <a:ea typeface="Courier New"/>
                <a:cs typeface="Courier New"/>
                <a:sym typeface="Courier New"/>
              </a:rPr>
              <a:t>double total = 0.0;</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double rainfall = In.nextDouble();</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while (rainfall != -1.0) {</a:t>
            </a:r>
            <a:br>
              <a:rPr lang="en-GB">
                <a:solidFill>
                  <a:schemeClr val="lt1"/>
                </a:solidFill>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	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	rainfall = In.nextDouble();</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278" name="Shape 27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Add the loop</a:t>
            </a:r>
          </a:p>
        </p:txBody>
      </p:sp>
      <p:sp>
        <p:nvSpPr>
          <p:cNvPr id="284" name="Shape 284"/>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latin typeface="Courier New"/>
                <a:ea typeface="Courier New"/>
                <a:cs typeface="Courier New"/>
                <a:sym typeface="Courier New"/>
              </a:rPr>
              <a:t>double total = 0.0;</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double rainfall = In.nextDouble();</a:t>
            </a:r>
            <a:br>
              <a:rPr lang="en-GB">
                <a:solidFill>
                  <a:schemeClr val="lt1"/>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&lt;loop&gt; {</a:t>
            </a:r>
            <a:br>
              <a:rPr lang="en-GB">
                <a:solidFill>
                  <a:srgbClr val="FF0000"/>
                </a:solidFill>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	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	rainfall = In.nextDouble();</a:t>
            </a:r>
            <a:br>
              <a:rPr lang="en-GB">
                <a:solidFill>
                  <a:schemeClr val="lt1"/>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285" name="Shape 285"/>
          <p:cNvSpPr txBox="1"/>
          <p:nvPr/>
        </p:nvSpPr>
        <p:spPr>
          <a:xfrm>
            <a:off x="4420675" y="1264600"/>
            <a:ext cx="3188400" cy="1340100"/>
          </a:xfrm>
          <a:prstGeom prst="rect">
            <a:avLst/>
          </a:prstGeom>
          <a:solidFill>
            <a:srgbClr val="FFE599"/>
          </a:solid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GB" sz="2400" b="1">
                <a:latin typeface="Open Sans"/>
                <a:ea typeface="Open Sans"/>
                <a:cs typeface="Open Sans"/>
                <a:sym typeface="Open Sans"/>
              </a:rPr>
              <a:t>Decision point.</a:t>
            </a:r>
          </a:p>
          <a:p>
            <a:pPr lvl="0" algn="ctr" rtl="0">
              <a:spcBef>
                <a:spcPts val="0"/>
              </a:spcBef>
              <a:buNone/>
            </a:pPr>
            <a:endParaRPr sz="2400" b="1">
              <a:latin typeface="Open Sans"/>
              <a:ea typeface="Open Sans"/>
              <a:cs typeface="Open Sans"/>
              <a:sym typeface="Open Sans"/>
            </a:endParaRPr>
          </a:p>
          <a:p>
            <a:pPr lvl="0" algn="ctr">
              <a:spcBef>
                <a:spcPts val="0"/>
              </a:spcBef>
              <a:buNone/>
            </a:pPr>
            <a:r>
              <a:rPr lang="en-GB" sz="2400" b="1">
                <a:latin typeface="Open Sans"/>
                <a:ea typeface="Open Sans"/>
                <a:cs typeface="Open Sans"/>
                <a:sym typeface="Open Sans"/>
              </a:rPr>
              <a:t>What kind of loop?</a:t>
            </a:r>
          </a:p>
        </p:txBody>
      </p:sp>
      <p:sp>
        <p:nvSpPr>
          <p:cNvPr id="286" name="Shape 28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90250" y="450150"/>
            <a:ext cx="5878800" cy="4090800"/>
          </a:xfrm>
          <a:prstGeom prst="rect">
            <a:avLst/>
          </a:prstGeom>
        </p:spPr>
        <p:txBody>
          <a:bodyPr lIns="91425" tIns="91425" rIns="91425" bIns="91425" anchor="ctr" anchorCtr="0">
            <a:noAutofit/>
          </a:bodyPr>
          <a:lstStyle/>
          <a:p>
            <a:pPr lvl="0" rtl="0">
              <a:spcBef>
                <a:spcPts val="0"/>
              </a:spcBef>
              <a:buClr>
                <a:schemeClr val="dk1"/>
              </a:buClr>
              <a:buSzPct val="25000"/>
              <a:buFont typeface="Arial"/>
              <a:buNone/>
            </a:pPr>
            <a:r>
              <a:rPr lang="en-GB"/>
              <a:t>Procedural programming</a:t>
            </a:r>
          </a:p>
          <a:p>
            <a:pPr lvl="0" rtl="0">
              <a:spcBef>
                <a:spcPts val="0"/>
              </a:spcBef>
              <a:buNone/>
            </a:pPr>
            <a:r>
              <a:rPr lang="en-GB" sz="3000"/>
              <a:t>A stepping stone to OO programming...</a:t>
            </a:r>
          </a:p>
        </p:txBody>
      </p:sp>
      <p:sp>
        <p:nvSpPr>
          <p:cNvPr id="76" name="Shape 7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3</a:t>
            </a:fld>
            <a:endParaRPr lang="en-GB"/>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Read loop</a:t>
            </a:r>
          </a:p>
        </p:txBody>
      </p:sp>
      <p:sp>
        <p:nvSpPr>
          <p:cNvPr id="292" name="Shape 292"/>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latin typeface="Courier New"/>
                <a:ea typeface="Courier New"/>
                <a:cs typeface="Courier New"/>
                <a:sym typeface="Courier New"/>
              </a:rPr>
              <a:t>double total = 0.0;</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double rainfall = In.nextDouble();</a:t>
            </a:r>
            <a:br>
              <a:rPr lang="en-GB">
                <a:solidFill>
                  <a:schemeClr val="lt1"/>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while (rainfall != -1.0) {</a:t>
            </a:r>
            <a:br>
              <a:rPr lang="en-GB">
                <a:solidFill>
                  <a:srgbClr val="FF0000"/>
                </a:solidFill>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	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	rainfall = In.nextDouble();</a:t>
            </a:r>
            <a:br>
              <a:rPr lang="en-GB">
                <a:solidFill>
                  <a:schemeClr val="lt1"/>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293" name="Shape 29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Add the first read</a:t>
            </a:r>
          </a:p>
        </p:txBody>
      </p:sp>
      <p:sp>
        <p:nvSpPr>
          <p:cNvPr id="299" name="Shape 29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latin typeface="Courier New"/>
                <a:ea typeface="Courier New"/>
                <a:cs typeface="Courier New"/>
                <a:sym typeface="Courier New"/>
              </a:rPr>
              <a:t>double total = 0.0;</a:t>
            </a:r>
            <a:br>
              <a:rPr lang="en-GB">
                <a:latin typeface="Courier New"/>
                <a:ea typeface="Courier New"/>
                <a:cs typeface="Courier New"/>
                <a:sym typeface="Courier New"/>
              </a:rPr>
            </a:br>
            <a:r>
              <a:rPr lang="en-GB">
                <a:solidFill>
                  <a:srgbClr val="FF0000"/>
                </a:solidFill>
                <a:latin typeface="Courier New"/>
                <a:ea typeface="Courier New"/>
                <a:cs typeface="Courier New"/>
                <a:sym typeface="Courier New"/>
              </a:rPr>
              <a:t>System.out.print(“Rainfall: “);</a:t>
            </a:r>
            <a:br>
              <a:rPr lang="en-GB">
                <a:solidFill>
                  <a:srgbClr val="FF0000"/>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double rainfall = In.nextDouble();</a:t>
            </a:r>
            <a:br>
              <a:rPr lang="en-GB">
                <a:solidFill>
                  <a:srgbClr val="FF0000"/>
                </a:solidFill>
                <a:latin typeface="Courier New"/>
                <a:ea typeface="Courier New"/>
                <a:cs typeface="Courier New"/>
                <a:sym typeface="Courier New"/>
              </a:rPr>
            </a:br>
            <a:r>
              <a:rPr lang="en-GB">
                <a:latin typeface="Courier New"/>
                <a:ea typeface="Courier New"/>
                <a:cs typeface="Courier New"/>
                <a:sym typeface="Courier New"/>
              </a:rPr>
              <a:t>while (rainfall != -1.0) {</a:t>
            </a:r>
            <a:br>
              <a:rPr lang="en-GB">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	System.out.print(“Rainfall: “);</a:t>
            </a:r>
            <a:br>
              <a:rPr lang="en-GB">
                <a:solidFill>
                  <a:schemeClr val="lt1"/>
                </a:solidFill>
                <a:latin typeface="Courier New"/>
                <a:ea typeface="Courier New"/>
                <a:cs typeface="Courier New"/>
                <a:sym typeface="Courier New"/>
              </a:rPr>
            </a:br>
            <a:r>
              <a:rPr lang="en-GB">
                <a:solidFill>
                  <a:schemeClr val="lt1"/>
                </a:solidFill>
                <a:latin typeface="Courier New"/>
                <a:ea typeface="Courier New"/>
                <a:cs typeface="Courier New"/>
                <a:sym typeface="Courier New"/>
              </a:rPr>
              <a:t>	rainfall = In.nextDouble();</a:t>
            </a:r>
            <a:br>
              <a:rPr lang="en-GB">
                <a:solidFill>
                  <a:schemeClr val="lt1"/>
                </a:solidFill>
                <a:latin typeface="Courier New"/>
                <a:ea typeface="Courier New"/>
                <a:cs typeface="Courier New"/>
                <a:sym typeface="Courier New"/>
              </a:rPr>
            </a:br>
            <a:r>
              <a:rPr lang="en-GB">
                <a:latin typeface="Courier New"/>
                <a:ea typeface="Courier New"/>
                <a:cs typeface="Courier New"/>
                <a:sym typeface="Courier New"/>
              </a:rPr>
              <a:t>}</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300" name="Shape 30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Add the second read</a:t>
            </a:r>
          </a:p>
        </p:txBody>
      </p:sp>
      <p:sp>
        <p:nvSpPr>
          <p:cNvPr id="306" name="Shape 306"/>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latin typeface="Courier New"/>
                <a:ea typeface="Courier New"/>
                <a:cs typeface="Courier New"/>
                <a:sym typeface="Courier New"/>
              </a:rPr>
              <a:t>double total = 0.0;</a:t>
            </a:r>
            <a:br>
              <a:rPr lang="en-GB">
                <a:latin typeface="Courier New"/>
                <a:ea typeface="Courier New"/>
                <a:cs typeface="Courier New"/>
                <a:sym typeface="Courier New"/>
              </a:rPr>
            </a:br>
            <a:r>
              <a:rPr lang="en-GB">
                <a:latin typeface="Courier New"/>
                <a:ea typeface="Courier New"/>
                <a:cs typeface="Courier New"/>
                <a:sym typeface="Courier New"/>
              </a:rPr>
              <a:t>System.out.print(“Rainfall: “);</a:t>
            </a:r>
            <a:br>
              <a:rPr lang="en-GB">
                <a:latin typeface="Courier New"/>
                <a:ea typeface="Courier New"/>
                <a:cs typeface="Courier New"/>
                <a:sym typeface="Courier New"/>
              </a:rPr>
            </a:br>
            <a:r>
              <a:rPr lang="en-GB">
                <a:latin typeface="Courier New"/>
                <a:ea typeface="Courier New"/>
                <a:cs typeface="Courier New"/>
                <a:sym typeface="Courier New"/>
              </a:rPr>
              <a:t>double rainfall = In.nextDouble();</a:t>
            </a:r>
            <a:br>
              <a:rPr lang="en-GB">
                <a:latin typeface="Courier New"/>
                <a:ea typeface="Courier New"/>
                <a:cs typeface="Courier New"/>
                <a:sym typeface="Courier New"/>
              </a:rPr>
            </a:br>
            <a:r>
              <a:rPr lang="en-GB">
                <a:latin typeface="Courier New"/>
                <a:ea typeface="Courier New"/>
                <a:cs typeface="Courier New"/>
                <a:sym typeface="Courier New"/>
              </a:rPr>
              <a:t>while (rainfall != -1.0) {</a:t>
            </a:r>
            <a:br>
              <a:rPr lang="en-GB">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solidFill>
                  <a:srgbClr val="FF0000"/>
                </a:solidFill>
                <a:latin typeface="Courier New"/>
                <a:ea typeface="Courier New"/>
                <a:cs typeface="Courier New"/>
                <a:sym typeface="Courier New"/>
              </a:rPr>
              <a:t>	System.out.print(“Rainfall: “);</a:t>
            </a:r>
            <a:br>
              <a:rPr lang="en-GB">
                <a:solidFill>
                  <a:srgbClr val="FF0000"/>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	rainfall = In.nextDouble();</a:t>
            </a:r>
            <a:br>
              <a:rPr lang="en-GB">
                <a:solidFill>
                  <a:srgbClr val="FF0000"/>
                </a:solidFill>
                <a:latin typeface="Courier New"/>
                <a:ea typeface="Courier New"/>
                <a:cs typeface="Courier New"/>
                <a:sym typeface="Courier New"/>
              </a:rPr>
            </a:br>
            <a:r>
              <a:rPr lang="en-GB">
                <a:latin typeface="Courier New"/>
                <a:ea typeface="Courier New"/>
                <a:cs typeface="Courier New"/>
                <a:sym typeface="Courier New"/>
              </a:rPr>
              <a:t>}</a:t>
            </a:r>
            <a:br>
              <a:rPr lang="en-GB">
                <a:latin typeface="Courier New"/>
                <a:ea typeface="Courier New"/>
                <a:cs typeface="Courier New"/>
                <a:sym typeface="Courier New"/>
              </a:rPr>
            </a:br>
            <a:r>
              <a:rPr lang="en-GB">
                <a:solidFill>
                  <a:schemeClr val="lt1"/>
                </a:solidFill>
                <a:latin typeface="Courier New"/>
                <a:ea typeface="Courier New"/>
                <a:cs typeface="Courier New"/>
                <a:sym typeface="Courier New"/>
              </a:rPr>
              <a:t>System.out.println(“Total rainfall = “ + total);</a:t>
            </a:r>
          </a:p>
        </p:txBody>
      </p:sp>
      <p:sp>
        <p:nvSpPr>
          <p:cNvPr id="307" name="Shape 30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Add the output</a:t>
            </a:r>
          </a:p>
        </p:txBody>
      </p:sp>
      <p:sp>
        <p:nvSpPr>
          <p:cNvPr id="313" name="Shape 313"/>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lnSpc>
                <a:spcPct val="100000"/>
              </a:lnSpc>
              <a:spcBef>
                <a:spcPts val="0"/>
              </a:spcBef>
              <a:buNone/>
            </a:pPr>
            <a:r>
              <a:rPr lang="en-GB">
                <a:latin typeface="Courier New"/>
                <a:ea typeface="Courier New"/>
                <a:cs typeface="Courier New"/>
                <a:sym typeface="Courier New"/>
              </a:rPr>
              <a:t>double total = 0.0;</a:t>
            </a:r>
            <a:br>
              <a:rPr lang="en-GB">
                <a:latin typeface="Courier New"/>
                <a:ea typeface="Courier New"/>
                <a:cs typeface="Courier New"/>
                <a:sym typeface="Courier New"/>
              </a:rPr>
            </a:br>
            <a:r>
              <a:rPr lang="en-GB">
                <a:latin typeface="Courier New"/>
                <a:ea typeface="Courier New"/>
                <a:cs typeface="Courier New"/>
                <a:sym typeface="Courier New"/>
              </a:rPr>
              <a:t>System.out.print(“Rainfall: “);</a:t>
            </a:r>
            <a:br>
              <a:rPr lang="en-GB">
                <a:latin typeface="Courier New"/>
                <a:ea typeface="Courier New"/>
                <a:cs typeface="Courier New"/>
                <a:sym typeface="Courier New"/>
              </a:rPr>
            </a:br>
            <a:r>
              <a:rPr lang="en-GB">
                <a:latin typeface="Courier New"/>
                <a:ea typeface="Courier New"/>
                <a:cs typeface="Courier New"/>
                <a:sym typeface="Courier New"/>
              </a:rPr>
              <a:t>double rainfall = In.nextDouble();</a:t>
            </a:r>
            <a:br>
              <a:rPr lang="en-GB">
                <a:latin typeface="Courier New"/>
                <a:ea typeface="Courier New"/>
                <a:cs typeface="Courier New"/>
                <a:sym typeface="Courier New"/>
              </a:rPr>
            </a:br>
            <a:r>
              <a:rPr lang="en-GB">
                <a:latin typeface="Courier New"/>
                <a:ea typeface="Courier New"/>
                <a:cs typeface="Courier New"/>
                <a:sym typeface="Courier New"/>
              </a:rPr>
              <a:t>while (rainfall != -1.0) {</a:t>
            </a:r>
            <a:br>
              <a:rPr lang="en-GB">
                <a:latin typeface="Courier New"/>
                <a:ea typeface="Courier New"/>
                <a:cs typeface="Courier New"/>
                <a:sym typeface="Courier New"/>
              </a:rPr>
            </a:br>
            <a:r>
              <a:rPr lang="en-GB">
                <a:latin typeface="Courier New"/>
                <a:ea typeface="Courier New"/>
                <a:cs typeface="Courier New"/>
                <a:sym typeface="Courier New"/>
              </a:rPr>
              <a:t>	total += rainfall;</a:t>
            </a:r>
            <a:br>
              <a:rPr lang="en-GB">
                <a:latin typeface="Courier New"/>
                <a:ea typeface="Courier New"/>
                <a:cs typeface="Courier New"/>
                <a:sym typeface="Courier New"/>
              </a:rPr>
            </a:br>
            <a:r>
              <a:rPr lang="en-GB">
                <a:latin typeface="Courier New"/>
                <a:ea typeface="Courier New"/>
                <a:cs typeface="Courier New"/>
                <a:sym typeface="Courier New"/>
              </a:rPr>
              <a:t>	System.out.print(“Rainfall: “);</a:t>
            </a:r>
            <a:br>
              <a:rPr lang="en-GB">
                <a:latin typeface="Courier New"/>
                <a:ea typeface="Courier New"/>
                <a:cs typeface="Courier New"/>
                <a:sym typeface="Courier New"/>
              </a:rPr>
            </a:br>
            <a:r>
              <a:rPr lang="en-GB">
                <a:latin typeface="Courier New"/>
                <a:ea typeface="Courier New"/>
                <a:cs typeface="Courier New"/>
                <a:sym typeface="Courier New"/>
              </a:rPr>
              <a:t>	rainfall = In.nextDouble();</a:t>
            </a:r>
            <a:br>
              <a:rPr lang="en-GB">
                <a:latin typeface="Courier New"/>
                <a:ea typeface="Courier New"/>
                <a:cs typeface="Courier New"/>
                <a:sym typeface="Courier New"/>
              </a:rPr>
            </a:br>
            <a:r>
              <a:rPr lang="en-GB">
                <a:latin typeface="Courier New"/>
                <a:ea typeface="Courier New"/>
                <a:cs typeface="Courier New"/>
                <a:sym typeface="Courier New"/>
              </a:rPr>
              <a:t>}</a:t>
            </a:r>
            <a:br>
              <a:rPr lang="en-GB">
                <a:latin typeface="Courier New"/>
                <a:ea typeface="Courier New"/>
                <a:cs typeface="Courier New"/>
                <a:sym typeface="Courier New"/>
              </a:rPr>
            </a:br>
            <a:r>
              <a:rPr lang="en-GB">
                <a:solidFill>
                  <a:srgbClr val="FF0000"/>
                </a:solidFill>
                <a:latin typeface="Courier New"/>
                <a:ea typeface="Courier New"/>
                <a:cs typeface="Courier New"/>
                <a:sym typeface="Courier New"/>
              </a:rPr>
              <a:t>System.out.println(“Total rainfall = “ + total);</a:t>
            </a:r>
          </a:p>
        </p:txBody>
      </p:sp>
      <p:sp>
        <p:nvSpPr>
          <p:cNvPr id="314" name="Shape 3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490250" y="450150"/>
            <a:ext cx="5878800" cy="4090800"/>
          </a:xfrm>
          <a:prstGeom prst="rect">
            <a:avLst/>
          </a:prstGeom>
        </p:spPr>
        <p:txBody>
          <a:bodyPr lIns="91425" tIns="91425" rIns="91425" bIns="91425" anchor="ctr" anchorCtr="0">
            <a:noAutofit/>
          </a:bodyPr>
          <a:lstStyle/>
          <a:p>
            <a:pPr lvl="0" rtl="0">
              <a:spcBef>
                <a:spcPts val="0"/>
              </a:spcBef>
              <a:buNone/>
            </a:pPr>
            <a:r>
              <a:rPr lang="en-GB"/>
              <a:t>Process #2</a:t>
            </a:r>
            <a:br>
              <a:rPr lang="en-GB"/>
            </a:br>
            <a:r>
              <a:rPr lang="en-GB"/>
              <a:t>Incremental goals</a:t>
            </a:r>
            <a:br>
              <a:rPr lang="en-GB"/>
            </a:br>
            <a:br>
              <a:rPr lang="en-GB" sz="2400"/>
            </a:br>
            <a:r>
              <a:rPr lang="en-GB" sz="2400"/>
              <a:t>How to tackle a large problem!</a:t>
            </a:r>
          </a:p>
        </p:txBody>
      </p:sp>
      <p:sp>
        <p:nvSpPr>
          <p:cNvPr id="320" name="Shape 3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34</a:t>
            </a:fld>
            <a:endParaRPr lang="en-GB"/>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Incremental Goals</a:t>
            </a:r>
          </a:p>
        </p:txBody>
      </p:sp>
      <p:sp>
        <p:nvSpPr>
          <p:cNvPr id="326" name="Shape 326"/>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a:t>Sometimes the goal is too difficult</a:t>
            </a:r>
          </a:p>
          <a:p>
            <a:pPr marL="457200" lvl="0" indent="-228600" rtl="0">
              <a:spcBef>
                <a:spcPts val="0"/>
              </a:spcBef>
              <a:buChar char="●"/>
            </a:pPr>
            <a:r>
              <a:rPr lang="en-GB"/>
              <a:t>Start with a simplified goal and devise a plan for that</a:t>
            </a:r>
          </a:p>
          <a:p>
            <a:pPr marL="457200" lvl="0" indent="-228600" rtl="0">
              <a:spcBef>
                <a:spcPts val="0"/>
              </a:spcBef>
              <a:buChar char="●"/>
            </a:pPr>
            <a:r>
              <a:rPr lang="en-GB"/>
              <a:t>Gradually add more, until the complete goal is achieved</a:t>
            </a:r>
          </a:p>
        </p:txBody>
      </p:sp>
      <p:sp>
        <p:nvSpPr>
          <p:cNvPr id="327" name="Shape 327"/>
          <p:cNvSpPr/>
          <p:nvPr/>
        </p:nvSpPr>
        <p:spPr>
          <a:xfrm>
            <a:off x="409100" y="3170125"/>
            <a:ext cx="1999200" cy="12324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1.</a:t>
            </a:r>
          </a:p>
          <a:p>
            <a:pPr lvl="0" algn="ctr" rtl="0">
              <a:spcBef>
                <a:spcPts val="0"/>
              </a:spcBef>
              <a:buNone/>
            </a:pPr>
            <a:r>
              <a:rPr lang="en-GB" sz="2400"/>
              <a:t>Simplified</a:t>
            </a:r>
          </a:p>
          <a:p>
            <a:pPr lvl="0" algn="ctr" rtl="0">
              <a:spcBef>
                <a:spcPts val="0"/>
              </a:spcBef>
              <a:buNone/>
            </a:pPr>
            <a:r>
              <a:rPr lang="en-GB" sz="2400"/>
              <a:t>Goal</a:t>
            </a:r>
          </a:p>
        </p:txBody>
      </p:sp>
      <p:sp>
        <p:nvSpPr>
          <p:cNvPr id="328" name="Shape 328"/>
          <p:cNvSpPr/>
          <p:nvPr/>
        </p:nvSpPr>
        <p:spPr>
          <a:xfrm>
            <a:off x="3592127" y="3170125"/>
            <a:ext cx="1999200" cy="12324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2.</a:t>
            </a:r>
          </a:p>
          <a:p>
            <a:pPr lvl="0" algn="ctr" rtl="0">
              <a:spcBef>
                <a:spcPts val="0"/>
              </a:spcBef>
              <a:buNone/>
            </a:pPr>
            <a:r>
              <a:rPr lang="en-GB" sz="2400"/>
              <a:t>Intermediate</a:t>
            </a:r>
          </a:p>
          <a:p>
            <a:pPr lvl="0" algn="ctr" rtl="0">
              <a:spcBef>
                <a:spcPts val="0"/>
              </a:spcBef>
              <a:buNone/>
            </a:pPr>
            <a:r>
              <a:rPr lang="en-GB" sz="2400"/>
              <a:t>Goal</a:t>
            </a:r>
          </a:p>
        </p:txBody>
      </p:sp>
      <p:sp>
        <p:nvSpPr>
          <p:cNvPr id="329" name="Shape 329"/>
          <p:cNvSpPr/>
          <p:nvPr/>
        </p:nvSpPr>
        <p:spPr>
          <a:xfrm>
            <a:off x="6775154" y="3170125"/>
            <a:ext cx="1999200" cy="12324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GB" sz="2400"/>
              <a:t>3.</a:t>
            </a:r>
          </a:p>
          <a:p>
            <a:pPr lvl="0" algn="ctr" rtl="0">
              <a:spcBef>
                <a:spcPts val="0"/>
              </a:spcBef>
              <a:buNone/>
            </a:pPr>
            <a:r>
              <a:rPr lang="en-GB" sz="2400"/>
              <a:t>Complete</a:t>
            </a:r>
          </a:p>
          <a:p>
            <a:pPr lvl="0" algn="ctr" rtl="0">
              <a:spcBef>
                <a:spcPts val="0"/>
              </a:spcBef>
              <a:buNone/>
            </a:pPr>
            <a:r>
              <a:rPr lang="en-GB" sz="2400"/>
              <a:t>Goal</a:t>
            </a:r>
          </a:p>
        </p:txBody>
      </p:sp>
      <p:cxnSp>
        <p:nvCxnSpPr>
          <p:cNvPr id="330" name="Shape 330"/>
          <p:cNvCxnSpPr>
            <a:stCxn id="327" idx="3"/>
            <a:endCxn id="328" idx="1"/>
          </p:cNvCxnSpPr>
          <p:nvPr/>
        </p:nvCxnSpPr>
        <p:spPr>
          <a:xfrm>
            <a:off x="2408300" y="3786325"/>
            <a:ext cx="1183800" cy="0"/>
          </a:xfrm>
          <a:prstGeom prst="straightConnector1">
            <a:avLst/>
          </a:prstGeom>
          <a:noFill/>
          <a:ln w="28575" cap="flat" cmpd="sng">
            <a:solidFill>
              <a:schemeClr val="dk2"/>
            </a:solidFill>
            <a:prstDash val="solid"/>
            <a:round/>
            <a:headEnd type="none" w="lg" len="lg"/>
            <a:tailEnd type="triangle" w="lg" len="lg"/>
          </a:ln>
        </p:spPr>
      </p:cxnSp>
      <p:cxnSp>
        <p:nvCxnSpPr>
          <p:cNvPr id="331" name="Shape 331"/>
          <p:cNvCxnSpPr>
            <a:stCxn id="328" idx="3"/>
            <a:endCxn id="329" idx="1"/>
          </p:cNvCxnSpPr>
          <p:nvPr/>
        </p:nvCxnSpPr>
        <p:spPr>
          <a:xfrm>
            <a:off x="5591327" y="3786325"/>
            <a:ext cx="1183800" cy="0"/>
          </a:xfrm>
          <a:prstGeom prst="straightConnector1">
            <a:avLst/>
          </a:prstGeom>
          <a:noFill/>
          <a:ln w="28575" cap="flat" cmpd="sng">
            <a:solidFill>
              <a:schemeClr val="dk2"/>
            </a:solidFill>
            <a:prstDash val="solid"/>
            <a:round/>
            <a:headEnd type="none" w="lg" len="lg"/>
            <a:tailEnd type="triangle" w="lg" len="lg"/>
          </a:ln>
        </p:spPr>
      </p:cxnSp>
      <p:sp>
        <p:nvSpPr>
          <p:cNvPr id="332" name="Shape 3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dirty="0"/>
              <a:t>Specification</a:t>
            </a:r>
          </a:p>
        </p:txBody>
      </p:sp>
      <p:sp>
        <p:nvSpPr>
          <p:cNvPr id="338" name="Shape 338"/>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a:spcBef>
                <a:spcPts val="0"/>
              </a:spcBef>
              <a:buNone/>
            </a:pPr>
            <a:r>
              <a:rPr lang="en-GB" dirty="0"/>
              <a:t>Read in integers less than 100 until the user enters -1. Show the frequency of integers in each group: 0-9, 10-19, 20-29, 30-39, …, 90-99.</a:t>
            </a:r>
          </a:p>
        </p:txBody>
      </p:sp>
      <p:sp>
        <p:nvSpPr>
          <p:cNvPr id="339" name="Shape 339"/>
          <p:cNvSpPr txBox="1"/>
          <p:nvPr/>
        </p:nvSpPr>
        <p:spPr>
          <a:xfrm>
            <a:off x="562050" y="2115358"/>
            <a:ext cx="2669700" cy="2367000"/>
          </a:xfrm>
          <a:prstGeom prst="rect">
            <a:avLst/>
          </a:prstGeom>
          <a:noFill/>
          <a:ln>
            <a:noFill/>
          </a:ln>
        </p:spPr>
        <p:txBody>
          <a:bodyPr lIns="91425" tIns="91425" rIns="91425" bIns="91425" anchor="t" anchorCtr="0">
            <a:noAutofit/>
          </a:bodyPr>
          <a:lstStyle/>
          <a:p>
            <a:pPr lvl="0">
              <a:spcBef>
                <a:spcPts val="0"/>
              </a:spcBef>
              <a:buNone/>
            </a:pPr>
            <a:r>
              <a:rPr lang="en-GB">
                <a:latin typeface="Courier New"/>
                <a:ea typeface="Courier New"/>
                <a:cs typeface="Courier New"/>
                <a:sym typeface="Courier New"/>
              </a:rPr>
              <a:t>Number: 17</a:t>
            </a:r>
            <a:br>
              <a:rPr lang="en-GB">
                <a:latin typeface="Courier New"/>
                <a:ea typeface="Courier New"/>
                <a:cs typeface="Courier New"/>
                <a:sym typeface="Courier New"/>
              </a:rPr>
            </a:br>
            <a:r>
              <a:rPr lang="en-GB">
                <a:latin typeface="Courier New"/>
                <a:ea typeface="Courier New"/>
                <a:cs typeface="Courier New"/>
                <a:sym typeface="Courier New"/>
              </a:rPr>
              <a:t>Number: 19</a:t>
            </a:r>
            <a:br>
              <a:rPr lang="en-GB">
                <a:latin typeface="Courier New"/>
                <a:ea typeface="Courier New"/>
                <a:cs typeface="Courier New"/>
                <a:sym typeface="Courier New"/>
              </a:rPr>
            </a:br>
            <a:r>
              <a:rPr lang="en-GB">
                <a:latin typeface="Courier New"/>
                <a:ea typeface="Courier New"/>
                <a:cs typeface="Courier New"/>
                <a:sym typeface="Courier New"/>
              </a:rPr>
              <a:t>Number: 45</a:t>
            </a:r>
            <a:br>
              <a:rPr lang="en-GB">
                <a:latin typeface="Courier New"/>
                <a:ea typeface="Courier New"/>
                <a:cs typeface="Courier New"/>
                <a:sym typeface="Courier New"/>
              </a:rPr>
            </a:br>
            <a:r>
              <a:rPr lang="en-GB">
                <a:latin typeface="Courier New"/>
                <a:ea typeface="Courier New"/>
                <a:cs typeface="Courier New"/>
                <a:sym typeface="Courier New"/>
              </a:rPr>
              <a:t>Number: 87</a:t>
            </a:r>
            <a:br>
              <a:rPr lang="en-GB">
                <a:latin typeface="Courier New"/>
                <a:ea typeface="Courier New"/>
                <a:cs typeface="Courier New"/>
                <a:sym typeface="Courier New"/>
              </a:rPr>
            </a:br>
            <a:r>
              <a:rPr lang="en-GB">
                <a:latin typeface="Courier New"/>
                <a:ea typeface="Courier New"/>
                <a:cs typeface="Courier New"/>
                <a:sym typeface="Courier New"/>
              </a:rPr>
              <a:t>Number: 49</a:t>
            </a:r>
            <a:br>
              <a:rPr lang="en-GB">
                <a:latin typeface="Courier New"/>
                <a:ea typeface="Courier New"/>
                <a:cs typeface="Courier New"/>
                <a:sym typeface="Courier New"/>
              </a:rPr>
            </a:br>
            <a:r>
              <a:rPr lang="en-GB">
                <a:latin typeface="Courier New"/>
                <a:ea typeface="Courier New"/>
                <a:cs typeface="Courier New"/>
                <a:sym typeface="Courier New"/>
              </a:rPr>
              <a:t>Number: -1</a:t>
            </a:r>
            <a:br>
              <a:rPr lang="en-GB">
                <a:latin typeface="Courier New"/>
                <a:ea typeface="Courier New"/>
                <a:cs typeface="Courier New"/>
                <a:sym typeface="Courier New"/>
              </a:rPr>
            </a:br>
            <a:endParaRPr lang="en-GB">
              <a:latin typeface="Courier New"/>
              <a:ea typeface="Courier New"/>
              <a:cs typeface="Courier New"/>
              <a:sym typeface="Courier New"/>
            </a:endParaRPr>
          </a:p>
        </p:txBody>
      </p:sp>
      <p:sp>
        <p:nvSpPr>
          <p:cNvPr id="340" name="Shape 340"/>
          <p:cNvSpPr txBox="1"/>
          <p:nvPr/>
        </p:nvSpPr>
        <p:spPr>
          <a:xfrm>
            <a:off x="3686250" y="2314650"/>
            <a:ext cx="2669700" cy="23670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00’s: 0</a:t>
            </a:r>
          </a:p>
          <a:p>
            <a:pPr lvl="0" rtl="0">
              <a:spcBef>
                <a:spcPts val="0"/>
              </a:spcBef>
              <a:buNone/>
            </a:pPr>
            <a:r>
              <a:rPr lang="en-GB">
                <a:latin typeface="Courier New"/>
                <a:ea typeface="Courier New"/>
                <a:cs typeface="Courier New"/>
                <a:sym typeface="Courier New"/>
              </a:rPr>
              <a:t>10’s: 2</a:t>
            </a:r>
          </a:p>
          <a:p>
            <a:pPr lvl="0" rtl="0">
              <a:spcBef>
                <a:spcPts val="0"/>
              </a:spcBef>
              <a:buNone/>
            </a:pPr>
            <a:r>
              <a:rPr lang="en-GB">
                <a:latin typeface="Courier New"/>
                <a:ea typeface="Courier New"/>
                <a:cs typeface="Courier New"/>
                <a:sym typeface="Courier New"/>
              </a:rPr>
              <a:t>20’s: 0</a:t>
            </a:r>
          </a:p>
          <a:p>
            <a:pPr lvl="0" rtl="0">
              <a:spcBef>
                <a:spcPts val="0"/>
              </a:spcBef>
              <a:buNone/>
            </a:pPr>
            <a:r>
              <a:rPr lang="en-GB">
                <a:latin typeface="Courier New"/>
                <a:ea typeface="Courier New"/>
                <a:cs typeface="Courier New"/>
                <a:sym typeface="Courier New"/>
              </a:rPr>
              <a:t>30’s: 0</a:t>
            </a:r>
          </a:p>
          <a:p>
            <a:pPr lvl="0" rtl="0">
              <a:spcBef>
                <a:spcPts val="0"/>
              </a:spcBef>
              <a:buNone/>
            </a:pPr>
            <a:r>
              <a:rPr lang="en-GB">
                <a:latin typeface="Courier New"/>
                <a:ea typeface="Courier New"/>
                <a:cs typeface="Courier New"/>
                <a:sym typeface="Courier New"/>
              </a:rPr>
              <a:t>40’s: 2</a:t>
            </a:r>
          </a:p>
          <a:p>
            <a:pPr lvl="0" rtl="0">
              <a:spcBef>
                <a:spcPts val="0"/>
              </a:spcBef>
              <a:buNone/>
            </a:pPr>
            <a:r>
              <a:rPr lang="en-GB">
                <a:latin typeface="Courier New"/>
                <a:ea typeface="Courier New"/>
                <a:cs typeface="Courier New"/>
                <a:sym typeface="Courier New"/>
              </a:rPr>
              <a:t>50’s: 0</a:t>
            </a:r>
          </a:p>
          <a:p>
            <a:pPr lvl="0" rtl="0">
              <a:spcBef>
                <a:spcPts val="0"/>
              </a:spcBef>
              <a:buNone/>
            </a:pPr>
            <a:r>
              <a:rPr lang="en-GB">
                <a:latin typeface="Courier New"/>
                <a:ea typeface="Courier New"/>
                <a:cs typeface="Courier New"/>
                <a:sym typeface="Courier New"/>
              </a:rPr>
              <a:t>60’s: 0</a:t>
            </a:r>
          </a:p>
          <a:p>
            <a:pPr lvl="0" rtl="0">
              <a:spcBef>
                <a:spcPts val="0"/>
              </a:spcBef>
              <a:buNone/>
            </a:pPr>
            <a:r>
              <a:rPr lang="en-GB">
                <a:latin typeface="Courier New"/>
                <a:ea typeface="Courier New"/>
                <a:cs typeface="Courier New"/>
                <a:sym typeface="Courier New"/>
              </a:rPr>
              <a:t>70’s: 0</a:t>
            </a:r>
          </a:p>
          <a:p>
            <a:pPr lvl="0" rtl="0">
              <a:spcBef>
                <a:spcPts val="0"/>
              </a:spcBef>
              <a:buNone/>
            </a:pPr>
            <a:r>
              <a:rPr lang="en-GB">
                <a:latin typeface="Courier New"/>
                <a:ea typeface="Courier New"/>
                <a:cs typeface="Courier New"/>
                <a:sym typeface="Courier New"/>
              </a:rPr>
              <a:t>80’s: 1</a:t>
            </a:r>
          </a:p>
          <a:p>
            <a:pPr lvl="0" rtl="0">
              <a:spcBef>
                <a:spcPts val="0"/>
              </a:spcBef>
              <a:buNone/>
            </a:pPr>
            <a:r>
              <a:rPr lang="en-GB">
                <a:latin typeface="Courier New"/>
                <a:ea typeface="Courier New"/>
                <a:cs typeface="Courier New"/>
                <a:sym typeface="Courier New"/>
              </a:rPr>
              <a:t>90’s: 0</a:t>
            </a:r>
          </a:p>
        </p:txBody>
      </p:sp>
      <p:sp>
        <p:nvSpPr>
          <p:cNvPr id="341" name="Shape 341"/>
          <p:cNvSpPr/>
          <p:nvPr/>
        </p:nvSpPr>
        <p:spPr>
          <a:xfrm>
            <a:off x="1556424" y="2161700"/>
            <a:ext cx="2337522" cy="1632111"/>
          </a:xfrm>
          <a:custGeom>
            <a:avLst/>
            <a:gdLst/>
            <a:ahLst/>
            <a:cxnLst/>
            <a:rect l="0" t="0" r="0" b="0"/>
            <a:pathLst>
              <a:path w="108950" h="76724" extrusionOk="0">
                <a:moveTo>
                  <a:pt x="0" y="61523"/>
                </a:moveTo>
                <a:cubicBezTo>
                  <a:pt x="5044" y="63612"/>
                  <a:pt x="16140" y="83644"/>
                  <a:pt x="30264" y="74061"/>
                </a:cubicBezTo>
                <a:cubicBezTo>
                  <a:pt x="44387" y="64477"/>
                  <a:pt x="71624" y="14902"/>
                  <a:pt x="84739" y="4022"/>
                </a:cubicBezTo>
                <a:cubicBezTo>
                  <a:pt x="97853" y="-6858"/>
                  <a:pt x="104914" y="7985"/>
                  <a:pt x="108950" y="8778"/>
                </a:cubicBezTo>
              </a:path>
            </a:pathLst>
          </a:custGeom>
          <a:noFill/>
          <a:ln w="9525" cap="flat" cmpd="sng">
            <a:solidFill>
              <a:srgbClr val="000000"/>
            </a:solidFill>
            <a:prstDash val="solid"/>
            <a:round/>
            <a:headEnd type="none" w="lg" len="lg"/>
            <a:tailEnd type="none" w="lg" len="lg"/>
          </a:ln>
        </p:spPr>
      </p:sp>
      <p:cxnSp>
        <p:nvCxnSpPr>
          <p:cNvPr id="342" name="Shape 342"/>
          <p:cNvCxnSpPr/>
          <p:nvPr/>
        </p:nvCxnSpPr>
        <p:spPr>
          <a:xfrm>
            <a:off x="3824725" y="2302419"/>
            <a:ext cx="98700" cy="92100"/>
          </a:xfrm>
          <a:prstGeom prst="straightConnector1">
            <a:avLst/>
          </a:prstGeom>
          <a:noFill/>
          <a:ln w="9525" cap="flat" cmpd="sng">
            <a:solidFill>
              <a:srgbClr val="000000"/>
            </a:solidFill>
            <a:prstDash val="solid"/>
            <a:round/>
            <a:headEnd type="none" w="lg" len="lg"/>
            <a:tailEnd type="triangle" w="lg" len="lg"/>
          </a:ln>
        </p:spPr>
      </p:cxnSp>
      <p:sp>
        <p:nvSpPr>
          <p:cNvPr id="343" name="Shape 3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Incremental goal #1 - Java</a:t>
            </a:r>
          </a:p>
        </p:txBody>
      </p:sp>
      <p:sp>
        <p:nvSpPr>
          <p:cNvPr id="349" name="Shape 34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a:t>Goal</a:t>
            </a:r>
            <a:r>
              <a:rPr lang="en-GB"/>
              <a:t>: </a:t>
            </a:r>
            <a:r>
              <a:rPr lang="en-GB">
                <a:solidFill>
                  <a:srgbClr val="000000"/>
                </a:solidFill>
              </a:rPr>
              <a:t>Show the frequency of integers in </a:t>
            </a:r>
            <a:r>
              <a:rPr lang="en-GB" b="1">
                <a:solidFill>
                  <a:srgbClr val="000000"/>
                </a:solidFill>
              </a:rPr>
              <a:t>one group</a:t>
            </a:r>
            <a:r>
              <a:rPr lang="en-GB">
                <a:solidFill>
                  <a:srgbClr val="000000"/>
                </a:solidFill>
              </a:rPr>
              <a:t>: 0-9</a:t>
            </a:r>
          </a:p>
          <a:p>
            <a:pPr lvl="0" rtl="0">
              <a:spcBef>
                <a:spcPts val="0"/>
              </a:spcBef>
              <a:buNone/>
            </a:pPr>
            <a:r>
              <a:rPr lang="en-GB"/>
              <a:t>Patterns / key code:</a:t>
            </a:r>
          </a:p>
          <a:p>
            <a:pPr marL="457200" lvl="0" indent="-228600" rtl="0">
              <a:spcBef>
                <a:spcPts val="0"/>
              </a:spcBef>
              <a:buChar char="●"/>
            </a:pPr>
            <a:r>
              <a:rPr lang="en-GB"/>
              <a:t>read loop</a:t>
            </a:r>
          </a:p>
          <a:p>
            <a:pPr marL="457200" lvl="0" indent="-228600" rtl="0">
              <a:spcBef>
                <a:spcPts val="0"/>
              </a:spcBef>
              <a:buClr>
                <a:srgbClr val="38761D"/>
              </a:buClr>
              <a:buChar char="●"/>
            </a:pPr>
            <a:r>
              <a:rPr lang="en-GB">
                <a:solidFill>
                  <a:srgbClr val="38761D"/>
                </a:solidFill>
              </a:rPr>
              <a:t>output</a:t>
            </a:r>
          </a:p>
          <a:p>
            <a:pPr marL="457200" lvl="0" indent="-228600" rtl="0">
              <a:spcBef>
                <a:spcPts val="0"/>
              </a:spcBef>
              <a:buClr>
                <a:srgbClr val="0000FF"/>
              </a:buClr>
              <a:buChar char="●"/>
            </a:pPr>
            <a:r>
              <a:rPr lang="en-GB">
                <a:solidFill>
                  <a:srgbClr val="0000FF"/>
                </a:solidFill>
              </a:rPr>
              <a:t>count</a:t>
            </a:r>
          </a:p>
          <a:p>
            <a:pPr marL="457200" lvl="0" indent="-228600" rtl="0">
              <a:spcBef>
                <a:spcPts val="0"/>
              </a:spcBef>
              <a:buClr>
                <a:srgbClr val="FF0000"/>
              </a:buClr>
              <a:buChar char="●"/>
            </a:pPr>
            <a:r>
              <a:rPr lang="en-GB">
                <a:solidFill>
                  <a:srgbClr val="FF0000"/>
                </a:solidFill>
              </a:rPr>
              <a:t>if (value &lt; 10)</a:t>
            </a:r>
          </a:p>
          <a:p>
            <a:pPr lvl="0" rtl="0">
              <a:spcBef>
                <a:spcPts val="0"/>
              </a:spcBef>
              <a:buNone/>
            </a:pPr>
            <a:endParaRPr/>
          </a:p>
        </p:txBody>
      </p:sp>
      <p:sp>
        <p:nvSpPr>
          <p:cNvPr id="350" name="Shape 350"/>
          <p:cNvSpPr txBox="1"/>
          <p:nvPr/>
        </p:nvSpPr>
        <p:spPr>
          <a:xfrm>
            <a:off x="4280175" y="1771525"/>
            <a:ext cx="4334100" cy="2756100"/>
          </a:xfrm>
          <a:prstGeom prst="rect">
            <a:avLst/>
          </a:prstGeom>
          <a:noFill/>
          <a:ln>
            <a:noFill/>
          </a:ln>
        </p:spPr>
        <p:txBody>
          <a:bodyPr lIns="91425" tIns="91425" rIns="91425" bIns="91425" anchor="t" anchorCtr="0">
            <a:noAutofit/>
          </a:bodyPr>
          <a:lstStyle/>
          <a:p>
            <a:pPr lvl="0" rtl="0">
              <a:spcBef>
                <a:spcPts val="0"/>
              </a:spcBef>
              <a:buNone/>
            </a:pPr>
            <a:r>
              <a:rPr lang="en-GB" sz="1800">
                <a:latin typeface="Open Sans"/>
                <a:ea typeface="Open Sans"/>
                <a:cs typeface="Open Sans"/>
                <a:sym typeface="Open Sans"/>
              </a:rPr>
              <a:t>Solution:</a:t>
            </a:r>
          </a:p>
          <a:p>
            <a:pPr lvl="0" rtl="0">
              <a:spcBef>
                <a:spcPts val="0"/>
              </a:spcBef>
              <a:buNone/>
            </a:pPr>
            <a:endParaRPr>
              <a:latin typeface="Courier New"/>
              <a:ea typeface="Courier New"/>
              <a:cs typeface="Courier New"/>
              <a:sym typeface="Courier New"/>
            </a:endParaRPr>
          </a:p>
          <a:p>
            <a:pPr lvl="0" rtl="0">
              <a:spcBef>
                <a:spcPts val="0"/>
              </a:spcBef>
              <a:buNone/>
            </a:pPr>
            <a:r>
              <a:rPr lang="en-GB" b="1">
                <a:solidFill>
                  <a:srgbClr val="0000FF"/>
                </a:solidFill>
                <a:latin typeface="Courier New"/>
                <a:ea typeface="Courier New"/>
                <a:cs typeface="Courier New"/>
                <a:sym typeface="Courier New"/>
              </a:rPr>
              <a:t>int count = 0;</a:t>
            </a:r>
          </a:p>
          <a:p>
            <a:pPr lvl="0" rtl="0">
              <a:spcBef>
                <a:spcPts val="0"/>
              </a:spcBef>
              <a:buNone/>
            </a:pPr>
            <a:r>
              <a:rPr lang="en-GB">
                <a:latin typeface="Courier New"/>
                <a:ea typeface="Courier New"/>
                <a:cs typeface="Courier New"/>
                <a:sym typeface="Courier New"/>
              </a:rPr>
              <a:t>System.out.print(“Integer: “);</a:t>
            </a:r>
          </a:p>
          <a:p>
            <a:pPr lvl="0" rtl="0">
              <a:spcBef>
                <a:spcPts val="0"/>
              </a:spcBef>
              <a:buNone/>
            </a:pPr>
            <a:r>
              <a:rPr lang="en-GB">
                <a:latin typeface="Courier New"/>
                <a:ea typeface="Courier New"/>
                <a:cs typeface="Courier New"/>
                <a:sym typeface="Courier New"/>
              </a:rPr>
              <a:t>int value = In.nextInt();</a:t>
            </a:r>
          </a:p>
          <a:p>
            <a:pPr lvl="0" rtl="0">
              <a:spcBef>
                <a:spcPts val="0"/>
              </a:spcBef>
              <a:buNone/>
            </a:pPr>
            <a:r>
              <a:rPr lang="en-GB">
                <a:latin typeface="Courier New"/>
                <a:ea typeface="Courier New"/>
                <a:cs typeface="Courier New"/>
                <a:sym typeface="Courier New"/>
              </a:rPr>
              <a:t>while (value != -1) {</a:t>
            </a:r>
          </a:p>
          <a:p>
            <a:pPr lvl="0" rtl="0">
              <a:spcBef>
                <a:spcPts val="0"/>
              </a:spcBef>
              <a:buNone/>
            </a:pPr>
            <a:r>
              <a:rPr lang="en-GB" b="1">
                <a:solidFill>
                  <a:srgbClr val="FF0000"/>
                </a:solidFill>
                <a:latin typeface="Courier New"/>
                <a:ea typeface="Courier New"/>
                <a:cs typeface="Courier New"/>
                <a:sym typeface="Courier New"/>
              </a:rPr>
              <a:t>	if (value &lt; 10)</a:t>
            </a:r>
          </a:p>
          <a:p>
            <a:pPr lvl="0" rtl="0">
              <a:spcBef>
                <a:spcPts val="0"/>
              </a:spcBef>
              <a:buNone/>
            </a:pPr>
            <a:r>
              <a:rPr lang="en-GB" b="1">
                <a:solidFill>
                  <a:srgbClr val="0000FF"/>
                </a:solidFill>
                <a:latin typeface="Courier New"/>
                <a:ea typeface="Courier New"/>
                <a:cs typeface="Courier New"/>
                <a:sym typeface="Courier New"/>
              </a:rPr>
              <a:t>		count++;</a:t>
            </a:r>
          </a:p>
          <a:p>
            <a:pPr lvl="0" rtl="0">
              <a:spcBef>
                <a:spcPts val="0"/>
              </a:spcBef>
              <a:buNone/>
            </a:pPr>
            <a:r>
              <a:rPr lang="en-GB">
                <a:latin typeface="Courier New"/>
                <a:ea typeface="Courier New"/>
                <a:cs typeface="Courier New"/>
                <a:sym typeface="Courier New"/>
              </a:rPr>
              <a:t>	System.out.print(“Integer: “);</a:t>
            </a:r>
          </a:p>
          <a:p>
            <a:pPr lvl="0" rtl="0">
              <a:spcBef>
                <a:spcPts val="0"/>
              </a:spcBef>
              <a:buNone/>
            </a:pPr>
            <a:r>
              <a:rPr lang="en-GB">
                <a:latin typeface="Courier New"/>
                <a:ea typeface="Courier New"/>
                <a:cs typeface="Courier New"/>
                <a:sym typeface="Courier New"/>
              </a:rPr>
              <a:t>	value = In.nextInt();</a:t>
            </a:r>
          </a:p>
          <a:p>
            <a:pPr lvl="0" rtl="0">
              <a:spcBef>
                <a:spcPts val="0"/>
              </a:spcBef>
              <a:buNone/>
            </a:pPr>
            <a:r>
              <a:rPr lang="en-GB">
                <a:latin typeface="Courier New"/>
                <a:ea typeface="Courier New"/>
                <a:cs typeface="Courier New"/>
                <a:sym typeface="Courier New"/>
              </a:rPr>
              <a:t>}</a:t>
            </a:r>
          </a:p>
          <a:p>
            <a:pPr lvl="0" rtl="0">
              <a:spcBef>
                <a:spcPts val="0"/>
              </a:spcBef>
              <a:buNone/>
            </a:pPr>
            <a:r>
              <a:rPr lang="en-GB" b="1">
                <a:solidFill>
                  <a:srgbClr val="38761D"/>
                </a:solidFill>
                <a:latin typeface="Courier New"/>
                <a:ea typeface="Courier New"/>
                <a:cs typeface="Courier New"/>
                <a:sym typeface="Courier New"/>
              </a:rPr>
              <a:t>System.out.println(“00’s: “ + count);</a:t>
            </a:r>
          </a:p>
        </p:txBody>
      </p:sp>
      <p:sp>
        <p:nvSpPr>
          <p:cNvPr id="351" name="Shape 3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Incremental goal #1 – Python</a:t>
            </a:r>
          </a:p>
        </p:txBody>
      </p:sp>
      <p:sp>
        <p:nvSpPr>
          <p:cNvPr id="349" name="Shape 34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dirty="0"/>
              <a:t>Goal</a:t>
            </a:r>
            <a:r>
              <a:rPr lang="en-GB" dirty="0"/>
              <a:t>: </a:t>
            </a:r>
            <a:r>
              <a:rPr lang="en-GB" dirty="0">
                <a:solidFill>
                  <a:srgbClr val="000000"/>
                </a:solidFill>
              </a:rPr>
              <a:t>Show the frequency of integers in </a:t>
            </a:r>
            <a:r>
              <a:rPr lang="en-GB" b="1" dirty="0">
                <a:solidFill>
                  <a:srgbClr val="000000"/>
                </a:solidFill>
              </a:rPr>
              <a:t>one group</a:t>
            </a:r>
            <a:r>
              <a:rPr lang="en-GB" dirty="0">
                <a:solidFill>
                  <a:srgbClr val="000000"/>
                </a:solidFill>
              </a:rPr>
              <a:t>: 0-9</a:t>
            </a:r>
          </a:p>
          <a:p>
            <a:pPr lvl="0" rtl="0">
              <a:spcBef>
                <a:spcPts val="0"/>
              </a:spcBef>
              <a:buNone/>
            </a:pPr>
            <a:r>
              <a:rPr lang="en-GB" dirty="0"/>
              <a:t>Patterns / key code:</a:t>
            </a:r>
          </a:p>
          <a:p>
            <a:pPr marL="457200" lvl="0" indent="-228600" rtl="0">
              <a:spcBef>
                <a:spcPts val="0"/>
              </a:spcBef>
              <a:buChar char="●"/>
            </a:pPr>
            <a:r>
              <a:rPr lang="en-GB" dirty="0"/>
              <a:t>read loop</a:t>
            </a:r>
          </a:p>
          <a:p>
            <a:pPr marL="457200" lvl="0" indent="-228600" rtl="0">
              <a:spcBef>
                <a:spcPts val="0"/>
              </a:spcBef>
              <a:buClr>
                <a:srgbClr val="38761D"/>
              </a:buClr>
              <a:buChar char="●"/>
            </a:pPr>
            <a:r>
              <a:rPr lang="en-GB" dirty="0">
                <a:solidFill>
                  <a:srgbClr val="38761D"/>
                </a:solidFill>
              </a:rPr>
              <a:t>output</a:t>
            </a:r>
          </a:p>
          <a:p>
            <a:pPr marL="457200" lvl="0" indent="-228600" rtl="0">
              <a:spcBef>
                <a:spcPts val="0"/>
              </a:spcBef>
              <a:buClr>
                <a:srgbClr val="0000FF"/>
              </a:buClr>
              <a:buChar char="●"/>
            </a:pPr>
            <a:r>
              <a:rPr lang="en-GB" dirty="0">
                <a:solidFill>
                  <a:srgbClr val="0000FF"/>
                </a:solidFill>
              </a:rPr>
              <a:t>count</a:t>
            </a:r>
          </a:p>
          <a:p>
            <a:pPr marL="457200" lvl="0" indent="-228600" rtl="0">
              <a:spcBef>
                <a:spcPts val="0"/>
              </a:spcBef>
              <a:buClr>
                <a:srgbClr val="FF0000"/>
              </a:buClr>
              <a:buChar char="●"/>
            </a:pPr>
            <a:r>
              <a:rPr lang="en-GB" dirty="0">
                <a:solidFill>
                  <a:srgbClr val="FF0000"/>
                </a:solidFill>
              </a:rPr>
              <a:t>if (value &lt; 10)</a:t>
            </a:r>
          </a:p>
          <a:p>
            <a:pPr lvl="0" rtl="0">
              <a:spcBef>
                <a:spcPts val="0"/>
              </a:spcBef>
              <a:buNone/>
            </a:pPr>
            <a:endParaRPr dirty="0"/>
          </a:p>
        </p:txBody>
      </p:sp>
      <p:sp>
        <p:nvSpPr>
          <p:cNvPr id="350" name="Shape 350"/>
          <p:cNvSpPr txBox="1"/>
          <p:nvPr/>
        </p:nvSpPr>
        <p:spPr>
          <a:xfrm>
            <a:off x="3781944" y="1765663"/>
            <a:ext cx="5473425" cy="2756100"/>
          </a:xfrm>
          <a:prstGeom prst="rect">
            <a:avLst/>
          </a:prstGeom>
          <a:noFill/>
          <a:ln>
            <a:noFill/>
          </a:ln>
        </p:spPr>
        <p:txBody>
          <a:bodyPr lIns="91425" tIns="91425" rIns="91425" bIns="91425" anchor="t" anchorCtr="0">
            <a:noAutofit/>
          </a:bodyPr>
          <a:lstStyle/>
          <a:p>
            <a:pPr lvl="0" rtl="0">
              <a:spcBef>
                <a:spcPts val="0"/>
              </a:spcBef>
              <a:buNone/>
            </a:pPr>
            <a:r>
              <a:rPr lang="en-GB" sz="1800" dirty="0">
                <a:latin typeface="Open Sans"/>
                <a:ea typeface="Open Sans"/>
                <a:cs typeface="Open Sans"/>
                <a:sym typeface="Open Sans"/>
              </a:rPr>
              <a:t>Solution:</a:t>
            </a:r>
          </a:p>
          <a:p>
            <a:pPr lvl="0" rtl="0">
              <a:spcBef>
                <a:spcPts val="0"/>
              </a:spcBef>
              <a:buNone/>
            </a:pPr>
            <a:endParaRPr dirty="0">
              <a:latin typeface="Courier New"/>
              <a:ea typeface="Courier New"/>
              <a:cs typeface="Courier New"/>
              <a:sym typeface="Courier New"/>
            </a:endParaRPr>
          </a:p>
          <a:p>
            <a:pPr lvl="0" rtl="0">
              <a:spcBef>
                <a:spcPts val="0"/>
              </a:spcBef>
              <a:buNone/>
            </a:pPr>
            <a:r>
              <a:rPr lang="en-GB" dirty="0">
                <a:latin typeface="Courier New"/>
                <a:ea typeface="Courier New"/>
                <a:cs typeface="Courier New"/>
                <a:sym typeface="Courier New"/>
              </a:rPr>
              <a:t>value = int(input(“Integer :”))</a:t>
            </a:r>
          </a:p>
          <a:p>
            <a:pPr lvl="0" rtl="0">
              <a:spcBef>
                <a:spcPts val="0"/>
              </a:spcBef>
              <a:buNone/>
            </a:pPr>
            <a:r>
              <a:rPr lang="en-GB" dirty="0">
                <a:latin typeface="Courier New"/>
                <a:ea typeface="Courier New"/>
                <a:cs typeface="Courier New"/>
                <a:sym typeface="Courier New"/>
              </a:rPr>
              <a:t>while value != -1:</a:t>
            </a:r>
          </a:p>
          <a:p>
            <a:pPr lvl="0" rtl="0">
              <a:spcBef>
                <a:spcPts val="0"/>
              </a:spcBef>
              <a:buNone/>
            </a:pPr>
            <a:r>
              <a:rPr lang="en-GB" b="1" dirty="0">
                <a:solidFill>
                  <a:srgbClr val="FF0000"/>
                </a:solidFill>
                <a:latin typeface="Courier New"/>
                <a:ea typeface="Courier New"/>
                <a:cs typeface="Courier New"/>
                <a:sym typeface="Courier New"/>
              </a:rPr>
              <a:t>	if value &lt; 10:</a:t>
            </a:r>
          </a:p>
          <a:p>
            <a:pPr lvl="0" rtl="0">
              <a:spcBef>
                <a:spcPts val="0"/>
              </a:spcBef>
              <a:buNone/>
            </a:pPr>
            <a:r>
              <a:rPr lang="en-GB" b="1" dirty="0">
                <a:solidFill>
                  <a:srgbClr val="0000FF"/>
                </a:solidFill>
                <a:latin typeface="Courier New"/>
                <a:ea typeface="Courier New"/>
                <a:cs typeface="Courier New"/>
                <a:sym typeface="Courier New"/>
              </a:rPr>
              <a:t>		count=count+1</a:t>
            </a:r>
          </a:p>
          <a:p>
            <a:pPr lvl="0" rtl="0">
              <a:spcBef>
                <a:spcPts val="0"/>
              </a:spcBef>
              <a:buNone/>
            </a:pPr>
            <a:r>
              <a:rPr lang="en-GB" dirty="0">
                <a:latin typeface="Courier New"/>
                <a:ea typeface="Courier New"/>
                <a:cs typeface="Courier New"/>
                <a:sym typeface="Courier New"/>
              </a:rPr>
              <a:t>		value = 	int(input(“Integer :”))</a:t>
            </a:r>
          </a:p>
          <a:p>
            <a:pPr lvl="0" rtl="0">
              <a:spcBef>
                <a:spcPts val="0"/>
              </a:spcBef>
              <a:buNone/>
            </a:pPr>
            <a:r>
              <a:rPr lang="en-GB" b="1">
                <a:solidFill>
                  <a:srgbClr val="38761D"/>
                </a:solidFill>
                <a:latin typeface="Courier New"/>
                <a:ea typeface="Courier New"/>
                <a:cs typeface="Courier New"/>
                <a:sym typeface="Courier New"/>
              </a:rPr>
              <a:t>print(“</a:t>
            </a:r>
            <a:r>
              <a:rPr lang="en-GB" b="1" dirty="0">
                <a:solidFill>
                  <a:srgbClr val="38761D"/>
                </a:solidFill>
                <a:latin typeface="Courier New"/>
                <a:ea typeface="Courier New"/>
                <a:cs typeface="Courier New"/>
                <a:sym typeface="Courier New"/>
              </a:rPr>
              <a:t>00’s: “, count)</a:t>
            </a:r>
          </a:p>
        </p:txBody>
      </p:sp>
      <p:sp>
        <p:nvSpPr>
          <p:cNvPr id="351" name="Shape 3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38</a:t>
            </a:fld>
            <a:endParaRPr lang="en-GB"/>
          </a:p>
        </p:txBody>
      </p:sp>
    </p:spTree>
    <p:extLst>
      <p:ext uri="{BB962C8B-B14F-4D97-AF65-F5344CB8AC3E}">
        <p14:creationId xmlns:p14="http://schemas.microsoft.com/office/powerpoint/2010/main" val="1658779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Incremental goal #2 - Java</a:t>
            </a:r>
          </a:p>
        </p:txBody>
      </p:sp>
      <p:sp>
        <p:nvSpPr>
          <p:cNvPr id="357" name="Shape 357"/>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dirty="0"/>
              <a:t>Goal</a:t>
            </a:r>
            <a:r>
              <a:rPr lang="en-GB" dirty="0"/>
              <a:t>: </a:t>
            </a:r>
            <a:r>
              <a:rPr lang="en-GB" dirty="0">
                <a:solidFill>
                  <a:srgbClr val="000000"/>
                </a:solidFill>
              </a:rPr>
              <a:t>Show the frequency of integers in </a:t>
            </a:r>
            <a:r>
              <a:rPr lang="en-GB" b="1" dirty="0">
                <a:solidFill>
                  <a:srgbClr val="000000"/>
                </a:solidFill>
              </a:rPr>
              <a:t>two groups</a:t>
            </a:r>
            <a:r>
              <a:rPr lang="en-GB" dirty="0">
                <a:solidFill>
                  <a:srgbClr val="000000"/>
                </a:solidFill>
              </a:rPr>
              <a:t>: 0-9 and 10-19.</a:t>
            </a:r>
          </a:p>
          <a:p>
            <a:pPr lvl="0" rtl="0">
              <a:spcBef>
                <a:spcPts val="0"/>
              </a:spcBef>
              <a:buNone/>
            </a:pPr>
            <a:r>
              <a:rPr lang="en-GB" dirty="0"/>
              <a:t>Patterns / key code:</a:t>
            </a:r>
          </a:p>
          <a:p>
            <a:pPr marL="457200" lvl="0" indent="-228600" rtl="0">
              <a:spcBef>
                <a:spcPts val="0"/>
              </a:spcBef>
              <a:buChar char="●"/>
            </a:pPr>
            <a:r>
              <a:rPr lang="en-GB" sz="1400" dirty="0"/>
              <a:t>read loop</a:t>
            </a:r>
          </a:p>
          <a:p>
            <a:pPr marL="457200" lvl="0" indent="-228600" rtl="0">
              <a:spcBef>
                <a:spcPts val="0"/>
              </a:spcBef>
              <a:buClr>
                <a:srgbClr val="38761D"/>
              </a:buClr>
              <a:buChar char="●"/>
            </a:pPr>
            <a:r>
              <a:rPr lang="en-GB" sz="1400" dirty="0">
                <a:solidFill>
                  <a:srgbClr val="38761D"/>
                </a:solidFill>
              </a:rPr>
              <a:t>output</a:t>
            </a:r>
          </a:p>
          <a:p>
            <a:pPr marL="457200" lvl="0" indent="-228600" rtl="0">
              <a:spcBef>
                <a:spcPts val="0"/>
              </a:spcBef>
              <a:buClr>
                <a:srgbClr val="0000FF"/>
              </a:buClr>
              <a:buChar char="●"/>
            </a:pPr>
            <a:r>
              <a:rPr lang="en-GB" sz="1400" dirty="0">
                <a:solidFill>
                  <a:srgbClr val="0000FF"/>
                </a:solidFill>
              </a:rPr>
              <a:t>count0</a:t>
            </a:r>
          </a:p>
          <a:p>
            <a:pPr marL="457200" lvl="0" indent="-228600" rtl="0">
              <a:spcBef>
                <a:spcPts val="0"/>
              </a:spcBef>
              <a:buClr>
                <a:srgbClr val="0000FF"/>
              </a:buClr>
              <a:buChar char="●"/>
            </a:pPr>
            <a:r>
              <a:rPr lang="en-GB" sz="1400" dirty="0">
                <a:solidFill>
                  <a:srgbClr val="0000FF"/>
                </a:solidFill>
              </a:rPr>
              <a:t>count1</a:t>
            </a:r>
          </a:p>
          <a:p>
            <a:pPr marL="457200" lvl="0" indent="-228600" rtl="0">
              <a:spcBef>
                <a:spcPts val="0"/>
              </a:spcBef>
              <a:buClr>
                <a:srgbClr val="FF0000"/>
              </a:buClr>
              <a:buChar char="●"/>
            </a:pPr>
            <a:r>
              <a:rPr lang="en-GB" sz="1400" dirty="0">
                <a:solidFill>
                  <a:srgbClr val="FF0000"/>
                </a:solidFill>
              </a:rPr>
              <a:t>if (value &lt; 10)</a:t>
            </a:r>
          </a:p>
          <a:p>
            <a:pPr marL="457200" lvl="0" indent="-228600" rtl="0">
              <a:spcBef>
                <a:spcPts val="0"/>
              </a:spcBef>
              <a:buClr>
                <a:srgbClr val="FF0000"/>
              </a:buClr>
              <a:buChar char="●"/>
            </a:pPr>
            <a:r>
              <a:rPr lang="en-GB" sz="1400" dirty="0">
                <a:solidFill>
                  <a:srgbClr val="FF0000"/>
                </a:solidFill>
              </a:rPr>
              <a:t>else if (value &lt; 20)</a:t>
            </a:r>
          </a:p>
        </p:txBody>
      </p:sp>
      <p:sp>
        <p:nvSpPr>
          <p:cNvPr id="358" name="Shape 358"/>
          <p:cNvSpPr txBox="1"/>
          <p:nvPr/>
        </p:nvSpPr>
        <p:spPr>
          <a:xfrm>
            <a:off x="4096425" y="1695325"/>
            <a:ext cx="4518000" cy="2756100"/>
          </a:xfrm>
          <a:prstGeom prst="rect">
            <a:avLst/>
          </a:prstGeom>
          <a:noFill/>
          <a:ln>
            <a:noFill/>
          </a:ln>
        </p:spPr>
        <p:txBody>
          <a:bodyPr lIns="91425" tIns="91425" rIns="91425" bIns="91425" anchor="t" anchorCtr="0">
            <a:noAutofit/>
          </a:bodyPr>
          <a:lstStyle/>
          <a:p>
            <a:pPr lvl="0" rtl="0">
              <a:spcBef>
                <a:spcPts val="0"/>
              </a:spcBef>
              <a:buNone/>
            </a:pPr>
            <a:r>
              <a:rPr lang="en-GB" sz="1800">
                <a:latin typeface="Open Sans"/>
                <a:ea typeface="Open Sans"/>
                <a:cs typeface="Open Sans"/>
                <a:sym typeface="Open Sans"/>
              </a:rPr>
              <a:t>Solution:</a:t>
            </a:r>
          </a:p>
          <a:p>
            <a:pPr lvl="0" rtl="0">
              <a:spcBef>
                <a:spcPts val="0"/>
              </a:spcBef>
              <a:buNone/>
            </a:pPr>
            <a:r>
              <a:rPr lang="en-GB">
                <a:solidFill>
                  <a:srgbClr val="0000FF"/>
                </a:solidFill>
                <a:latin typeface="Courier New"/>
                <a:ea typeface="Courier New"/>
                <a:cs typeface="Courier New"/>
                <a:sym typeface="Courier New"/>
              </a:rPr>
              <a:t>int count0 = 0, count1 = 0;</a:t>
            </a:r>
          </a:p>
          <a:p>
            <a:pPr lvl="0" rtl="0">
              <a:spcBef>
                <a:spcPts val="0"/>
              </a:spcBef>
              <a:buNone/>
            </a:pPr>
            <a:r>
              <a:rPr lang="en-GB">
                <a:latin typeface="Courier New"/>
                <a:ea typeface="Courier New"/>
                <a:cs typeface="Courier New"/>
                <a:sym typeface="Courier New"/>
              </a:rPr>
              <a:t>System.out.print(“Integer: “);</a:t>
            </a:r>
          </a:p>
          <a:p>
            <a:pPr lvl="0" rtl="0">
              <a:spcBef>
                <a:spcPts val="0"/>
              </a:spcBef>
              <a:buNone/>
            </a:pPr>
            <a:r>
              <a:rPr lang="en-GB">
                <a:latin typeface="Courier New"/>
                <a:ea typeface="Courier New"/>
                <a:cs typeface="Courier New"/>
                <a:sym typeface="Courier New"/>
              </a:rPr>
              <a:t>int value = In.nextInt();</a:t>
            </a:r>
          </a:p>
          <a:p>
            <a:pPr lvl="0" rtl="0">
              <a:spcBef>
                <a:spcPts val="0"/>
              </a:spcBef>
              <a:buNone/>
            </a:pPr>
            <a:r>
              <a:rPr lang="en-GB">
                <a:latin typeface="Courier New"/>
                <a:ea typeface="Courier New"/>
                <a:cs typeface="Courier New"/>
                <a:sym typeface="Courier New"/>
              </a:rPr>
              <a:t>while (value != -1) {</a:t>
            </a:r>
          </a:p>
          <a:p>
            <a:pPr lvl="0" rtl="0">
              <a:spcBef>
                <a:spcPts val="0"/>
              </a:spcBef>
              <a:buNone/>
            </a:pPr>
            <a:r>
              <a:rPr lang="en-GB">
                <a:solidFill>
                  <a:srgbClr val="FF0000"/>
                </a:solidFill>
                <a:latin typeface="Courier New"/>
                <a:ea typeface="Courier New"/>
                <a:cs typeface="Courier New"/>
                <a:sym typeface="Courier New"/>
              </a:rPr>
              <a:t>	if (value &lt; 10)</a:t>
            </a:r>
          </a:p>
          <a:p>
            <a:pPr lvl="0" rtl="0">
              <a:spcBef>
                <a:spcPts val="0"/>
              </a:spcBef>
              <a:buNone/>
            </a:pPr>
            <a:r>
              <a:rPr lang="en-GB">
                <a:latin typeface="Courier New"/>
                <a:ea typeface="Courier New"/>
                <a:cs typeface="Courier New"/>
                <a:sym typeface="Courier New"/>
              </a:rPr>
              <a:t>		</a:t>
            </a:r>
            <a:r>
              <a:rPr lang="en-GB">
                <a:solidFill>
                  <a:srgbClr val="0000FF"/>
                </a:solidFill>
                <a:latin typeface="Courier New"/>
                <a:ea typeface="Courier New"/>
                <a:cs typeface="Courier New"/>
                <a:sym typeface="Courier New"/>
              </a:rPr>
              <a:t>count0++;</a:t>
            </a:r>
          </a:p>
          <a:p>
            <a:pPr lvl="0" rtl="0">
              <a:spcBef>
                <a:spcPts val="0"/>
              </a:spcBef>
              <a:buNone/>
            </a:pPr>
            <a:r>
              <a:rPr lang="en-GB">
                <a:solidFill>
                  <a:srgbClr val="FF0000"/>
                </a:solidFill>
                <a:latin typeface="Courier New"/>
                <a:ea typeface="Courier New"/>
                <a:cs typeface="Courier New"/>
                <a:sym typeface="Courier New"/>
              </a:rPr>
              <a:t>	else if (value &lt; 20)</a:t>
            </a:r>
          </a:p>
          <a:p>
            <a:pPr lvl="0" rtl="0">
              <a:spcBef>
                <a:spcPts val="0"/>
              </a:spcBef>
              <a:buNone/>
            </a:pPr>
            <a:r>
              <a:rPr lang="en-GB">
                <a:latin typeface="Courier New"/>
                <a:ea typeface="Courier New"/>
                <a:cs typeface="Courier New"/>
                <a:sym typeface="Courier New"/>
              </a:rPr>
              <a:t>		</a:t>
            </a:r>
            <a:r>
              <a:rPr lang="en-GB">
                <a:solidFill>
                  <a:srgbClr val="0000FF"/>
                </a:solidFill>
                <a:latin typeface="Courier New"/>
                <a:ea typeface="Courier New"/>
                <a:cs typeface="Courier New"/>
                <a:sym typeface="Courier New"/>
              </a:rPr>
              <a:t>count1++;</a:t>
            </a:r>
          </a:p>
          <a:p>
            <a:pPr lvl="0" rtl="0">
              <a:spcBef>
                <a:spcPts val="0"/>
              </a:spcBef>
              <a:buNone/>
            </a:pPr>
            <a:r>
              <a:rPr lang="en-GB">
                <a:latin typeface="Courier New"/>
                <a:ea typeface="Courier New"/>
                <a:cs typeface="Courier New"/>
                <a:sym typeface="Courier New"/>
              </a:rPr>
              <a:t>	System.out.print(“Integer: “);</a:t>
            </a:r>
          </a:p>
          <a:p>
            <a:pPr lvl="0" rtl="0">
              <a:spcBef>
                <a:spcPts val="0"/>
              </a:spcBef>
              <a:buNone/>
            </a:pPr>
            <a:r>
              <a:rPr lang="en-GB">
                <a:latin typeface="Courier New"/>
                <a:ea typeface="Courier New"/>
                <a:cs typeface="Courier New"/>
                <a:sym typeface="Courier New"/>
              </a:rPr>
              <a:t>	value = In.nextInt();</a:t>
            </a:r>
          </a:p>
          <a:p>
            <a:pPr lvl="0" rtl="0">
              <a:spcBef>
                <a:spcPts val="0"/>
              </a:spcBef>
              <a:buNone/>
            </a:pPr>
            <a:r>
              <a:rPr lang="en-GB">
                <a:latin typeface="Courier New"/>
                <a:ea typeface="Courier New"/>
                <a:cs typeface="Courier New"/>
                <a:sym typeface="Courier New"/>
              </a:rPr>
              <a:t>}</a:t>
            </a:r>
          </a:p>
          <a:p>
            <a:pPr lvl="0" rtl="0">
              <a:spcBef>
                <a:spcPts val="0"/>
              </a:spcBef>
              <a:buNone/>
            </a:pPr>
            <a:r>
              <a:rPr lang="en-GB">
                <a:solidFill>
                  <a:srgbClr val="38761D"/>
                </a:solidFill>
                <a:latin typeface="Courier New"/>
                <a:ea typeface="Courier New"/>
                <a:cs typeface="Courier New"/>
                <a:sym typeface="Courier New"/>
              </a:rPr>
              <a:t>System.out.println(“00’s: “ + count0);</a:t>
            </a:r>
          </a:p>
          <a:p>
            <a:pPr lvl="0" rtl="0">
              <a:spcBef>
                <a:spcPts val="0"/>
              </a:spcBef>
              <a:buNone/>
            </a:pPr>
            <a:r>
              <a:rPr lang="en-GB">
                <a:solidFill>
                  <a:srgbClr val="38761D"/>
                </a:solidFill>
                <a:latin typeface="Courier New"/>
                <a:ea typeface="Courier New"/>
                <a:cs typeface="Courier New"/>
                <a:sym typeface="Courier New"/>
              </a:rPr>
              <a:t>System.out.println(“10’s: “ + count1);</a:t>
            </a:r>
          </a:p>
        </p:txBody>
      </p:sp>
      <p:sp>
        <p:nvSpPr>
          <p:cNvPr id="359" name="Shape 3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Break down a program into procedures</a:t>
            </a:r>
          </a:p>
        </p:txBody>
      </p:sp>
      <p:sp>
        <p:nvSpPr>
          <p:cNvPr id="82" name="Shape 82"/>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a:t>A small program has one goal = one method.</a:t>
            </a:r>
          </a:p>
          <a:p>
            <a:pPr marL="457200" lvl="0" indent="-228600" rtl="0">
              <a:spcBef>
                <a:spcPts val="0"/>
              </a:spcBef>
              <a:buChar char="●"/>
            </a:pPr>
            <a:r>
              <a:rPr lang="en-GB"/>
              <a:t>A large program has many sub-goals = many methods.</a:t>
            </a:r>
          </a:p>
          <a:p>
            <a:pPr lvl="0" rtl="0">
              <a:spcBef>
                <a:spcPts val="0"/>
              </a:spcBef>
              <a:buNone/>
            </a:pPr>
            <a:r>
              <a:rPr lang="en-GB" b="1"/>
              <a:t>Specification</a:t>
            </a:r>
            <a:r>
              <a:rPr lang="en-GB"/>
              <a:t>: Read in a size. Show a diamond of that size.</a:t>
            </a:r>
          </a:p>
          <a:p>
            <a:pPr lvl="0" rtl="0">
              <a:spcBef>
                <a:spcPts val="0"/>
              </a:spcBef>
              <a:buNone/>
            </a:pPr>
            <a:endParaRPr/>
          </a:p>
          <a:p>
            <a:pPr lvl="0" rtl="0">
              <a:spcBef>
                <a:spcPts val="0"/>
              </a:spcBef>
              <a:buNone/>
            </a:pPr>
            <a:endParaRPr/>
          </a:p>
          <a:p>
            <a:pPr lvl="0" rtl="0">
              <a:spcBef>
                <a:spcPts val="0"/>
              </a:spcBef>
              <a:buNone/>
            </a:pPr>
            <a:endParaRPr/>
          </a:p>
        </p:txBody>
      </p:sp>
      <p:sp>
        <p:nvSpPr>
          <p:cNvPr id="83" name="Shape 8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4</a:t>
            </a:fld>
            <a:endParaRPr lang="en-GB"/>
          </a:p>
        </p:txBody>
      </p:sp>
      <p:sp>
        <p:nvSpPr>
          <p:cNvPr id="84" name="Shape 84"/>
          <p:cNvSpPr txBox="1"/>
          <p:nvPr/>
        </p:nvSpPr>
        <p:spPr>
          <a:xfrm>
            <a:off x="4035900" y="2921000"/>
            <a:ext cx="1191600" cy="18516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Size: 4</a:t>
            </a:r>
            <a:br>
              <a:rPr lang="en-GB">
                <a:latin typeface="Courier New"/>
                <a:ea typeface="Courier New"/>
                <a:cs typeface="Courier New"/>
                <a:sym typeface="Courier New"/>
              </a:rPr>
            </a:br>
            <a:r>
              <a:rPr lang="en-GB">
                <a:latin typeface="Courier New"/>
                <a:ea typeface="Courier New"/>
                <a:cs typeface="Courier New"/>
                <a:sym typeface="Courier New"/>
              </a:rPr>
              <a:t>   *</a:t>
            </a:r>
            <a:br>
              <a:rPr lang="en-GB">
                <a:latin typeface="Courier New"/>
                <a:ea typeface="Courier New"/>
                <a:cs typeface="Courier New"/>
                <a:sym typeface="Courier New"/>
              </a:rPr>
            </a:br>
            <a:r>
              <a:rPr lang="en-GB">
                <a:latin typeface="Courier New"/>
                <a:ea typeface="Courier New"/>
                <a:cs typeface="Courier New"/>
                <a:sym typeface="Courier New"/>
              </a:rPr>
              <a:t>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a:t>
            </a:r>
            <a:br>
              <a:rPr lang="en-GB">
                <a:latin typeface="Courier New"/>
                <a:ea typeface="Courier New"/>
                <a:cs typeface="Courier New"/>
                <a:sym typeface="Courier New"/>
              </a:rPr>
            </a:br>
            <a:r>
              <a:rPr lang="en-GB">
                <a:latin typeface="Courier New"/>
                <a:ea typeface="Courier New"/>
                <a:cs typeface="Courier New"/>
                <a:sym typeface="Courier New"/>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Incremental goal #2 - Python</a:t>
            </a:r>
          </a:p>
        </p:txBody>
      </p:sp>
      <p:sp>
        <p:nvSpPr>
          <p:cNvPr id="357" name="Shape 357"/>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dirty="0"/>
              <a:t>Goal</a:t>
            </a:r>
            <a:r>
              <a:rPr lang="en-GB" dirty="0"/>
              <a:t>: </a:t>
            </a:r>
            <a:r>
              <a:rPr lang="en-GB" dirty="0">
                <a:solidFill>
                  <a:srgbClr val="000000"/>
                </a:solidFill>
              </a:rPr>
              <a:t>Show the frequency of integers in </a:t>
            </a:r>
            <a:r>
              <a:rPr lang="en-GB" b="1" dirty="0">
                <a:solidFill>
                  <a:srgbClr val="000000"/>
                </a:solidFill>
              </a:rPr>
              <a:t>two groups</a:t>
            </a:r>
            <a:r>
              <a:rPr lang="en-GB" dirty="0">
                <a:solidFill>
                  <a:srgbClr val="000000"/>
                </a:solidFill>
              </a:rPr>
              <a:t>: 0-9 and 10-19.</a:t>
            </a:r>
          </a:p>
          <a:p>
            <a:pPr lvl="0" rtl="0">
              <a:spcBef>
                <a:spcPts val="0"/>
              </a:spcBef>
              <a:buNone/>
            </a:pPr>
            <a:r>
              <a:rPr lang="en-GB" dirty="0"/>
              <a:t>Patterns / key code:</a:t>
            </a:r>
          </a:p>
          <a:p>
            <a:pPr marL="457200" lvl="0" indent="-228600" rtl="0">
              <a:spcBef>
                <a:spcPts val="0"/>
              </a:spcBef>
              <a:buChar char="●"/>
            </a:pPr>
            <a:r>
              <a:rPr lang="en-GB" sz="1400" dirty="0"/>
              <a:t>read loop</a:t>
            </a:r>
          </a:p>
          <a:p>
            <a:pPr marL="457200" lvl="0" indent="-228600" rtl="0">
              <a:spcBef>
                <a:spcPts val="0"/>
              </a:spcBef>
              <a:buClr>
                <a:srgbClr val="38761D"/>
              </a:buClr>
              <a:buChar char="●"/>
            </a:pPr>
            <a:r>
              <a:rPr lang="en-GB" sz="1400" dirty="0">
                <a:solidFill>
                  <a:srgbClr val="38761D"/>
                </a:solidFill>
              </a:rPr>
              <a:t>output</a:t>
            </a:r>
          </a:p>
          <a:p>
            <a:pPr marL="457200" lvl="0" indent="-228600" rtl="0">
              <a:spcBef>
                <a:spcPts val="0"/>
              </a:spcBef>
              <a:buClr>
                <a:srgbClr val="0000FF"/>
              </a:buClr>
              <a:buChar char="●"/>
            </a:pPr>
            <a:r>
              <a:rPr lang="en-GB" sz="1400" dirty="0">
                <a:solidFill>
                  <a:srgbClr val="0000FF"/>
                </a:solidFill>
              </a:rPr>
              <a:t>count0</a:t>
            </a:r>
          </a:p>
          <a:p>
            <a:pPr marL="457200" lvl="0" indent="-228600" rtl="0">
              <a:spcBef>
                <a:spcPts val="0"/>
              </a:spcBef>
              <a:buClr>
                <a:srgbClr val="0000FF"/>
              </a:buClr>
              <a:buChar char="●"/>
            </a:pPr>
            <a:r>
              <a:rPr lang="en-GB" sz="1400" dirty="0">
                <a:solidFill>
                  <a:srgbClr val="0000FF"/>
                </a:solidFill>
              </a:rPr>
              <a:t>count1</a:t>
            </a:r>
          </a:p>
          <a:p>
            <a:pPr marL="457200" lvl="0" indent="-228600" rtl="0">
              <a:spcBef>
                <a:spcPts val="0"/>
              </a:spcBef>
              <a:buClr>
                <a:srgbClr val="FF0000"/>
              </a:buClr>
              <a:buChar char="●"/>
            </a:pPr>
            <a:r>
              <a:rPr lang="en-GB" sz="1400" dirty="0">
                <a:solidFill>
                  <a:srgbClr val="FF0000"/>
                </a:solidFill>
              </a:rPr>
              <a:t>if (value &lt; 10)</a:t>
            </a:r>
          </a:p>
          <a:p>
            <a:pPr marL="457200" lvl="0" indent="-228600" rtl="0">
              <a:spcBef>
                <a:spcPts val="0"/>
              </a:spcBef>
              <a:buClr>
                <a:srgbClr val="FF0000"/>
              </a:buClr>
              <a:buChar char="●"/>
            </a:pPr>
            <a:r>
              <a:rPr lang="en-GB" sz="1400" dirty="0">
                <a:solidFill>
                  <a:srgbClr val="FF0000"/>
                </a:solidFill>
              </a:rPr>
              <a:t>else if (value &lt; 20)</a:t>
            </a:r>
          </a:p>
        </p:txBody>
      </p:sp>
      <p:sp>
        <p:nvSpPr>
          <p:cNvPr id="358" name="Shape 358"/>
          <p:cNvSpPr txBox="1"/>
          <p:nvPr/>
        </p:nvSpPr>
        <p:spPr>
          <a:xfrm>
            <a:off x="4096425" y="1695325"/>
            <a:ext cx="4518000" cy="2756100"/>
          </a:xfrm>
          <a:prstGeom prst="rect">
            <a:avLst/>
          </a:prstGeom>
          <a:noFill/>
          <a:ln>
            <a:noFill/>
          </a:ln>
        </p:spPr>
        <p:txBody>
          <a:bodyPr lIns="91425" tIns="91425" rIns="91425" bIns="91425" anchor="t" anchorCtr="0">
            <a:noAutofit/>
          </a:bodyPr>
          <a:lstStyle/>
          <a:p>
            <a:pPr lvl="0" rtl="0">
              <a:spcBef>
                <a:spcPts val="0"/>
              </a:spcBef>
              <a:buNone/>
            </a:pPr>
            <a:r>
              <a:rPr lang="en-GB" sz="1800" dirty="0">
                <a:latin typeface="Open Sans"/>
                <a:ea typeface="Open Sans"/>
                <a:cs typeface="Open Sans"/>
                <a:sym typeface="Open Sans"/>
              </a:rPr>
              <a:t>Solution:</a:t>
            </a:r>
          </a:p>
          <a:p>
            <a:pPr lvl="0" rtl="0">
              <a:spcBef>
                <a:spcPts val="0"/>
              </a:spcBef>
              <a:buNone/>
            </a:pPr>
            <a:r>
              <a:rPr lang="en-GB" dirty="0">
                <a:latin typeface="Courier New"/>
                <a:ea typeface="Courier New"/>
                <a:cs typeface="Courier New"/>
                <a:sym typeface="Courier New"/>
              </a:rPr>
              <a:t>value = int(input(“Integer :”))</a:t>
            </a:r>
          </a:p>
          <a:p>
            <a:pPr lvl="0" rtl="0">
              <a:spcBef>
                <a:spcPts val="0"/>
              </a:spcBef>
              <a:buNone/>
            </a:pPr>
            <a:r>
              <a:rPr lang="en-GB" dirty="0">
                <a:latin typeface="Courier New"/>
                <a:ea typeface="Courier New"/>
                <a:cs typeface="Courier New"/>
                <a:sym typeface="Courier New"/>
              </a:rPr>
              <a:t>while value != -1: </a:t>
            </a:r>
          </a:p>
          <a:p>
            <a:pPr lvl="0" rtl="0">
              <a:spcBef>
                <a:spcPts val="0"/>
              </a:spcBef>
              <a:buNone/>
            </a:pPr>
            <a:r>
              <a:rPr lang="en-GB" dirty="0">
                <a:solidFill>
                  <a:srgbClr val="FF0000"/>
                </a:solidFill>
                <a:latin typeface="Courier New"/>
                <a:ea typeface="Courier New"/>
                <a:cs typeface="Courier New"/>
                <a:sym typeface="Courier New"/>
              </a:rPr>
              <a:t>	if value &lt; 10:</a:t>
            </a:r>
          </a:p>
          <a:p>
            <a:pPr lvl="0" rtl="0">
              <a:spcBef>
                <a:spcPts val="0"/>
              </a:spcBef>
              <a:buNone/>
            </a:pPr>
            <a:r>
              <a:rPr lang="en-GB" dirty="0">
                <a:latin typeface="Courier New"/>
                <a:ea typeface="Courier New"/>
                <a:cs typeface="Courier New"/>
                <a:sym typeface="Courier New"/>
              </a:rPr>
              <a:t>		</a:t>
            </a:r>
            <a:r>
              <a:rPr lang="en-GB" dirty="0">
                <a:solidFill>
                  <a:srgbClr val="0000FF"/>
                </a:solidFill>
                <a:latin typeface="Courier New"/>
                <a:ea typeface="Courier New"/>
                <a:cs typeface="Courier New"/>
                <a:sym typeface="Courier New"/>
              </a:rPr>
              <a:t>count0=count0+1</a:t>
            </a:r>
          </a:p>
          <a:p>
            <a:pPr lvl="0" rtl="0">
              <a:spcBef>
                <a:spcPts val="0"/>
              </a:spcBef>
              <a:buNone/>
            </a:pPr>
            <a:r>
              <a:rPr lang="en-GB" dirty="0">
                <a:solidFill>
                  <a:srgbClr val="FF0000"/>
                </a:solidFill>
                <a:latin typeface="Courier New"/>
                <a:ea typeface="Courier New"/>
                <a:cs typeface="Courier New"/>
                <a:sym typeface="Courier New"/>
              </a:rPr>
              <a:t>	else if value &lt; 20:</a:t>
            </a:r>
          </a:p>
          <a:p>
            <a:pPr lvl="0" rtl="0">
              <a:spcBef>
                <a:spcPts val="0"/>
              </a:spcBef>
              <a:buNone/>
            </a:pPr>
            <a:r>
              <a:rPr lang="en-GB" dirty="0">
                <a:latin typeface="Courier New"/>
                <a:ea typeface="Courier New"/>
                <a:cs typeface="Courier New"/>
                <a:sym typeface="Courier New"/>
              </a:rPr>
              <a:t>		</a:t>
            </a:r>
            <a:r>
              <a:rPr lang="en-GB" dirty="0">
                <a:solidFill>
                  <a:srgbClr val="0000FF"/>
                </a:solidFill>
                <a:latin typeface="Courier New"/>
                <a:ea typeface="Courier New"/>
                <a:cs typeface="Courier New"/>
                <a:sym typeface="Courier New"/>
              </a:rPr>
              <a:t>count1=count1+1 </a:t>
            </a:r>
            <a:r>
              <a:rPr lang="en-GB" dirty="0">
                <a:latin typeface="Courier New"/>
                <a:ea typeface="Courier New"/>
                <a:cs typeface="Courier New"/>
                <a:sym typeface="Courier New"/>
              </a:rPr>
              <a:t>	</a:t>
            </a:r>
          </a:p>
          <a:p>
            <a:r>
              <a:rPr lang="en-GB" dirty="0">
                <a:latin typeface="Courier New"/>
                <a:ea typeface="Courier New"/>
                <a:cs typeface="Courier New"/>
                <a:sym typeface="Courier New"/>
              </a:rPr>
              <a:t>	value = int(input(“Integer :”))</a:t>
            </a:r>
          </a:p>
          <a:p>
            <a:pPr lvl="0" rtl="0">
              <a:spcBef>
                <a:spcPts val="0"/>
              </a:spcBef>
              <a:buNone/>
            </a:pPr>
            <a:r>
              <a:rPr lang="en-GB" dirty="0">
                <a:solidFill>
                  <a:srgbClr val="38761D"/>
                </a:solidFill>
                <a:latin typeface="Courier New"/>
                <a:ea typeface="Courier New"/>
                <a:cs typeface="Courier New"/>
                <a:sym typeface="Courier New"/>
              </a:rPr>
              <a:t>print(“00’s: “, count0)</a:t>
            </a:r>
          </a:p>
          <a:p>
            <a:pPr lvl="0" rtl="0">
              <a:spcBef>
                <a:spcPts val="0"/>
              </a:spcBef>
              <a:buNone/>
            </a:pPr>
            <a:r>
              <a:rPr lang="en-GB" dirty="0">
                <a:solidFill>
                  <a:srgbClr val="38761D"/>
                </a:solidFill>
                <a:latin typeface="Courier New"/>
                <a:ea typeface="Courier New"/>
                <a:cs typeface="Courier New"/>
                <a:sym typeface="Courier New"/>
              </a:rPr>
              <a:t>print(“10’s: “, count1)</a:t>
            </a:r>
          </a:p>
        </p:txBody>
      </p:sp>
      <p:sp>
        <p:nvSpPr>
          <p:cNvPr id="359" name="Shape 3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40</a:t>
            </a:fld>
            <a:endParaRPr lang="en-GB"/>
          </a:p>
        </p:txBody>
      </p:sp>
    </p:spTree>
    <p:extLst>
      <p:ext uri="{BB962C8B-B14F-4D97-AF65-F5344CB8AC3E}">
        <p14:creationId xmlns:p14="http://schemas.microsoft.com/office/powerpoint/2010/main" val="37038827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Shape 364"/>
          <p:cNvSpPr txBox="1">
            <a:spLocks noGrp="1"/>
          </p:cNvSpPr>
          <p:nvPr>
            <p:ph type="title"/>
          </p:nvPr>
        </p:nvSpPr>
        <p:spPr>
          <a:xfrm>
            <a:off x="311700" y="148625"/>
            <a:ext cx="8520600" cy="831300"/>
          </a:xfrm>
          <a:prstGeom prst="rect">
            <a:avLst/>
          </a:prstGeom>
        </p:spPr>
        <p:txBody>
          <a:bodyPr lIns="91425" tIns="91425" rIns="91425" bIns="91425" anchor="b" anchorCtr="0">
            <a:noAutofit/>
          </a:bodyPr>
          <a:lstStyle/>
          <a:p>
            <a:pPr lvl="0" rtl="0">
              <a:spcBef>
                <a:spcPts val="0"/>
              </a:spcBef>
              <a:buNone/>
            </a:pPr>
            <a:r>
              <a:rPr lang="en-GB" dirty="0"/>
              <a:t>Incremental goal #3: Complete</a:t>
            </a:r>
          </a:p>
        </p:txBody>
      </p:sp>
      <p:sp>
        <p:nvSpPr>
          <p:cNvPr id="365" name="Shape 365"/>
          <p:cNvSpPr txBox="1">
            <a:spLocks noGrp="1"/>
          </p:cNvSpPr>
          <p:nvPr>
            <p:ph type="body" idx="1"/>
          </p:nvPr>
        </p:nvSpPr>
        <p:spPr>
          <a:xfrm>
            <a:off x="311700" y="894750"/>
            <a:ext cx="8520600" cy="3354000"/>
          </a:xfrm>
          <a:prstGeom prst="rect">
            <a:avLst/>
          </a:prstGeom>
        </p:spPr>
        <p:txBody>
          <a:bodyPr lIns="91425" tIns="91425" rIns="91425" bIns="91425" anchor="t" anchorCtr="0">
            <a:noAutofit/>
          </a:bodyPr>
          <a:lstStyle/>
          <a:p>
            <a:pPr lvl="0" rtl="0">
              <a:spcBef>
                <a:spcPts val="0"/>
              </a:spcBef>
              <a:buNone/>
            </a:pPr>
            <a:r>
              <a:rPr lang="en-GB" b="1" dirty="0"/>
              <a:t>Goal</a:t>
            </a:r>
            <a:r>
              <a:rPr lang="en-GB" dirty="0"/>
              <a:t>: show the frequency of integers in </a:t>
            </a:r>
            <a:r>
              <a:rPr lang="en-GB" b="1" dirty="0"/>
              <a:t>many groups</a:t>
            </a:r>
            <a:r>
              <a:rPr lang="en-GB" dirty="0"/>
              <a:t>: 0-9, 10-19, … 90-99.</a:t>
            </a:r>
          </a:p>
          <a:p>
            <a:pPr marL="457200" lvl="0" indent="-228600" rtl="0">
              <a:spcBef>
                <a:spcPts val="0"/>
              </a:spcBef>
              <a:buChar char="●"/>
            </a:pPr>
            <a:r>
              <a:rPr lang="en-GB" dirty="0"/>
              <a:t>Design question: how can we store the count for many groups?</a:t>
            </a:r>
            <a:br>
              <a:rPr lang="en-GB" dirty="0"/>
            </a:br>
            <a:r>
              <a:rPr lang="en-GB" dirty="0"/>
              <a:t>Solution an array.</a:t>
            </a:r>
          </a:p>
          <a:p>
            <a:pPr marL="457200" lvl="0" indent="-228600" rtl="0">
              <a:spcBef>
                <a:spcPts val="0"/>
              </a:spcBef>
              <a:buChar char="●"/>
            </a:pPr>
            <a:r>
              <a:rPr lang="en-GB" dirty="0"/>
              <a:t>How big is the array?</a:t>
            </a:r>
            <a:br>
              <a:rPr lang="en-GB" dirty="0"/>
            </a:br>
            <a:r>
              <a:rPr lang="en-GB" dirty="0"/>
              <a:t>10 groups. Positions start from zero: [0] [1] [2] [3] [4] [5] [6] [7] [8] [9]</a:t>
            </a:r>
          </a:p>
          <a:p>
            <a:pPr marL="457200" lvl="0" indent="-228600" rtl="0">
              <a:spcBef>
                <a:spcPts val="0"/>
              </a:spcBef>
              <a:buChar char="●"/>
            </a:pPr>
            <a:r>
              <a:rPr lang="en-GB" dirty="0"/>
              <a:t>Read integer N. How do we decide which group to count?</a:t>
            </a:r>
            <a:br>
              <a:rPr lang="en-GB" dirty="0"/>
            </a:br>
            <a:r>
              <a:rPr lang="en-GB" dirty="0"/>
              <a:t>e.g. 95 goes into [9]. 47 goes into [4]. 31 goes into [3]. So, divide by 10:</a:t>
            </a:r>
            <a:br>
              <a:rPr lang="en-GB" dirty="0"/>
            </a:br>
            <a:r>
              <a:rPr lang="en-GB" dirty="0"/>
              <a:t>95  / 10 is 9.                47 / 10 is 4.         31 / 10 is 3.</a:t>
            </a:r>
          </a:p>
          <a:p>
            <a:pPr marL="457200" lvl="0" indent="-228600" rtl="0">
              <a:spcBef>
                <a:spcPts val="0"/>
              </a:spcBef>
              <a:buChar char="●"/>
            </a:pPr>
            <a:r>
              <a:rPr lang="en-GB" b="1" dirty="0"/>
              <a:t>What is the “key” code?</a:t>
            </a:r>
            <a:br>
              <a:rPr lang="en-GB" b="1" dirty="0"/>
            </a:br>
            <a:r>
              <a:rPr lang="en-GB" dirty="0">
                <a:solidFill>
                  <a:srgbClr val="FF0000"/>
                </a:solidFill>
              </a:rPr>
              <a:t>count[value/10]++;</a:t>
            </a:r>
          </a:p>
        </p:txBody>
      </p:sp>
      <p:sp>
        <p:nvSpPr>
          <p:cNvPr id="366" name="Shape 36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Complete Solution - Java</a:t>
            </a:r>
          </a:p>
        </p:txBody>
      </p:sp>
      <p:sp>
        <p:nvSpPr>
          <p:cNvPr id="373" name="Shape 37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42</a:t>
            </a:fld>
            <a:endParaRPr lang="en-GB"/>
          </a:p>
        </p:txBody>
      </p:sp>
      <p:sp>
        <p:nvSpPr>
          <p:cNvPr id="3" name="TextBox 2">
            <a:extLst>
              <a:ext uri="{FF2B5EF4-FFF2-40B4-BE49-F238E27FC236}">
                <a16:creationId xmlns:a16="http://schemas.microsoft.com/office/drawing/2014/main" id="{D277B9F3-7F5B-B077-A1C5-E53A0D4B0F66}"/>
              </a:ext>
            </a:extLst>
          </p:cNvPr>
          <p:cNvSpPr txBox="1"/>
          <p:nvPr/>
        </p:nvSpPr>
        <p:spPr>
          <a:xfrm>
            <a:off x="375138" y="1117718"/>
            <a:ext cx="8569570" cy="2462213"/>
          </a:xfrm>
          <a:prstGeom prst="rect">
            <a:avLst/>
          </a:prstGeom>
          <a:noFill/>
        </p:spPr>
        <p:txBody>
          <a:bodyPr wrap="square">
            <a:spAutoFit/>
          </a:bodyPr>
          <a:lstStyle/>
          <a:p>
            <a:pPr algn="l" rtl="0" fontAlgn="base"/>
            <a:r>
              <a:rPr lang="en-GB" b="0" i="0" u="none" strike="noStrike" dirty="0">
                <a:solidFill>
                  <a:srgbClr val="FF0000"/>
                </a:solidFill>
                <a:effectLst/>
                <a:latin typeface="Courier New" panose="02070309020205020404" pitchFamily="49" charset="0"/>
              </a:rPr>
              <a:t>int[] count = new int[10];</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err="1">
                <a:solidFill>
                  <a:srgbClr val="000000"/>
                </a:solidFill>
                <a:effectLst/>
                <a:latin typeface="Courier New" panose="02070309020205020404" pitchFamily="49" charset="0"/>
              </a:rPr>
              <a:t>System.out.print</a:t>
            </a:r>
            <a:r>
              <a:rPr lang="en-GB" b="0" i="0" u="none" strike="noStrike" dirty="0">
                <a:solidFill>
                  <a:srgbClr val="000000"/>
                </a:solidFill>
                <a:effectLst/>
                <a:latin typeface="Courier New" panose="02070309020205020404" pitchFamily="49" charset="0"/>
              </a:rPr>
              <a:t>(“Integer: “);</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int value = </a:t>
            </a:r>
            <a:r>
              <a:rPr lang="en-GB" b="0" i="0" u="none" strike="noStrike" dirty="0" err="1">
                <a:solidFill>
                  <a:srgbClr val="000000"/>
                </a:solidFill>
                <a:effectLst/>
                <a:latin typeface="Courier New" panose="02070309020205020404" pitchFamily="49" charset="0"/>
              </a:rPr>
              <a:t>In.nextInt</a:t>
            </a:r>
            <a:r>
              <a:rPr lang="en-GB" b="0" i="0" u="none" strike="noStrike" dirty="0">
                <a:solidFill>
                  <a:srgbClr val="000000"/>
                </a:solidFill>
                <a:effectLst/>
                <a:latin typeface="Courier New" panose="02070309020205020404" pitchFamily="49" charset="0"/>
              </a:rPr>
              <a:t>();</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while (value != -1) {</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1" i="0" u="none" strike="noStrike" dirty="0">
                <a:solidFill>
                  <a:srgbClr val="FF0000"/>
                </a:solidFill>
                <a:effectLst/>
                <a:latin typeface="Courier New" panose="02070309020205020404" pitchFamily="49" charset="0"/>
              </a:rPr>
              <a:t>count[value / 10]++;</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err="1">
                <a:solidFill>
                  <a:srgbClr val="000000"/>
                </a:solidFill>
                <a:effectLst/>
                <a:latin typeface="Courier New" panose="02070309020205020404" pitchFamily="49" charset="0"/>
              </a:rPr>
              <a:t>System.out.print</a:t>
            </a:r>
            <a:r>
              <a:rPr lang="en-GB" b="0" i="0" u="none" strike="noStrike" dirty="0">
                <a:solidFill>
                  <a:srgbClr val="000000"/>
                </a:solidFill>
                <a:effectLst/>
                <a:latin typeface="Courier New" panose="02070309020205020404" pitchFamily="49" charset="0"/>
              </a:rPr>
              <a:t>(“Integer: “);</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value = </a:t>
            </a:r>
            <a:r>
              <a:rPr lang="en-GB" b="0" i="0" u="none" strike="noStrike" dirty="0" err="1">
                <a:solidFill>
                  <a:srgbClr val="000000"/>
                </a:solidFill>
                <a:effectLst/>
                <a:latin typeface="Courier New" panose="02070309020205020404" pitchFamily="49" charset="0"/>
              </a:rPr>
              <a:t>In.nextInt</a:t>
            </a:r>
            <a:r>
              <a:rPr lang="en-GB" b="0" i="0" u="none" strike="noStrike" dirty="0">
                <a:solidFill>
                  <a:srgbClr val="000000"/>
                </a:solidFill>
                <a:effectLst/>
                <a:latin typeface="Courier New" panose="02070309020205020404" pitchFamily="49" charset="0"/>
              </a:rPr>
              <a:t>();</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for (int </a:t>
            </a:r>
            <a:r>
              <a:rPr lang="en-GB" b="0" i="0" u="none" strike="noStrike" dirty="0" err="1">
                <a:solidFill>
                  <a:srgbClr val="000000"/>
                </a:solidFill>
                <a:effectLst/>
                <a:latin typeface="Courier New" panose="02070309020205020404" pitchFamily="49" charset="0"/>
              </a:rPr>
              <a:t>i</a:t>
            </a:r>
            <a:r>
              <a:rPr lang="en-GB" b="0" i="0" u="none" strike="noStrike" dirty="0">
                <a:solidFill>
                  <a:srgbClr val="000000"/>
                </a:solidFill>
                <a:effectLst/>
                <a:latin typeface="Courier New" panose="02070309020205020404" pitchFamily="49" charset="0"/>
              </a:rPr>
              <a:t> = 0; </a:t>
            </a:r>
            <a:r>
              <a:rPr lang="en-GB" b="0" i="0" u="none" strike="noStrike" dirty="0" err="1">
                <a:solidFill>
                  <a:srgbClr val="000000"/>
                </a:solidFill>
                <a:effectLst/>
                <a:latin typeface="Courier New" panose="02070309020205020404" pitchFamily="49" charset="0"/>
              </a:rPr>
              <a:t>i</a:t>
            </a:r>
            <a:r>
              <a:rPr lang="en-GB" b="0" i="0" u="none" strike="noStrike" dirty="0">
                <a:solidFill>
                  <a:srgbClr val="000000"/>
                </a:solidFill>
                <a:effectLst/>
                <a:latin typeface="Courier New" panose="02070309020205020404" pitchFamily="49" charset="0"/>
              </a:rPr>
              <a:t> &lt; </a:t>
            </a:r>
            <a:r>
              <a:rPr lang="en-GB" b="0" i="0" u="none" strike="noStrike" dirty="0" err="1">
                <a:solidFill>
                  <a:srgbClr val="000000"/>
                </a:solidFill>
                <a:effectLst/>
                <a:latin typeface="Courier New" panose="02070309020205020404" pitchFamily="49" charset="0"/>
              </a:rPr>
              <a:t>count.length</a:t>
            </a:r>
            <a:r>
              <a:rPr lang="en-GB" b="0" i="0" u="none" strike="noStrike" dirty="0">
                <a:solidFill>
                  <a:srgbClr val="000000"/>
                </a:solidFill>
                <a:effectLst/>
                <a:latin typeface="Courier New" panose="02070309020205020404" pitchFamily="49" charset="0"/>
              </a:rPr>
              <a:t>; </a:t>
            </a:r>
            <a:r>
              <a:rPr lang="en-GB" b="0" i="0" u="none" strike="noStrike" dirty="0" err="1">
                <a:solidFill>
                  <a:srgbClr val="000000"/>
                </a:solidFill>
                <a:effectLst/>
                <a:latin typeface="Courier New" panose="02070309020205020404" pitchFamily="49" charset="0"/>
              </a:rPr>
              <a:t>i</a:t>
            </a:r>
            <a:r>
              <a:rPr lang="en-GB" b="0" i="0" u="none" strike="noStrike" dirty="0">
                <a:solidFill>
                  <a:srgbClr val="000000"/>
                </a:solidFill>
                <a:effectLst/>
                <a:latin typeface="Courier New" panose="02070309020205020404" pitchFamily="49" charset="0"/>
              </a:rPr>
              <a:t>++) {</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err="1">
                <a:solidFill>
                  <a:srgbClr val="FF0000"/>
                </a:solidFill>
                <a:effectLst/>
                <a:latin typeface="Courier New" panose="02070309020205020404" pitchFamily="49" charset="0"/>
              </a:rPr>
              <a:t>System.out.println</a:t>
            </a:r>
            <a:r>
              <a:rPr lang="en-GB" b="0" i="0" u="none" strike="noStrike" dirty="0">
                <a:solidFill>
                  <a:srgbClr val="FF0000"/>
                </a:solidFill>
                <a:effectLst/>
                <a:latin typeface="Courier New" panose="02070309020205020404" pitchFamily="49" charset="0"/>
              </a:rPr>
              <a:t>(</a:t>
            </a:r>
            <a:r>
              <a:rPr lang="en-GB" b="0" i="0" u="none" strike="noStrike" dirty="0" err="1">
                <a:solidFill>
                  <a:srgbClr val="FF0000"/>
                </a:solidFill>
                <a:effectLst/>
                <a:latin typeface="Courier New" panose="02070309020205020404" pitchFamily="49" charset="0"/>
              </a:rPr>
              <a:t>i</a:t>
            </a:r>
            <a:r>
              <a:rPr lang="en-GB" b="0" i="0" u="none" strike="noStrike" dirty="0">
                <a:solidFill>
                  <a:srgbClr val="FF0000"/>
                </a:solidFill>
                <a:effectLst/>
                <a:latin typeface="Courier New" panose="02070309020205020404" pitchFamily="49" charset="0"/>
              </a:rPr>
              <a:t> + “0’s: “ + count[</a:t>
            </a:r>
            <a:r>
              <a:rPr lang="en-GB" b="0" i="0" u="none" strike="noStrike" dirty="0" err="1">
                <a:solidFill>
                  <a:srgbClr val="FF0000"/>
                </a:solidFill>
                <a:effectLst/>
                <a:latin typeface="Courier New" panose="02070309020205020404" pitchFamily="49" charset="0"/>
              </a:rPr>
              <a:t>i</a:t>
            </a:r>
            <a:r>
              <a:rPr lang="en-GB" b="0" i="0" u="none" strike="noStrike" dirty="0">
                <a:solidFill>
                  <a:srgbClr val="FF0000"/>
                </a:solidFill>
                <a:effectLst/>
                <a:latin typeface="Courier New" panose="02070309020205020404" pitchFamily="49" charset="0"/>
              </a:rPr>
              <a:t>]);</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Courier New" panose="02070309020205020404" pitchFamily="49" charset="0"/>
              </a:rPr>
              <a:t>}</a:t>
            </a:r>
            <a:r>
              <a:rPr lang="en-US" b="0" i="0" dirty="0">
                <a:solidFill>
                  <a:srgbClr val="000000"/>
                </a:solidFill>
                <a:effectLst/>
                <a:latin typeface="Courier New" panose="02070309020205020404" pitchFamily="49" charset="0"/>
              </a:rPr>
              <a:t>​</a:t>
            </a:r>
            <a:endParaRPr lang="en-US" b="0" i="0" dirty="0">
              <a:solidFill>
                <a:srgbClr val="000000"/>
              </a:solidFill>
              <a:effectLst/>
              <a:latin typeface="Segoe UI" panose="020B0502040204020203"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title"/>
          </p:nvPr>
        </p:nvSpPr>
        <p:spPr>
          <a:xfrm>
            <a:off x="311700" y="86684"/>
            <a:ext cx="8520600" cy="831300"/>
          </a:xfrm>
          <a:prstGeom prst="rect">
            <a:avLst/>
          </a:prstGeom>
        </p:spPr>
        <p:txBody>
          <a:bodyPr lIns="91425" tIns="91425" rIns="91425" bIns="91425" anchor="b" anchorCtr="0">
            <a:noAutofit/>
          </a:bodyPr>
          <a:lstStyle/>
          <a:p>
            <a:pPr lvl="0" rtl="0">
              <a:spcBef>
                <a:spcPts val="0"/>
              </a:spcBef>
              <a:buNone/>
            </a:pPr>
            <a:r>
              <a:rPr lang="en-GB" dirty="0"/>
              <a:t>Complete Solution - Python</a:t>
            </a:r>
          </a:p>
        </p:txBody>
      </p:sp>
      <p:sp>
        <p:nvSpPr>
          <p:cNvPr id="372" name="Shape 372"/>
          <p:cNvSpPr txBox="1"/>
          <p:nvPr/>
        </p:nvSpPr>
        <p:spPr>
          <a:xfrm>
            <a:off x="175452" y="1445407"/>
            <a:ext cx="4772083" cy="1973596"/>
          </a:xfrm>
          <a:prstGeom prst="rect">
            <a:avLst/>
          </a:prstGeom>
          <a:noFill/>
          <a:ln>
            <a:noFill/>
          </a:ln>
        </p:spPr>
        <p:txBody>
          <a:bodyPr lIns="91425" tIns="91425" rIns="91425" bIns="91425" anchor="t" anchorCtr="0">
            <a:noAutofit/>
          </a:bodyPr>
          <a:lstStyle/>
          <a:p>
            <a:r>
              <a:rPr lang="en-US" sz="1200" b="0" dirty="0">
                <a:solidFill>
                  <a:schemeClr val="tx1"/>
                </a:solidFill>
                <a:effectLst/>
                <a:latin typeface="Courier New" panose="02070309020205020404" pitchFamily="49" charset="0"/>
                <a:cs typeface="Courier New" panose="02070309020205020404" pitchFamily="49" charset="0"/>
              </a:rPr>
              <a:t>value = int(input('Integer :'))</a:t>
            </a:r>
          </a:p>
          <a:p>
            <a:r>
              <a:rPr lang="en-US" sz="1200" b="0" dirty="0">
                <a:solidFill>
                  <a:schemeClr val="tx1"/>
                </a:solidFill>
                <a:effectLst/>
                <a:latin typeface="Courier New" panose="02070309020205020404" pitchFamily="49" charset="0"/>
                <a:cs typeface="Courier New" panose="02070309020205020404" pitchFamily="49" charset="0"/>
              </a:rPr>
              <a:t>count =[0, 0, 0, 0, 0, 0, 0, 0, 0, 0]</a:t>
            </a:r>
          </a:p>
          <a:p>
            <a:endParaRPr lang="en-US" sz="1200" b="0" dirty="0">
              <a:solidFill>
                <a:schemeClr val="tx1"/>
              </a:solidFill>
              <a:effectLst/>
              <a:latin typeface="Courier New" panose="02070309020205020404" pitchFamily="49" charset="0"/>
              <a:cs typeface="Courier New" panose="02070309020205020404" pitchFamily="49" charset="0"/>
            </a:endParaRPr>
          </a:p>
          <a:p>
            <a:r>
              <a:rPr lang="en-US" sz="1200" b="0" dirty="0">
                <a:solidFill>
                  <a:schemeClr val="tx1"/>
                </a:solidFill>
                <a:effectLst/>
                <a:latin typeface="Courier New" panose="02070309020205020404" pitchFamily="49" charset="0"/>
                <a:cs typeface="Courier New" panose="02070309020205020404" pitchFamily="49" charset="0"/>
              </a:rPr>
              <a:t>while value != -1: </a:t>
            </a:r>
          </a:p>
          <a:p>
            <a:r>
              <a:rPr lang="en-US" sz="1200" b="0" dirty="0">
                <a:solidFill>
                  <a:schemeClr val="tx1"/>
                </a:solidFill>
                <a:effectLst/>
                <a:latin typeface="Courier New" panose="02070309020205020404" pitchFamily="49" charset="0"/>
                <a:cs typeface="Courier New" panose="02070309020205020404" pitchFamily="49" charset="0"/>
              </a:rPr>
              <a:t>    count[</a:t>
            </a:r>
            <a:r>
              <a:rPr lang="en-US" sz="1200" b="0" dirty="0">
                <a:solidFill>
                  <a:srgbClr val="5C8F46"/>
                </a:solidFill>
                <a:effectLst/>
                <a:latin typeface="Courier New" panose="02070309020205020404" pitchFamily="49" charset="0"/>
                <a:cs typeface="Courier New" panose="02070309020205020404" pitchFamily="49" charset="0"/>
              </a:rPr>
              <a:t>int(</a:t>
            </a:r>
            <a:r>
              <a:rPr lang="en-US" sz="1200" b="0" dirty="0">
                <a:solidFill>
                  <a:schemeClr val="tx1"/>
                </a:solidFill>
                <a:effectLst/>
                <a:latin typeface="Courier New" panose="02070309020205020404" pitchFamily="49" charset="0"/>
                <a:cs typeface="Courier New" panose="02070309020205020404" pitchFamily="49" charset="0"/>
              </a:rPr>
              <a:t>value/10</a:t>
            </a:r>
            <a:r>
              <a:rPr lang="en-US" sz="1200" b="0" dirty="0">
                <a:solidFill>
                  <a:srgbClr val="5C8F46"/>
                </a:solidFill>
                <a:effectLst/>
                <a:latin typeface="Courier New" panose="02070309020205020404" pitchFamily="49" charset="0"/>
                <a:cs typeface="Courier New" panose="02070309020205020404" pitchFamily="49" charset="0"/>
              </a:rPr>
              <a:t>)</a:t>
            </a:r>
            <a:r>
              <a:rPr lang="en-US" sz="1200" b="0" dirty="0">
                <a:solidFill>
                  <a:schemeClr val="tx1"/>
                </a:solidFill>
                <a:effectLst/>
                <a:latin typeface="Courier New" panose="02070309020205020404" pitchFamily="49" charset="0"/>
                <a:cs typeface="Courier New" panose="02070309020205020404" pitchFamily="49" charset="0"/>
              </a:rPr>
              <a:t>] = count[</a:t>
            </a:r>
            <a:r>
              <a:rPr lang="en-US" sz="1200" b="0" dirty="0">
                <a:solidFill>
                  <a:srgbClr val="5C8F46"/>
                </a:solidFill>
                <a:effectLst/>
                <a:latin typeface="Courier New" panose="02070309020205020404" pitchFamily="49" charset="0"/>
                <a:cs typeface="Courier New" panose="02070309020205020404" pitchFamily="49" charset="0"/>
              </a:rPr>
              <a:t>int(</a:t>
            </a:r>
            <a:r>
              <a:rPr lang="en-US" sz="1200" b="0" dirty="0">
                <a:solidFill>
                  <a:schemeClr val="tx1"/>
                </a:solidFill>
                <a:effectLst/>
                <a:latin typeface="Courier New" panose="02070309020205020404" pitchFamily="49" charset="0"/>
                <a:cs typeface="Courier New" panose="02070309020205020404" pitchFamily="49" charset="0"/>
              </a:rPr>
              <a:t>value/10</a:t>
            </a:r>
            <a:r>
              <a:rPr lang="en-US" sz="1200" b="0" dirty="0">
                <a:solidFill>
                  <a:srgbClr val="5C8F46"/>
                </a:solidFill>
                <a:effectLst/>
                <a:latin typeface="Courier New" panose="02070309020205020404" pitchFamily="49" charset="0"/>
                <a:cs typeface="Courier New" panose="02070309020205020404" pitchFamily="49" charset="0"/>
              </a:rPr>
              <a:t>)</a:t>
            </a:r>
            <a:r>
              <a:rPr lang="en-US" sz="1200" b="0" dirty="0">
                <a:solidFill>
                  <a:schemeClr val="tx1"/>
                </a:solidFill>
                <a:effectLst/>
                <a:latin typeface="Courier New" panose="02070309020205020404" pitchFamily="49" charset="0"/>
                <a:cs typeface="Courier New" panose="02070309020205020404" pitchFamily="49" charset="0"/>
              </a:rPr>
              <a:t>]+1</a:t>
            </a:r>
          </a:p>
          <a:p>
            <a:r>
              <a:rPr lang="en-US" sz="1200" b="0" dirty="0">
                <a:solidFill>
                  <a:schemeClr val="tx1"/>
                </a:solidFill>
                <a:effectLst/>
                <a:latin typeface="Courier New" panose="02070309020205020404" pitchFamily="49" charset="0"/>
                <a:cs typeface="Courier New" panose="02070309020205020404" pitchFamily="49" charset="0"/>
              </a:rPr>
              <a:t>    value = int(input('Integer :'))</a:t>
            </a:r>
          </a:p>
          <a:p>
            <a:br>
              <a:rPr lang="en-US" sz="1200" b="0" dirty="0">
                <a:solidFill>
                  <a:schemeClr val="tx1"/>
                </a:solidFill>
                <a:effectLst/>
                <a:latin typeface="Courier New" panose="02070309020205020404" pitchFamily="49" charset="0"/>
                <a:cs typeface="Courier New" panose="02070309020205020404" pitchFamily="49" charset="0"/>
              </a:rPr>
            </a:br>
            <a:r>
              <a:rPr lang="en-US" sz="1200" b="0" dirty="0">
                <a:solidFill>
                  <a:schemeClr val="tx1"/>
                </a:solidFill>
                <a:effectLst/>
                <a:latin typeface="Courier New" panose="02070309020205020404" pitchFamily="49" charset="0"/>
                <a:cs typeface="Courier New" panose="02070309020205020404" pitchFamily="49" charset="0"/>
              </a:rPr>
              <a:t>for </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 in range(0, </a:t>
            </a:r>
            <a:r>
              <a:rPr lang="en-US" sz="1200" b="0" dirty="0" err="1">
                <a:solidFill>
                  <a:schemeClr val="tx1"/>
                </a:solidFill>
                <a:effectLst/>
                <a:latin typeface="Courier New" panose="02070309020205020404" pitchFamily="49" charset="0"/>
                <a:cs typeface="Courier New" panose="02070309020205020404" pitchFamily="49" charset="0"/>
              </a:rPr>
              <a:t>len</a:t>
            </a:r>
            <a:r>
              <a:rPr lang="en-US" sz="1200" b="0" dirty="0">
                <a:solidFill>
                  <a:schemeClr val="tx1"/>
                </a:solidFill>
                <a:effectLst/>
                <a:latin typeface="Courier New" panose="02070309020205020404" pitchFamily="49" charset="0"/>
                <a:cs typeface="Courier New" panose="02070309020205020404" pitchFamily="49" charset="0"/>
              </a:rPr>
              <a:t>(count)):  </a:t>
            </a:r>
          </a:p>
          <a:p>
            <a:r>
              <a:rPr lang="en-US" sz="1200" b="0" dirty="0">
                <a:solidFill>
                  <a:schemeClr val="tx1"/>
                </a:solidFill>
                <a:effectLst/>
                <a:latin typeface="Courier New" panose="02070309020205020404" pitchFamily="49" charset="0"/>
                <a:cs typeface="Courier New" panose="02070309020205020404" pitchFamily="49" charset="0"/>
              </a:rPr>
              <a:t>    print(</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 , '0\'s:' , count[</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a:t>
            </a:r>
          </a:p>
          <a:p>
            <a:pPr lvl="0" rtl="0">
              <a:spcBef>
                <a:spcPts val="0"/>
              </a:spcBef>
              <a:buNone/>
            </a:pPr>
            <a:endParaRPr lang="en-GB" sz="1200" dirty="0">
              <a:solidFill>
                <a:schemeClr val="tx1"/>
              </a:solidFill>
              <a:latin typeface="Courier New" panose="02070309020205020404" pitchFamily="49" charset="0"/>
              <a:ea typeface="Courier New"/>
              <a:cs typeface="Courier New" panose="02070309020205020404" pitchFamily="49" charset="0"/>
              <a:sym typeface="Courier New"/>
            </a:endParaRPr>
          </a:p>
        </p:txBody>
      </p:sp>
      <p:sp>
        <p:nvSpPr>
          <p:cNvPr id="373" name="Shape 37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43</a:t>
            </a:fld>
            <a:endParaRPr lang="en-GB"/>
          </a:p>
        </p:txBody>
      </p:sp>
      <p:sp>
        <p:nvSpPr>
          <p:cNvPr id="3" name="TextBox 2">
            <a:extLst>
              <a:ext uri="{FF2B5EF4-FFF2-40B4-BE49-F238E27FC236}">
                <a16:creationId xmlns:a16="http://schemas.microsoft.com/office/drawing/2014/main" id="{7A1BF2AC-9CA0-7ACD-D676-8B13278BCEDF}"/>
              </a:ext>
            </a:extLst>
          </p:cNvPr>
          <p:cNvSpPr txBox="1"/>
          <p:nvPr/>
        </p:nvSpPr>
        <p:spPr>
          <a:xfrm>
            <a:off x="5047576" y="1445407"/>
            <a:ext cx="4572000" cy="1754326"/>
          </a:xfrm>
          <a:prstGeom prst="rect">
            <a:avLst/>
          </a:prstGeom>
          <a:noFill/>
        </p:spPr>
        <p:txBody>
          <a:bodyPr wrap="square">
            <a:spAutoFit/>
          </a:bodyPr>
          <a:lstStyle/>
          <a:p>
            <a:r>
              <a:rPr lang="en-US" sz="1200" b="0" dirty="0">
                <a:solidFill>
                  <a:schemeClr val="tx1"/>
                </a:solidFill>
                <a:effectLst/>
                <a:latin typeface="Courier New" panose="02070309020205020404" pitchFamily="49" charset="0"/>
                <a:cs typeface="Courier New" panose="02070309020205020404" pitchFamily="49" charset="0"/>
              </a:rPr>
              <a:t>value = int(input('Integer :'))</a:t>
            </a:r>
          </a:p>
          <a:p>
            <a:r>
              <a:rPr lang="en-US" sz="1200" b="0" dirty="0">
                <a:solidFill>
                  <a:schemeClr val="tx1"/>
                </a:solidFill>
                <a:effectLst/>
                <a:latin typeface="Courier New" panose="02070309020205020404" pitchFamily="49" charset="0"/>
                <a:cs typeface="Courier New" panose="02070309020205020404" pitchFamily="49" charset="0"/>
              </a:rPr>
              <a:t>count =[0, 0, 0, 0, 0, 0, 0, 0, 0, 0]</a:t>
            </a:r>
          </a:p>
          <a:p>
            <a:endParaRPr lang="en-US" sz="1200" b="0" dirty="0">
              <a:solidFill>
                <a:schemeClr val="tx1"/>
              </a:solidFill>
              <a:effectLst/>
              <a:latin typeface="Courier New" panose="02070309020205020404" pitchFamily="49" charset="0"/>
              <a:cs typeface="Courier New" panose="02070309020205020404" pitchFamily="49" charset="0"/>
            </a:endParaRPr>
          </a:p>
          <a:p>
            <a:r>
              <a:rPr lang="en-US" sz="1200" b="0" dirty="0">
                <a:solidFill>
                  <a:schemeClr val="tx1"/>
                </a:solidFill>
                <a:effectLst/>
                <a:latin typeface="Courier New" panose="02070309020205020404" pitchFamily="49" charset="0"/>
                <a:cs typeface="Courier New" panose="02070309020205020404" pitchFamily="49" charset="0"/>
              </a:rPr>
              <a:t>while value != -1: </a:t>
            </a:r>
          </a:p>
          <a:p>
            <a:r>
              <a:rPr lang="en-US" sz="1200" b="0" dirty="0">
                <a:solidFill>
                  <a:schemeClr val="tx1"/>
                </a:solidFill>
                <a:effectLst/>
                <a:latin typeface="Courier New" panose="02070309020205020404" pitchFamily="49" charset="0"/>
                <a:cs typeface="Courier New" panose="02070309020205020404" pitchFamily="49" charset="0"/>
              </a:rPr>
              <a:t>    count[value</a:t>
            </a:r>
            <a:r>
              <a:rPr lang="en-US" sz="1200" b="0" dirty="0">
                <a:solidFill>
                  <a:srgbClr val="5C8F46"/>
                </a:solidFill>
                <a:effectLst/>
                <a:latin typeface="Courier New" panose="02070309020205020404" pitchFamily="49" charset="0"/>
                <a:cs typeface="Courier New" panose="02070309020205020404" pitchFamily="49" charset="0"/>
              </a:rPr>
              <a:t>//</a:t>
            </a:r>
            <a:r>
              <a:rPr lang="en-US" sz="1200" b="0" dirty="0">
                <a:solidFill>
                  <a:schemeClr val="tx1"/>
                </a:solidFill>
                <a:effectLst/>
                <a:latin typeface="Courier New" panose="02070309020205020404" pitchFamily="49" charset="0"/>
                <a:cs typeface="Courier New" panose="02070309020205020404" pitchFamily="49" charset="0"/>
              </a:rPr>
              <a:t>10] = count[value</a:t>
            </a:r>
            <a:r>
              <a:rPr lang="en-US" sz="1200" b="0" dirty="0">
                <a:solidFill>
                  <a:srgbClr val="5C8F46"/>
                </a:solidFill>
                <a:effectLst/>
                <a:latin typeface="Courier New" panose="02070309020205020404" pitchFamily="49" charset="0"/>
                <a:cs typeface="Courier New" panose="02070309020205020404" pitchFamily="49" charset="0"/>
              </a:rPr>
              <a:t>//</a:t>
            </a:r>
            <a:r>
              <a:rPr lang="en-US" sz="1200" b="0" dirty="0">
                <a:solidFill>
                  <a:schemeClr val="tx1"/>
                </a:solidFill>
                <a:effectLst/>
                <a:latin typeface="Courier New" panose="02070309020205020404" pitchFamily="49" charset="0"/>
                <a:cs typeface="Courier New" panose="02070309020205020404" pitchFamily="49" charset="0"/>
              </a:rPr>
              <a:t>10]+1</a:t>
            </a:r>
          </a:p>
          <a:p>
            <a:r>
              <a:rPr lang="en-US" sz="1200" b="0" dirty="0">
                <a:solidFill>
                  <a:schemeClr val="tx1"/>
                </a:solidFill>
                <a:effectLst/>
                <a:latin typeface="Courier New" panose="02070309020205020404" pitchFamily="49" charset="0"/>
                <a:cs typeface="Courier New" panose="02070309020205020404" pitchFamily="49" charset="0"/>
              </a:rPr>
              <a:t>    value = int(input('Integer :’))</a:t>
            </a:r>
          </a:p>
          <a:p>
            <a:br>
              <a:rPr lang="en-US" sz="1200" b="0" dirty="0">
                <a:solidFill>
                  <a:schemeClr val="tx1"/>
                </a:solidFill>
                <a:effectLst/>
                <a:latin typeface="Courier New" panose="02070309020205020404" pitchFamily="49" charset="0"/>
                <a:cs typeface="Courier New" panose="02070309020205020404" pitchFamily="49" charset="0"/>
              </a:rPr>
            </a:br>
            <a:r>
              <a:rPr lang="en-US" sz="1200" b="0" dirty="0">
                <a:solidFill>
                  <a:schemeClr val="tx1"/>
                </a:solidFill>
                <a:effectLst/>
                <a:latin typeface="Courier New" panose="02070309020205020404" pitchFamily="49" charset="0"/>
                <a:cs typeface="Courier New" panose="02070309020205020404" pitchFamily="49" charset="0"/>
              </a:rPr>
              <a:t>for </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 in range(0, </a:t>
            </a:r>
            <a:r>
              <a:rPr lang="en-US" sz="1200" b="0" dirty="0" err="1">
                <a:solidFill>
                  <a:schemeClr val="tx1"/>
                </a:solidFill>
                <a:effectLst/>
                <a:latin typeface="Courier New" panose="02070309020205020404" pitchFamily="49" charset="0"/>
                <a:cs typeface="Courier New" panose="02070309020205020404" pitchFamily="49" charset="0"/>
              </a:rPr>
              <a:t>len</a:t>
            </a:r>
            <a:r>
              <a:rPr lang="en-US" sz="1200" b="0" dirty="0">
                <a:solidFill>
                  <a:schemeClr val="tx1"/>
                </a:solidFill>
                <a:effectLst/>
                <a:latin typeface="Courier New" panose="02070309020205020404" pitchFamily="49" charset="0"/>
                <a:cs typeface="Courier New" panose="02070309020205020404" pitchFamily="49" charset="0"/>
              </a:rPr>
              <a:t>(count)):  </a:t>
            </a:r>
          </a:p>
          <a:p>
            <a:r>
              <a:rPr lang="en-US" sz="1200" b="0" dirty="0">
                <a:solidFill>
                  <a:schemeClr val="tx1"/>
                </a:solidFill>
                <a:effectLst/>
                <a:latin typeface="Courier New" panose="02070309020205020404" pitchFamily="49" charset="0"/>
                <a:cs typeface="Courier New" panose="02070309020205020404" pitchFamily="49" charset="0"/>
              </a:rPr>
              <a:t>    print(</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 , '0\'s:' , count[</a:t>
            </a:r>
            <a:r>
              <a:rPr lang="en-US" sz="1200" b="0" dirty="0" err="1">
                <a:solidFill>
                  <a:schemeClr val="tx1"/>
                </a:solidFill>
                <a:effectLst/>
                <a:latin typeface="Courier New" panose="02070309020205020404" pitchFamily="49" charset="0"/>
                <a:cs typeface="Courier New" panose="02070309020205020404" pitchFamily="49" charset="0"/>
              </a:rPr>
              <a:t>i</a:t>
            </a:r>
            <a:r>
              <a:rPr lang="en-US" sz="1200" b="0" dirty="0">
                <a:solidFill>
                  <a:schemeClr val="tx1"/>
                </a:solidFill>
                <a:effectLst/>
                <a:latin typeface="Courier New" panose="02070309020205020404" pitchFamily="49" charset="0"/>
                <a:cs typeface="Courier New" panose="02070309020205020404" pitchFamily="49" charset="0"/>
              </a:rPr>
              <a:t>])</a:t>
            </a:r>
          </a:p>
        </p:txBody>
      </p:sp>
      <p:cxnSp>
        <p:nvCxnSpPr>
          <p:cNvPr id="4" name="Straight Connector 3">
            <a:extLst>
              <a:ext uri="{FF2B5EF4-FFF2-40B4-BE49-F238E27FC236}">
                <a16:creationId xmlns:a16="http://schemas.microsoft.com/office/drawing/2014/main" id="{56BACC14-76F7-DD57-FA29-9E5B98427EF0}"/>
              </a:ext>
            </a:extLst>
          </p:cNvPr>
          <p:cNvCxnSpPr>
            <a:cxnSpLocks/>
          </p:cNvCxnSpPr>
          <p:nvPr/>
        </p:nvCxnSpPr>
        <p:spPr>
          <a:xfrm>
            <a:off x="4847493" y="1147225"/>
            <a:ext cx="0" cy="2128331"/>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Box 5">
            <a:extLst>
              <a:ext uri="{FF2B5EF4-FFF2-40B4-BE49-F238E27FC236}">
                <a16:creationId xmlns:a16="http://schemas.microsoft.com/office/drawing/2014/main" id="{B9C478F7-38AE-4604-26F4-19E3DC4CBCB7}"/>
              </a:ext>
            </a:extLst>
          </p:cNvPr>
          <p:cNvSpPr txBox="1"/>
          <p:nvPr/>
        </p:nvSpPr>
        <p:spPr>
          <a:xfrm>
            <a:off x="5808785" y="1014645"/>
            <a:ext cx="2602523" cy="307777"/>
          </a:xfrm>
          <a:prstGeom prst="rect">
            <a:avLst/>
          </a:prstGeom>
          <a:noFill/>
        </p:spPr>
        <p:txBody>
          <a:bodyPr wrap="square" rtlCol="0">
            <a:spAutoFit/>
          </a:bodyPr>
          <a:lstStyle/>
          <a:p>
            <a:r>
              <a:rPr lang="en-IN" dirty="0"/>
              <a:t>USING FLOOR DIVISION</a:t>
            </a:r>
          </a:p>
        </p:txBody>
      </p:sp>
      <p:sp>
        <p:nvSpPr>
          <p:cNvPr id="7" name="TextBox 6">
            <a:extLst>
              <a:ext uri="{FF2B5EF4-FFF2-40B4-BE49-F238E27FC236}">
                <a16:creationId xmlns:a16="http://schemas.microsoft.com/office/drawing/2014/main" id="{90A41892-6DFA-1F22-AC43-D227B7A8573D}"/>
              </a:ext>
            </a:extLst>
          </p:cNvPr>
          <p:cNvSpPr txBox="1"/>
          <p:nvPr/>
        </p:nvSpPr>
        <p:spPr>
          <a:xfrm>
            <a:off x="1113694" y="1014645"/>
            <a:ext cx="2168769" cy="307777"/>
          </a:xfrm>
          <a:prstGeom prst="rect">
            <a:avLst/>
          </a:prstGeom>
          <a:noFill/>
        </p:spPr>
        <p:txBody>
          <a:bodyPr wrap="square" rtlCol="0">
            <a:spAutoFit/>
          </a:bodyPr>
          <a:lstStyle/>
          <a:p>
            <a:r>
              <a:rPr lang="en-IN" dirty="0"/>
              <a:t>USING TYPE CASTING</a:t>
            </a:r>
          </a:p>
        </p:txBody>
      </p:sp>
      <p:sp>
        <p:nvSpPr>
          <p:cNvPr id="5" name="Shape 173">
            <a:extLst>
              <a:ext uri="{FF2B5EF4-FFF2-40B4-BE49-F238E27FC236}">
                <a16:creationId xmlns:a16="http://schemas.microsoft.com/office/drawing/2014/main" id="{B7097656-18C9-323E-A6CF-1E51021C4022}"/>
              </a:ext>
            </a:extLst>
          </p:cNvPr>
          <p:cNvSpPr txBox="1"/>
          <p:nvPr/>
        </p:nvSpPr>
        <p:spPr>
          <a:xfrm>
            <a:off x="175461" y="3188355"/>
            <a:ext cx="8656839" cy="940500"/>
          </a:xfrm>
          <a:prstGeom prst="rect">
            <a:avLst/>
          </a:prstGeom>
          <a:noFill/>
          <a:ln>
            <a:noFill/>
          </a:ln>
        </p:spPr>
        <p:txBody>
          <a:bodyPr lIns="91425" tIns="91425" rIns="91425" bIns="91425" anchor="t" anchorCtr="0">
            <a:noAutofit/>
          </a:bodyPr>
          <a:lstStyle/>
          <a:p>
            <a:pPr lvl="0" algn="just" rtl="0">
              <a:spcBef>
                <a:spcPts val="0"/>
              </a:spcBef>
              <a:buNone/>
            </a:pPr>
            <a:r>
              <a:rPr lang="en-GB" sz="1200" dirty="0"/>
              <a:t>In python, we never specify the datatype to a variable. This is why, when a mathematical operation is performed like division, if required, the result is generated with an appropriate datatype like float to store accurate value. Java does not do this, and retains the original datatype.</a:t>
            </a:r>
          </a:p>
          <a:p>
            <a:pPr lvl="0" algn="just" rtl="0">
              <a:spcBef>
                <a:spcPts val="0"/>
              </a:spcBef>
              <a:buNone/>
            </a:pPr>
            <a:endParaRPr lang="en-GB" sz="1200" dirty="0"/>
          </a:p>
          <a:p>
            <a:pPr lvl="0" algn="just" rtl="0">
              <a:spcBef>
                <a:spcPts val="0"/>
              </a:spcBef>
              <a:buNone/>
            </a:pPr>
            <a:r>
              <a:rPr lang="en-GB" sz="1200" dirty="0"/>
              <a:t>To re-produce the same functionality in python, there are two options:</a:t>
            </a:r>
          </a:p>
          <a:p>
            <a:pPr marL="342900" lvl="0" indent="-342900" algn="just" rtl="0">
              <a:spcBef>
                <a:spcPts val="0"/>
              </a:spcBef>
              <a:buFont typeface="+mj-lt"/>
              <a:buAutoNum type="arabicPeriod"/>
            </a:pPr>
            <a:r>
              <a:rPr lang="en-GB" sz="1200" dirty="0"/>
              <a:t>Type Casting: We explicitly convert the type of the result into integer.</a:t>
            </a:r>
          </a:p>
          <a:p>
            <a:pPr marL="342900" lvl="0" indent="-342900" algn="just" rtl="0">
              <a:spcBef>
                <a:spcPts val="0"/>
              </a:spcBef>
              <a:buFont typeface="+mj-lt"/>
              <a:buAutoNum type="arabicPeriod"/>
            </a:pPr>
            <a:endParaRPr lang="en-GB" sz="1200" dirty="0"/>
          </a:p>
          <a:p>
            <a:pPr marL="342900" lvl="0" indent="-342900" algn="just" rtl="0">
              <a:spcBef>
                <a:spcPts val="0"/>
              </a:spcBef>
              <a:buFont typeface="+mj-lt"/>
              <a:buAutoNum type="arabicPeriod"/>
            </a:pPr>
            <a:r>
              <a:rPr lang="en-GB" sz="1200" dirty="0"/>
              <a:t>Floor Division: We use floor division operator ‘//’ to perform the division, this just retains the whole integer part, just like rounding down a number to the lowest possible whole number.</a:t>
            </a:r>
          </a:p>
        </p:txBody>
      </p:sp>
    </p:spTree>
    <p:extLst>
      <p:ext uri="{BB962C8B-B14F-4D97-AF65-F5344CB8AC3E}">
        <p14:creationId xmlns:p14="http://schemas.microsoft.com/office/powerpoint/2010/main" val="3791698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Integer division and remainder</a:t>
            </a:r>
          </a:p>
        </p:txBody>
      </p:sp>
      <p:sp>
        <p:nvSpPr>
          <p:cNvPr id="379" name="Shape 379"/>
          <p:cNvSpPr txBox="1">
            <a:spLocks noGrp="1"/>
          </p:cNvSpPr>
          <p:nvPr>
            <p:ph type="body" idx="1"/>
          </p:nvPr>
        </p:nvSpPr>
        <p:spPr>
          <a:xfrm>
            <a:off x="3360340" y="2206860"/>
            <a:ext cx="2516400" cy="1914600"/>
          </a:xfrm>
          <a:prstGeom prst="rect">
            <a:avLst/>
          </a:prstGeom>
        </p:spPr>
        <p:txBody>
          <a:bodyPr lIns="91425" tIns="91425" rIns="91425" bIns="91425" anchor="t" anchorCtr="0">
            <a:noAutofit/>
          </a:bodyPr>
          <a:lstStyle/>
          <a:p>
            <a:pPr marL="457200" lvl="0" indent="-228600" rtl="0">
              <a:spcBef>
                <a:spcPts val="0"/>
              </a:spcBef>
              <a:buFont typeface="Courier New"/>
              <a:buChar char="●"/>
            </a:pPr>
            <a:r>
              <a:rPr lang="en-GB">
                <a:latin typeface="Courier New"/>
                <a:ea typeface="Courier New"/>
                <a:cs typeface="Courier New"/>
                <a:sym typeface="Courier New"/>
              </a:rPr>
              <a:t>7 / 3 = 2</a:t>
            </a:r>
          </a:p>
          <a:p>
            <a:pPr lvl="0" rtl="0">
              <a:spcBef>
                <a:spcPts val="0"/>
              </a:spcBef>
              <a:buNone/>
            </a:pPr>
            <a:br>
              <a:rPr lang="en-GB"/>
            </a:br>
            <a:br>
              <a:rPr lang="en-GB"/>
            </a:br>
            <a:endParaRPr lang="en-GB"/>
          </a:p>
          <a:p>
            <a:pPr marL="457200" lvl="0" indent="-228600" rtl="0">
              <a:spcBef>
                <a:spcPts val="0"/>
              </a:spcBef>
              <a:buFont typeface="Courier New"/>
              <a:buChar char="●"/>
            </a:pPr>
            <a:r>
              <a:rPr lang="en-GB">
                <a:latin typeface="Courier New"/>
                <a:ea typeface="Courier New"/>
                <a:cs typeface="Courier New"/>
                <a:sym typeface="Courier New"/>
              </a:rPr>
              <a:t>7 % 3 = 1</a:t>
            </a:r>
          </a:p>
          <a:p>
            <a:pPr lvl="0">
              <a:spcBef>
                <a:spcPts val="0"/>
              </a:spcBef>
              <a:buNone/>
            </a:pPr>
            <a:endParaRPr/>
          </a:p>
        </p:txBody>
      </p:sp>
      <p:sp>
        <p:nvSpPr>
          <p:cNvPr id="380" name="Shape 38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44</a:t>
            </a:fld>
            <a:endParaRPr lang="en-GB"/>
          </a:p>
        </p:txBody>
      </p:sp>
      <p:graphicFrame>
        <p:nvGraphicFramePr>
          <p:cNvPr id="381" name="Shape 381"/>
          <p:cNvGraphicFramePr/>
          <p:nvPr/>
        </p:nvGraphicFramePr>
        <p:xfrm>
          <a:off x="7780725" y="1238250"/>
          <a:ext cx="410775" cy="2773470"/>
        </p:xfrm>
        <a:graphic>
          <a:graphicData uri="http://schemas.openxmlformats.org/drawingml/2006/table">
            <a:tbl>
              <a:tblPr>
                <a:noFill/>
                <a:tableStyleId>{82A2A463-3EA1-415A-8EEC-B437817ED480}</a:tableStyleId>
              </a:tblPr>
              <a:tblGrid>
                <a:gridCol w="410775">
                  <a:extLst>
                    <a:ext uri="{9D8B030D-6E8A-4147-A177-3AD203B41FA5}">
                      <a16:colId xmlns:a16="http://schemas.microsoft.com/office/drawing/2014/main" val="20000"/>
                    </a:ext>
                  </a:extLst>
                </a:gridCol>
              </a:tblGrid>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0"/>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1"/>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2"/>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3"/>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4"/>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5"/>
                  </a:ext>
                </a:extLst>
              </a:tr>
              <a:tr h="381000">
                <a:tc>
                  <a:txBody>
                    <a:bodyPr/>
                    <a:lstStyle/>
                    <a:p>
                      <a:pPr lvl="0">
                        <a:spcBef>
                          <a:spcPts val="0"/>
                        </a:spcBef>
                        <a:buNone/>
                      </a:pPr>
                      <a:endParaRPr/>
                    </a:p>
                  </a:txBody>
                  <a:tcPr marL="91425" marR="91425" marT="91425" marB="91425"/>
                </a:tc>
                <a:extLst>
                  <a:ext uri="{0D108BD9-81ED-4DB2-BD59-A6C34878D82A}">
                    <a16:rowId xmlns:a16="http://schemas.microsoft.com/office/drawing/2014/main" val="10006"/>
                  </a:ext>
                </a:extLst>
              </a:tr>
            </a:tbl>
          </a:graphicData>
        </a:graphic>
      </p:graphicFrame>
      <p:sp>
        <p:nvSpPr>
          <p:cNvPr id="382" name="Shape 382"/>
          <p:cNvSpPr/>
          <p:nvPr/>
        </p:nvSpPr>
        <p:spPr>
          <a:xfrm>
            <a:off x="7621750" y="1276500"/>
            <a:ext cx="112800" cy="1085400"/>
          </a:xfrm>
          <a:prstGeom prst="leftBrace">
            <a:avLst>
              <a:gd name="adj1" fmla="val 933840"/>
              <a:gd name="adj2" fmla="val 49557"/>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83" name="Shape 383"/>
          <p:cNvSpPr/>
          <p:nvPr/>
        </p:nvSpPr>
        <p:spPr>
          <a:xfrm>
            <a:off x="7621750" y="2419500"/>
            <a:ext cx="112800" cy="1085400"/>
          </a:xfrm>
          <a:prstGeom prst="leftBrace">
            <a:avLst>
              <a:gd name="adj1" fmla="val 933840"/>
              <a:gd name="adj2" fmla="val 49557"/>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384" name="Shape 384"/>
          <p:cNvCxnSpPr/>
          <p:nvPr/>
        </p:nvCxnSpPr>
        <p:spPr>
          <a:xfrm rot="10800000" flipH="1">
            <a:off x="7361775" y="3725900"/>
            <a:ext cx="403500" cy="182400"/>
          </a:xfrm>
          <a:prstGeom prst="straightConnector1">
            <a:avLst/>
          </a:prstGeom>
          <a:noFill/>
          <a:ln w="19050" cap="flat" cmpd="sng">
            <a:solidFill>
              <a:srgbClr val="000000"/>
            </a:solidFill>
            <a:prstDash val="solid"/>
            <a:round/>
            <a:headEnd type="none" w="lg" len="lg"/>
            <a:tailEnd type="triangle" w="lg" len="lg"/>
          </a:ln>
        </p:spPr>
      </p:cxnSp>
      <p:sp>
        <p:nvSpPr>
          <p:cNvPr id="385" name="Shape 385"/>
          <p:cNvSpPr txBox="1"/>
          <p:nvPr/>
        </p:nvSpPr>
        <p:spPr>
          <a:xfrm>
            <a:off x="6622825" y="3871150"/>
            <a:ext cx="1081800" cy="336300"/>
          </a:xfrm>
          <a:prstGeom prst="rect">
            <a:avLst/>
          </a:prstGeom>
          <a:noFill/>
          <a:ln>
            <a:noFill/>
          </a:ln>
        </p:spPr>
        <p:txBody>
          <a:bodyPr lIns="91425" tIns="91425" rIns="91425" bIns="91425" anchor="t" anchorCtr="0">
            <a:noAutofit/>
          </a:bodyPr>
          <a:lstStyle/>
          <a:p>
            <a:pPr lvl="0" rtl="0">
              <a:spcBef>
                <a:spcPts val="0"/>
              </a:spcBef>
              <a:buNone/>
            </a:pPr>
            <a:r>
              <a:rPr lang="en-GB"/>
              <a:t>Remainder</a:t>
            </a:r>
          </a:p>
          <a:p>
            <a:pPr lvl="0">
              <a:spcBef>
                <a:spcPts val="0"/>
              </a:spcBef>
              <a:buNone/>
            </a:pPr>
            <a:r>
              <a:rPr lang="en-GB"/>
              <a:t>= 1</a:t>
            </a:r>
          </a:p>
        </p:txBody>
      </p:sp>
      <p:cxnSp>
        <p:nvCxnSpPr>
          <p:cNvPr id="386" name="Shape 386"/>
          <p:cNvCxnSpPr/>
          <p:nvPr/>
        </p:nvCxnSpPr>
        <p:spPr>
          <a:xfrm rot="10800000" flipH="1">
            <a:off x="6814925" y="1820775"/>
            <a:ext cx="721800" cy="723600"/>
          </a:xfrm>
          <a:prstGeom prst="straightConnector1">
            <a:avLst/>
          </a:prstGeom>
          <a:noFill/>
          <a:ln w="19050" cap="flat" cmpd="sng">
            <a:solidFill>
              <a:srgbClr val="000000"/>
            </a:solidFill>
            <a:prstDash val="solid"/>
            <a:round/>
            <a:headEnd type="none" w="lg" len="lg"/>
            <a:tailEnd type="triangle" w="lg" len="lg"/>
          </a:ln>
        </p:spPr>
      </p:cxnSp>
      <p:cxnSp>
        <p:nvCxnSpPr>
          <p:cNvPr id="387" name="Shape 387"/>
          <p:cNvCxnSpPr/>
          <p:nvPr/>
        </p:nvCxnSpPr>
        <p:spPr>
          <a:xfrm>
            <a:off x="6815050" y="2544291"/>
            <a:ext cx="730500" cy="413100"/>
          </a:xfrm>
          <a:prstGeom prst="straightConnector1">
            <a:avLst/>
          </a:prstGeom>
          <a:noFill/>
          <a:ln w="19050" cap="flat" cmpd="sng">
            <a:solidFill>
              <a:srgbClr val="000000"/>
            </a:solidFill>
            <a:prstDash val="solid"/>
            <a:round/>
            <a:headEnd type="none" w="lg" len="lg"/>
            <a:tailEnd type="triangle" w="lg" len="lg"/>
          </a:ln>
        </p:spPr>
      </p:cxnSp>
      <p:sp>
        <p:nvSpPr>
          <p:cNvPr id="388" name="Shape 388"/>
          <p:cNvSpPr txBox="1"/>
          <p:nvPr/>
        </p:nvSpPr>
        <p:spPr>
          <a:xfrm>
            <a:off x="6013225" y="2118550"/>
            <a:ext cx="1081800" cy="336300"/>
          </a:xfrm>
          <a:prstGeom prst="rect">
            <a:avLst/>
          </a:prstGeom>
          <a:noFill/>
          <a:ln>
            <a:noFill/>
          </a:ln>
        </p:spPr>
        <p:txBody>
          <a:bodyPr lIns="91425" tIns="91425" rIns="91425" bIns="91425" anchor="t" anchorCtr="0">
            <a:noAutofit/>
          </a:bodyPr>
          <a:lstStyle/>
          <a:p>
            <a:pPr lvl="0" rtl="0">
              <a:spcBef>
                <a:spcPts val="0"/>
              </a:spcBef>
              <a:buNone/>
            </a:pPr>
            <a:r>
              <a:rPr lang="en-GB"/>
              <a:t>3 fits into 7</a:t>
            </a:r>
          </a:p>
          <a:p>
            <a:pPr lvl="0" rtl="0">
              <a:spcBef>
                <a:spcPts val="0"/>
              </a:spcBef>
              <a:buNone/>
            </a:pPr>
            <a:r>
              <a:rPr lang="en-GB"/>
              <a:t>2 times</a:t>
            </a:r>
          </a:p>
        </p:txBody>
      </p:sp>
      <p:sp>
        <p:nvSpPr>
          <p:cNvPr id="389" name="Shape 389"/>
          <p:cNvSpPr/>
          <p:nvPr/>
        </p:nvSpPr>
        <p:spPr>
          <a:xfrm>
            <a:off x="7813225" y="1276500"/>
            <a:ext cx="336300" cy="10854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90" name="Shape 390"/>
          <p:cNvSpPr/>
          <p:nvPr/>
        </p:nvSpPr>
        <p:spPr>
          <a:xfrm>
            <a:off x="7813225" y="2419500"/>
            <a:ext cx="336300" cy="10854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The modulo operator: %</a:t>
            </a:r>
          </a:p>
        </p:txBody>
      </p:sp>
      <p:sp>
        <p:nvSpPr>
          <p:cNvPr id="396" name="Shape 39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45</a:t>
            </a:fld>
            <a:endParaRPr lang="en-GB"/>
          </a:p>
        </p:txBody>
      </p:sp>
      <p:graphicFrame>
        <p:nvGraphicFramePr>
          <p:cNvPr id="397" name="Shape 397"/>
          <p:cNvGraphicFramePr/>
          <p:nvPr>
            <p:extLst>
              <p:ext uri="{D42A27DB-BD31-4B8C-83A1-F6EECF244321}">
                <p14:modId xmlns:p14="http://schemas.microsoft.com/office/powerpoint/2010/main" val="3345435182"/>
              </p:ext>
            </p:extLst>
          </p:nvPr>
        </p:nvGraphicFramePr>
        <p:xfrm>
          <a:off x="743500" y="2381250"/>
          <a:ext cx="8298675" cy="1981050"/>
        </p:xfrm>
        <a:graphic>
          <a:graphicData uri="http://schemas.openxmlformats.org/drawingml/2006/table">
            <a:tbl>
              <a:tblPr>
                <a:noFill/>
                <a:tableStyleId>{82A2A463-3EA1-415A-8EEC-B437817ED480}</a:tableStyleId>
              </a:tblPr>
              <a:tblGrid>
                <a:gridCol w="395175">
                  <a:extLst>
                    <a:ext uri="{9D8B030D-6E8A-4147-A177-3AD203B41FA5}">
                      <a16:colId xmlns:a16="http://schemas.microsoft.com/office/drawing/2014/main" val="20000"/>
                    </a:ext>
                  </a:extLst>
                </a:gridCol>
                <a:gridCol w="395175">
                  <a:extLst>
                    <a:ext uri="{9D8B030D-6E8A-4147-A177-3AD203B41FA5}">
                      <a16:colId xmlns:a16="http://schemas.microsoft.com/office/drawing/2014/main" val="20001"/>
                    </a:ext>
                  </a:extLst>
                </a:gridCol>
                <a:gridCol w="395175">
                  <a:extLst>
                    <a:ext uri="{9D8B030D-6E8A-4147-A177-3AD203B41FA5}">
                      <a16:colId xmlns:a16="http://schemas.microsoft.com/office/drawing/2014/main" val="20002"/>
                    </a:ext>
                  </a:extLst>
                </a:gridCol>
                <a:gridCol w="395175">
                  <a:extLst>
                    <a:ext uri="{9D8B030D-6E8A-4147-A177-3AD203B41FA5}">
                      <a16:colId xmlns:a16="http://schemas.microsoft.com/office/drawing/2014/main" val="20003"/>
                    </a:ext>
                  </a:extLst>
                </a:gridCol>
                <a:gridCol w="395175">
                  <a:extLst>
                    <a:ext uri="{9D8B030D-6E8A-4147-A177-3AD203B41FA5}">
                      <a16:colId xmlns:a16="http://schemas.microsoft.com/office/drawing/2014/main" val="20004"/>
                    </a:ext>
                  </a:extLst>
                </a:gridCol>
                <a:gridCol w="395175">
                  <a:extLst>
                    <a:ext uri="{9D8B030D-6E8A-4147-A177-3AD203B41FA5}">
                      <a16:colId xmlns:a16="http://schemas.microsoft.com/office/drawing/2014/main" val="20005"/>
                    </a:ext>
                  </a:extLst>
                </a:gridCol>
                <a:gridCol w="395175">
                  <a:extLst>
                    <a:ext uri="{9D8B030D-6E8A-4147-A177-3AD203B41FA5}">
                      <a16:colId xmlns:a16="http://schemas.microsoft.com/office/drawing/2014/main" val="20006"/>
                    </a:ext>
                  </a:extLst>
                </a:gridCol>
                <a:gridCol w="395175">
                  <a:extLst>
                    <a:ext uri="{9D8B030D-6E8A-4147-A177-3AD203B41FA5}">
                      <a16:colId xmlns:a16="http://schemas.microsoft.com/office/drawing/2014/main" val="20007"/>
                    </a:ext>
                  </a:extLst>
                </a:gridCol>
                <a:gridCol w="395175">
                  <a:extLst>
                    <a:ext uri="{9D8B030D-6E8A-4147-A177-3AD203B41FA5}">
                      <a16:colId xmlns:a16="http://schemas.microsoft.com/office/drawing/2014/main" val="20008"/>
                    </a:ext>
                  </a:extLst>
                </a:gridCol>
                <a:gridCol w="395175">
                  <a:extLst>
                    <a:ext uri="{9D8B030D-6E8A-4147-A177-3AD203B41FA5}">
                      <a16:colId xmlns:a16="http://schemas.microsoft.com/office/drawing/2014/main" val="20009"/>
                    </a:ext>
                  </a:extLst>
                </a:gridCol>
                <a:gridCol w="395175">
                  <a:extLst>
                    <a:ext uri="{9D8B030D-6E8A-4147-A177-3AD203B41FA5}">
                      <a16:colId xmlns:a16="http://schemas.microsoft.com/office/drawing/2014/main" val="20010"/>
                    </a:ext>
                  </a:extLst>
                </a:gridCol>
                <a:gridCol w="395175">
                  <a:extLst>
                    <a:ext uri="{9D8B030D-6E8A-4147-A177-3AD203B41FA5}">
                      <a16:colId xmlns:a16="http://schemas.microsoft.com/office/drawing/2014/main" val="20011"/>
                    </a:ext>
                  </a:extLst>
                </a:gridCol>
                <a:gridCol w="395175">
                  <a:extLst>
                    <a:ext uri="{9D8B030D-6E8A-4147-A177-3AD203B41FA5}">
                      <a16:colId xmlns:a16="http://schemas.microsoft.com/office/drawing/2014/main" val="20012"/>
                    </a:ext>
                  </a:extLst>
                </a:gridCol>
                <a:gridCol w="395175">
                  <a:extLst>
                    <a:ext uri="{9D8B030D-6E8A-4147-A177-3AD203B41FA5}">
                      <a16:colId xmlns:a16="http://schemas.microsoft.com/office/drawing/2014/main" val="20013"/>
                    </a:ext>
                  </a:extLst>
                </a:gridCol>
                <a:gridCol w="395175">
                  <a:extLst>
                    <a:ext uri="{9D8B030D-6E8A-4147-A177-3AD203B41FA5}">
                      <a16:colId xmlns:a16="http://schemas.microsoft.com/office/drawing/2014/main" val="20014"/>
                    </a:ext>
                  </a:extLst>
                </a:gridCol>
                <a:gridCol w="395175">
                  <a:extLst>
                    <a:ext uri="{9D8B030D-6E8A-4147-A177-3AD203B41FA5}">
                      <a16:colId xmlns:a16="http://schemas.microsoft.com/office/drawing/2014/main" val="20015"/>
                    </a:ext>
                  </a:extLst>
                </a:gridCol>
                <a:gridCol w="395175">
                  <a:extLst>
                    <a:ext uri="{9D8B030D-6E8A-4147-A177-3AD203B41FA5}">
                      <a16:colId xmlns:a16="http://schemas.microsoft.com/office/drawing/2014/main" val="20016"/>
                    </a:ext>
                  </a:extLst>
                </a:gridCol>
                <a:gridCol w="395175">
                  <a:extLst>
                    <a:ext uri="{9D8B030D-6E8A-4147-A177-3AD203B41FA5}">
                      <a16:colId xmlns:a16="http://schemas.microsoft.com/office/drawing/2014/main" val="20017"/>
                    </a:ext>
                  </a:extLst>
                </a:gridCol>
                <a:gridCol w="395175">
                  <a:extLst>
                    <a:ext uri="{9D8B030D-6E8A-4147-A177-3AD203B41FA5}">
                      <a16:colId xmlns:a16="http://schemas.microsoft.com/office/drawing/2014/main" val="20018"/>
                    </a:ext>
                  </a:extLst>
                </a:gridCol>
                <a:gridCol w="395175">
                  <a:extLst>
                    <a:ext uri="{9D8B030D-6E8A-4147-A177-3AD203B41FA5}">
                      <a16:colId xmlns:a16="http://schemas.microsoft.com/office/drawing/2014/main" val="20019"/>
                    </a:ext>
                  </a:extLst>
                </a:gridCol>
                <a:gridCol w="395175">
                  <a:extLst>
                    <a:ext uri="{9D8B030D-6E8A-4147-A177-3AD203B41FA5}">
                      <a16:colId xmlns:a16="http://schemas.microsoft.com/office/drawing/2014/main" val="20020"/>
                    </a:ext>
                  </a:extLst>
                </a:gridCol>
              </a:tblGrid>
              <a:tr h="381000">
                <a:tc>
                  <a:txBody>
                    <a:bodyPr/>
                    <a:lstStyle/>
                    <a:p>
                      <a:pPr lvl="0">
                        <a:spcBef>
                          <a:spcPts val="0"/>
                        </a:spcBef>
                        <a:buNone/>
                      </a:pPr>
                      <a:r>
                        <a:rPr lang="en-GB"/>
                        <a:t>0</a:t>
                      </a:r>
                    </a:p>
                  </a:txBody>
                  <a:tcPr marL="91425" marR="91425" marT="91425" marB="91425">
                    <a:solidFill>
                      <a:srgbClr val="FFF2CC"/>
                    </a:solidFill>
                  </a:tcPr>
                </a:tc>
                <a:tc>
                  <a:txBody>
                    <a:bodyPr/>
                    <a:lstStyle/>
                    <a:p>
                      <a:pPr lvl="0">
                        <a:spcBef>
                          <a:spcPts val="0"/>
                        </a:spcBef>
                        <a:buNone/>
                      </a:pPr>
                      <a:r>
                        <a:rPr lang="en-GB"/>
                        <a:t>1</a:t>
                      </a:r>
                    </a:p>
                  </a:txBody>
                  <a:tcPr marL="91425" marR="91425" marT="91425" marB="91425">
                    <a:solidFill>
                      <a:srgbClr val="FFF2CC"/>
                    </a:solidFill>
                  </a:tcPr>
                </a:tc>
                <a:tc>
                  <a:txBody>
                    <a:bodyPr/>
                    <a:lstStyle/>
                    <a:p>
                      <a:pPr lvl="0">
                        <a:spcBef>
                          <a:spcPts val="0"/>
                        </a:spcBef>
                        <a:buNone/>
                      </a:pPr>
                      <a:r>
                        <a:rPr lang="en-GB"/>
                        <a:t>2</a:t>
                      </a:r>
                    </a:p>
                  </a:txBody>
                  <a:tcPr marL="91425" marR="91425" marT="91425" marB="91425">
                    <a:solidFill>
                      <a:srgbClr val="FFF2CC"/>
                    </a:solidFill>
                  </a:tcPr>
                </a:tc>
                <a:tc>
                  <a:txBody>
                    <a:bodyPr/>
                    <a:lstStyle/>
                    <a:p>
                      <a:pPr lvl="0">
                        <a:spcBef>
                          <a:spcPts val="0"/>
                        </a:spcBef>
                        <a:buNone/>
                      </a:pPr>
                      <a:r>
                        <a:rPr lang="en-GB"/>
                        <a:t>3</a:t>
                      </a:r>
                    </a:p>
                  </a:txBody>
                  <a:tcPr marL="91425" marR="91425" marT="91425" marB="91425">
                    <a:solidFill>
                      <a:srgbClr val="FFF2CC"/>
                    </a:solidFill>
                  </a:tcPr>
                </a:tc>
                <a:tc>
                  <a:txBody>
                    <a:bodyPr/>
                    <a:lstStyle/>
                    <a:p>
                      <a:pPr lvl="0">
                        <a:spcBef>
                          <a:spcPts val="0"/>
                        </a:spcBef>
                        <a:buNone/>
                      </a:pPr>
                      <a:r>
                        <a:rPr lang="en-GB"/>
                        <a:t>4</a:t>
                      </a:r>
                    </a:p>
                  </a:txBody>
                  <a:tcPr marL="91425" marR="91425" marT="91425" marB="91425">
                    <a:solidFill>
                      <a:srgbClr val="FFF2CC"/>
                    </a:solidFill>
                  </a:tcPr>
                </a:tc>
                <a:tc>
                  <a:txBody>
                    <a:bodyPr/>
                    <a:lstStyle/>
                    <a:p>
                      <a:pPr lvl="0">
                        <a:spcBef>
                          <a:spcPts val="0"/>
                        </a:spcBef>
                        <a:buNone/>
                      </a:pPr>
                      <a:r>
                        <a:rPr lang="en-GB"/>
                        <a:t>5</a:t>
                      </a:r>
                    </a:p>
                  </a:txBody>
                  <a:tcPr marL="91425" marR="91425" marT="91425" marB="91425">
                    <a:solidFill>
                      <a:srgbClr val="FFF2CC"/>
                    </a:solidFill>
                  </a:tcPr>
                </a:tc>
                <a:tc>
                  <a:txBody>
                    <a:bodyPr/>
                    <a:lstStyle/>
                    <a:p>
                      <a:pPr lvl="0">
                        <a:spcBef>
                          <a:spcPts val="0"/>
                        </a:spcBef>
                        <a:buNone/>
                      </a:pPr>
                      <a:r>
                        <a:rPr lang="en-GB"/>
                        <a:t>6</a:t>
                      </a:r>
                    </a:p>
                  </a:txBody>
                  <a:tcPr marL="91425" marR="91425" marT="91425" marB="91425">
                    <a:solidFill>
                      <a:srgbClr val="FFF2CC"/>
                    </a:solidFill>
                  </a:tcPr>
                </a:tc>
                <a:tc>
                  <a:txBody>
                    <a:bodyPr/>
                    <a:lstStyle/>
                    <a:p>
                      <a:pPr lvl="0">
                        <a:spcBef>
                          <a:spcPts val="0"/>
                        </a:spcBef>
                        <a:buNone/>
                      </a:pPr>
                      <a:r>
                        <a:rPr lang="en-GB"/>
                        <a:t>7</a:t>
                      </a:r>
                    </a:p>
                  </a:txBody>
                  <a:tcPr marL="91425" marR="91425" marT="91425" marB="91425">
                    <a:solidFill>
                      <a:srgbClr val="FFF2CC"/>
                    </a:solidFill>
                  </a:tcPr>
                </a:tc>
                <a:tc>
                  <a:txBody>
                    <a:bodyPr/>
                    <a:lstStyle/>
                    <a:p>
                      <a:pPr lvl="0">
                        <a:spcBef>
                          <a:spcPts val="0"/>
                        </a:spcBef>
                        <a:buNone/>
                      </a:pPr>
                      <a:r>
                        <a:rPr lang="en-GB"/>
                        <a:t>8</a:t>
                      </a:r>
                    </a:p>
                  </a:txBody>
                  <a:tcPr marL="91425" marR="91425" marT="91425" marB="91425">
                    <a:solidFill>
                      <a:srgbClr val="FFF2CC"/>
                    </a:solidFill>
                  </a:tcPr>
                </a:tc>
                <a:tc>
                  <a:txBody>
                    <a:bodyPr/>
                    <a:lstStyle/>
                    <a:p>
                      <a:pPr lvl="0">
                        <a:spcBef>
                          <a:spcPts val="0"/>
                        </a:spcBef>
                        <a:buNone/>
                      </a:pPr>
                      <a:r>
                        <a:rPr lang="en-GB"/>
                        <a:t>9</a:t>
                      </a:r>
                    </a:p>
                  </a:txBody>
                  <a:tcPr marL="91425" marR="91425" marT="91425" marB="91425">
                    <a:solidFill>
                      <a:srgbClr val="FFF2CC"/>
                    </a:solidFill>
                  </a:tcPr>
                </a:tc>
                <a:tc>
                  <a:txBody>
                    <a:bodyPr/>
                    <a:lstStyle/>
                    <a:p>
                      <a:pPr lvl="0">
                        <a:spcBef>
                          <a:spcPts val="0"/>
                        </a:spcBef>
                        <a:buNone/>
                      </a:pPr>
                      <a:r>
                        <a:rPr lang="en-GB"/>
                        <a:t>10</a:t>
                      </a:r>
                    </a:p>
                  </a:txBody>
                  <a:tcPr marL="91425" marR="91425" marT="91425" marB="91425">
                    <a:solidFill>
                      <a:srgbClr val="FFF2CC"/>
                    </a:solidFill>
                  </a:tcPr>
                </a:tc>
                <a:tc>
                  <a:txBody>
                    <a:bodyPr/>
                    <a:lstStyle/>
                    <a:p>
                      <a:pPr lvl="0">
                        <a:spcBef>
                          <a:spcPts val="0"/>
                        </a:spcBef>
                        <a:buNone/>
                      </a:pPr>
                      <a:r>
                        <a:rPr lang="en-GB"/>
                        <a:t>11</a:t>
                      </a:r>
                    </a:p>
                  </a:txBody>
                  <a:tcPr marL="91425" marR="91425" marT="91425" marB="91425">
                    <a:solidFill>
                      <a:srgbClr val="FFF2CC"/>
                    </a:solidFill>
                  </a:tcPr>
                </a:tc>
                <a:tc>
                  <a:txBody>
                    <a:bodyPr/>
                    <a:lstStyle/>
                    <a:p>
                      <a:pPr lvl="0">
                        <a:spcBef>
                          <a:spcPts val="0"/>
                        </a:spcBef>
                        <a:buNone/>
                      </a:pPr>
                      <a:r>
                        <a:rPr lang="en-GB"/>
                        <a:t>12</a:t>
                      </a:r>
                    </a:p>
                  </a:txBody>
                  <a:tcPr marL="91425" marR="91425" marT="91425" marB="91425">
                    <a:solidFill>
                      <a:srgbClr val="FFF2CC"/>
                    </a:solidFill>
                  </a:tcPr>
                </a:tc>
                <a:tc>
                  <a:txBody>
                    <a:bodyPr/>
                    <a:lstStyle/>
                    <a:p>
                      <a:pPr lvl="0">
                        <a:spcBef>
                          <a:spcPts val="0"/>
                        </a:spcBef>
                        <a:buNone/>
                      </a:pPr>
                      <a:r>
                        <a:rPr lang="en-GB"/>
                        <a:t>13</a:t>
                      </a:r>
                    </a:p>
                  </a:txBody>
                  <a:tcPr marL="91425" marR="91425" marT="91425" marB="91425">
                    <a:solidFill>
                      <a:srgbClr val="FFF2CC"/>
                    </a:solidFill>
                  </a:tcPr>
                </a:tc>
                <a:tc>
                  <a:txBody>
                    <a:bodyPr/>
                    <a:lstStyle/>
                    <a:p>
                      <a:pPr lvl="0">
                        <a:spcBef>
                          <a:spcPts val="0"/>
                        </a:spcBef>
                        <a:buNone/>
                      </a:pPr>
                      <a:r>
                        <a:rPr lang="en-GB"/>
                        <a:t>14</a:t>
                      </a:r>
                    </a:p>
                  </a:txBody>
                  <a:tcPr marL="91425" marR="91425" marT="91425" marB="91425">
                    <a:solidFill>
                      <a:srgbClr val="FFF2CC"/>
                    </a:solidFill>
                  </a:tcPr>
                </a:tc>
                <a:tc>
                  <a:txBody>
                    <a:bodyPr/>
                    <a:lstStyle/>
                    <a:p>
                      <a:pPr lvl="0">
                        <a:spcBef>
                          <a:spcPts val="0"/>
                        </a:spcBef>
                        <a:buNone/>
                      </a:pPr>
                      <a:r>
                        <a:rPr lang="en-GB"/>
                        <a:t>15</a:t>
                      </a:r>
                    </a:p>
                  </a:txBody>
                  <a:tcPr marL="91425" marR="91425" marT="91425" marB="91425">
                    <a:solidFill>
                      <a:srgbClr val="FFF2CC"/>
                    </a:solidFill>
                  </a:tcPr>
                </a:tc>
                <a:tc>
                  <a:txBody>
                    <a:bodyPr/>
                    <a:lstStyle/>
                    <a:p>
                      <a:pPr lvl="0">
                        <a:spcBef>
                          <a:spcPts val="0"/>
                        </a:spcBef>
                        <a:buNone/>
                      </a:pPr>
                      <a:r>
                        <a:rPr lang="en-GB"/>
                        <a:t>16</a:t>
                      </a:r>
                    </a:p>
                  </a:txBody>
                  <a:tcPr marL="91425" marR="91425" marT="91425" marB="91425">
                    <a:solidFill>
                      <a:srgbClr val="FFF2CC"/>
                    </a:solidFill>
                  </a:tcPr>
                </a:tc>
                <a:tc>
                  <a:txBody>
                    <a:bodyPr/>
                    <a:lstStyle/>
                    <a:p>
                      <a:pPr lvl="0">
                        <a:spcBef>
                          <a:spcPts val="0"/>
                        </a:spcBef>
                        <a:buNone/>
                      </a:pPr>
                      <a:r>
                        <a:rPr lang="en-GB"/>
                        <a:t>17</a:t>
                      </a:r>
                    </a:p>
                  </a:txBody>
                  <a:tcPr marL="91425" marR="91425" marT="91425" marB="91425">
                    <a:solidFill>
                      <a:srgbClr val="FFF2CC"/>
                    </a:solidFill>
                  </a:tcPr>
                </a:tc>
                <a:tc>
                  <a:txBody>
                    <a:bodyPr/>
                    <a:lstStyle/>
                    <a:p>
                      <a:pPr lvl="0">
                        <a:spcBef>
                          <a:spcPts val="0"/>
                        </a:spcBef>
                        <a:buNone/>
                      </a:pPr>
                      <a:r>
                        <a:rPr lang="en-GB"/>
                        <a:t>18</a:t>
                      </a:r>
                    </a:p>
                  </a:txBody>
                  <a:tcPr marL="91425" marR="91425" marT="91425" marB="91425">
                    <a:solidFill>
                      <a:srgbClr val="FFF2CC"/>
                    </a:solidFill>
                  </a:tcPr>
                </a:tc>
                <a:tc>
                  <a:txBody>
                    <a:bodyPr/>
                    <a:lstStyle/>
                    <a:p>
                      <a:pPr lvl="0">
                        <a:spcBef>
                          <a:spcPts val="0"/>
                        </a:spcBef>
                        <a:buNone/>
                      </a:pPr>
                      <a:r>
                        <a:rPr lang="en-GB"/>
                        <a:t>19</a:t>
                      </a:r>
                    </a:p>
                  </a:txBody>
                  <a:tcPr marL="91425" marR="91425" marT="91425" marB="91425">
                    <a:solidFill>
                      <a:srgbClr val="FFF2CC"/>
                    </a:solidFill>
                  </a:tcPr>
                </a:tc>
                <a:tc>
                  <a:txBody>
                    <a:bodyPr/>
                    <a:lstStyle/>
                    <a:p>
                      <a:pPr lvl="0" rtl="0">
                        <a:spcBef>
                          <a:spcPts val="0"/>
                        </a:spcBef>
                        <a:buNone/>
                      </a:pPr>
                      <a:r>
                        <a:rPr lang="en-GB"/>
                        <a:t>20</a:t>
                      </a:r>
                    </a:p>
                  </a:txBody>
                  <a:tcPr marL="91425" marR="91425" marT="91425" marB="91425">
                    <a:solidFill>
                      <a:srgbClr val="FFF2CC"/>
                    </a:solidFill>
                  </a:tcPr>
                </a:tc>
                <a:extLst>
                  <a:ext uri="{0D108BD9-81ED-4DB2-BD59-A6C34878D82A}">
                    <a16:rowId xmlns:a16="http://schemas.microsoft.com/office/drawing/2014/main" val="10000"/>
                  </a:ext>
                </a:extLst>
              </a:tr>
              <a:tr h="381000">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extLst>
                  <a:ext uri="{0D108BD9-81ED-4DB2-BD59-A6C34878D82A}">
                    <a16:rowId xmlns:a16="http://schemas.microsoft.com/office/drawing/2014/main" val="10001"/>
                  </a:ext>
                </a:extLst>
              </a:tr>
              <a:tr h="381000">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dirty="0"/>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extLst>
                  <a:ext uri="{0D108BD9-81ED-4DB2-BD59-A6C34878D82A}">
                    <a16:rowId xmlns:a16="http://schemas.microsoft.com/office/drawing/2014/main" val="10002"/>
                  </a:ext>
                </a:extLst>
              </a:tr>
              <a:tr h="381000">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7</a:t>
                      </a:r>
                    </a:p>
                  </a:txBody>
                  <a:tcPr marL="91425" marR="91425" marT="91425" marB="91425"/>
                </a:tc>
                <a:tc>
                  <a:txBody>
                    <a:bodyPr/>
                    <a:lstStyle/>
                    <a:p>
                      <a:pPr lvl="0" rtl="0">
                        <a:spcBef>
                          <a:spcPts val="0"/>
                        </a:spcBef>
                        <a:buNone/>
                      </a:pPr>
                      <a:r>
                        <a:rPr lang="en-GB"/>
                        <a:t>8</a:t>
                      </a:r>
                    </a:p>
                  </a:txBody>
                  <a:tcPr marL="91425" marR="91425" marT="91425" marB="91425"/>
                </a:tc>
                <a:tc>
                  <a:txBody>
                    <a:bodyPr/>
                    <a:lstStyle/>
                    <a:p>
                      <a:pPr lvl="0" rtl="0">
                        <a:spcBef>
                          <a:spcPts val="0"/>
                        </a:spcBef>
                        <a:buNone/>
                      </a:pPr>
                      <a:r>
                        <a:rPr lang="en-GB"/>
                        <a:t>9</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7</a:t>
                      </a:r>
                    </a:p>
                  </a:txBody>
                  <a:tcPr marL="91425" marR="91425" marT="91425" marB="91425"/>
                </a:tc>
                <a:tc>
                  <a:txBody>
                    <a:bodyPr/>
                    <a:lstStyle/>
                    <a:p>
                      <a:pPr lvl="0" rtl="0">
                        <a:spcBef>
                          <a:spcPts val="0"/>
                        </a:spcBef>
                        <a:buNone/>
                      </a:pPr>
                      <a:r>
                        <a:rPr lang="en-GB"/>
                        <a:t>8</a:t>
                      </a:r>
                    </a:p>
                  </a:txBody>
                  <a:tcPr marL="91425" marR="91425" marT="91425" marB="91425"/>
                </a:tc>
                <a:tc>
                  <a:txBody>
                    <a:bodyPr/>
                    <a:lstStyle/>
                    <a:p>
                      <a:pPr lvl="0" rtl="0">
                        <a:spcBef>
                          <a:spcPts val="0"/>
                        </a:spcBef>
                        <a:buNone/>
                      </a:pPr>
                      <a:r>
                        <a:rPr lang="en-GB"/>
                        <a:t>9</a:t>
                      </a:r>
                    </a:p>
                  </a:txBody>
                  <a:tcPr marL="91425" marR="91425" marT="91425" marB="91425"/>
                </a:tc>
                <a:tc>
                  <a:txBody>
                    <a:bodyPr/>
                    <a:lstStyle/>
                    <a:p>
                      <a:pPr lvl="0" rtl="0">
                        <a:spcBef>
                          <a:spcPts val="0"/>
                        </a:spcBef>
                        <a:buNone/>
                      </a:pPr>
                      <a:r>
                        <a:rPr lang="en-GB"/>
                        <a:t>0</a:t>
                      </a:r>
                    </a:p>
                  </a:txBody>
                  <a:tcPr marL="91425" marR="91425" marT="91425" marB="91425"/>
                </a:tc>
                <a:extLst>
                  <a:ext uri="{0D108BD9-81ED-4DB2-BD59-A6C34878D82A}">
                    <a16:rowId xmlns:a16="http://schemas.microsoft.com/office/drawing/2014/main" val="10003"/>
                  </a:ext>
                </a:extLst>
              </a:tr>
              <a:tr h="381000">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7</a:t>
                      </a:r>
                    </a:p>
                  </a:txBody>
                  <a:tcPr marL="91425" marR="91425" marT="91425" marB="91425"/>
                </a:tc>
                <a:tc>
                  <a:txBody>
                    <a:bodyPr/>
                    <a:lstStyle/>
                    <a:p>
                      <a:pPr lvl="0" rtl="0">
                        <a:spcBef>
                          <a:spcPts val="0"/>
                        </a:spcBef>
                        <a:buNone/>
                      </a:pPr>
                      <a:r>
                        <a:rPr lang="en-GB"/>
                        <a:t>8</a:t>
                      </a:r>
                    </a:p>
                  </a:txBody>
                  <a:tcPr marL="91425" marR="91425" marT="91425" marB="91425"/>
                </a:tc>
                <a:tc>
                  <a:txBody>
                    <a:bodyPr/>
                    <a:lstStyle/>
                    <a:p>
                      <a:pPr lvl="0" rtl="0">
                        <a:spcBef>
                          <a:spcPts val="0"/>
                        </a:spcBef>
                        <a:buNone/>
                      </a:pPr>
                      <a:r>
                        <a:rPr lang="en-GB"/>
                        <a:t>9</a:t>
                      </a:r>
                    </a:p>
                  </a:txBody>
                  <a:tcPr marL="91425" marR="91425" marT="91425" marB="91425"/>
                </a:tc>
                <a:tc>
                  <a:txBody>
                    <a:bodyPr/>
                    <a:lstStyle/>
                    <a:p>
                      <a:pPr lvl="0" rtl="0">
                        <a:spcBef>
                          <a:spcPts val="0"/>
                        </a:spcBef>
                        <a:buNone/>
                      </a:pPr>
                      <a:r>
                        <a:rPr lang="en-GB"/>
                        <a:t>10</a:t>
                      </a:r>
                    </a:p>
                  </a:txBody>
                  <a:tcPr marL="91425" marR="91425" marT="91425" marB="91425"/>
                </a:tc>
                <a:tc>
                  <a:txBody>
                    <a:bodyPr/>
                    <a:lstStyle/>
                    <a:p>
                      <a:pPr lvl="0" rtl="0">
                        <a:spcBef>
                          <a:spcPts val="0"/>
                        </a:spcBef>
                        <a:buNone/>
                      </a:pPr>
                      <a:r>
                        <a:rPr lang="en-GB"/>
                        <a:t>11</a:t>
                      </a:r>
                    </a:p>
                  </a:txBody>
                  <a:tcPr marL="91425" marR="91425" marT="91425" marB="91425"/>
                </a:tc>
                <a:tc>
                  <a:txBody>
                    <a:bodyPr/>
                    <a:lstStyle/>
                    <a:p>
                      <a:pPr lvl="0" rtl="0">
                        <a:spcBef>
                          <a:spcPts val="0"/>
                        </a:spcBef>
                        <a:buNone/>
                      </a:pPr>
                      <a:r>
                        <a:rPr lang="en-GB"/>
                        <a:t>0</a:t>
                      </a:r>
                    </a:p>
                  </a:txBody>
                  <a:tcPr marL="91425" marR="91425" marT="91425" marB="91425"/>
                </a:tc>
                <a:tc>
                  <a:txBody>
                    <a:bodyPr/>
                    <a:lstStyle/>
                    <a:p>
                      <a:pPr lvl="0" rtl="0">
                        <a:spcBef>
                          <a:spcPts val="0"/>
                        </a:spcBef>
                        <a:buNone/>
                      </a:pPr>
                      <a:r>
                        <a:rPr lang="en-GB"/>
                        <a:t>1</a:t>
                      </a:r>
                    </a:p>
                  </a:txBody>
                  <a:tcPr marL="91425" marR="91425" marT="91425" marB="91425"/>
                </a:tc>
                <a:tc>
                  <a:txBody>
                    <a:bodyPr/>
                    <a:lstStyle/>
                    <a:p>
                      <a:pPr lvl="0" rtl="0">
                        <a:spcBef>
                          <a:spcPts val="0"/>
                        </a:spcBef>
                        <a:buNone/>
                      </a:pPr>
                      <a:r>
                        <a:rPr lang="en-GB"/>
                        <a:t>2</a:t>
                      </a:r>
                    </a:p>
                  </a:txBody>
                  <a:tcPr marL="91425" marR="91425" marT="91425" marB="91425"/>
                </a:tc>
                <a:tc>
                  <a:txBody>
                    <a:bodyPr/>
                    <a:lstStyle/>
                    <a:p>
                      <a:pPr lvl="0" rtl="0">
                        <a:spcBef>
                          <a:spcPts val="0"/>
                        </a:spcBef>
                        <a:buNone/>
                      </a:pPr>
                      <a:r>
                        <a:rPr lang="en-GB"/>
                        <a:t>3</a:t>
                      </a:r>
                    </a:p>
                  </a:txBody>
                  <a:tcPr marL="91425" marR="91425" marT="91425" marB="91425"/>
                </a:tc>
                <a:tc>
                  <a:txBody>
                    <a:bodyPr/>
                    <a:lstStyle/>
                    <a:p>
                      <a:pPr lvl="0" rtl="0">
                        <a:spcBef>
                          <a:spcPts val="0"/>
                        </a:spcBef>
                        <a:buNone/>
                      </a:pPr>
                      <a:r>
                        <a:rPr lang="en-GB"/>
                        <a:t>4</a:t>
                      </a:r>
                    </a:p>
                  </a:txBody>
                  <a:tcPr marL="91425" marR="91425" marT="91425" marB="91425"/>
                </a:tc>
                <a:tc>
                  <a:txBody>
                    <a:bodyPr/>
                    <a:lstStyle/>
                    <a:p>
                      <a:pPr lvl="0" rtl="0">
                        <a:spcBef>
                          <a:spcPts val="0"/>
                        </a:spcBef>
                        <a:buNone/>
                      </a:pPr>
                      <a:r>
                        <a:rPr lang="en-GB"/>
                        <a:t>5</a:t>
                      </a:r>
                    </a:p>
                  </a:txBody>
                  <a:tcPr marL="91425" marR="91425" marT="91425" marB="91425"/>
                </a:tc>
                <a:tc>
                  <a:txBody>
                    <a:bodyPr/>
                    <a:lstStyle/>
                    <a:p>
                      <a:pPr lvl="0" rtl="0">
                        <a:spcBef>
                          <a:spcPts val="0"/>
                        </a:spcBef>
                        <a:buNone/>
                      </a:pPr>
                      <a:r>
                        <a:rPr lang="en-GB"/>
                        <a:t>6</a:t>
                      </a:r>
                    </a:p>
                  </a:txBody>
                  <a:tcPr marL="91425" marR="91425" marT="91425" marB="91425"/>
                </a:tc>
                <a:tc>
                  <a:txBody>
                    <a:bodyPr/>
                    <a:lstStyle/>
                    <a:p>
                      <a:pPr lvl="0" rtl="0">
                        <a:spcBef>
                          <a:spcPts val="0"/>
                        </a:spcBef>
                        <a:buNone/>
                      </a:pPr>
                      <a:r>
                        <a:rPr lang="en-GB"/>
                        <a:t>7</a:t>
                      </a:r>
                    </a:p>
                  </a:txBody>
                  <a:tcPr marL="91425" marR="91425" marT="91425" marB="91425"/>
                </a:tc>
                <a:tc>
                  <a:txBody>
                    <a:bodyPr/>
                    <a:lstStyle/>
                    <a:p>
                      <a:pPr lvl="0" rtl="0">
                        <a:spcBef>
                          <a:spcPts val="0"/>
                        </a:spcBef>
                        <a:buNone/>
                      </a:pPr>
                      <a:r>
                        <a:rPr lang="en-GB" dirty="0"/>
                        <a:t>8</a:t>
                      </a:r>
                    </a:p>
                  </a:txBody>
                  <a:tcPr marL="91425" marR="91425" marT="91425" marB="91425"/>
                </a:tc>
                <a:extLst>
                  <a:ext uri="{0D108BD9-81ED-4DB2-BD59-A6C34878D82A}">
                    <a16:rowId xmlns:a16="http://schemas.microsoft.com/office/drawing/2014/main" val="10004"/>
                  </a:ext>
                </a:extLst>
              </a:tr>
            </a:tbl>
          </a:graphicData>
        </a:graphic>
      </p:graphicFrame>
      <p:sp>
        <p:nvSpPr>
          <p:cNvPr id="398" name="Shape 398"/>
          <p:cNvSpPr txBox="1"/>
          <p:nvPr/>
        </p:nvSpPr>
        <p:spPr>
          <a:xfrm>
            <a:off x="-4000" y="3172545"/>
            <a:ext cx="845400" cy="393600"/>
          </a:xfrm>
          <a:prstGeom prst="rect">
            <a:avLst/>
          </a:prstGeom>
          <a:noFill/>
          <a:ln>
            <a:noFill/>
          </a:ln>
        </p:spPr>
        <p:txBody>
          <a:bodyPr lIns="91425" tIns="91425" rIns="91425" bIns="91425" anchor="t" anchorCtr="0">
            <a:noAutofit/>
          </a:bodyPr>
          <a:lstStyle/>
          <a:p>
            <a:pPr lvl="0" rtl="0">
              <a:spcBef>
                <a:spcPts val="0"/>
              </a:spcBef>
              <a:buNone/>
            </a:pPr>
            <a:r>
              <a:rPr lang="en-GB"/>
              <a:t>n % 7</a:t>
            </a:r>
          </a:p>
        </p:txBody>
      </p:sp>
      <p:sp>
        <p:nvSpPr>
          <p:cNvPr id="399" name="Shape 399"/>
          <p:cNvSpPr txBox="1"/>
          <p:nvPr/>
        </p:nvSpPr>
        <p:spPr>
          <a:xfrm>
            <a:off x="-4000" y="2390694"/>
            <a:ext cx="845400" cy="393600"/>
          </a:xfrm>
          <a:prstGeom prst="rect">
            <a:avLst/>
          </a:prstGeom>
          <a:noFill/>
          <a:ln>
            <a:noFill/>
          </a:ln>
        </p:spPr>
        <p:txBody>
          <a:bodyPr lIns="91425" tIns="91425" rIns="91425" bIns="91425" anchor="t" anchorCtr="0">
            <a:noAutofit/>
          </a:bodyPr>
          <a:lstStyle/>
          <a:p>
            <a:pPr lvl="0">
              <a:spcBef>
                <a:spcPts val="0"/>
              </a:spcBef>
              <a:buNone/>
            </a:pPr>
            <a:r>
              <a:rPr lang="en-GB"/>
              <a:t>n</a:t>
            </a:r>
          </a:p>
        </p:txBody>
      </p:sp>
      <p:sp>
        <p:nvSpPr>
          <p:cNvPr id="400" name="Shape 400"/>
          <p:cNvSpPr txBox="1"/>
          <p:nvPr/>
        </p:nvSpPr>
        <p:spPr>
          <a:xfrm>
            <a:off x="-4000" y="3553545"/>
            <a:ext cx="845400" cy="393600"/>
          </a:xfrm>
          <a:prstGeom prst="rect">
            <a:avLst/>
          </a:prstGeom>
          <a:noFill/>
          <a:ln>
            <a:noFill/>
          </a:ln>
        </p:spPr>
        <p:txBody>
          <a:bodyPr lIns="91425" tIns="91425" rIns="91425" bIns="91425" anchor="t" anchorCtr="0">
            <a:noAutofit/>
          </a:bodyPr>
          <a:lstStyle/>
          <a:p>
            <a:pPr lvl="0" rtl="0">
              <a:spcBef>
                <a:spcPts val="0"/>
              </a:spcBef>
              <a:buNone/>
            </a:pPr>
            <a:r>
              <a:rPr lang="en-GB"/>
              <a:t>n % 10</a:t>
            </a:r>
          </a:p>
        </p:txBody>
      </p:sp>
      <p:sp>
        <p:nvSpPr>
          <p:cNvPr id="401" name="Shape 401"/>
          <p:cNvSpPr txBox="1"/>
          <p:nvPr/>
        </p:nvSpPr>
        <p:spPr>
          <a:xfrm>
            <a:off x="-4000" y="2781940"/>
            <a:ext cx="845400" cy="393600"/>
          </a:xfrm>
          <a:prstGeom prst="rect">
            <a:avLst/>
          </a:prstGeom>
          <a:noFill/>
          <a:ln>
            <a:noFill/>
          </a:ln>
        </p:spPr>
        <p:txBody>
          <a:bodyPr lIns="91425" tIns="91425" rIns="91425" bIns="91425" anchor="t" anchorCtr="0">
            <a:noAutofit/>
          </a:bodyPr>
          <a:lstStyle/>
          <a:p>
            <a:pPr lvl="0" rtl="0">
              <a:spcBef>
                <a:spcPts val="0"/>
              </a:spcBef>
              <a:buNone/>
            </a:pPr>
            <a:r>
              <a:rPr lang="en-GB"/>
              <a:t>n % 3</a:t>
            </a:r>
          </a:p>
        </p:txBody>
      </p:sp>
      <p:sp>
        <p:nvSpPr>
          <p:cNvPr id="402" name="Shape 402"/>
          <p:cNvSpPr/>
          <p:nvPr/>
        </p:nvSpPr>
        <p:spPr>
          <a:xfrm>
            <a:off x="763125"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3" name="Shape 403"/>
          <p:cNvSpPr/>
          <p:nvPr/>
        </p:nvSpPr>
        <p:spPr>
          <a:xfrm>
            <a:off x="1953509"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4" name="Shape 404"/>
          <p:cNvSpPr/>
          <p:nvPr/>
        </p:nvSpPr>
        <p:spPr>
          <a:xfrm>
            <a:off x="3134930"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5" name="Shape 405"/>
          <p:cNvSpPr/>
          <p:nvPr/>
        </p:nvSpPr>
        <p:spPr>
          <a:xfrm>
            <a:off x="4325314"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6" name="Shape 406"/>
          <p:cNvSpPr/>
          <p:nvPr/>
        </p:nvSpPr>
        <p:spPr>
          <a:xfrm>
            <a:off x="5515699"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7" name="Shape 407"/>
          <p:cNvSpPr/>
          <p:nvPr/>
        </p:nvSpPr>
        <p:spPr>
          <a:xfrm>
            <a:off x="6696479"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8" name="Shape 408"/>
          <p:cNvSpPr/>
          <p:nvPr/>
        </p:nvSpPr>
        <p:spPr>
          <a:xfrm>
            <a:off x="7877899" y="2822925"/>
            <a:ext cx="1133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9" name="Shape 409"/>
          <p:cNvSpPr/>
          <p:nvPr/>
        </p:nvSpPr>
        <p:spPr>
          <a:xfrm>
            <a:off x="763125" y="3213525"/>
            <a:ext cx="27279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0" name="Shape 410"/>
          <p:cNvSpPr/>
          <p:nvPr/>
        </p:nvSpPr>
        <p:spPr>
          <a:xfrm>
            <a:off x="3524894" y="3213525"/>
            <a:ext cx="27279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1" name="Shape 411"/>
          <p:cNvSpPr/>
          <p:nvPr/>
        </p:nvSpPr>
        <p:spPr>
          <a:xfrm>
            <a:off x="6296269" y="3213525"/>
            <a:ext cx="27279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2" name="Shape 412"/>
          <p:cNvSpPr/>
          <p:nvPr/>
        </p:nvSpPr>
        <p:spPr>
          <a:xfrm>
            <a:off x="763125" y="3613725"/>
            <a:ext cx="39093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3" name="Shape 413"/>
          <p:cNvSpPr/>
          <p:nvPr/>
        </p:nvSpPr>
        <p:spPr>
          <a:xfrm>
            <a:off x="4715919" y="3613725"/>
            <a:ext cx="39093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4" name="Shape 414"/>
          <p:cNvSpPr txBox="1">
            <a:spLocks noGrp="1"/>
          </p:cNvSpPr>
          <p:nvPr>
            <p:ph type="body" idx="1"/>
          </p:nvPr>
        </p:nvSpPr>
        <p:spPr>
          <a:xfrm>
            <a:off x="319048" y="1075500"/>
            <a:ext cx="8520600" cy="1059300"/>
          </a:xfrm>
          <a:prstGeom prst="rect">
            <a:avLst/>
          </a:prstGeom>
        </p:spPr>
        <p:txBody>
          <a:bodyPr lIns="91425" tIns="91425" rIns="91425" bIns="91425" anchor="t" anchorCtr="0">
            <a:noAutofit/>
          </a:bodyPr>
          <a:lstStyle/>
          <a:p>
            <a:pPr marL="457200" lvl="0" indent="-228600" rtl="0">
              <a:spcBef>
                <a:spcPts val="0"/>
              </a:spcBef>
              <a:buChar char="●"/>
            </a:pPr>
            <a:r>
              <a:rPr lang="en-GB" dirty="0"/>
              <a:t>Numbers wrap around a “modulus”. e.g. 12 hour time is modulo 12.</a:t>
            </a:r>
          </a:p>
          <a:p>
            <a:pPr marL="457200" lvl="0" indent="-228600" rtl="0">
              <a:spcBef>
                <a:spcPts val="0"/>
              </a:spcBef>
              <a:buChar char="●"/>
            </a:pPr>
            <a:r>
              <a:rPr lang="en-GB" dirty="0"/>
              <a:t>(11 o’clock + 2 hours) modulo 12 = 1 o’clock</a:t>
            </a:r>
            <a:br>
              <a:rPr lang="en-GB" dirty="0"/>
            </a:br>
            <a:r>
              <a:rPr lang="en-GB" dirty="0"/>
              <a:t>(11 + 2) % 12 = 1</a:t>
            </a:r>
          </a:p>
        </p:txBody>
      </p:sp>
      <p:sp>
        <p:nvSpPr>
          <p:cNvPr id="415" name="Shape 415"/>
          <p:cNvSpPr txBox="1"/>
          <p:nvPr/>
        </p:nvSpPr>
        <p:spPr>
          <a:xfrm>
            <a:off x="-4000" y="3944150"/>
            <a:ext cx="845400" cy="393600"/>
          </a:xfrm>
          <a:prstGeom prst="rect">
            <a:avLst/>
          </a:prstGeom>
          <a:noFill/>
          <a:ln>
            <a:noFill/>
          </a:ln>
        </p:spPr>
        <p:txBody>
          <a:bodyPr lIns="91425" tIns="91425" rIns="91425" bIns="91425" anchor="t" anchorCtr="0">
            <a:noAutofit/>
          </a:bodyPr>
          <a:lstStyle/>
          <a:p>
            <a:pPr lvl="0" rtl="0">
              <a:spcBef>
                <a:spcPts val="0"/>
              </a:spcBef>
              <a:buNone/>
            </a:pPr>
            <a:r>
              <a:rPr lang="en-GB"/>
              <a:t>n % 12</a:t>
            </a:r>
          </a:p>
        </p:txBody>
      </p:sp>
      <p:sp>
        <p:nvSpPr>
          <p:cNvPr id="416" name="Shape 416"/>
          <p:cNvSpPr/>
          <p:nvPr/>
        </p:nvSpPr>
        <p:spPr>
          <a:xfrm>
            <a:off x="763125" y="4004325"/>
            <a:ext cx="46956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7" name="Shape 417"/>
          <p:cNvSpPr/>
          <p:nvPr/>
        </p:nvSpPr>
        <p:spPr>
          <a:xfrm>
            <a:off x="5515697" y="4004325"/>
            <a:ext cx="35052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18" name="Shape 418"/>
          <p:cNvSpPr/>
          <p:nvPr/>
        </p:nvSpPr>
        <p:spPr>
          <a:xfrm>
            <a:off x="8658448" y="3613732"/>
            <a:ext cx="362400" cy="297900"/>
          </a:xfrm>
          <a:prstGeom prst="rect">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419" name="Shape 419"/>
          <p:cNvCxnSpPr/>
          <p:nvPr/>
        </p:nvCxnSpPr>
        <p:spPr>
          <a:xfrm>
            <a:off x="9013850" y="3618219"/>
            <a:ext cx="0" cy="285000"/>
          </a:xfrm>
          <a:prstGeom prst="straightConnector1">
            <a:avLst/>
          </a:prstGeom>
          <a:noFill/>
          <a:ln w="28575" cap="flat" cmpd="sng">
            <a:solidFill>
              <a:schemeClr val="lt1"/>
            </a:solidFill>
            <a:prstDash val="solid"/>
            <a:round/>
            <a:headEnd type="none" w="lg" len="lg"/>
            <a:tailEnd type="none" w="lg" len="lg"/>
          </a:ln>
        </p:spPr>
      </p:cxnSp>
      <p:cxnSp>
        <p:nvCxnSpPr>
          <p:cNvPr id="420" name="Shape 420"/>
          <p:cNvCxnSpPr/>
          <p:nvPr/>
        </p:nvCxnSpPr>
        <p:spPr>
          <a:xfrm>
            <a:off x="9013850" y="4008825"/>
            <a:ext cx="0" cy="285000"/>
          </a:xfrm>
          <a:prstGeom prst="straightConnector1">
            <a:avLst/>
          </a:prstGeom>
          <a:noFill/>
          <a:ln w="28575" cap="flat" cmpd="sng">
            <a:solidFill>
              <a:schemeClr val="lt1"/>
            </a:solidFill>
            <a:prstDash val="solid"/>
            <a:round/>
            <a:headEnd type="none" w="lg" len="lg"/>
            <a:tailEnd type="none" w="lg" len="lg"/>
          </a:ln>
        </p:spPr>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Shape 425"/>
          <p:cNvSpPr txBox="1">
            <a:spLocks noGrp="1"/>
          </p:cNvSpPr>
          <p:nvPr>
            <p:ph type="title"/>
          </p:nvPr>
        </p:nvSpPr>
        <p:spPr>
          <a:xfrm>
            <a:off x="311700" y="86684"/>
            <a:ext cx="8520600" cy="831300"/>
          </a:xfrm>
          <a:prstGeom prst="rect">
            <a:avLst/>
          </a:prstGeom>
        </p:spPr>
        <p:txBody>
          <a:bodyPr lIns="91425" tIns="91425" rIns="91425" bIns="91425" anchor="b" anchorCtr="0">
            <a:noAutofit/>
          </a:bodyPr>
          <a:lstStyle/>
          <a:p>
            <a:pPr lvl="0">
              <a:spcBef>
                <a:spcPts val="0"/>
              </a:spcBef>
              <a:buNone/>
            </a:pPr>
            <a:r>
              <a:rPr lang="en-GB" dirty="0"/>
              <a:t>Extracting digits from a number</a:t>
            </a:r>
          </a:p>
        </p:txBody>
      </p:sp>
      <p:sp>
        <p:nvSpPr>
          <p:cNvPr id="426" name="Shape 426"/>
          <p:cNvSpPr txBox="1">
            <a:spLocks noGrp="1"/>
          </p:cNvSpPr>
          <p:nvPr>
            <p:ph type="body" idx="1"/>
          </p:nvPr>
        </p:nvSpPr>
        <p:spPr>
          <a:xfrm>
            <a:off x="0" y="800115"/>
            <a:ext cx="8117841" cy="4180913"/>
          </a:xfrm>
          <a:prstGeom prst="rect">
            <a:avLst/>
          </a:prstGeom>
        </p:spPr>
        <p:txBody>
          <a:bodyPr lIns="91425" tIns="91425" rIns="91425" bIns="91425" anchor="t" anchorCtr="0">
            <a:noAutofit/>
          </a:bodyPr>
          <a:lstStyle/>
          <a:p>
            <a:pPr marL="457200" lvl="0" indent="-228600" rtl="0">
              <a:spcBef>
                <a:spcPts val="0"/>
              </a:spcBef>
              <a:spcAft>
                <a:spcPts val="0"/>
              </a:spcAft>
              <a:buChar char="●"/>
            </a:pPr>
            <a:r>
              <a:rPr lang="en-GB" dirty="0"/>
              <a:t>The last digit of a number is: number % 10</a:t>
            </a:r>
          </a:p>
          <a:p>
            <a:pPr marL="914400" lvl="1" indent="-228600" rtl="0">
              <a:spcBef>
                <a:spcPts val="0"/>
              </a:spcBef>
              <a:spcAft>
                <a:spcPts val="0"/>
              </a:spcAft>
              <a:buChar char="○"/>
            </a:pPr>
            <a:r>
              <a:rPr lang="en-GB" dirty="0"/>
              <a:t>e.g. What is the last digit of 92873?</a:t>
            </a:r>
          </a:p>
          <a:p>
            <a:pPr marL="914400" lvl="1" indent="-228600" rtl="0">
              <a:spcBef>
                <a:spcPts val="0"/>
              </a:spcBef>
              <a:spcAft>
                <a:spcPts val="0"/>
              </a:spcAft>
              <a:buChar char="○"/>
            </a:pPr>
            <a:r>
              <a:rPr lang="en-GB" dirty="0"/>
              <a:t>92873 % 10 -&gt; 3</a:t>
            </a:r>
          </a:p>
          <a:p>
            <a:pPr marL="457200" lvl="0" indent="-228600" rtl="0">
              <a:spcBef>
                <a:spcPts val="0"/>
              </a:spcBef>
              <a:spcAft>
                <a:spcPts val="0"/>
              </a:spcAft>
              <a:buChar char="●"/>
            </a:pPr>
            <a:r>
              <a:rPr lang="en-GB" dirty="0"/>
              <a:t>number / 10 will remove a digit from the right</a:t>
            </a:r>
          </a:p>
          <a:p>
            <a:pPr marL="914400" lvl="1" indent="-228600" rtl="0">
              <a:spcBef>
                <a:spcPts val="0"/>
              </a:spcBef>
              <a:spcAft>
                <a:spcPts val="0"/>
              </a:spcAft>
              <a:buChar char="○"/>
            </a:pPr>
            <a:r>
              <a:rPr lang="en-GB" dirty="0"/>
              <a:t>92873 / 10 -&gt; 9287</a:t>
            </a:r>
          </a:p>
          <a:p>
            <a:pPr marL="457200" lvl="0" indent="-228600" rtl="0">
              <a:spcBef>
                <a:spcPts val="0"/>
              </a:spcBef>
              <a:spcAft>
                <a:spcPts val="0"/>
              </a:spcAft>
              <a:buChar char="●"/>
            </a:pPr>
            <a:r>
              <a:rPr lang="en-GB" dirty="0"/>
              <a:t>To obtain the first digit of an N-digit number, divide by 10 N-1 times.</a:t>
            </a:r>
          </a:p>
          <a:p>
            <a:pPr marL="914400" lvl="1" indent="-228600" rtl="0">
              <a:spcBef>
                <a:spcPts val="0"/>
              </a:spcBef>
              <a:spcAft>
                <a:spcPts val="0"/>
              </a:spcAft>
              <a:buChar char="○"/>
            </a:pPr>
            <a:r>
              <a:rPr lang="en-GB" dirty="0"/>
              <a:t>e.g. What is the first digit of 92873?</a:t>
            </a:r>
          </a:p>
          <a:p>
            <a:pPr marL="914400" lvl="1" indent="-228600" rtl="0">
              <a:spcBef>
                <a:spcPts val="0"/>
              </a:spcBef>
              <a:spcAft>
                <a:spcPts val="0"/>
              </a:spcAft>
              <a:buChar char="○"/>
            </a:pPr>
            <a:r>
              <a:rPr lang="en-GB" dirty="0"/>
              <a:t>92873 / 10 / 10 / 10 / 10 = 9  (in other words, 92873 / 10000 = 9)</a:t>
            </a:r>
          </a:p>
          <a:p>
            <a:pPr marL="457200" lvl="0" indent="-228600" rtl="0">
              <a:spcBef>
                <a:spcPts val="0"/>
              </a:spcBef>
              <a:spcAft>
                <a:spcPts val="0"/>
              </a:spcAft>
              <a:buChar char="●"/>
            </a:pPr>
            <a:r>
              <a:rPr lang="en-GB" dirty="0"/>
              <a:t>To obtain a digit in the middle, combine /10 and %10:</a:t>
            </a:r>
          </a:p>
          <a:p>
            <a:pPr marL="914400" lvl="1" indent="-228600" rtl="0">
              <a:spcBef>
                <a:spcPts val="0"/>
              </a:spcBef>
              <a:spcAft>
                <a:spcPts val="0"/>
              </a:spcAft>
              <a:buChar char="○"/>
            </a:pPr>
            <a:r>
              <a:rPr lang="en-GB" dirty="0"/>
              <a:t>e.g. What is the middle digit of 92873?</a:t>
            </a:r>
          </a:p>
          <a:p>
            <a:pPr marL="914400" lvl="1" indent="-228600" rtl="0">
              <a:spcBef>
                <a:spcPts val="0"/>
              </a:spcBef>
              <a:spcAft>
                <a:spcPts val="0"/>
              </a:spcAft>
              <a:buChar char="○"/>
            </a:pPr>
            <a:r>
              <a:rPr lang="en-GB" dirty="0"/>
              <a:t>Divide by 10 two times: 92873 -&gt; 9287 -&gt; 928.</a:t>
            </a:r>
          </a:p>
          <a:p>
            <a:pPr marL="914400" lvl="1" indent="-228600" rtl="0">
              <a:spcBef>
                <a:spcPts val="0"/>
              </a:spcBef>
              <a:spcAft>
                <a:spcPts val="0"/>
              </a:spcAft>
              <a:buChar char="○"/>
            </a:pPr>
            <a:r>
              <a:rPr lang="en-GB" dirty="0"/>
              <a:t>Now the digit we want is the last digit.</a:t>
            </a:r>
          </a:p>
          <a:p>
            <a:pPr marL="914400" lvl="1" indent="-228600" rtl="0">
              <a:spcBef>
                <a:spcPts val="0"/>
              </a:spcBef>
              <a:spcAft>
                <a:spcPts val="0"/>
              </a:spcAft>
              <a:buChar char="○"/>
            </a:pPr>
            <a:r>
              <a:rPr lang="en-GB" dirty="0"/>
              <a:t>928 % 10 = 8.</a:t>
            </a:r>
          </a:p>
        </p:txBody>
      </p:sp>
      <p:sp>
        <p:nvSpPr>
          <p:cNvPr id="427" name="Shape 4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46</a:t>
            </a:fld>
            <a:endParaRPr lang="en-GB"/>
          </a:p>
        </p:txBody>
      </p:sp>
      <p:sp>
        <p:nvSpPr>
          <p:cNvPr id="3" name="TextBox 2">
            <a:extLst>
              <a:ext uri="{FF2B5EF4-FFF2-40B4-BE49-F238E27FC236}">
                <a16:creationId xmlns:a16="http://schemas.microsoft.com/office/drawing/2014/main" id="{406EE661-9A28-8016-50FB-F172F65B98C1}"/>
              </a:ext>
            </a:extLst>
          </p:cNvPr>
          <p:cNvSpPr txBox="1"/>
          <p:nvPr/>
        </p:nvSpPr>
        <p:spPr>
          <a:xfrm>
            <a:off x="4771278" y="3364870"/>
            <a:ext cx="4322618" cy="138499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a:t>NOTE: Always use floor division ‘//’ or type casting in python to avoid decimals</a:t>
            </a:r>
          </a:p>
          <a:p>
            <a:endParaRPr lang="en-IN" dirty="0"/>
          </a:p>
          <a:p>
            <a:r>
              <a:rPr lang="en-IN" dirty="0"/>
              <a:t>E.g. 92873 / 10 -&gt; 9287.3	#Normal Division</a:t>
            </a:r>
          </a:p>
          <a:p>
            <a:r>
              <a:rPr lang="en-IN" dirty="0"/>
              <a:t>92873 // 10 -&gt; 9287 		#Floor Division</a:t>
            </a:r>
          </a:p>
          <a:p>
            <a:r>
              <a:rPr lang="en-IN" dirty="0"/>
              <a:t>int(92873 / 10) -&gt; 9287		# Type Casting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Shape 432"/>
          <p:cNvSpPr txBox="1">
            <a:spLocks noGrp="1"/>
          </p:cNvSpPr>
          <p:nvPr>
            <p:ph type="title"/>
          </p:nvPr>
        </p:nvSpPr>
        <p:spPr>
          <a:xfrm>
            <a:off x="490250" y="450150"/>
            <a:ext cx="5878800" cy="4090800"/>
          </a:xfrm>
          <a:prstGeom prst="rect">
            <a:avLst/>
          </a:prstGeom>
        </p:spPr>
        <p:txBody>
          <a:bodyPr lIns="91425" tIns="91425" rIns="91425" bIns="91425" anchor="ctr" anchorCtr="0">
            <a:noAutofit/>
          </a:bodyPr>
          <a:lstStyle/>
          <a:p>
            <a:pPr lvl="0">
              <a:spcBef>
                <a:spcPts val="0"/>
              </a:spcBef>
              <a:buNone/>
            </a:pPr>
            <a:r>
              <a:rPr lang="en-GB"/>
              <a:t>3/5. Testing</a:t>
            </a:r>
          </a:p>
        </p:txBody>
      </p:sp>
      <p:sp>
        <p:nvSpPr>
          <p:cNvPr id="433" name="Shape 43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47</a:t>
            </a:fld>
            <a:endParaRPr lang="en-GB"/>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How to test</a:t>
            </a:r>
          </a:p>
        </p:txBody>
      </p:sp>
      <p:sp>
        <p:nvSpPr>
          <p:cNvPr id="439" name="Shape 439"/>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spcAft>
                <a:spcPts val="0"/>
              </a:spcAft>
              <a:buChar char="●"/>
            </a:pPr>
            <a:r>
              <a:rPr lang="en-GB" dirty="0"/>
              <a:t>Don’t test every possible input</a:t>
            </a:r>
          </a:p>
          <a:p>
            <a:pPr marL="457200" lvl="0" indent="-228600" rtl="0">
              <a:spcBef>
                <a:spcPts val="0"/>
              </a:spcBef>
              <a:spcAft>
                <a:spcPts val="0"/>
              </a:spcAft>
              <a:buChar char="●"/>
            </a:pPr>
            <a:r>
              <a:rPr lang="en-GB" dirty="0"/>
              <a:t>Devise a finite set of test cases that are representative of all scenarios</a:t>
            </a:r>
          </a:p>
          <a:p>
            <a:pPr lvl="0" rtl="0">
              <a:spcBef>
                <a:spcPts val="0"/>
              </a:spcBef>
              <a:spcAft>
                <a:spcPts val="0"/>
              </a:spcAft>
              <a:buNone/>
            </a:pPr>
            <a:r>
              <a:rPr lang="en-GB" dirty="0"/>
              <a:t>	e.g. Your program stores values into this array:</a:t>
            </a:r>
          </a:p>
          <a:p>
            <a:pPr lvl="0" rtl="0">
              <a:spcBef>
                <a:spcPts val="0"/>
              </a:spcBef>
              <a:spcAft>
                <a:spcPts val="0"/>
              </a:spcAft>
              <a:buNone/>
            </a:pPr>
            <a:endParaRPr lang="en-IN" dirty="0"/>
          </a:p>
          <a:p>
            <a:pPr lvl="0" rtl="0">
              <a:spcBef>
                <a:spcPts val="0"/>
              </a:spcBef>
              <a:spcAft>
                <a:spcPts val="0"/>
              </a:spcAft>
              <a:buNone/>
            </a:pPr>
            <a:endParaRPr lang="en-IN" dirty="0"/>
          </a:p>
          <a:p>
            <a:pPr lvl="0" rtl="0">
              <a:spcBef>
                <a:spcPts val="0"/>
              </a:spcBef>
              <a:spcAft>
                <a:spcPts val="0"/>
              </a:spcAft>
              <a:buNone/>
            </a:pPr>
            <a:endParaRPr dirty="0"/>
          </a:p>
          <a:p>
            <a:pPr marL="457200" lvl="0" indent="-228600" rtl="0">
              <a:spcBef>
                <a:spcPts val="0"/>
              </a:spcBef>
              <a:spcAft>
                <a:spcPts val="0"/>
              </a:spcAft>
              <a:buAutoNum type="arabicPeriod"/>
            </a:pPr>
            <a:r>
              <a:rPr lang="en-GB" dirty="0"/>
              <a:t>Middle case: Test storing into position [4]</a:t>
            </a:r>
            <a:br>
              <a:rPr lang="en-GB" dirty="0"/>
            </a:br>
            <a:r>
              <a:rPr lang="en-GB" dirty="0"/>
              <a:t>No need to also test [5] and [6]... etc. One middle value is representative.</a:t>
            </a:r>
          </a:p>
          <a:p>
            <a:pPr marL="457200" lvl="0" indent="-228600" rtl="0">
              <a:spcBef>
                <a:spcPts val="0"/>
              </a:spcBef>
              <a:spcAft>
                <a:spcPts val="0"/>
              </a:spcAft>
              <a:buAutoNum type="arabicPeriod"/>
            </a:pPr>
            <a:r>
              <a:rPr lang="en-GB" dirty="0"/>
              <a:t>Edge case: Test storing into position [0]</a:t>
            </a:r>
          </a:p>
          <a:p>
            <a:pPr marL="457200" lvl="0" indent="-228600" rtl="0">
              <a:spcBef>
                <a:spcPts val="0"/>
              </a:spcBef>
              <a:spcAft>
                <a:spcPts val="0"/>
              </a:spcAft>
              <a:buAutoNum type="arabicPeriod"/>
            </a:pPr>
            <a:r>
              <a:rPr lang="en-GB" dirty="0"/>
              <a:t>Edge case: Test storing into position [9]</a:t>
            </a:r>
          </a:p>
          <a:p>
            <a:pPr lvl="0" rtl="0">
              <a:spcBef>
                <a:spcPts val="0"/>
              </a:spcBef>
              <a:spcAft>
                <a:spcPts val="0"/>
              </a:spcAft>
              <a:buNone/>
            </a:pPr>
            <a:endParaRPr dirty="0"/>
          </a:p>
          <a:p>
            <a:pPr lvl="0">
              <a:spcBef>
                <a:spcPts val="0"/>
              </a:spcBef>
              <a:spcAft>
                <a:spcPts val="0"/>
              </a:spcAft>
              <a:buNone/>
            </a:pPr>
            <a:endParaRPr dirty="0"/>
          </a:p>
        </p:txBody>
      </p:sp>
      <p:graphicFrame>
        <p:nvGraphicFramePr>
          <p:cNvPr id="440" name="Shape 440"/>
          <p:cNvGraphicFramePr/>
          <p:nvPr/>
        </p:nvGraphicFramePr>
        <p:xfrm>
          <a:off x="952500" y="2589359"/>
          <a:ext cx="7239000" cy="396210"/>
        </p:xfrm>
        <a:graphic>
          <a:graphicData uri="http://schemas.openxmlformats.org/drawingml/2006/table">
            <a:tbl>
              <a:tblPr>
                <a:noFill/>
                <a:tableStyleId>{82A2A463-3EA1-415A-8EEC-B437817ED480}</a:tableStyleId>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lvl="0" algn="ctr">
                        <a:spcBef>
                          <a:spcPts val="0"/>
                        </a:spcBef>
                        <a:buNone/>
                      </a:pPr>
                      <a:r>
                        <a:rPr lang="en-GB"/>
                        <a:t>[0]</a:t>
                      </a:r>
                    </a:p>
                  </a:txBody>
                  <a:tcPr marL="91425" marR="91425" marT="91425" marB="91425">
                    <a:solidFill>
                      <a:srgbClr val="FFFF00"/>
                    </a:solidFill>
                  </a:tcPr>
                </a:tc>
                <a:tc>
                  <a:txBody>
                    <a:bodyPr/>
                    <a:lstStyle/>
                    <a:p>
                      <a:pPr lvl="0" algn="ctr">
                        <a:spcBef>
                          <a:spcPts val="0"/>
                        </a:spcBef>
                        <a:buNone/>
                      </a:pPr>
                      <a:r>
                        <a:rPr lang="en-GB"/>
                        <a:t>[1]</a:t>
                      </a:r>
                    </a:p>
                  </a:txBody>
                  <a:tcPr marL="91425" marR="91425" marT="91425" marB="91425"/>
                </a:tc>
                <a:tc>
                  <a:txBody>
                    <a:bodyPr/>
                    <a:lstStyle/>
                    <a:p>
                      <a:pPr lvl="0" algn="ctr">
                        <a:spcBef>
                          <a:spcPts val="0"/>
                        </a:spcBef>
                        <a:buNone/>
                      </a:pPr>
                      <a:r>
                        <a:rPr lang="en-GB"/>
                        <a:t>[2]</a:t>
                      </a:r>
                    </a:p>
                  </a:txBody>
                  <a:tcPr marL="91425" marR="91425" marT="91425" marB="91425"/>
                </a:tc>
                <a:tc>
                  <a:txBody>
                    <a:bodyPr/>
                    <a:lstStyle/>
                    <a:p>
                      <a:pPr lvl="0" algn="ctr">
                        <a:spcBef>
                          <a:spcPts val="0"/>
                        </a:spcBef>
                        <a:buNone/>
                      </a:pPr>
                      <a:r>
                        <a:rPr lang="en-GB"/>
                        <a:t>[3]</a:t>
                      </a:r>
                    </a:p>
                  </a:txBody>
                  <a:tcPr marL="91425" marR="91425" marT="91425" marB="91425"/>
                </a:tc>
                <a:tc>
                  <a:txBody>
                    <a:bodyPr/>
                    <a:lstStyle/>
                    <a:p>
                      <a:pPr lvl="0" algn="ctr">
                        <a:spcBef>
                          <a:spcPts val="0"/>
                        </a:spcBef>
                        <a:buNone/>
                      </a:pPr>
                      <a:r>
                        <a:rPr lang="en-GB" dirty="0"/>
                        <a:t>[4]</a:t>
                      </a:r>
                    </a:p>
                  </a:txBody>
                  <a:tcPr marL="91425" marR="91425" marT="91425" marB="91425">
                    <a:solidFill>
                      <a:srgbClr val="FFFF00"/>
                    </a:solidFill>
                  </a:tcPr>
                </a:tc>
                <a:tc>
                  <a:txBody>
                    <a:bodyPr/>
                    <a:lstStyle/>
                    <a:p>
                      <a:pPr lvl="0" algn="ctr">
                        <a:spcBef>
                          <a:spcPts val="0"/>
                        </a:spcBef>
                        <a:buNone/>
                      </a:pPr>
                      <a:r>
                        <a:rPr lang="en-GB"/>
                        <a:t>[5]</a:t>
                      </a:r>
                    </a:p>
                  </a:txBody>
                  <a:tcPr marL="91425" marR="91425" marT="91425" marB="91425"/>
                </a:tc>
                <a:tc>
                  <a:txBody>
                    <a:bodyPr/>
                    <a:lstStyle/>
                    <a:p>
                      <a:pPr lvl="0" algn="ctr">
                        <a:spcBef>
                          <a:spcPts val="0"/>
                        </a:spcBef>
                        <a:buNone/>
                      </a:pPr>
                      <a:r>
                        <a:rPr lang="en-GB" dirty="0"/>
                        <a:t>[6]</a:t>
                      </a:r>
                    </a:p>
                  </a:txBody>
                  <a:tcPr marL="91425" marR="91425" marT="91425" marB="91425"/>
                </a:tc>
                <a:tc>
                  <a:txBody>
                    <a:bodyPr/>
                    <a:lstStyle/>
                    <a:p>
                      <a:pPr lvl="0" algn="ctr">
                        <a:spcBef>
                          <a:spcPts val="0"/>
                        </a:spcBef>
                        <a:buNone/>
                      </a:pPr>
                      <a:r>
                        <a:rPr lang="en-GB"/>
                        <a:t>[7]</a:t>
                      </a:r>
                    </a:p>
                  </a:txBody>
                  <a:tcPr marL="91425" marR="91425" marT="91425" marB="91425"/>
                </a:tc>
                <a:tc>
                  <a:txBody>
                    <a:bodyPr/>
                    <a:lstStyle/>
                    <a:p>
                      <a:pPr lvl="0" algn="ctr">
                        <a:spcBef>
                          <a:spcPts val="0"/>
                        </a:spcBef>
                        <a:buNone/>
                      </a:pPr>
                      <a:r>
                        <a:rPr lang="en-GB"/>
                        <a:t>[8]</a:t>
                      </a:r>
                    </a:p>
                  </a:txBody>
                  <a:tcPr marL="91425" marR="91425" marT="91425" marB="91425"/>
                </a:tc>
                <a:tc>
                  <a:txBody>
                    <a:bodyPr/>
                    <a:lstStyle/>
                    <a:p>
                      <a:pPr lvl="0" algn="ctr">
                        <a:spcBef>
                          <a:spcPts val="0"/>
                        </a:spcBef>
                        <a:buNone/>
                      </a:pPr>
                      <a:r>
                        <a:rPr lang="en-GB" dirty="0"/>
                        <a:t>[9]</a:t>
                      </a:r>
                    </a:p>
                  </a:txBody>
                  <a:tcPr marL="91425" marR="91425" marT="91425" marB="91425">
                    <a:solidFill>
                      <a:srgbClr val="FFFF00"/>
                    </a:solidFill>
                  </a:tcPr>
                </a:tc>
                <a:extLst>
                  <a:ext uri="{0D108BD9-81ED-4DB2-BD59-A6C34878D82A}">
                    <a16:rowId xmlns:a16="http://schemas.microsoft.com/office/drawing/2014/main" val="10000"/>
                  </a:ext>
                </a:extLst>
              </a:tr>
            </a:tbl>
          </a:graphicData>
        </a:graphic>
      </p:graphicFrame>
      <p:sp>
        <p:nvSpPr>
          <p:cNvPr id="441" name="Shape 4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48</a:t>
            </a:fld>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Shape 446"/>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Off-by-one error</a:t>
            </a:r>
          </a:p>
        </p:txBody>
      </p:sp>
      <p:sp>
        <p:nvSpPr>
          <p:cNvPr id="447" name="Shape 447"/>
          <p:cNvSpPr txBox="1"/>
          <p:nvPr/>
        </p:nvSpPr>
        <p:spPr>
          <a:xfrm>
            <a:off x="362625" y="1085725"/>
            <a:ext cx="8305800" cy="3443100"/>
          </a:xfrm>
          <a:prstGeom prst="rect">
            <a:avLst/>
          </a:prstGeom>
          <a:noFill/>
          <a:ln>
            <a:noFill/>
          </a:ln>
        </p:spPr>
        <p:txBody>
          <a:bodyPr lIns="91425" tIns="91425" rIns="91425" bIns="91425" anchor="t" anchorCtr="0">
            <a:noAutofit/>
          </a:bodyPr>
          <a:lstStyle/>
          <a:p>
            <a:pPr lvl="0" rtl="0">
              <a:spcBef>
                <a:spcPts val="0"/>
              </a:spcBef>
              <a:buNone/>
            </a:pPr>
            <a:r>
              <a:rPr lang="en-GB" sz="1800">
                <a:latin typeface="Open Sans"/>
                <a:ea typeface="Open Sans"/>
                <a:cs typeface="Open Sans"/>
                <a:sym typeface="Open Sans"/>
              </a:rPr>
              <a:t>A common programming mistake is to be “off by one”.</a:t>
            </a:r>
          </a:p>
          <a:p>
            <a:pPr lvl="0" rtl="0">
              <a:spcBef>
                <a:spcPts val="0"/>
              </a:spcBef>
              <a:buNone/>
            </a:pPr>
            <a:endParaRPr sz="1800">
              <a:latin typeface="Open Sans"/>
              <a:ea typeface="Open Sans"/>
              <a:cs typeface="Open Sans"/>
              <a:sym typeface="Open Sans"/>
            </a:endParaRPr>
          </a:p>
          <a:p>
            <a:pPr lvl="0" rtl="0">
              <a:spcBef>
                <a:spcPts val="0"/>
              </a:spcBef>
              <a:buNone/>
            </a:pPr>
            <a:endParaRPr sz="1800">
              <a:latin typeface="Open Sans"/>
              <a:ea typeface="Open Sans"/>
              <a:cs typeface="Open Sans"/>
              <a:sym typeface="Open Sans"/>
            </a:endParaRPr>
          </a:p>
          <a:p>
            <a:pPr lvl="0" rtl="0">
              <a:spcBef>
                <a:spcPts val="0"/>
              </a:spcBef>
              <a:buNone/>
            </a:pPr>
            <a:endParaRPr sz="1800">
              <a:latin typeface="Open Sans"/>
              <a:ea typeface="Open Sans"/>
              <a:cs typeface="Open Sans"/>
              <a:sym typeface="Open Sans"/>
            </a:endParaRPr>
          </a:p>
          <a:p>
            <a:pPr lvl="0" rtl="0">
              <a:spcBef>
                <a:spcPts val="0"/>
              </a:spcBef>
              <a:buNone/>
            </a:pPr>
            <a:endParaRPr sz="1800">
              <a:latin typeface="Open Sans"/>
              <a:ea typeface="Open Sans"/>
              <a:cs typeface="Open Sans"/>
              <a:sym typeface="Open Sans"/>
            </a:endParaRPr>
          </a:p>
          <a:p>
            <a:pPr lvl="0" rtl="0">
              <a:spcBef>
                <a:spcPts val="0"/>
              </a:spcBef>
              <a:buNone/>
            </a:pPr>
            <a:endParaRPr sz="1800">
              <a:latin typeface="Open Sans"/>
              <a:ea typeface="Open Sans"/>
              <a:cs typeface="Open Sans"/>
              <a:sym typeface="Open Sans"/>
            </a:endParaRPr>
          </a:p>
          <a:p>
            <a:pPr lvl="0" rtl="0">
              <a:spcBef>
                <a:spcPts val="0"/>
              </a:spcBef>
              <a:buNone/>
            </a:pPr>
            <a:endParaRPr sz="1800">
              <a:latin typeface="Open Sans"/>
              <a:ea typeface="Open Sans"/>
              <a:cs typeface="Open Sans"/>
              <a:sym typeface="Open Sans"/>
            </a:endParaRPr>
          </a:p>
          <a:p>
            <a:pPr marL="457200" lvl="0" indent="-342900" rtl="0">
              <a:spcBef>
                <a:spcPts val="0"/>
              </a:spcBef>
              <a:buSzPct val="100000"/>
              <a:buFont typeface="Open Sans"/>
              <a:buChar char="●"/>
            </a:pPr>
            <a:r>
              <a:rPr lang="en-GB" sz="1800">
                <a:latin typeface="Open Sans"/>
                <a:ea typeface="Open Sans"/>
                <a:cs typeface="Open Sans"/>
                <a:sym typeface="Open Sans"/>
              </a:rPr>
              <a:t>The left loop works</a:t>
            </a:r>
          </a:p>
          <a:p>
            <a:pPr marL="457200" lvl="0" indent="-342900" rtl="0">
              <a:spcBef>
                <a:spcPts val="0"/>
              </a:spcBef>
              <a:buSzPct val="100000"/>
              <a:buFont typeface="Open Sans"/>
              <a:buChar char="●"/>
            </a:pPr>
            <a:r>
              <a:rPr lang="en-GB" sz="1800">
                <a:latin typeface="Open Sans"/>
                <a:ea typeface="Open Sans"/>
                <a:cs typeface="Open Sans"/>
                <a:sym typeface="Open Sans"/>
              </a:rPr>
              <a:t>The right loop gives ArrayIndexOutOfBoundsException: 10</a:t>
            </a:r>
          </a:p>
          <a:p>
            <a:pPr marL="457200" lvl="0" indent="-342900" rtl="0">
              <a:spcBef>
                <a:spcPts val="0"/>
              </a:spcBef>
              <a:buSzPct val="100000"/>
              <a:buFont typeface="Open Sans"/>
              <a:buChar char="●"/>
            </a:pPr>
            <a:r>
              <a:rPr lang="en-GB" sz="1800">
                <a:latin typeface="Open Sans"/>
                <a:ea typeface="Open Sans"/>
                <a:cs typeface="Open Sans"/>
                <a:sym typeface="Open Sans"/>
              </a:rPr>
              <a:t>This error is picked up by testing edge cases.</a:t>
            </a:r>
          </a:p>
        </p:txBody>
      </p:sp>
      <p:sp>
        <p:nvSpPr>
          <p:cNvPr id="448" name="Shape 448"/>
          <p:cNvSpPr txBox="1"/>
          <p:nvPr/>
        </p:nvSpPr>
        <p:spPr>
          <a:xfrm>
            <a:off x="290200" y="2240600"/>
            <a:ext cx="3525300" cy="14247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for (int i = 0; i &lt; 10; i++)</a:t>
            </a:r>
          </a:p>
          <a:p>
            <a:pPr lvl="0" rtl="0">
              <a:spcBef>
                <a:spcPts val="0"/>
              </a:spcBef>
              <a:buNone/>
            </a:pPr>
            <a:endParaRPr>
              <a:latin typeface="Courier New"/>
              <a:ea typeface="Courier New"/>
              <a:cs typeface="Courier New"/>
              <a:sym typeface="Courier New"/>
            </a:endParaRPr>
          </a:p>
        </p:txBody>
      </p:sp>
      <p:sp>
        <p:nvSpPr>
          <p:cNvPr id="449" name="Shape 449"/>
          <p:cNvSpPr txBox="1"/>
          <p:nvPr/>
        </p:nvSpPr>
        <p:spPr>
          <a:xfrm>
            <a:off x="4633600" y="2240600"/>
            <a:ext cx="3525300" cy="14247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for (int i = 1; i &lt;= 10; i++)</a:t>
            </a:r>
          </a:p>
        </p:txBody>
      </p:sp>
      <p:sp>
        <p:nvSpPr>
          <p:cNvPr id="450" name="Shape 450"/>
          <p:cNvSpPr txBox="1"/>
          <p:nvPr/>
        </p:nvSpPr>
        <p:spPr>
          <a:xfrm>
            <a:off x="258325" y="1739625"/>
            <a:ext cx="2735100" cy="424800"/>
          </a:xfrm>
          <a:prstGeom prst="rect">
            <a:avLst/>
          </a:prstGeom>
          <a:noFill/>
          <a:ln>
            <a:noFill/>
          </a:ln>
        </p:spPr>
        <p:txBody>
          <a:bodyPr lIns="91425" tIns="91425" rIns="91425" bIns="91425" anchor="t" anchorCtr="0">
            <a:noAutofit/>
          </a:bodyPr>
          <a:lstStyle/>
          <a:p>
            <a:pPr lvl="0" rtl="0">
              <a:spcBef>
                <a:spcPts val="0"/>
              </a:spcBef>
              <a:buNone/>
            </a:pPr>
            <a:r>
              <a:rPr lang="en-GB" sz="1800" b="1">
                <a:latin typeface="Open Sans"/>
                <a:ea typeface="Open Sans"/>
                <a:cs typeface="Open Sans"/>
                <a:sym typeface="Open Sans"/>
              </a:rPr>
              <a:t>Loops from [0] to [9]</a:t>
            </a:r>
          </a:p>
        </p:txBody>
      </p:sp>
      <p:sp>
        <p:nvSpPr>
          <p:cNvPr id="451" name="Shape 451"/>
          <p:cNvSpPr txBox="1"/>
          <p:nvPr/>
        </p:nvSpPr>
        <p:spPr>
          <a:xfrm>
            <a:off x="4601725" y="1739625"/>
            <a:ext cx="2735100" cy="424800"/>
          </a:xfrm>
          <a:prstGeom prst="rect">
            <a:avLst/>
          </a:prstGeom>
          <a:noFill/>
          <a:ln>
            <a:noFill/>
          </a:ln>
        </p:spPr>
        <p:txBody>
          <a:bodyPr lIns="91425" tIns="91425" rIns="91425" bIns="91425" anchor="t" anchorCtr="0">
            <a:noAutofit/>
          </a:bodyPr>
          <a:lstStyle/>
          <a:p>
            <a:pPr lvl="0" rtl="0">
              <a:spcBef>
                <a:spcPts val="0"/>
              </a:spcBef>
              <a:buNone/>
            </a:pPr>
            <a:r>
              <a:rPr lang="en-GB" sz="1800" b="1">
                <a:latin typeface="Open Sans"/>
                <a:ea typeface="Open Sans"/>
                <a:cs typeface="Open Sans"/>
                <a:sym typeface="Open Sans"/>
              </a:rPr>
              <a:t>Loops from [1] to [10]</a:t>
            </a:r>
          </a:p>
        </p:txBody>
      </p:sp>
      <p:sp>
        <p:nvSpPr>
          <p:cNvPr id="452" name="Shape 4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49</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Show a diamond: main procedure</a:t>
            </a:r>
          </a:p>
        </p:txBody>
      </p:sp>
      <p:sp>
        <p:nvSpPr>
          <p:cNvPr id="90" name="Shape 90"/>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public static void main(String[] args) {</a:t>
            </a:r>
            <a:br>
              <a:rPr lang="en-GB">
                <a:latin typeface="Courier New"/>
                <a:ea typeface="Courier New"/>
                <a:cs typeface="Courier New"/>
                <a:sym typeface="Courier New"/>
              </a:rPr>
            </a:br>
            <a:r>
              <a:rPr lang="en-GB">
                <a:latin typeface="Courier New"/>
                <a:ea typeface="Courier New"/>
                <a:cs typeface="Courier New"/>
                <a:sym typeface="Courier New"/>
              </a:rPr>
              <a:t>	System.out.print(“Size: “);</a:t>
            </a:r>
            <a:br>
              <a:rPr lang="en-GB">
                <a:latin typeface="Courier New"/>
                <a:ea typeface="Courier New"/>
                <a:cs typeface="Courier New"/>
                <a:sym typeface="Courier New"/>
              </a:rPr>
            </a:br>
            <a:r>
              <a:rPr lang="en-GB">
                <a:latin typeface="Courier New"/>
                <a:ea typeface="Courier New"/>
                <a:cs typeface="Courier New"/>
                <a:sym typeface="Courier New"/>
              </a:rPr>
              <a:t>	int size = In.nextInt();</a:t>
            </a:r>
            <a:br>
              <a:rPr lang="en-GB">
                <a:latin typeface="Courier New"/>
                <a:ea typeface="Courier New"/>
                <a:cs typeface="Courier New"/>
                <a:sym typeface="Courier New"/>
              </a:rPr>
            </a:br>
            <a:r>
              <a:rPr lang="en-GB">
                <a:latin typeface="Courier New"/>
                <a:ea typeface="Courier New"/>
                <a:cs typeface="Courier New"/>
                <a:sym typeface="Courier New"/>
              </a:rPr>
              <a:t>	</a:t>
            </a:r>
            <a:r>
              <a:rPr lang="en-GB">
                <a:solidFill>
                  <a:srgbClr val="FF0000"/>
                </a:solidFill>
                <a:latin typeface="Courier New"/>
                <a:ea typeface="Courier New"/>
                <a:cs typeface="Courier New"/>
                <a:sym typeface="Courier New"/>
              </a:rPr>
              <a:t>showDiamond</a:t>
            </a:r>
            <a:r>
              <a:rPr lang="en-GB">
                <a:latin typeface="Courier New"/>
                <a:ea typeface="Courier New"/>
                <a:cs typeface="Courier New"/>
                <a:sym typeface="Courier New"/>
              </a:rPr>
              <a:t>(size);</a:t>
            </a:r>
            <a:br>
              <a:rPr lang="en-GB">
                <a:latin typeface="Courier New"/>
                <a:ea typeface="Courier New"/>
                <a:cs typeface="Courier New"/>
                <a:sym typeface="Courier New"/>
              </a:rPr>
            </a:br>
            <a:r>
              <a:rPr lang="en-GB">
                <a:latin typeface="Courier New"/>
                <a:ea typeface="Courier New"/>
                <a:cs typeface="Courier New"/>
                <a:sym typeface="Courier New"/>
              </a:rPr>
              <a:t>}</a:t>
            </a:r>
          </a:p>
        </p:txBody>
      </p:sp>
      <p:sp>
        <p:nvSpPr>
          <p:cNvPr id="91" name="Shape 9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5</a:t>
            </a:fld>
            <a:endParaRPr lang="en-GB"/>
          </a:p>
        </p:txBody>
      </p:sp>
      <p:sp>
        <p:nvSpPr>
          <p:cNvPr id="92" name="Shape 92"/>
          <p:cNvSpPr txBox="1"/>
          <p:nvPr/>
        </p:nvSpPr>
        <p:spPr>
          <a:xfrm>
            <a:off x="4035900" y="2921000"/>
            <a:ext cx="1191600" cy="18516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Size: 4</a:t>
            </a:r>
            <a:br>
              <a:rPr lang="en-GB">
                <a:latin typeface="Courier New"/>
                <a:ea typeface="Courier New"/>
                <a:cs typeface="Courier New"/>
                <a:sym typeface="Courier New"/>
              </a:rPr>
            </a:br>
            <a:r>
              <a:rPr lang="en-GB">
                <a:latin typeface="Courier New"/>
                <a:ea typeface="Courier New"/>
                <a:cs typeface="Courier New"/>
                <a:sym typeface="Courier New"/>
              </a:rPr>
              <a:t>   *</a:t>
            </a:r>
            <a:br>
              <a:rPr lang="en-GB">
                <a:latin typeface="Courier New"/>
                <a:ea typeface="Courier New"/>
                <a:cs typeface="Courier New"/>
                <a:sym typeface="Courier New"/>
              </a:rPr>
            </a:br>
            <a:r>
              <a:rPr lang="en-GB">
                <a:latin typeface="Courier New"/>
                <a:ea typeface="Courier New"/>
                <a:cs typeface="Courier New"/>
                <a:sym typeface="Courier New"/>
              </a:rPr>
              <a:t>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 *</a:t>
            </a:r>
            <a:br>
              <a:rPr lang="en-GB">
                <a:latin typeface="Courier New"/>
                <a:ea typeface="Courier New"/>
                <a:cs typeface="Courier New"/>
                <a:sym typeface="Courier New"/>
              </a:rPr>
            </a:br>
            <a:r>
              <a:rPr lang="en-GB">
                <a:latin typeface="Courier New"/>
                <a:ea typeface="Courier New"/>
                <a:cs typeface="Courier New"/>
                <a:sym typeface="Courier New"/>
              </a:rPr>
              <a:t>  * *</a:t>
            </a:r>
            <a:br>
              <a:rPr lang="en-GB">
                <a:latin typeface="Courier New"/>
                <a:ea typeface="Courier New"/>
                <a:cs typeface="Courier New"/>
                <a:sym typeface="Courier New"/>
              </a:rPr>
            </a:br>
            <a:r>
              <a:rPr lang="en-GB">
                <a:latin typeface="Courier New"/>
                <a:ea typeface="Courier New"/>
                <a:cs typeface="Courier New"/>
                <a:sym typeface="Courier New"/>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Testing example</a:t>
            </a:r>
          </a:p>
        </p:txBody>
      </p:sp>
      <p:sp>
        <p:nvSpPr>
          <p:cNvPr id="458" name="Shape 458"/>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a:solidFill>
                  <a:srgbClr val="666666"/>
                </a:solidFill>
              </a:rPr>
              <a:t>Goal</a:t>
            </a:r>
            <a:r>
              <a:rPr lang="en-GB">
                <a:solidFill>
                  <a:srgbClr val="666666"/>
                </a:solidFill>
              </a:rPr>
              <a:t>: Read in integers less than 100 until the user enters -1. Show the frequency of integers in each group: 0-9, 10-19, 20-29, 30-39, …, 90-99.</a:t>
            </a:r>
          </a:p>
          <a:p>
            <a:pPr lvl="0">
              <a:spcBef>
                <a:spcPts val="0"/>
              </a:spcBef>
              <a:buNone/>
            </a:pPr>
            <a:r>
              <a:rPr lang="en-GB" b="1"/>
              <a:t>What are the edge and middle cases?</a:t>
            </a:r>
          </a:p>
        </p:txBody>
      </p:sp>
      <p:sp>
        <p:nvSpPr>
          <p:cNvPr id="459" name="Shape 4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50</a:t>
            </a:fld>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Shape 464"/>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Test the beginning/middle/end of the array</a:t>
            </a:r>
          </a:p>
        </p:txBody>
      </p:sp>
      <p:sp>
        <p:nvSpPr>
          <p:cNvPr id="465" name="Shape 465"/>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a:solidFill>
                  <a:srgbClr val="666666"/>
                </a:solidFill>
              </a:rPr>
              <a:t>Goal</a:t>
            </a:r>
            <a:r>
              <a:rPr lang="en-GB">
                <a:solidFill>
                  <a:srgbClr val="666666"/>
                </a:solidFill>
              </a:rPr>
              <a:t>: Read in integers less than 100 until the user enters -1. Show the frequency of integers in each group: 0-9, 10-19, 20-29, 30-39, …, 90-99.</a:t>
            </a:r>
          </a:p>
          <a:p>
            <a:pPr lvl="0" rtl="0">
              <a:spcBef>
                <a:spcPts val="0"/>
              </a:spcBef>
              <a:buNone/>
            </a:pPr>
            <a:endParaRPr/>
          </a:p>
          <a:p>
            <a:pPr marL="457200" lvl="0" indent="-228600" rtl="0">
              <a:spcBef>
                <a:spcPts val="0"/>
              </a:spcBef>
              <a:buChar char="●"/>
            </a:pPr>
            <a:r>
              <a:rPr lang="en-GB"/>
              <a:t>edge case: input value 4.		Expected array position: [0]</a:t>
            </a:r>
          </a:p>
          <a:p>
            <a:pPr marL="457200" lvl="0" indent="-228600" rtl="0">
              <a:spcBef>
                <a:spcPts val="0"/>
              </a:spcBef>
              <a:buChar char="●"/>
            </a:pPr>
            <a:r>
              <a:rPr lang="en-GB"/>
              <a:t>middle case: input value 42.	Expected array position: [4]</a:t>
            </a:r>
          </a:p>
          <a:p>
            <a:pPr marL="457200" lvl="0" indent="-228600" rtl="0">
              <a:spcBef>
                <a:spcPts val="0"/>
              </a:spcBef>
              <a:buChar char="●"/>
            </a:pPr>
            <a:r>
              <a:rPr lang="en-GB"/>
              <a:t>edge case: input value 97.		Expected array position: [9]</a:t>
            </a:r>
          </a:p>
        </p:txBody>
      </p:sp>
      <p:sp>
        <p:nvSpPr>
          <p:cNvPr id="466" name="Shape 46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Shape 47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Test the beginning/middle/end of a range</a:t>
            </a:r>
          </a:p>
        </p:txBody>
      </p:sp>
      <p:sp>
        <p:nvSpPr>
          <p:cNvPr id="472" name="Shape 472"/>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a:solidFill>
                  <a:srgbClr val="666666"/>
                </a:solidFill>
              </a:rPr>
              <a:t>Goal</a:t>
            </a:r>
            <a:r>
              <a:rPr lang="en-GB">
                <a:solidFill>
                  <a:srgbClr val="666666"/>
                </a:solidFill>
              </a:rPr>
              <a:t>: Read in integers less than 100 until the user enters -1. Show the frequency of integers in each group: 0-9, 10-19, 20-29, 30-39, …, 90-99.</a:t>
            </a:r>
          </a:p>
          <a:p>
            <a:pPr lvl="0" rtl="0">
              <a:spcBef>
                <a:spcPts val="0"/>
              </a:spcBef>
              <a:buNone/>
            </a:pPr>
            <a:endParaRPr/>
          </a:p>
          <a:p>
            <a:pPr marL="457200" lvl="0" indent="-228600" rtl="0">
              <a:spcBef>
                <a:spcPts val="0"/>
              </a:spcBef>
              <a:buChar char="●"/>
            </a:pPr>
            <a:r>
              <a:rPr lang="en-GB"/>
              <a:t>edge case: input the value 30.		</a:t>
            </a:r>
          </a:p>
          <a:p>
            <a:pPr marL="457200" lvl="0" indent="-228600" rtl="0">
              <a:spcBef>
                <a:spcPts val="0"/>
              </a:spcBef>
              <a:buChar char="●"/>
            </a:pPr>
            <a:r>
              <a:rPr lang="en-GB"/>
              <a:t>middle case: input the value 35.      Expected array position: [3]</a:t>
            </a:r>
          </a:p>
          <a:p>
            <a:pPr marL="457200" lvl="0" indent="-228600" rtl="0">
              <a:spcBef>
                <a:spcPts val="0"/>
              </a:spcBef>
              <a:buChar char="●"/>
            </a:pPr>
            <a:r>
              <a:rPr lang="en-GB"/>
              <a:t>edge case: input the value 39.		</a:t>
            </a:r>
          </a:p>
        </p:txBody>
      </p:sp>
      <p:sp>
        <p:nvSpPr>
          <p:cNvPr id="473" name="Shape 473"/>
          <p:cNvSpPr/>
          <p:nvPr/>
        </p:nvSpPr>
        <p:spPr>
          <a:xfrm>
            <a:off x="4280175" y="2712932"/>
            <a:ext cx="205200" cy="831300"/>
          </a:xfrm>
          <a:prstGeom prst="rightBrace">
            <a:avLst>
              <a:gd name="adj1" fmla="val 52680"/>
              <a:gd name="adj2" fmla="val 50000"/>
            </a:avLst>
          </a:prstGeom>
          <a:noFill/>
          <a:ln w="19050" cap="flat" cmpd="sng">
            <a:solidFill>
              <a:srgbClr val="0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74" name="Shape 47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52</a:t>
            </a:fld>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Shape 47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Testing Invalid Inputs</a:t>
            </a:r>
          </a:p>
        </p:txBody>
      </p:sp>
      <p:sp>
        <p:nvSpPr>
          <p:cNvPr id="480" name="Shape 480"/>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b="1">
                <a:solidFill>
                  <a:srgbClr val="666666"/>
                </a:solidFill>
              </a:rPr>
              <a:t>Goal</a:t>
            </a:r>
            <a:r>
              <a:rPr lang="en-GB">
                <a:solidFill>
                  <a:srgbClr val="666666"/>
                </a:solidFill>
              </a:rPr>
              <a:t>: Read in integers less than 100 until the user enters -1. Show the frequency of integers in each group: 0-9, 10-19, 20-29, 30-39, …, 90-99.</a:t>
            </a:r>
          </a:p>
          <a:p>
            <a:pPr lvl="0" rtl="0">
              <a:spcBef>
                <a:spcPts val="0"/>
              </a:spcBef>
              <a:buNone/>
            </a:pPr>
            <a:r>
              <a:rPr lang="en-GB" b="1"/>
              <a:t>Test just above and below the highest and lowest valid input:</a:t>
            </a:r>
          </a:p>
          <a:p>
            <a:pPr marL="457200" lvl="0" indent="-228600" rtl="0">
              <a:spcBef>
                <a:spcPts val="0"/>
              </a:spcBef>
              <a:buChar char="●"/>
            </a:pPr>
            <a:r>
              <a:rPr lang="en-GB"/>
              <a:t>bottom invalid case: input -2		</a:t>
            </a:r>
          </a:p>
          <a:p>
            <a:pPr marL="457200" lvl="0" indent="-228600" rtl="0">
              <a:spcBef>
                <a:spcPts val="0"/>
              </a:spcBef>
              <a:buChar char="●"/>
            </a:pPr>
            <a:r>
              <a:rPr lang="en-GB"/>
              <a:t>top invalid case: input 100</a:t>
            </a:r>
          </a:p>
          <a:p>
            <a:pPr lvl="0" rtl="0">
              <a:spcBef>
                <a:spcPts val="0"/>
              </a:spcBef>
              <a:buNone/>
            </a:pPr>
            <a:r>
              <a:rPr lang="en-GB" b="1"/>
              <a:t>NOTE</a:t>
            </a:r>
            <a:r>
              <a:rPr lang="en-GB"/>
              <a:t>: In this subject, we generally do not require testing for invalid inputs, unless explicitly stated.</a:t>
            </a:r>
          </a:p>
          <a:p>
            <a:pPr lvl="0" rtl="0">
              <a:spcBef>
                <a:spcPts val="0"/>
              </a:spcBef>
              <a:buNone/>
            </a:pPr>
            <a:r>
              <a:rPr lang="en-GB"/>
              <a:t>This means your program usually will not need to test for invalid inputs.</a:t>
            </a:r>
          </a:p>
        </p:txBody>
      </p:sp>
      <p:sp>
        <p:nvSpPr>
          <p:cNvPr id="481" name="Shape 48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53</a:t>
            </a:fld>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Shape 486"/>
          <p:cNvSpPr txBox="1">
            <a:spLocks noGrp="1"/>
          </p:cNvSpPr>
          <p:nvPr>
            <p:ph type="title"/>
          </p:nvPr>
        </p:nvSpPr>
        <p:spPr>
          <a:xfrm>
            <a:off x="490250" y="450150"/>
            <a:ext cx="5878800" cy="4090800"/>
          </a:xfrm>
          <a:prstGeom prst="rect">
            <a:avLst/>
          </a:prstGeom>
        </p:spPr>
        <p:txBody>
          <a:bodyPr lIns="91425" tIns="91425" rIns="91425" bIns="91425" anchor="ctr" anchorCtr="0">
            <a:noAutofit/>
          </a:bodyPr>
          <a:lstStyle/>
          <a:p>
            <a:pPr lvl="0" rtl="0">
              <a:spcBef>
                <a:spcPts val="0"/>
              </a:spcBef>
              <a:buNone/>
            </a:pPr>
            <a:r>
              <a:rPr lang="en-GB"/>
              <a:t>4/5. Debugging</a:t>
            </a:r>
          </a:p>
        </p:txBody>
      </p:sp>
      <p:sp>
        <p:nvSpPr>
          <p:cNvPr id="487" name="Shape 48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54</a:t>
            </a:fld>
            <a:endParaRPr lang="en-GB"/>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Shape 492"/>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The “poor person’s” debugger</a:t>
            </a:r>
          </a:p>
        </p:txBody>
      </p:sp>
      <p:sp>
        <p:nvSpPr>
          <p:cNvPr id="493" name="Shape 493"/>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spcAft>
                <a:spcPts val="0"/>
              </a:spcAft>
              <a:buChar char="●"/>
            </a:pPr>
            <a:r>
              <a:rPr lang="en-GB" dirty="0"/>
              <a:t>If you lack debugging tools, insert temporary </a:t>
            </a:r>
            <a:r>
              <a:rPr lang="en-GB" dirty="0" err="1">
                <a:latin typeface="Courier New"/>
                <a:ea typeface="Courier New"/>
                <a:cs typeface="Courier New"/>
                <a:sym typeface="Courier New"/>
              </a:rPr>
              <a:t>println</a:t>
            </a:r>
            <a:r>
              <a:rPr lang="en-GB" dirty="0"/>
              <a:t> statements into your code.</a:t>
            </a:r>
          </a:p>
          <a:p>
            <a:pPr marL="457200" lvl="0" indent="-228600" rtl="0">
              <a:spcBef>
                <a:spcPts val="0"/>
              </a:spcBef>
              <a:spcAft>
                <a:spcPts val="0"/>
              </a:spcAft>
              <a:buChar char="●"/>
            </a:pPr>
            <a:r>
              <a:rPr lang="en-GB" dirty="0"/>
              <a:t>e.g. Does the key code </a:t>
            </a:r>
            <a:r>
              <a:rPr lang="en-GB" dirty="0">
                <a:solidFill>
                  <a:srgbClr val="FF0000"/>
                </a:solidFill>
                <a:latin typeface="Courier New"/>
                <a:ea typeface="Courier New"/>
                <a:cs typeface="Courier New"/>
                <a:sym typeface="Courier New"/>
              </a:rPr>
              <a:t>count[value/10]++</a:t>
            </a:r>
            <a:r>
              <a:rPr lang="en-GB" dirty="0"/>
              <a:t> actually work?</a:t>
            </a:r>
          </a:p>
          <a:p>
            <a:pPr marL="457200" lvl="0" indent="-228600" rtl="0">
              <a:spcBef>
                <a:spcPts val="0"/>
              </a:spcBef>
              <a:spcAft>
                <a:spcPts val="0"/>
              </a:spcAft>
              <a:buChar char="●"/>
            </a:pPr>
            <a:r>
              <a:rPr lang="en-GB" dirty="0"/>
              <a:t>Print value/10 to see if it points to the correct array position:</a:t>
            </a:r>
          </a:p>
          <a:p>
            <a:pPr lvl="0">
              <a:spcBef>
                <a:spcPts val="0"/>
              </a:spcBef>
              <a:spcAft>
                <a:spcPts val="0"/>
              </a:spcAft>
              <a:buNone/>
            </a:pPr>
            <a:endParaRPr dirty="0"/>
          </a:p>
        </p:txBody>
      </p:sp>
      <p:sp>
        <p:nvSpPr>
          <p:cNvPr id="494" name="Shape 494"/>
          <p:cNvSpPr txBox="1"/>
          <p:nvPr/>
        </p:nvSpPr>
        <p:spPr>
          <a:xfrm>
            <a:off x="205350" y="2756700"/>
            <a:ext cx="3847800" cy="2186602"/>
          </a:xfrm>
          <a:prstGeom prst="rect">
            <a:avLst/>
          </a:prstGeom>
          <a:noFill/>
          <a:ln>
            <a:noFill/>
          </a:ln>
        </p:spPr>
        <p:txBody>
          <a:bodyPr lIns="91425" tIns="91425" rIns="91425" bIns="91425" anchor="t" anchorCtr="0">
            <a:noAutofit/>
          </a:bodyPr>
          <a:lstStyle/>
          <a:p>
            <a:pPr lvl="0" rtl="0">
              <a:spcBef>
                <a:spcPts val="0"/>
              </a:spcBef>
              <a:buNone/>
            </a:pPr>
            <a:r>
              <a:rPr lang="en-GB" sz="3000" dirty="0">
                <a:solidFill>
                  <a:schemeClr val="dk1"/>
                </a:solidFill>
                <a:latin typeface="Economica"/>
                <a:ea typeface="Economica"/>
                <a:cs typeface="Economica"/>
                <a:sym typeface="Economica"/>
              </a:rPr>
              <a:t>Change this...</a:t>
            </a:r>
          </a:p>
          <a:p>
            <a:pPr lvl="0" rtl="0">
              <a:spcBef>
                <a:spcPts val="0"/>
              </a:spcBef>
              <a:buNone/>
            </a:pPr>
            <a:endParaRPr dirty="0">
              <a:solidFill>
                <a:schemeClr val="dk1"/>
              </a:solidFill>
              <a:latin typeface="Courier New"/>
              <a:ea typeface="Courier New"/>
              <a:cs typeface="Courier New"/>
              <a:sym typeface="Courier New"/>
            </a:endParaRPr>
          </a:p>
          <a:p>
            <a:pPr lvl="0" rtl="0">
              <a:spcBef>
                <a:spcPts val="0"/>
              </a:spcBef>
              <a:buClr>
                <a:schemeClr val="dk1"/>
              </a:buClr>
              <a:buFont typeface="Arial"/>
              <a:buNone/>
            </a:pPr>
            <a:r>
              <a:rPr lang="en-GB" dirty="0">
                <a:solidFill>
                  <a:schemeClr val="dk1"/>
                </a:solidFill>
                <a:latin typeface="Courier New"/>
                <a:ea typeface="Courier New"/>
                <a:cs typeface="Courier New"/>
                <a:sym typeface="Courier New"/>
              </a:rPr>
              <a:t>while (value != -1) {</a:t>
            </a:r>
          </a:p>
          <a:p>
            <a:pPr lvl="0" rtl="0">
              <a:spcBef>
                <a:spcPts val="0"/>
              </a:spcBef>
              <a:buClr>
                <a:schemeClr val="dk1"/>
              </a:buClr>
              <a:buFont typeface="Arial"/>
              <a:buNone/>
            </a:pPr>
            <a:r>
              <a:rPr lang="en-GB" b="1" dirty="0">
                <a:solidFill>
                  <a:srgbClr val="FF0000"/>
                </a:solidFill>
                <a:latin typeface="Courier New"/>
                <a:ea typeface="Courier New"/>
                <a:cs typeface="Courier New"/>
                <a:sym typeface="Courier New"/>
              </a:rPr>
              <a:t>	count[value / 10]++;</a:t>
            </a:r>
          </a:p>
          <a:p>
            <a:pPr lvl="0" rtl="0">
              <a:spcBef>
                <a:spcPts val="0"/>
              </a:spcBef>
              <a:buClr>
                <a:schemeClr val="dk1"/>
              </a:buClr>
              <a:buFont typeface="Arial"/>
              <a:buNone/>
            </a:pPr>
            <a:r>
              <a:rPr lang="en-GB" dirty="0">
                <a:solidFill>
                  <a:schemeClr val="dk1"/>
                </a:solidFill>
                <a:latin typeface="Courier New"/>
                <a:ea typeface="Courier New"/>
                <a:cs typeface="Courier New"/>
                <a:sym typeface="Courier New"/>
              </a:rPr>
              <a:t>	</a:t>
            </a:r>
            <a:r>
              <a:rPr lang="en-GB" dirty="0" err="1">
                <a:solidFill>
                  <a:schemeClr val="dk1"/>
                </a:solidFill>
                <a:latin typeface="Courier New"/>
                <a:ea typeface="Courier New"/>
                <a:cs typeface="Courier New"/>
                <a:sym typeface="Courier New"/>
              </a:rPr>
              <a:t>System.out.print</a:t>
            </a:r>
            <a:r>
              <a:rPr lang="en-GB" dirty="0">
                <a:solidFill>
                  <a:schemeClr val="dk1"/>
                </a:solidFill>
                <a:latin typeface="Courier New"/>
                <a:ea typeface="Courier New"/>
                <a:cs typeface="Courier New"/>
                <a:sym typeface="Courier New"/>
              </a:rPr>
              <a:t>(“Integer: “);</a:t>
            </a:r>
          </a:p>
          <a:p>
            <a:pPr lvl="0" rtl="0">
              <a:spcBef>
                <a:spcPts val="0"/>
              </a:spcBef>
              <a:buClr>
                <a:schemeClr val="dk1"/>
              </a:buClr>
              <a:buFont typeface="Arial"/>
              <a:buNone/>
            </a:pPr>
            <a:r>
              <a:rPr lang="en-GB" dirty="0">
                <a:solidFill>
                  <a:schemeClr val="dk1"/>
                </a:solidFill>
                <a:latin typeface="Courier New"/>
                <a:ea typeface="Courier New"/>
                <a:cs typeface="Courier New"/>
                <a:sym typeface="Courier New"/>
              </a:rPr>
              <a:t>	value = </a:t>
            </a:r>
            <a:r>
              <a:rPr lang="en-GB" dirty="0" err="1">
                <a:solidFill>
                  <a:schemeClr val="dk1"/>
                </a:solidFill>
                <a:latin typeface="Courier New"/>
                <a:ea typeface="Courier New"/>
                <a:cs typeface="Courier New"/>
                <a:sym typeface="Courier New"/>
              </a:rPr>
              <a:t>In.nextInt</a:t>
            </a:r>
            <a:r>
              <a:rPr lang="en-GB" dirty="0">
                <a:solidFill>
                  <a:schemeClr val="dk1"/>
                </a:solidFill>
                <a:latin typeface="Courier New"/>
                <a:ea typeface="Courier New"/>
                <a:cs typeface="Courier New"/>
                <a:sym typeface="Courier New"/>
              </a:rPr>
              <a:t>();</a:t>
            </a:r>
          </a:p>
          <a:p>
            <a:pPr lvl="0" rtl="0">
              <a:spcBef>
                <a:spcPts val="0"/>
              </a:spcBef>
              <a:buClr>
                <a:schemeClr val="dk1"/>
              </a:buClr>
              <a:buFont typeface="Arial"/>
              <a:buNone/>
            </a:pPr>
            <a:r>
              <a:rPr lang="en-GB" dirty="0">
                <a:solidFill>
                  <a:schemeClr val="dk1"/>
                </a:solidFill>
                <a:latin typeface="Courier New"/>
                <a:ea typeface="Courier New"/>
                <a:cs typeface="Courier New"/>
                <a:sym typeface="Courier New"/>
              </a:rPr>
              <a:t>}</a:t>
            </a:r>
          </a:p>
          <a:p>
            <a:pPr lvl="0">
              <a:spcBef>
                <a:spcPts val="0"/>
              </a:spcBef>
              <a:buNone/>
            </a:pPr>
            <a:endParaRPr dirty="0"/>
          </a:p>
        </p:txBody>
      </p:sp>
      <p:sp>
        <p:nvSpPr>
          <p:cNvPr id="495" name="Shape 495"/>
          <p:cNvSpPr txBox="1"/>
          <p:nvPr/>
        </p:nvSpPr>
        <p:spPr>
          <a:xfrm>
            <a:off x="4599457" y="2557541"/>
            <a:ext cx="4421700" cy="1697100"/>
          </a:xfrm>
          <a:prstGeom prst="rect">
            <a:avLst/>
          </a:prstGeom>
          <a:noFill/>
          <a:ln>
            <a:noFill/>
          </a:ln>
        </p:spPr>
        <p:txBody>
          <a:bodyPr lIns="91425" tIns="91425" rIns="91425" bIns="91425" anchor="t" anchorCtr="0">
            <a:noAutofit/>
          </a:bodyPr>
          <a:lstStyle/>
          <a:p>
            <a:pPr lvl="0" rtl="0">
              <a:spcBef>
                <a:spcPts val="0"/>
              </a:spcBef>
              <a:buNone/>
            </a:pPr>
            <a:r>
              <a:rPr lang="en-GB" sz="3000" dirty="0">
                <a:solidFill>
                  <a:schemeClr val="dk1"/>
                </a:solidFill>
                <a:latin typeface="Economica"/>
                <a:ea typeface="Economica"/>
                <a:cs typeface="Economica"/>
                <a:sym typeface="Economica"/>
              </a:rPr>
              <a:t>To this...</a:t>
            </a:r>
          </a:p>
          <a:p>
            <a:pPr lvl="0" rtl="0">
              <a:spcBef>
                <a:spcPts val="0"/>
              </a:spcBef>
              <a:buNone/>
            </a:pPr>
            <a:endParaRPr dirty="0">
              <a:solidFill>
                <a:schemeClr val="dk1"/>
              </a:solidFill>
              <a:latin typeface="Courier New"/>
              <a:ea typeface="Courier New"/>
              <a:cs typeface="Courier New"/>
              <a:sym typeface="Courier New"/>
            </a:endParaRPr>
          </a:p>
          <a:p>
            <a:pPr lvl="0" rtl="0">
              <a:spcBef>
                <a:spcPts val="0"/>
              </a:spcBef>
              <a:buNone/>
            </a:pPr>
            <a:r>
              <a:rPr lang="en-GB" dirty="0">
                <a:solidFill>
                  <a:schemeClr val="dk1"/>
                </a:solidFill>
                <a:latin typeface="Courier New"/>
                <a:ea typeface="Courier New"/>
                <a:cs typeface="Courier New"/>
                <a:sym typeface="Courier New"/>
              </a:rPr>
              <a:t>while (value != -1) {</a:t>
            </a:r>
          </a:p>
          <a:p>
            <a:pPr lvl="0" rtl="0">
              <a:spcBef>
                <a:spcPts val="0"/>
              </a:spcBef>
              <a:buNone/>
            </a:pPr>
            <a:r>
              <a:rPr lang="en-GB" b="1" dirty="0">
                <a:solidFill>
                  <a:srgbClr val="FF0000"/>
                </a:solidFill>
                <a:latin typeface="Courier New"/>
                <a:ea typeface="Courier New"/>
                <a:cs typeface="Courier New"/>
                <a:sym typeface="Courier New"/>
              </a:rPr>
              <a:t>	int </a:t>
            </a:r>
            <a:r>
              <a:rPr lang="en-GB" b="1" dirty="0" err="1">
                <a:solidFill>
                  <a:srgbClr val="FF0000"/>
                </a:solidFill>
                <a:latin typeface="Courier New"/>
                <a:ea typeface="Courier New"/>
                <a:cs typeface="Courier New"/>
                <a:sym typeface="Courier New"/>
              </a:rPr>
              <a:t>pos</a:t>
            </a:r>
            <a:r>
              <a:rPr lang="en-GB" b="1" dirty="0">
                <a:solidFill>
                  <a:srgbClr val="FF0000"/>
                </a:solidFill>
                <a:latin typeface="Courier New"/>
                <a:ea typeface="Courier New"/>
                <a:cs typeface="Courier New"/>
                <a:sym typeface="Courier New"/>
              </a:rPr>
              <a:t> = value / 10;</a:t>
            </a:r>
            <a:br>
              <a:rPr lang="en-GB" b="1" dirty="0">
                <a:solidFill>
                  <a:srgbClr val="FF0000"/>
                </a:solidFill>
                <a:latin typeface="Courier New"/>
                <a:ea typeface="Courier New"/>
                <a:cs typeface="Courier New"/>
                <a:sym typeface="Courier New"/>
              </a:rPr>
            </a:br>
            <a:r>
              <a:rPr lang="en-GB" b="1" dirty="0">
                <a:solidFill>
                  <a:srgbClr val="FF0000"/>
                </a:solidFill>
                <a:latin typeface="Courier New"/>
                <a:ea typeface="Courier New"/>
                <a:cs typeface="Courier New"/>
                <a:sym typeface="Courier New"/>
              </a:rPr>
              <a:t>	</a:t>
            </a:r>
            <a:r>
              <a:rPr lang="en-GB" b="1" dirty="0" err="1">
                <a:solidFill>
                  <a:srgbClr val="FF0000"/>
                </a:solidFill>
                <a:latin typeface="Courier New"/>
                <a:ea typeface="Courier New"/>
                <a:cs typeface="Courier New"/>
                <a:sym typeface="Courier New"/>
              </a:rPr>
              <a:t>System.out.println</a:t>
            </a:r>
            <a:r>
              <a:rPr lang="en-GB" b="1" dirty="0">
                <a:solidFill>
                  <a:srgbClr val="FF0000"/>
                </a:solidFill>
                <a:latin typeface="Courier New"/>
                <a:ea typeface="Courier New"/>
                <a:cs typeface="Courier New"/>
                <a:sym typeface="Courier New"/>
              </a:rPr>
              <a:t>(“</a:t>
            </a:r>
            <a:r>
              <a:rPr lang="en-GB" b="1" dirty="0" err="1">
                <a:solidFill>
                  <a:srgbClr val="FF0000"/>
                </a:solidFill>
                <a:latin typeface="Courier New"/>
                <a:ea typeface="Courier New"/>
                <a:cs typeface="Courier New"/>
                <a:sym typeface="Courier New"/>
              </a:rPr>
              <a:t>pos</a:t>
            </a:r>
            <a:r>
              <a:rPr lang="en-GB" b="1" dirty="0">
                <a:solidFill>
                  <a:srgbClr val="FF0000"/>
                </a:solidFill>
                <a:latin typeface="Courier New"/>
                <a:ea typeface="Courier New"/>
                <a:cs typeface="Courier New"/>
                <a:sym typeface="Courier New"/>
              </a:rPr>
              <a:t> = “ + </a:t>
            </a:r>
            <a:r>
              <a:rPr lang="en-GB" b="1" dirty="0" err="1">
                <a:solidFill>
                  <a:srgbClr val="FF0000"/>
                </a:solidFill>
                <a:latin typeface="Courier New"/>
                <a:ea typeface="Courier New"/>
                <a:cs typeface="Courier New"/>
                <a:sym typeface="Courier New"/>
              </a:rPr>
              <a:t>pos</a:t>
            </a:r>
            <a:r>
              <a:rPr lang="en-GB" b="1" dirty="0">
                <a:solidFill>
                  <a:srgbClr val="FF0000"/>
                </a:solidFill>
                <a:latin typeface="Courier New"/>
                <a:ea typeface="Courier New"/>
                <a:cs typeface="Courier New"/>
                <a:sym typeface="Courier New"/>
              </a:rPr>
              <a:t>);</a:t>
            </a:r>
          </a:p>
          <a:p>
            <a:pPr lvl="0" rtl="0">
              <a:spcBef>
                <a:spcPts val="0"/>
              </a:spcBef>
              <a:buNone/>
            </a:pPr>
            <a:r>
              <a:rPr lang="en-GB" b="1" dirty="0">
                <a:solidFill>
                  <a:srgbClr val="FF0000"/>
                </a:solidFill>
                <a:latin typeface="Courier New"/>
                <a:ea typeface="Courier New"/>
                <a:cs typeface="Courier New"/>
                <a:sym typeface="Courier New"/>
              </a:rPr>
              <a:t>	count[</a:t>
            </a:r>
            <a:r>
              <a:rPr lang="en-GB" b="1" dirty="0" err="1">
                <a:solidFill>
                  <a:srgbClr val="FF0000"/>
                </a:solidFill>
                <a:latin typeface="Courier New"/>
                <a:ea typeface="Courier New"/>
                <a:cs typeface="Courier New"/>
                <a:sym typeface="Courier New"/>
              </a:rPr>
              <a:t>pos</a:t>
            </a:r>
            <a:r>
              <a:rPr lang="en-GB" b="1" dirty="0">
                <a:solidFill>
                  <a:srgbClr val="FF0000"/>
                </a:solidFill>
                <a:latin typeface="Courier New"/>
                <a:ea typeface="Courier New"/>
                <a:cs typeface="Courier New"/>
                <a:sym typeface="Courier New"/>
              </a:rPr>
              <a:t>]++;</a:t>
            </a:r>
          </a:p>
          <a:p>
            <a:pPr lvl="0" rtl="0">
              <a:spcBef>
                <a:spcPts val="0"/>
              </a:spcBef>
              <a:buNone/>
            </a:pPr>
            <a:r>
              <a:rPr lang="en-GB" dirty="0">
                <a:solidFill>
                  <a:schemeClr val="dk1"/>
                </a:solidFill>
                <a:latin typeface="Courier New"/>
                <a:ea typeface="Courier New"/>
                <a:cs typeface="Courier New"/>
                <a:sym typeface="Courier New"/>
              </a:rPr>
              <a:t>	</a:t>
            </a:r>
            <a:r>
              <a:rPr lang="en-GB" dirty="0" err="1">
                <a:solidFill>
                  <a:schemeClr val="dk1"/>
                </a:solidFill>
                <a:latin typeface="Courier New"/>
                <a:ea typeface="Courier New"/>
                <a:cs typeface="Courier New"/>
                <a:sym typeface="Courier New"/>
              </a:rPr>
              <a:t>System.out.print</a:t>
            </a:r>
            <a:r>
              <a:rPr lang="en-GB" dirty="0">
                <a:solidFill>
                  <a:schemeClr val="dk1"/>
                </a:solidFill>
                <a:latin typeface="Courier New"/>
                <a:ea typeface="Courier New"/>
                <a:cs typeface="Courier New"/>
                <a:sym typeface="Courier New"/>
              </a:rPr>
              <a:t>(“Integer: “);</a:t>
            </a:r>
          </a:p>
          <a:p>
            <a:pPr lvl="0" rtl="0">
              <a:spcBef>
                <a:spcPts val="0"/>
              </a:spcBef>
              <a:buNone/>
            </a:pPr>
            <a:r>
              <a:rPr lang="en-GB" dirty="0">
                <a:solidFill>
                  <a:schemeClr val="dk1"/>
                </a:solidFill>
                <a:latin typeface="Courier New"/>
                <a:ea typeface="Courier New"/>
                <a:cs typeface="Courier New"/>
                <a:sym typeface="Courier New"/>
              </a:rPr>
              <a:t>	value = </a:t>
            </a:r>
            <a:r>
              <a:rPr lang="en-GB" dirty="0" err="1">
                <a:solidFill>
                  <a:schemeClr val="dk1"/>
                </a:solidFill>
                <a:latin typeface="Courier New"/>
                <a:ea typeface="Courier New"/>
                <a:cs typeface="Courier New"/>
                <a:sym typeface="Courier New"/>
              </a:rPr>
              <a:t>In.nextInt</a:t>
            </a:r>
            <a:r>
              <a:rPr lang="en-GB" dirty="0">
                <a:solidFill>
                  <a:schemeClr val="dk1"/>
                </a:solidFill>
                <a:latin typeface="Courier New"/>
                <a:ea typeface="Courier New"/>
                <a:cs typeface="Courier New"/>
                <a:sym typeface="Courier New"/>
              </a:rPr>
              <a:t>();</a:t>
            </a:r>
          </a:p>
          <a:p>
            <a:pPr lvl="0" rtl="0">
              <a:spcBef>
                <a:spcPts val="0"/>
              </a:spcBef>
              <a:buNone/>
            </a:pPr>
            <a:r>
              <a:rPr lang="en-GB" dirty="0">
                <a:solidFill>
                  <a:schemeClr val="dk1"/>
                </a:solidFill>
                <a:latin typeface="Courier New"/>
                <a:ea typeface="Courier New"/>
                <a:cs typeface="Courier New"/>
                <a:sym typeface="Courier New"/>
              </a:rPr>
              <a:t>}</a:t>
            </a:r>
          </a:p>
          <a:p>
            <a:pPr lvl="0" rtl="0">
              <a:spcBef>
                <a:spcPts val="0"/>
              </a:spcBef>
              <a:buNone/>
            </a:pPr>
            <a:endParaRPr dirty="0"/>
          </a:p>
        </p:txBody>
      </p:sp>
      <p:sp>
        <p:nvSpPr>
          <p:cNvPr id="496" name="Shape 49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55</a:t>
            </a:fld>
            <a:endParaRPr lang="en-GB"/>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Shape 501"/>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The BlueJ Debugger</a:t>
            </a:r>
          </a:p>
        </p:txBody>
      </p:sp>
      <p:sp>
        <p:nvSpPr>
          <p:cNvPr id="502" name="Shape 502"/>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marL="457200" lvl="0" indent="-228600" rtl="0">
              <a:spcBef>
                <a:spcPts val="0"/>
              </a:spcBef>
              <a:buChar char="●"/>
            </a:pPr>
            <a:r>
              <a:rPr lang="en-GB"/>
              <a:t>Set a break point</a:t>
            </a:r>
            <a:br>
              <a:rPr lang="en-GB"/>
            </a:br>
            <a:r>
              <a:rPr lang="en-GB"/>
              <a:t>Click on the left-margin</a:t>
            </a:r>
            <a:br>
              <a:rPr lang="en-GB"/>
            </a:br>
            <a:r>
              <a:rPr lang="en-GB"/>
              <a:t>Must be executable code</a:t>
            </a:r>
            <a:br>
              <a:rPr lang="en-GB"/>
            </a:br>
            <a:r>
              <a:rPr lang="en-GB"/>
              <a:t>A red stop sign appears</a:t>
            </a:r>
            <a:br>
              <a:rPr lang="en-GB"/>
            </a:br>
            <a:r>
              <a:rPr lang="en-GB"/>
              <a:t>The run stops at this point</a:t>
            </a:r>
          </a:p>
          <a:p>
            <a:pPr marL="457200" lvl="0" indent="-228600" rtl="0">
              <a:spcBef>
                <a:spcPts val="0"/>
              </a:spcBef>
              <a:buChar char="●"/>
            </a:pPr>
            <a:r>
              <a:rPr lang="en-GB"/>
              <a:t>See What code is executed</a:t>
            </a:r>
            <a:br>
              <a:rPr lang="en-GB"/>
            </a:br>
            <a:r>
              <a:rPr lang="en-GB"/>
              <a:t>See the call stack</a:t>
            </a:r>
            <a:br>
              <a:rPr lang="en-GB"/>
            </a:br>
            <a:r>
              <a:rPr lang="en-GB"/>
              <a:t>Trace the execution</a:t>
            </a:r>
          </a:p>
          <a:p>
            <a:pPr marL="457200" lvl="0" indent="-228600">
              <a:spcBef>
                <a:spcPts val="0"/>
              </a:spcBef>
              <a:buChar char="●"/>
            </a:pPr>
            <a:r>
              <a:rPr lang="en-GB"/>
              <a:t>See the values of the variables</a:t>
            </a:r>
            <a:br>
              <a:rPr lang="en-GB"/>
            </a:br>
            <a:r>
              <a:rPr lang="en-GB"/>
              <a:t>at any point in execution</a:t>
            </a:r>
          </a:p>
        </p:txBody>
      </p:sp>
      <p:pic>
        <p:nvPicPr>
          <p:cNvPr id="503" name="Shape 503" descr="breakpoint.png"/>
          <p:cNvPicPr preferRelativeResize="0"/>
          <p:nvPr/>
        </p:nvPicPr>
        <p:blipFill rotWithShape="1">
          <a:blip r:embed="rId3">
            <a:alphaModFix/>
          </a:blip>
          <a:srcRect t="22266" r="28967" b="24982"/>
          <a:stretch/>
        </p:blipFill>
        <p:spPr>
          <a:xfrm>
            <a:off x="4624400" y="1679974"/>
            <a:ext cx="3960336" cy="2275950"/>
          </a:xfrm>
          <a:prstGeom prst="rect">
            <a:avLst/>
          </a:prstGeom>
          <a:noFill/>
          <a:ln>
            <a:noFill/>
          </a:ln>
        </p:spPr>
      </p:pic>
      <p:sp>
        <p:nvSpPr>
          <p:cNvPr id="504" name="Shape 50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56</a:t>
            </a:fld>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Shape 50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a:t>A checkpoint</a:t>
            </a:r>
          </a:p>
        </p:txBody>
      </p:sp>
      <p:sp>
        <p:nvSpPr>
          <p:cNvPr id="510" name="Shape 510"/>
          <p:cNvSpPr txBox="1">
            <a:spLocks noGrp="1"/>
          </p:cNvSpPr>
          <p:nvPr>
            <p:ph type="body" idx="1"/>
          </p:nvPr>
        </p:nvSpPr>
        <p:spPr>
          <a:xfrm>
            <a:off x="311700" y="1225225"/>
            <a:ext cx="4914300" cy="3354000"/>
          </a:xfrm>
          <a:prstGeom prst="rect">
            <a:avLst/>
          </a:prstGeom>
        </p:spPr>
        <p:txBody>
          <a:bodyPr lIns="91425" tIns="91425" rIns="91425" bIns="91425" anchor="t" anchorCtr="0">
            <a:noAutofit/>
          </a:bodyPr>
          <a:lstStyle/>
          <a:p>
            <a:pPr marL="457200" lvl="0" indent="-228600" rtl="0">
              <a:spcBef>
                <a:spcPts val="0"/>
              </a:spcBef>
              <a:spcAft>
                <a:spcPts val="0"/>
              </a:spcAft>
              <a:buChar char="●"/>
            </a:pPr>
            <a:r>
              <a:rPr lang="en-GB" dirty="0"/>
              <a:t>The run stops at the check point</a:t>
            </a:r>
            <a:br>
              <a:rPr lang="en-GB" dirty="0"/>
            </a:br>
            <a:r>
              <a:rPr lang="en-GB" dirty="0"/>
              <a:t>You see a black arrow.</a:t>
            </a:r>
          </a:p>
          <a:p>
            <a:pPr marL="457200" lvl="0" indent="-228600" rtl="0">
              <a:spcBef>
                <a:spcPts val="0"/>
              </a:spcBef>
              <a:spcAft>
                <a:spcPts val="0"/>
              </a:spcAft>
              <a:buChar char="●"/>
            </a:pPr>
            <a:r>
              <a:rPr lang="en-GB" dirty="0"/>
              <a:t>You see the current variable values</a:t>
            </a:r>
            <a:br>
              <a:rPr lang="en-GB" dirty="0"/>
            </a:br>
            <a:r>
              <a:rPr lang="en-GB" dirty="0">
                <a:latin typeface="Courier New"/>
                <a:ea typeface="Courier New"/>
                <a:cs typeface="Courier New"/>
                <a:sym typeface="Courier New"/>
              </a:rPr>
              <a:t>value</a:t>
            </a:r>
            <a:r>
              <a:rPr lang="en-GB" dirty="0"/>
              <a:t> is 49</a:t>
            </a:r>
            <a:br>
              <a:rPr lang="en-GB" dirty="0"/>
            </a:br>
            <a:r>
              <a:rPr lang="en-GB" dirty="0">
                <a:latin typeface="Courier New"/>
                <a:ea typeface="Courier New"/>
                <a:cs typeface="Courier New"/>
                <a:sym typeface="Courier New"/>
              </a:rPr>
              <a:t>value / 10 </a:t>
            </a:r>
            <a:r>
              <a:rPr lang="en-GB" dirty="0"/>
              <a:t>is stored in </a:t>
            </a:r>
            <a:r>
              <a:rPr lang="en-GB" dirty="0" err="1">
                <a:latin typeface="Courier New"/>
                <a:ea typeface="Courier New"/>
                <a:cs typeface="Courier New"/>
                <a:sym typeface="Courier New"/>
              </a:rPr>
              <a:t>pos</a:t>
            </a:r>
            <a:br>
              <a:rPr lang="en-GB" dirty="0"/>
            </a:br>
            <a:r>
              <a:rPr lang="en-GB" dirty="0"/>
              <a:t>We can see </a:t>
            </a:r>
            <a:r>
              <a:rPr lang="en-GB" dirty="0" err="1">
                <a:latin typeface="Courier New"/>
                <a:ea typeface="Courier New"/>
                <a:cs typeface="Courier New"/>
                <a:sym typeface="Courier New"/>
              </a:rPr>
              <a:t>pos</a:t>
            </a:r>
            <a:r>
              <a:rPr lang="en-GB" dirty="0"/>
              <a:t> has the correct value 4</a:t>
            </a:r>
          </a:p>
          <a:p>
            <a:pPr marL="457200" lvl="0" indent="-228600" rtl="0">
              <a:spcBef>
                <a:spcPts val="0"/>
              </a:spcBef>
              <a:spcAft>
                <a:spcPts val="0"/>
              </a:spcAft>
              <a:buChar char="●"/>
            </a:pPr>
            <a:r>
              <a:rPr lang="en-GB" dirty="0"/>
              <a:t>You step through the code</a:t>
            </a:r>
            <a:br>
              <a:rPr lang="en-GB" dirty="0"/>
            </a:br>
            <a:r>
              <a:rPr lang="en-GB" dirty="0"/>
              <a:t>the arrow moves forward</a:t>
            </a:r>
            <a:br>
              <a:rPr lang="en-GB" dirty="0"/>
            </a:br>
            <a:r>
              <a:rPr lang="en-GB" dirty="0"/>
              <a:t>the variable values change</a:t>
            </a:r>
          </a:p>
          <a:p>
            <a:pPr marL="457200" lvl="0" indent="-228600" rtl="0">
              <a:spcBef>
                <a:spcPts val="0"/>
              </a:spcBef>
              <a:spcAft>
                <a:spcPts val="0"/>
              </a:spcAft>
              <a:buChar char="●"/>
            </a:pPr>
            <a:r>
              <a:rPr lang="en-GB" dirty="0">
                <a:solidFill>
                  <a:srgbClr val="38761D"/>
                </a:solidFill>
              </a:rPr>
              <a:t>“Step”</a:t>
            </a:r>
            <a:r>
              <a:rPr lang="en-GB" dirty="0"/>
              <a:t> moves to the next line.</a:t>
            </a:r>
            <a:br>
              <a:rPr lang="en-GB" dirty="0"/>
            </a:br>
            <a:r>
              <a:rPr lang="en-GB" dirty="0">
                <a:solidFill>
                  <a:srgbClr val="38761D"/>
                </a:solidFill>
              </a:rPr>
              <a:t>“Step Into”</a:t>
            </a:r>
            <a:r>
              <a:rPr lang="en-GB" dirty="0"/>
              <a:t> moves into a method.</a:t>
            </a:r>
          </a:p>
        </p:txBody>
      </p:sp>
      <p:pic>
        <p:nvPicPr>
          <p:cNvPr id="511" name="Shape 511" descr="stopped.png"/>
          <p:cNvPicPr preferRelativeResize="0"/>
          <p:nvPr/>
        </p:nvPicPr>
        <p:blipFill rotWithShape="1">
          <a:blip r:embed="rId3">
            <a:alphaModFix/>
          </a:blip>
          <a:srcRect t="29975" r="35736" b="43472"/>
          <a:stretch/>
        </p:blipFill>
        <p:spPr>
          <a:xfrm>
            <a:off x="5530700" y="915475"/>
            <a:ext cx="3360375" cy="1145700"/>
          </a:xfrm>
          <a:prstGeom prst="rect">
            <a:avLst/>
          </a:prstGeom>
          <a:noFill/>
          <a:ln w="19050" cap="flat" cmpd="sng">
            <a:solidFill>
              <a:schemeClr val="dk2"/>
            </a:solidFill>
            <a:prstDash val="solid"/>
            <a:round/>
            <a:headEnd type="none" w="med" len="med"/>
            <a:tailEnd type="none" w="med" len="med"/>
          </a:ln>
        </p:spPr>
      </p:pic>
      <p:pic>
        <p:nvPicPr>
          <p:cNvPr id="512" name="Shape 512" descr="debugger.png"/>
          <p:cNvPicPr preferRelativeResize="0"/>
          <p:nvPr/>
        </p:nvPicPr>
        <p:blipFill rotWithShape="1">
          <a:blip r:embed="rId4">
            <a:alphaModFix/>
          </a:blip>
          <a:srcRect l="2152" t="24986" r="3006"/>
          <a:stretch/>
        </p:blipFill>
        <p:spPr>
          <a:xfrm>
            <a:off x="5199975" y="2161699"/>
            <a:ext cx="3739749" cy="2600800"/>
          </a:xfrm>
          <a:prstGeom prst="rect">
            <a:avLst/>
          </a:prstGeom>
          <a:noFill/>
          <a:ln>
            <a:noFill/>
          </a:ln>
        </p:spPr>
      </p:pic>
      <p:sp>
        <p:nvSpPr>
          <p:cNvPr id="513" name="Shape 5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57</a:t>
            </a:fld>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Shape 50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GB" dirty="0"/>
              <a:t>For Python, You can use Debugger in the IDE</a:t>
            </a:r>
          </a:p>
        </p:txBody>
      </p:sp>
      <p:sp>
        <p:nvSpPr>
          <p:cNvPr id="510" name="Shape 510"/>
          <p:cNvSpPr txBox="1">
            <a:spLocks noGrp="1"/>
          </p:cNvSpPr>
          <p:nvPr>
            <p:ph type="body" idx="1"/>
          </p:nvPr>
        </p:nvSpPr>
        <p:spPr>
          <a:xfrm>
            <a:off x="311700" y="1225225"/>
            <a:ext cx="8437730" cy="3354000"/>
          </a:xfrm>
          <a:prstGeom prst="rect">
            <a:avLst/>
          </a:prstGeom>
        </p:spPr>
        <p:txBody>
          <a:bodyPr lIns="91425" tIns="91425" rIns="91425" bIns="91425" anchor="t" anchorCtr="0">
            <a:noAutofit/>
          </a:bodyPr>
          <a:lstStyle/>
          <a:p>
            <a:pPr marL="457200" lvl="0" indent="-228600" rtl="0">
              <a:spcBef>
                <a:spcPts val="0"/>
              </a:spcBef>
              <a:spcAft>
                <a:spcPts val="0"/>
              </a:spcAft>
              <a:buChar char="●"/>
            </a:pPr>
            <a:r>
              <a:rPr lang="en-GB" dirty="0"/>
              <a:t>There are plethora of IDEs available for python and each one of them consist of a good debugger, similar to the one in </a:t>
            </a:r>
            <a:r>
              <a:rPr lang="en-GB" dirty="0" err="1"/>
              <a:t>BlueJ</a:t>
            </a:r>
            <a:r>
              <a:rPr lang="en-GB" dirty="0"/>
              <a:t>.</a:t>
            </a:r>
          </a:p>
          <a:p>
            <a:pPr marL="457200" lvl="0" indent="-228600" rtl="0">
              <a:spcBef>
                <a:spcPts val="0"/>
              </a:spcBef>
              <a:spcAft>
                <a:spcPts val="0"/>
              </a:spcAft>
              <a:buChar char="●"/>
            </a:pPr>
            <a:endParaRPr lang="en-GB" dirty="0"/>
          </a:p>
          <a:p>
            <a:pPr marL="457200" lvl="0" indent="-228600" rtl="0">
              <a:spcBef>
                <a:spcPts val="0"/>
              </a:spcBef>
              <a:spcAft>
                <a:spcPts val="0"/>
              </a:spcAft>
              <a:buChar char="●"/>
            </a:pPr>
            <a:r>
              <a:rPr lang="en-GB" dirty="0"/>
              <a:t>The debugger might not necessarily be exactly same as </a:t>
            </a:r>
            <a:r>
              <a:rPr lang="en-GB" dirty="0" err="1"/>
              <a:t>BlueJ</a:t>
            </a:r>
            <a:r>
              <a:rPr lang="en-GB" dirty="0"/>
              <a:t>, but the underlying concept is the same.</a:t>
            </a:r>
          </a:p>
          <a:p>
            <a:pPr marL="457200" lvl="0" indent="-228600" rtl="0">
              <a:spcBef>
                <a:spcPts val="0"/>
              </a:spcBef>
              <a:spcAft>
                <a:spcPts val="0"/>
              </a:spcAft>
              <a:buChar char="●"/>
            </a:pPr>
            <a:endParaRPr lang="en-GB" dirty="0"/>
          </a:p>
          <a:p>
            <a:pPr marL="457200" lvl="0" indent="-228600" rtl="0">
              <a:spcBef>
                <a:spcPts val="0"/>
              </a:spcBef>
              <a:spcAft>
                <a:spcPts val="0"/>
              </a:spcAft>
              <a:buChar char="●"/>
            </a:pPr>
            <a:r>
              <a:rPr lang="en-GB" dirty="0"/>
              <a:t>You can check data stored in the variables, loop iterations, conditional statement outputs, and </a:t>
            </a:r>
            <a:r>
              <a:rPr lang="en-GB"/>
              <a:t>more.</a:t>
            </a:r>
            <a:endParaRPr lang="en-GB" dirty="0"/>
          </a:p>
        </p:txBody>
      </p:sp>
      <p:sp>
        <p:nvSpPr>
          <p:cNvPr id="513" name="Shape 5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58</a:t>
            </a:fld>
            <a:endParaRPr lang="en-GB"/>
          </a:p>
        </p:txBody>
      </p:sp>
    </p:spTree>
    <p:extLst>
      <p:ext uri="{BB962C8B-B14F-4D97-AF65-F5344CB8AC3E}">
        <p14:creationId xmlns:p14="http://schemas.microsoft.com/office/powerpoint/2010/main" val="105761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Show a diamond: showDiamond procedure</a:t>
            </a:r>
          </a:p>
        </p:txBody>
      </p:sp>
      <p:sp>
        <p:nvSpPr>
          <p:cNvPr id="98" name="Shape 98"/>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dirty="0">
                <a:latin typeface="Courier New"/>
                <a:ea typeface="Courier New"/>
                <a:cs typeface="Courier New"/>
                <a:sym typeface="Courier New"/>
              </a:rPr>
              <a:t>public static void </a:t>
            </a:r>
            <a:r>
              <a:rPr lang="en-GB" dirty="0" err="1">
                <a:latin typeface="Courier New"/>
                <a:ea typeface="Courier New"/>
                <a:cs typeface="Courier New"/>
                <a:sym typeface="Courier New"/>
              </a:rPr>
              <a:t>showDiamond</a:t>
            </a:r>
            <a:r>
              <a:rPr lang="en-GB" dirty="0">
                <a:latin typeface="Courier New"/>
                <a:ea typeface="Courier New"/>
                <a:cs typeface="Courier New"/>
                <a:sym typeface="Courier New"/>
              </a:rPr>
              <a:t>(int size) {</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0000FF"/>
                </a:solidFill>
                <a:latin typeface="Courier New"/>
                <a:ea typeface="Courier New"/>
                <a:cs typeface="Courier New"/>
                <a:sym typeface="Courier New"/>
              </a:rPr>
              <a:t>showTop</a:t>
            </a:r>
            <a:r>
              <a:rPr lang="en-GB" dirty="0">
                <a:latin typeface="Courier New"/>
                <a:ea typeface="Courier New"/>
                <a:cs typeface="Courier New"/>
                <a:sym typeface="Courier New"/>
              </a:rPr>
              <a:t>(size);</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FF0000"/>
                </a:solidFill>
                <a:latin typeface="Courier New"/>
                <a:ea typeface="Courier New"/>
                <a:cs typeface="Courier New"/>
                <a:sym typeface="Courier New"/>
              </a:rPr>
              <a:t>showMiddle</a:t>
            </a:r>
            <a:r>
              <a:rPr lang="en-GB" dirty="0">
                <a:latin typeface="Courier New"/>
                <a:ea typeface="Courier New"/>
                <a:cs typeface="Courier New"/>
                <a:sym typeface="Courier New"/>
              </a:rPr>
              <a:t>(size);</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5C8F46"/>
                </a:solidFill>
                <a:latin typeface="Courier New"/>
                <a:ea typeface="Courier New"/>
                <a:cs typeface="Courier New"/>
                <a:sym typeface="Courier New"/>
              </a:rPr>
              <a:t>showBottom</a:t>
            </a:r>
            <a:r>
              <a:rPr lang="en-GB" dirty="0">
                <a:latin typeface="Courier New"/>
                <a:ea typeface="Courier New"/>
                <a:cs typeface="Courier New"/>
                <a:sym typeface="Courier New"/>
              </a:rPr>
              <a:t>(size);</a:t>
            </a:r>
            <a:br>
              <a:rPr lang="en-GB" dirty="0">
                <a:latin typeface="Courier New"/>
                <a:ea typeface="Courier New"/>
                <a:cs typeface="Courier New"/>
                <a:sym typeface="Courier New"/>
              </a:rPr>
            </a:br>
            <a:r>
              <a:rPr lang="en-GB" dirty="0">
                <a:latin typeface="Courier New"/>
                <a:ea typeface="Courier New"/>
                <a:cs typeface="Courier New"/>
                <a:sym typeface="Courier New"/>
              </a:rPr>
              <a:t>}</a:t>
            </a:r>
          </a:p>
        </p:txBody>
      </p:sp>
      <p:sp>
        <p:nvSpPr>
          <p:cNvPr id="99" name="Shape 9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6</a:t>
            </a:fld>
            <a:endParaRPr lang="en-GB"/>
          </a:p>
        </p:txBody>
      </p:sp>
      <p:sp>
        <p:nvSpPr>
          <p:cNvPr id="100" name="Shape 100"/>
          <p:cNvSpPr txBox="1"/>
          <p:nvPr/>
        </p:nvSpPr>
        <p:spPr>
          <a:xfrm>
            <a:off x="4035900" y="2921000"/>
            <a:ext cx="1191600" cy="1851600"/>
          </a:xfrm>
          <a:prstGeom prst="rect">
            <a:avLst/>
          </a:prstGeom>
          <a:noFill/>
          <a:ln>
            <a:noFill/>
          </a:ln>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Size: 4</a:t>
            </a:r>
            <a:br>
              <a:rPr lang="en-GB">
                <a:latin typeface="Courier New"/>
                <a:ea typeface="Courier New"/>
                <a:cs typeface="Courier New"/>
                <a:sym typeface="Courier New"/>
              </a:rPr>
            </a:br>
            <a:r>
              <a:rPr lang="en-GB">
                <a:solidFill>
                  <a:srgbClr val="0000FF"/>
                </a:solidFill>
                <a:latin typeface="Courier New"/>
                <a:ea typeface="Courier New"/>
                <a:cs typeface="Courier New"/>
                <a:sym typeface="Courier New"/>
              </a:rPr>
              <a:t>   *</a:t>
            </a:r>
            <a:br>
              <a:rPr lang="en-GB">
                <a:solidFill>
                  <a:srgbClr val="0000FF"/>
                </a:solidFill>
                <a:latin typeface="Courier New"/>
                <a:ea typeface="Courier New"/>
                <a:cs typeface="Courier New"/>
                <a:sym typeface="Courier New"/>
              </a:rPr>
            </a:br>
            <a:r>
              <a:rPr lang="en-GB">
                <a:solidFill>
                  <a:srgbClr val="0000FF"/>
                </a:solidFill>
                <a:latin typeface="Courier New"/>
                <a:ea typeface="Courier New"/>
                <a:cs typeface="Courier New"/>
                <a:sym typeface="Courier New"/>
              </a:rPr>
              <a:t>  * *</a:t>
            </a:r>
            <a:br>
              <a:rPr lang="en-GB">
                <a:solidFill>
                  <a:srgbClr val="0000FF"/>
                </a:solidFill>
                <a:latin typeface="Courier New"/>
                <a:ea typeface="Courier New"/>
                <a:cs typeface="Courier New"/>
                <a:sym typeface="Courier New"/>
              </a:rPr>
            </a:br>
            <a:r>
              <a:rPr lang="en-GB">
                <a:solidFill>
                  <a:srgbClr val="0000FF"/>
                </a:solidFill>
                <a:latin typeface="Courier New"/>
                <a:ea typeface="Courier New"/>
                <a:cs typeface="Courier New"/>
                <a:sym typeface="Courier New"/>
              </a:rPr>
              <a:t> * * *</a:t>
            </a:r>
            <a:br>
              <a:rPr lang="en-GB">
                <a:solidFill>
                  <a:srgbClr val="0000FF"/>
                </a:solidFill>
                <a:latin typeface="Courier New"/>
                <a:ea typeface="Courier New"/>
                <a:cs typeface="Courier New"/>
                <a:sym typeface="Courier New"/>
              </a:rPr>
            </a:br>
            <a:r>
              <a:rPr lang="en-GB">
                <a:solidFill>
                  <a:srgbClr val="FF0000"/>
                </a:solidFill>
                <a:latin typeface="Courier New"/>
                <a:ea typeface="Courier New"/>
                <a:cs typeface="Courier New"/>
                <a:sym typeface="Courier New"/>
              </a:rPr>
              <a:t>* * * *</a:t>
            </a:r>
            <a:br>
              <a:rPr lang="en-GB">
                <a:solidFill>
                  <a:srgbClr val="FF0000"/>
                </a:solidFill>
                <a:latin typeface="Courier New"/>
                <a:ea typeface="Courier New"/>
                <a:cs typeface="Courier New"/>
                <a:sym typeface="Courier New"/>
              </a:rPr>
            </a:br>
            <a:r>
              <a:rPr lang="en-GB">
                <a:solidFill>
                  <a:srgbClr val="38761D"/>
                </a:solidFill>
                <a:latin typeface="Courier New"/>
                <a:ea typeface="Courier New"/>
                <a:cs typeface="Courier New"/>
                <a:sym typeface="Courier New"/>
              </a:rPr>
              <a:t> * * *</a:t>
            </a:r>
            <a:br>
              <a:rPr lang="en-GB">
                <a:solidFill>
                  <a:srgbClr val="38761D"/>
                </a:solidFill>
                <a:latin typeface="Courier New"/>
                <a:ea typeface="Courier New"/>
                <a:cs typeface="Courier New"/>
                <a:sym typeface="Courier New"/>
              </a:rPr>
            </a:br>
            <a:r>
              <a:rPr lang="en-GB">
                <a:solidFill>
                  <a:srgbClr val="38761D"/>
                </a:solidFill>
                <a:latin typeface="Courier New"/>
                <a:ea typeface="Courier New"/>
                <a:cs typeface="Courier New"/>
                <a:sym typeface="Courier New"/>
              </a:rPr>
              <a:t>  * *</a:t>
            </a:r>
            <a:br>
              <a:rPr lang="en-GB">
                <a:solidFill>
                  <a:srgbClr val="38761D"/>
                </a:solidFill>
                <a:latin typeface="Courier New"/>
                <a:ea typeface="Courier New"/>
                <a:cs typeface="Courier New"/>
                <a:sym typeface="Courier New"/>
              </a:rPr>
            </a:br>
            <a:r>
              <a:rPr lang="en-GB">
                <a:solidFill>
                  <a:srgbClr val="38761D"/>
                </a:solidFill>
                <a:latin typeface="Courier New"/>
                <a:ea typeface="Courier New"/>
                <a:cs typeface="Courier New"/>
                <a:sym typeface="Courier New"/>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dirty="0"/>
              <a:t>Show a diamond: </a:t>
            </a:r>
            <a:r>
              <a:rPr lang="en-GB" dirty="0" err="1"/>
              <a:t>showTop</a:t>
            </a:r>
            <a:r>
              <a:rPr lang="en-GB" dirty="0"/>
              <a:t> procedure</a:t>
            </a:r>
          </a:p>
        </p:txBody>
      </p:sp>
      <p:sp>
        <p:nvSpPr>
          <p:cNvPr id="106" name="Shape 106"/>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dirty="0">
                <a:latin typeface="Courier New"/>
                <a:ea typeface="Courier New"/>
                <a:cs typeface="Courier New"/>
                <a:sym typeface="Courier New"/>
              </a:rPr>
              <a:t>public static void </a:t>
            </a:r>
            <a:r>
              <a:rPr lang="en-GB" dirty="0" err="1">
                <a:latin typeface="Courier New"/>
                <a:ea typeface="Courier New"/>
                <a:cs typeface="Courier New"/>
                <a:sym typeface="Courier New"/>
              </a:rPr>
              <a:t>showTop</a:t>
            </a:r>
            <a:r>
              <a:rPr lang="en-GB" dirty="0">
                <a:latin typeface="Courier New"/>
                <a:ea typeface="Courier New"/>
                <a:cs typeface="Courier New"/>
                <a:sym typeface="Courier New"/>
              </a:rPr>
              <a:t>(int size) {</a:t>
            </a:r>
            <a:br>
              <a:rPr lang="en-GB" dirty="0">
                <a:latin typeface="Courier New"/>
                <a:ea typeface="Courier New"/>
                <a:cs typeface="Courier New"/>
                <a:sym typeface="Courier New"/>
              </a:rPr>
            </a:br>
            <a:r>
              <a:rPr lang="en-GB" dirty="0">
                <a:latin typeface="Courier New"/>
                <a:ea typeface="Courier New"/>
                <a:cs typeface="Courier New"/>
                <a:sym typeface="Courier New"/>
              </a:rPr>
              <a:t>	for (int length = 1; length &lt; size; length++)</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solidFill>
                  <a:srgbClr val="FF0000"/>
                </a:solidFill>
                <a:latin typeface="Courier New"/>
                <a:ea typeface="Courier New"/>
                <a:cs typeface="Courier New"/>
                <a:sym typeface="Courier New"/>
              </a:rPr>
              <a:t>showLine</a:t>
            </a:r>
            <a:r>
              <a:rPr lang="en-GB" dirty="0">
                <a:latin typeface="Courier New"/>
                <a:ea typeface="Courier New"/>
                <a:cs typeface="Courier New"/>
                <a:sym typeface="Courier New"/>
              </a:rPr>
              <a:t>(length, size);</a:t>
            </a:r>
            <a:br>
              <a:rPr lang="en-GB" dirty="0">
                <a:latin typeface="Courier New"/>
                <a:ea typeface="Courier New"/>
                <a:cs typeface="Courier New"/>
                <a:sym typeface="Courier New"/>
              </a:rPr>
            </a:br>
            <a:r>
              <a:rPr lang="en-GB" dirty="0">
                <a:latin typeface="Courier New"/>
                <a:ea typeface="Courier New"/>
                <a:cs typeface="Courier New"/>
                <a:sym typeface="Courier New"/>
              </a:rPr>
              <a:t>}</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e.g. size = 4</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      length = 1</a:t>
            </a:r>
            <a:br>
              <a:rPr lang="en-GB" dirty="0">
                <a:latin typeface="Courier New"/>
                <a:ea typeface="Courier New"/>
                <a:cs typeface="Courier New"/>
                <a:sym typeface="Courier New"/>
              </a:rPr>
            </a:br>
            <a:r>
              <a:rPr lang="en-GB" dirty="0">
                <a:latin typeface="Courier New"/>
                <a:ea typeface="Courier New"/>
                <a:cs typeface="Courier New"/>
                <a:sym typeface="Courier New"/>
              </a:rPr>
              <a:t>   * *     length = 2</a:t>
            </a:r>
            <a:br>
              <a:rPr lang="en-GB" dirty="0">
                <a:latin typeface="Courier New"/>
                <a:ea typeface="Courier New"/>
                <a:cs typeface="Courier New"/>
                <a:sym typeface="Courier New"/>
              </a:rPr>
            </a:br>
            <a:r>
              <a:rPr lang="en-GB" dirty="0">
                <a:latin typeface="Courier New"/>
                <a:ea typeface="Courier New"/>
                <a:cs typeface="Courier New"/>
                <a:sym typeface="Courier New"/>
              </a:rPr>
              <a:t>  * * *    length = 3</a:t>
            </a:r>
          </a:p>
        </p:txBody>
      </p:sp>
      <p:sp>
        <p:nvSpPr>
          <p:cNvPr id="107" name="Shape 10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Show a diamond: showLine procedure</a:t>
            </a:r>
          </a:p>
        </p:txBody>
      </p:sp>
      <p:sp>
        <p:nvSpPr>
          <p:cNvPr id="113" name="Shape 113"/>
          <p:cNvSpPr txBox="1">
            <a:spLocks noGrp="1"/>
          </p:cNvSpPr>
          <p:nvPr>
            <p:ph type="body" idx="1"/>
          </p:nvPr>
        </p:nvSpPr>
        <p:spPr>
          <a:xfrm>
            <a:off x="311700" y="1225225"/>
            <a:ext cx="8520600" cy="3702600"/>
          </a:xfrm>
          <a:prstGeom prst="rect">
            <a:avLst/>
          </a:prstGeom>
        </p:spPr>
        <p:txBody>
          <a:bodyPr lIns="91425" tIns="91425" rIns="91425" bIns="91425" anchor="t" anchorCtr="0">
            <a:noAutofit/>
          </a:bodyPr>
          <a:lstStyle/>
          <a:p>
            <a:pPr lvl="0" rtl="0">
              <a:spcBef>
                <a:spcPts val="0"/>
              </a:spcBef>
              <a:buNone/>
            </a:pPr>
            <a:r>
              <a:rPr lang="en-GB" dirty="0">
                <a:latin typeface="Courier New"/>
                <a:ea typeface="Courier New"/>
                <a:cs typeface="Courier New"/>
                <a:sym typeface="Courier New"/>
              </a:rPr>
              <a:t>public static void </a:t>
            </a:r>
            <a:r>
              <a:rPr lang="en-GB" dirty="0" err="1">
                <a:latin typeface="Courier New"/>
                <a:ea typeface="Courier New"/>
                <a:cs typeface="Courier New"/>
                <a:sym typeface="Courier New"/>
              </a:rPr>
              <a:t>showLine</a:t>
            </a:r>
            <a:r>
              <a:rPr lang="en-GB" dirty="0">
                <a:latin typeface="Courier New"/>
                <a:ea typeface="Courier New"/>
                <a:cs typeface="Courier New"/>
                <a:sym typeface="Courier New"/>
              </a:rPr>
              <a:t>(int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int size) {</a:t>
            </a:r>
            <a:br>
              <a:rPr lang="en-GB" dirty="0">
                <a:latin typeface="Courier New"/>
                <a:ea typeface="Courier New"/>
                <a:cs typeface="Courier New"/>
                <a:sym typeface="Courier New"/>
              </a:rPr>
            </a:br>
            <a:r>
              <a:rPr lang="en-GB" dirty="0">
                <a:latin typeface="Courier New"/>
                <a:ea typeface="Courier New"/>
                <a:cs typeface="Courier New"/>
                <a:sym typeface="Courier New"/>
              </a:rPr>
              <a:t>	int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size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a:solidFill>
                  <a:srgbClr val="FF0000"/>
                </a:solidFill>
                <a:latin typeface="Courier New"/>
                <a:ea typeface="Courier New"/>
                <a:cs typeface="Courier New"/>
                <a:sym typeface="Courier New"/>
              </a:rPr>
              <a:t>repeat</a:t>
            </a:r>
            <a:r>
              <a:rPr lang="en-GB" dirty="0">
                <a:latin typeface="Courier New"/>
                <a:ea typeface="Courier New"/>
                <a:cs typeface="Courier New"/>
                <a:sym typeface="Courier New"/>
              </a:rPr>
              <a:t>(</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a:solidFill>
                  <a:srgbClr val="FF0000"/>
                </a:solidFill>
                <a:latin typeface="Courier New"/>
                <a:ea typeface="Courier New"/>
                <a:cs typeface="Courier New"/>
                <a:sym typeface="Courier New"/>
              </a:rPr>
              <a:t>repeat</a:t>
            </a:r>
            <a:r>
              <a:rPr lang="en-GB" dirty="0">
                <a:latin typeface="Courier New"/>
                <a:ea typeface="Courier New"/>
                <a:cs typeface="Courier New"/>
                <a:sym typeface="Courier New"/>
              </a:rPr>
              <a:t>(</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a:t>
            </a:r>
            <a:br>
              <a:rPr lang="en-GB" dirty="0">
                <a:latin typeface="Courier New"/>
                <a:ea typeface="Courier New"/>
                <a:cs typeface="Courier New"/>
                <a:sym typeface="Courier New"/>
              </a:rPr>
            </a:br>
            <a:r>
              <a:rPr lang="en-GB" dirty="0">
                <a:latin typeface="Courier New"/>
                <a:ea typeface="Courier New"/>
                <a:cs typeface="Courier New"/>
                <a:sym typeface="Courier New"/>
              </a:rPr>
              <a:t>	</a:t>
            </a:r>
            <a:r>
              <a:rPr lang="en-GB" dirty="0" err="1">
                <a:latin typeface="Courier New"/>
                <a:ea typeface="Courier New"/>
                <a:cs typeface="Courier New"/>
                <a:sym typeface="Courier New"/>
              </a:rPr>
              <a:t>System.out.println</a:t>
            </a:r>
            <a:r>
              <a:rPr lang="en-GB" dirty="0">
                <a:latin typeface="Courier New"/>
                <a:ea typeface="Courier New"/>
                <a:cs typeface="Courier New"/>
                <a:sym typeface="Courier New"/>
              </a:rPr>
              <a:t>();</a:t>
            </a:r>
            <a:br>
              <a:rPr lang="en-GB" dirty="0">
                <a:latin typeface="Courier New"/>
                <a:ea typeface="Courier New"/>
                <a:cs typeface="Courier New"/>
                <a:sym typeface="Courier New"/>
              </a:rPr>
            </a:br>
            <a:r>
              <a:rPr lang="en-GB" dirty="0">
                <a:latin typeface="Courier New"/>
                <a:ea typeface="Courier New"/>
                <a:cs typeface="Courier New"/>
                <a:sym typeface="Courier New"/>
              </a:rPr>
              <a:t>}</a:t>
            </a:r>
            <a:br>
              <a:rPr lang="en-GB" dirty="0">
                <a:latin typeface="Courier New"/>
                <a:ea typeface="Courier New"/>
                <a:cs typeface="Courier New"/>
                <a:sym typeface="Courier New"/>
              </a:rPr>
            </a:br>
            <a:r>
              <a:rPr lang="en-GB" dirty="0">
                <a:latin typeface="Courier New"/>
                <a:ea typeface="Courier New"/>
                <a:cs typeface="Courier New"/>
                <a:sym typeface="Courier New"/>
              </a:rPr>
              <a:t>e.g. size = 4</a:t>
            </a:r>
            <a:br>
              <a:rPr lang="en-GB" dirty="0">
                <a:latin typeface="Courier New"/>
                <a:ea typeface="Courier New"/>
                <a:cs typeface="Courier New"/>
                <a:sym typeface="Courier New"/>
              </a:rPr>
            </a:br>
            <a:br>
              <a:rPr lang="en-GB" dirty="0">
                <a:latin typeface="Courier New"/>
                <a:ea typeface="Courier New"/>
                <a:cs typeface="Courier New"/>
                <a:sym typeface="Courier New"/>
              </a:rPr>
            </a:br>
            <a:r>
              <a:rPr lang="en-GB" dirty="0">
                <a:latin typeface="Courier New"/>
                <a:ea typeface="Courier New"/>
                <a:cs typeface="Courier New"/>
                <a:sym typeface="Courier New"/>
              </a:rPr>
              <a:t>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1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3</a:t>
            </a:r>
            <a:br>
              <a:rPr lang="en-GB" dirty="0">
                <a:latin typeface="Courier New"/>
                <a:ea typeface="Courier New"/>
                <a:cs typeface="Courier New"/>
                <a:sym typeface="Courier New"/>
              </a:rPr>
            </a:br>
            <a:r>
              <a:rPr lang="en-GB" dirty="0">
                <a:latin typeface="Courier New"/>
                <a:ea typeface="Courier New"/>
                <a:cs typeface="Courier New"/>
                <a:sym typeface="Courier New"/>
              </a:rPr>
              <a:t>   *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2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2</a:t>
            </a:r>
            <a:br>
              <a:rPr lang="en-GB" dirty="0">
                <a:latin typeface="Courier New"/>
                <a:ea typeface="Courier New"/>
                <a:cs typeface="Courier New"/>
                <a:sym typeface="Courier New"/>
              </a:rPr>
            </a:br>
            <a:r>
              <a:rPr lang="en-GB" dirty="0">
                <a:latin typeface="Courier New"/>
                <a:ea typeface="Courier New"/>
                <a:cs typeface="Courier New"/>
                <a:sym typeface="Courier New"/>
              </a:rPr>
              <a:t>  * * *    </a:t>
            </a:r>
            <a:r>
              <a:rPr lang="en-GB" dirty="0" err="1">
                <a:latin typeface="Courier New"/>
                <a:ea typeface="Courier New"/>
                <a:cs typeface="Courier New"/>
                <a:sym typeface="Courier New"/>
              </a:rPr>
              <a:t>howManyStars</a:t>
            </a:r>
            <a:r>
              <a:rPr lang="en-GB" dirty="0">
                <a:latin typeface="Courier New"/>
                <a:ea typeface="Courier New"/>
                <a:cs typeface="Courier New"/>
                <a:sym typeface="Courier New"/>
              </a:rPr>
              <a:t> = 3	</a:t>
            </a:r>
            <a:r>
              <a:rPr lang="en-GB" dirty="0" err="1">
                <a:latin typeface="Courier New"/>
                <a:ea typeface="Courier New"/>
                <a:cs typeface="Courier New"/>
                <a:sym typeface="Courier New"/>
              </a:rPr>
              <a:t>howManySpaces</a:t>
            </a:r>
            <a:r>
              <a:rPr lang="en-GB" dirty="0">
                <a:latin typeface="Courier New"/>
                <a:ea typeface="Courier New"/>
                <a:cs typeface="Courier New"/>
                <a:sym typeface="Courier New"/>
              </a:rPr>
              <a:t> = 1</a:t>
            </a:r>
          </a:p>
        </p:txBody>
      </p:sp>
      <p:sp>
        <p:nvSpPr>
          <p:cNvPr id="114" name="Shape 1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rtl="0">
              <a:spcBef>
                <a:spcPts val="0"/>
              </a:spcBef>
              <a:buNone/>
            </a:pPr>
            <a:r>
              <a:rPr lang="en-GB"/>
              <a:t>Show a diamond: repeat procedure</a:t>
            </a:r>
          </a:p>
        </p:txBody>
      </p:sp>
      <p:sp>
        <p:nvSpPr>
          <p:cNvPr id="120" name="Shape 120"/>
          <p:cNvSpPr txBox="1">
            <a:spLocks noGrp="1"/>
          </p:cNvSpPr>
          <p:nvPr>
            <p:ph type="body" idx="1"/>
          </p:nvPr>
        </p:nvSpPr>
        <p:spPr>
          <a:xfrm>
            <a:off x="311700" y="1225225"/>
            <a:ext cx="8520600" cy="3354000"/>
          </a:xfrm>
          <a:prstGeom prst="rect">
            <a:avLst/>
          </a:prstGeom>
        </p:spPr>
        <p:txBody>
          <a:bodyPr lIns="91425" tIns="91425" rIns="91425" bIns="91425" anchor="t" anchorCtr="0">
            <a:noAutofit/>
          </a:bodyPr>
          <a:lstStyle/>
          <a:p>
            <a:pPr lvl="0" rtl="0">
              <a:spcBef>
                <a:spcPts val="0"/>
              </a:spcBef>
              <a:buNone/>
            </a:pPr>
            <a:r>
              <a:rPr lang="en-GB">
                <a:latin typeface="Courier New"/>
                <a:ea typeface="Courier New"/>
                <a:cs typeface="Courier New"/>
                <a:sym typeface="Courier New"/>
              </a:rPr>
              <a:t>public static void repeat(int howMany, String what) {</a:t>
            </a:r>
            <a:br>
              <a:rPr lang="en-GB">
                <a:latin typeface="Courier New"/>
                <a:ea typeface="Courier New"/>
                <a:cs typeface="Courier New"/>
                <a:sym typeface="Courier New"/>
              </a:rPr>
            </a:br>
            <a:r>
              <a:rPr lang="en-GB">
                <a:latin typeface="Courier New"/>
                <a:ea typeface="Courier New"/>
                <a:cs typeface="Courier New"/>
                <a:sym typeface="Courier New"/>
              </a:rPr>
              <a:t>	for (int i = 0; i &lt; howMany; i++)</a:t>
            </a:r>
            <a:br>
              <a:rPr lang="en-GB">
                <a:latin typeface="Courier New"/>
                <a:ea typeface="Courier New"/>
                <a:cs typeface="Courier New"/>
                <a:sym typeface="Courier New"/>
              </a:rPr>
            </a:br>
            <a:r>
              <a:rPr lang="en-GB">
                <a:latin typeface="Courier New"/>
                <a:ea typeface="Courier New"/>
                <a:cs typeface="Courier New"/>
                <a:sym typeface="Courier New"/>
              </a:rPr>
              <a:t>		System.out.print(what);</a:t>
            </a:r>
            <a:br>
              <a:rPr lang="en-GB">
                <a:latin typeface="Courier New"/>
                <a:ea typeface="Courier New"/>
                <a:cs typeface="Courier New"/>
                <a:sym typeface="Courier New"/>
              </a:rPr>
            </a:br>
            <a:r>
              <a:rPr lang="en-GB">
                <a:latin typeface="Courier New"/>
                <a:ea typeface="Courier New"/>
                <a:cs typeface="Courier New"/>
                <a:sym typeface="Courier New"/>
              </a:rPr>
              <a:t>}</a:t>
            </a:r>
          </a:p>
          <a:p>
            <a:pPr lvl="0" rtl="0">
              <a:spcBef>
                <a:spcPts val="0"/>
              </a:spcBef>
              <a:buNone/>
            </a:pPr>
            <a:endParaRPr>
              <a:latin typeface="Courier New"/>
              <a:ea typeface="Courier New"/>
              <a:cs typeface="Courier New"/>
              <a:sym typeface="Courier New"/>
            </a:endParaRPr>
          </a:p>
          <a:p>
            <a:pPr lvl="0" rtl="0">
              <a:spcBef>
                <a:spcPts val="0"/>
              </a:spcBef>
              <a:buNone/>
            </a:pPr>
            <a:r>
              <a:rPr lang="en-GB">
                <a:latin typeface="Courier New"/>
                <a:ea typeface="Courier New"/>
                <a:cs typeface="Courier New"/>
                <a:sym typeface="Courier New"/>
              </a:rPr>
              <a:t>That’s the end of the chain...</a:t>
            </a:r>
          </a:p>
        </p:txBody>
      </p:sp>
      <p:sp>
        <p:nvSpPr>
          <p:cNvPr id="121" name="Shape 12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t>9</a:t>
            </a:fld>
            <a:endParaRPr lang="en-GB"/>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1351</TotalTime>
  <Words>4691</Words>
  <Application>Microsoft Macintosh PowerPoint</Application>
  <PresentationFormat>On-screen Show (16:9)</PresentationFormat>
  <Paragraphs>656</Paragraphs>
  <Slides>58</Slides>
  <Notes>57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58</vt:i4>
      </vt:variant>
    </vt:vector>
  </HeadingPairs>
  <TitlesOfParts>
    <vt:vector size="66" baseType="lpstr">
      <vt:lpstr>Open Sans</vt:lpstr>
      <vt:lpstr>Arial</vt:lpstr>
      <vt:lpstr>Wingdings</vt:lpstr>
      <vt:lpstr>Segoe UI</vt:lpstr>
      <vt:lpstr>Economica</vt:lpstr>
      <vt:lpstr>Consolas</vt:lpstr>
      <vt:lpstr>Courier New</vt:lpstr>
      <vt:lpstr>luxe</vt:lpstr>
      <vt:lpstr>Basic Process</vt:lpstr>
      <vt:lpstr>This week’s topics</vt:lpstr>
      <vt:lpstr>Procedural programming A stepping stone to OO programming...</vt:lpstr>
      <vt:lpstr>Break down a program into procedures</vt:lpstr>
      <vt:lpstr>Show a diamond: main procedure</vt:lpstr>
      <vt:lpstr>Show a diamond: showDiamond procedure</vt:lpstr>
      <vt:lpstr>Show a diamond: showTop procedure</vt:lpstr>
      <vt:lpstr>Show a diamond: showLine procedure</vt:lpstr>
      <vt:lpstr>Show a diamond: repeat procedure</vt:lpstr>
      <vt:lpstr>Show a diamond: showMiddle and showBottom</vt:lpstr>
      <vt:lpstr>Never repeat code. Always reuse code.</vt:lpstr>
      <vt:lpstr>Show a diamond : Python</vt:lpstr>
      <vt:lpstr>Show a diamond: showTop procedure</vt:lpstr>
      <vt:lpstr>Show a diamond: showLine procedure</vt:lpstr>
      <vt:lpstr>Show a diamond: repeat procedure</vt:lpstr>
      <vt:lpstr>Show a diamond: showMiddle and showBottom</vt:lpstr>
      <vt:lpstr>Process #1 Key/framework approach  How to find a solution when you don’t have a pattern.</vt:lpstr>
      <vt:lpstr>Goal, Plan and Key</vt:lpstr>
      <vt:lpstr>Goal, Plan and Key</vt:lpstr>
      <vt:lpstr>Goal, Plan and Key</vt:lpstr>
      <vt:lpstr>Where does a programmer start?</vt:lpstr>
      <vt:lpstr>Where does a programmer start?</vt:lpstr>
      <vt:lpstr>Where does a programmer start?</vt:lpstr>
      <vt:lpstr>The framework</vt:lpstr>
      <vt:lpstr>Same key, different frameworks</vt:lpstr>
      <vt:lpstr>Key/framework step-by-step</vt:lpstr>
      <vt:lpstr>Start with the key code</vt:lpstr>
      <vt:lpstr>Add the start value</vt:lpstr>
      <vt:lpstr>Add the loop</vt:lpstr>
      <vt:lpstr>Read loop</vt:lpstr>
      <vt:lpstr>Add the first read</vt:lpstr>
      <vt:lpstr>Add the second read</vt:lpstr>
      <vt:lpstr>Add the output</vt:lpstr>
      <vt:lpstr>Process #2 Incremental goals  How to tackle a large problem!</vt:lpstr>
      <vt:lpstr>Incremental Goals</vt:lpstr>
      <vt:lpstr>Specification</vt:lpstr>
      <vt:lpstr>Incremental goal #1 - Java</vt:lpstr>
      <vt:lpstr>Incremental goal #1 – Python</vt:lpstr>
      <vt:lpstr>Incremental goal #2 - Java</vt:lpstr>
      <vt:lpstr>Incremental goal #2 - Python</vt:lpstr>
      <vt:lpstr>Incremental goal #3: Complete</vt:lpstr>
      <vt:lpstr>Complete Solution - Java</vt:lpstr>
      <vt:lpstr>Complete Solution - Python</vt:lpstr>
      <vt:lpstr>Integer division and remainder</vt:lpstr>
      <vt:lpstr>The modulo operator: %</vt:lpstr>
      <vt:lpstr>Extracting digits from a number</vt:lpstr>
      <vt:lpstr>3/5. Testing</vt:lpstr>
      <vt:lpstr>How to test</vt:lpstr>
      <vt:lpstr>Off-by-one error</vt:lpstr>
      <vt:lpstr>Testing example</vt:lpstr>
      <vt:lpstr>Test the beginning/middle/end of the array</vt:lpstr>
      <vt:lpstr>Test the beginning/middle/end of a range</vt:lpstr>
      <vt:lpstr>Testing Invalid Inputs</vt:lpstr>
      <vt:lpstr>4/5. Debugging</vt:lpstr>
      <vt:lpstr>The “poor person’s” debugger</vt:lpstr>
      <vt:lpstr>The BlueJ Debugger</vt:lpstr>
      <vt:lpstr>A checkpoint</vt:lpstr>
      <vt:lpstr>For Python, You can use Debugger in the 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Process</dc:title>
  <cp:lastModifiedBy>Gitarth Vaishnav</cp:lastModifiedBy>
  <cp:revision>5</cp:revision>
  <dcterms:modified xsi:type="dcterms:W3CDTF">2023-01-24T02:15:51Z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2023-01-17T02:25:56Z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754be38e-ce71-4222-9208-ace95e6cb53d</vt:lpwstr>
  </property>
  <property fmtid="{D5CDD505-2E9C-101B-9397-08002B2CF9AE}" pid="8" name="MSIP_Label_51a6c3db-1667-4f49-995a-8b9973972958_ContentBits">
    <vt:lpwstr>0</vt:lpwstr>
  </property>
</Properties>
</file>