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89" r:id="rId5"/>
    <p:sldId id="345" r:id="rId6"/>
    <p:sldId id="346" r:id="rId7"/>
    <p:sldId id="347" r:id="rId8"/>
    <p:sldId id="348" r:id="rId9"/>
    <p:sldId id="349" r:id="rId10"/>
    <p:sldId id="350" r:id="rId11"/>
    <p:sldId id="351" r:id="rId12"/>
    <p:sldId id="352" r:id="rId13"/>
    <p:sldId id="353" r:id="rId14"/>
    <p:sldId id="362" r:id="rId15"/>
    <p:sldId id="354" r:id="rId16"/>
    <p:sldId id="355" r:id="rId17"/>
    <p:sldId id="356" r:id="rId18"/>
    <p:sldId id="357" r:id="rId19"/>
    <p:sldId id="359" r:id="rId20"/>
    <p:sldId id="360" r:id="rId21"/>
    <p:sldId id="361" r:id="rId22"/>
    <p:sldId id="363" r:id="rId23"/>
    <p:sldId id="364" r:id="rId24"/>
    <p:sldId id="365" r:id="rId25"/>
    <p:sldId id="366" r:id="rId26"/>
    <p:sldId id="367" r:id="rId27"/>
    <p:sldId id="36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259BEB0A-9B18-694B-99AB-94F69A9B54AD}">
          <p14:sldIdLst/>
        </p14:section>
        <p14:section name="Layouts" id="{14B08E05-62FE-2547-A4CE-EF3F3E32D614}">
          <p14:sldIdLst>
            <p14:sldId id="289"/>
            <p14:sldId id="345"/>
            <p14:sldId id="346"/>
            <p14:sldId id="347"/>
            <p14:sldId id="348"/>
            <p14:sldId id="349"/>
            <p14:sldId id="350"/>
            <p14:sldId id="351"/>
            <p14:sldId id="352"/>
            <p14:sldId id="353"/>
            <p14:sldId id="362"/>
            <p14:sldId id="354"/>
            <p14:sldId id="355"/>
            <p14:sldId id="356"/>
            <p14:sldId id="357"/>
            <p14:sldId id="359"/>
            <p14:sldId id="360"/>
            <p14:sldId id="361"/>
            <p14:sldId id="363"/>
            <p14:sldId id="364"/>
            <p14:sldId id="365"/>
            <p14:sldId id="366"/>
            <p14:sldId id="367"/>
            <p14:sldId id="36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4BEB"/>
    <a:srgbClr val="323232"/>
    <a:srgbClr val="B2B2B2"/>
    <a:srgbClr val="F4F2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395" autoAdjust="0"/>
  </p:normalViewPr>
  <p:slideViewPr>
    <p:cSldViewPr snapToGrid="0" snapToObjects="1">
      <p:cViewPr>
        <p:scale>
          <a:sx n="50" d="100"/>
          <a:sy n="50" d="100"/>
        </p:scale>
        <p:origin x="12" y="42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 Id="rId4" Type="http://schemas.openxmlformats.org/officeDocument/2006/relationships/image" Target="../media/image28.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 Id="rId5" Type="http://schemas.openxmlformats.org/officeDocument/2006/relationships/image" Target="../media/image58.wmf"/><Relationship Id="rId4" Type="http://schemas.openxmlformats.org/officeDocument/2006/relationships/image" Target="../media/image57.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image" Target="../media/image59.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image" Target="../media/image6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 Id="rId4" Type="http://schemas.openxmlformats.org/officeDocument/2006/relationships/image" Target="../media/image3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36.wmf"/><Relationship Id="rId1" Type="http://schemas.openxmlformats.org/officeDocument/2006/relationships/image" Target="../media/image3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8.wmf"/><Relationship Id="rId7" Type="http://schemas.openxmlformats.org/officeDocument/2006/relationships/image" Target="../media/image42.wmf"/><Relationship Id="rId2" Type="http://schemas.openxmlformats.org/officeDocument/2006/relationships/image" Target="../media/image37.wmf"/><Relationship Id="rId1" Type="http://schemas.openxmlformats.org/officeDocument/2006/relationships/image" Target="../media/image30.wmf"/><Relationship Id="rId6" Type="http://schemas.openxmlformats.org/officeDocument/2006/relationships/image" Target="../media/image41.wmf"/><Relationship Id="rId5" Type="http://schemas.openxmlformats.org/officeDocument/2006/relationships/image" Target="../media/image40.wmf"/><Relationship Id="rId4" Type="http://schemas.openxmlformats.org/officeDocument/2006/relationships/image" Target="../media/image3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30.wmf"/><Relationship Id="rId1" Type="http://schemas.openxmlformats.org/officeDocument/2006/relationships/image" Target="../media/image29.wmf"/><Relationship Id="rId4" Type="http://schemas.openxmlformats.org/officeDocument/2006/relationships/image" Target="../media/image44.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45.wmf"/><Relationship Id="rId4" Type="http://schemas.openxmlformats.org/officeDocument/2006/relationships/image" Target="../media/image48.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6.wmf"/><Relationship Id="rId7" Type="http://schemas.openxmlformats.org/officeDocument/2006/relationships/image" Target="../media/image53.wmf"/><Relationship Id="rId2" Type="http://schemas.openxmlformats.org/officeDocument/2006/relationships/image" Target="../media/image49.wmf"/><Relationship Id="rId1" Type="http://schemas.openxmlformats.org/officeDocument/2006/relationships/image" Target="../media/image45.wmf"/><Relationship Id="rId6" Type="http://schemas.openxmlformats.org/officeDocument/2006/relationships/image" Target="../media/image52.wmf"/><Relationship Id="rId5" Type="http://schemas.openxmlformats.org/officeDocument/2006/relationships/image" Target="../media/image51.wmf"/><Relationship Id="rId4" Type="http://schemas.openxmlformats.org/officeDocument/2006/relationships/image" Target="../media/image5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27BE0-8D26-2C46-B592-87513771FDEF}" type="datetimeFigureOut">
              <a:rPr lang="en-US" smtClean="0"/>
              <a:t>10/25/2021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364B19-607B-B942-B14B-DB932692D378}" type="slidenum">
              <a:rPr lang="en-US" smtClean="0"/>
              <a:t>‹#›</a:t>
            </a:fld>
            <a:endParaRPr lang="en-US"/>
          </a:p>
        </p:txBody>
      </p:sp>
    </p:spTree>
    <p:extLst>
      <p:ext uri="{BB962C8B-B14F-4D97-AF65-F5344CB8AC3E}">
        <p14:creationId xmlns:p14="http://schemas.microsoft.com/office/powerpoint/2010/main" val="1015148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2"/>
          <a:stretch>
            <a:fillRect/>
          </a:stretch>
        </p:blipFill>
        <p:spPr>
          <a:xfrm>
            <a:off x="717794" y="719529"/>
            <a:ext cx="1013045" cy="431083"/>
          </a:xfrm>
          <a:prstGeom prst="rect">
            <a:avLst/>
          </a:prstGeom>
        </p:spPr>
      </p:pic>
      <p:pic>
        <p:nvPicPr>
          <p:cNvPr id="7" name="Picture 6">
            <a:extLst>
              <a:ext uri="{FF2B5EF4-FFF2-40B4-BE49-F238E27FC236}">
                <a16:creationId xmlns:a16="http://schemas.microsoft.com/office/drawing/2014/main" id="{1739CB7F-C500-664A-85BC-40E980796747}"/>
              </a:ext>
            </a:extLst>
          </p:cNvPr>
          <p:cNvPicPr>
            <a:picLocks noChangeAspect="1"/>
          </p:cNvPicPr>
          <p:nvPr userDrawn="1"/>
        </p:nvPicPr>
        <p:blipFill rotWithShape="1">
          <a:blip r:embed="rId3"/>
          <a:srcRect t="1441"/>
          <a:stretch/>
        </p:blipFill>
        <p:spPr>
          <a:xfrm>
            <a:off x="6367137" y="-1"/>
            <a:ext cx="5824863" cy="6759147"/>
          </a:xfrm>
          <a:prstGeom prst="rect">
            <a:avLst/>
          </a:prstGeom>
        </p:spPr>
      </p:pic>
      <p:sp>
        <p:nvSpPr>
          <p:cNvPr id="8" name="TextBox 7">
            <a:extLst>
              <a:ext uri="{FF2B5EF4-FFF2-40B4-BE49-F238E27FC236}">
                <a16:creationId xmlns:a16="http://schemas.microsoft.com/office/drawing/2014/main" id="{694D4A17-CCAE-BD4B-887F-A1DBBA9FD3FB}"/>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10">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A7EFA2-B1FD-1E43-9276-0F55A5EC671A}"/>
              </a:ext>
            </a:extLst>
          </p:cNvPr>
          <p:cNvPicPr>
            <a:picLocks noChangeAspect="1"/>
          </p:cNvPicPr>
          <p:nvPr userDrawn="1"/>
        </p:nvPicPr>
        <p:blipFill rotWithShape="1">
          <a:blip r:embed="rId2"/>
          <a:srcRect l="51689"/>
          <a:stretch/>
        </p:blipFill>
        <p:spPr>
          <a:xfrm>
            <a:off x="6301946" y="0"/>
            <a:ext cx="5890054"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6" name="Picture 5">
            <a:extLst>
              <a:ext uri="{FF2B5EF4-FFF2-40B4-BE49-F238E27FC236}">
                <a16:creationId xmlns:a16="http://schemas.microsoft.com/office/drawing/2014/main" id="{C2D4AE9F-74AC-D04B-90B5-A6807CBD85C4}"/>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7" name="TextBox 6">
            <a:extLst>
              <a:ext uri="{FF2B5EF4-FFF2-40B4-BE49-F238E27FC236}">
                <a16:creationId xmlns:a16="http://schemas.microsoft.com/office/drawing/2014/main" id="{40A88856-F89C-EF4E-B6A8-ABF16041A3D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2611426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11">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856B1C-BE9C-3E40-80C8-A011A3C8E1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3464588" y="1933263"/>
            <a:ext cx="700797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3464588" y="3153403"/>
            <a:ext cx="700797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4E3F4ABF-2D84-7949-9C75-93BB27248487}"/>
              </a:ext>
            </a:extLst>
          </p:cNvPr>
          <p:cNvPicPr>
            <a:picLocks noChangeAspect="1"/>
          </p:cNvPicPr>
          <p:nvPr userDrawn="1"/>
        </p:nvPicPr>
        <p:blipFill>
          <a:blip r:embed="rId3"/>
          <a:stretch>
            <a:fillRect/>
          </a:stretch>
        </p:blipFill>
        <p:spPr>
          <a:xfrm>
            <a:off x="693876" y="5449014"/>
            <a:ext cx="748146" cy="709155"/>
          </a:xfrm>
          <a:prstGeom prst="rect">
            <a:avLst/>
          </a:prstGeom>
        </p:spPr>
      </p:pic>
      <p:sp>
        <p:nvSpPr>
          <p:cNvPr id="6" name="TextBox 5">
            <a:extLst>
              <a:ext uri="{FF2B5EF4-FFF2-40B4-BE49-F238E27FC236}">
                <a16:creationId xmlns:a16="http://schemas.microsoft.com/office/drawing/2014/main" id="{5B12A80C-D730-564E-BB04-3FCA28CD2AE0}"/>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95000"/>
                    <a:lumOff val="5000"/>
                  </a:schemeClr>
                </a:solidFill>
              </a:rPr>
              <a:t>UTS CRICOS 00099F</a:t>
            </a:r>
          </a:p>
        </p:txBody>
      </p:sp>
    </p:spTree>
    <p:extLst>
      <p:ext uri="{BB962C8B-B14F-4D97-AF65-F5344CB8AC3E}">
        <p14:creationId xmlns:p14="http://schemas.microsoft.com/office/powerpoint/2010/main" val="53361080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12">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64A8C5-B98A-DD4E-960D-F3D3761EC0E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5990971" y="2329189"/>
            <a:ext cx="595718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5990971" y="3549329"/>
            <a:ext cx="595718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4E3F4ABF-2D84-7949-9C75-93BB27248487}"/>
              </a:ext>
            </a:extLst>
          </p:cNvPr>
          <p:cNvPicPr>
            <a:picLocks noChangeAspect="1"/>
          </p:cNvPicPr>
          <p:nvPr userDrawn="1"/>
        </p:nvPicPr>
        <p:blipFill>
          <a:blip r:embed="rId3"/>
          <a:stretch>
            <a:fillRect/>
          </a:stretch>
        </p:blipFill>
        <p:spPr>
          <a:xfrm>
            <a:off x="693876" y="5449014"/>
            <a:ext cx="748146" cy="709155"/>
          </a:xfrm>
          <a:prstGeom prst="rect">
            <a:avLst/>
          </a:prstGeom>
        </p:spPr>
      </p:pic>
      <p:sp>
        <p:nvSpPr>
          <p:cNvPr id="7" name="TextBox 6">
            <a:extLst>
              <a:ext uri="{FF2B5EF4-FFF2-40B4-BE49-F238E27FC236}">
                <a16:creationId xmlns:a16="http://schemas.microsoft.com/office/drawing/2014/main" id="{C2431573-003B-1248-BFDD-83146ACD9FF8}"/>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27814733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13">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92481E-4CF5-CA4B-AB81-3F8A7DE984B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9E2E7B1-2CAA-0442-BF33-993CA9D00FE0}"/>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2" name="Title 1"/>
          <p:cNvSpPr>
            <a:spLocks noGrp="1"/>
          </p:cNvSpPr>
          <p:nvPr>
            <p:ph type="ctrTitle" hasCustomPrompt="1"/>
          </p:nvPr>
        </p:nvSpPr>
        <p:spPr>
          <a:xfrm>
            <a:off x="2235061" y="2276354"/>
            <a:ext cx="7318942" cy="1201854"/>
          </a:xfrm>
        </p:spPr>
        <p:txBody>
          <a:bodyPr anchor="t">
            <a:noAutofit/>
          </a:bodyPr>
          <a:lstStyle>
            <a:lvl1pPr algn="l">
              <a:defRPr lang="en-AU" sz="3400" smtClean="0">
                <a:solidFill>
                  <a:schemeClr val="tx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2235061" y="3496496"/>
            <a:ext cx="7318942" cy="1483672"/>
          </a:xfrm>
        </p:spPr>
        <p:txBody>
          <a:bodyPr>
            <a:noAutofit/>
          </a:bodyPr>
          <a:lstStyle>
            <a:lvl1pPr marL="0" indent="0" algn="l">
              <a:lnSpc>
                <a:spcPts val="2050"/>
              </a:lnSpc>
              <a:spcBef>
                <a:spcPts val="0"/>
              </a:spcBef>
              <a:buNone/>
              <a:defRPr lang="en-AU" sz="1600" smtClean="0">
                <a:solidFill>
                  <a:schemeClr val="tx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sp>
        <p:nvSpPr>
          <p:cNvPr id="6" name="TextBox 5">
            <a:extLst>
              <a:ext uri="{FF2B5EF4-FFF2-40B4-BE49-F238E27FC236}">
                <a16:creationId xmlns:a16="http://schemas.microsoft.com/office/drawing/2014/main" id="{2AF67CAC-88DC-A347-B609-48E8C5032870}"/>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solidFill>
              </a:rPr>
              <a:t>UTS CRICOS 00099F</a:t>
            </a:r>
          </a:p>
        </p:txBody>
      </p:sp>
    </p:spTree>
    <p:extLst>
      <p:ext uri="{BB962C8B-B14F-4D97-AF65-F5344CB8AC3E}">
        <p14:creationId xmlns:p14="http://schemas.microsoft.com/office/powerpoint/2010/main" val="53588104"/>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14">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DA576C-E09E-DA46-9E41-2C17B83D599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6" name="Picture 5">
            <a:extLst>
              <a:ext uri="{FF2B5EF4-FFF2-40B4-BE49-F238E27FC236}">
                <a16:creationId xmlns:a16="http://schemas.microsoft.com/office/drawing/2014/main" id="{C2D4AE9F-74AC-D04B-90B5-A6807CBD85C4}"/>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8" name="TextBox 7">
            <a:extLst>
              <a:ext uri="{FF2B5EF4-FFF2-40B4-BE49-F238E27FC236}">
                <a16:creationId xmlns:a16="http://schemas.microsoft.com/office/drawing/2014/main" id="{527EBCE9-73DA-4849-863C-4D208F8DA70E}"/>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3244665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15">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528CDE-FE80-924C-8060-9D82A8CC322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ound Same Side Corner Rectangle 7">
            <a:extLst>
              <a:ext uri="{FF2B5EF4-FFF2-40B4-BE49-F238E27FC236}">
                <a16:creationId xmlns:a16="http://schemas.microsoft.com/office/drawing/2014/main" id="{41DFA51C-E3F7-3042-8CC9-2BA7335B534A}"/>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27854" y="855546"/>
            <a:ext cx="7574314" cy="1218351"/>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p:nvPr>
        </p:nvSpPr>
        <p:spPr>
          <a:xfrm>
            <a:off x="627854" y="2075688"/>
            <a:ext cx="7574314"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solidFill>
                <a:srgbClr val="FFFFFF"/>
              </a:solidFill>
              <a:effectLst/>
              <a:latin typeface="Helvetica" pitchFamily="2" charset="0"/>
            </a:endParaRPr>
          </a:p>
        </p:txBody>
      </p:sp>
      <p:pic>
        <p:nvPicPr>
          <p:cNvPr id="11" name="Picture 10">
            <a:extLst>
              <a:ext uri="{FF2B5EF4-FFF2-40B4-BE49-F238E27FC236}">
                <a16:creationId xmlns:a16="http://schemas.microsoft.com/office/drawing/2014/main" id="{766798C6-69F7-6245-B3D0-596916941027}"/>
              </a:ext>
            </a:extLst>
          </p:cNvPr>
          <p:cNvPicPr>
            <a:picLocks noChangeAspect="1"/>
          </p:cNvPicPr>
          <p:nvPr userDrawn="1"/>
        </p:nvPicPr>
        <p:blipFill>
          <a:blip r:embed="rId3"/>
          <a:stretch>
            <a:fillRect/>
          </a:stretch>
        </p:blipFill>
        <p:spPr>
          <a:xfrm>
            <a:off x="573078" y="6287426"/>
            <a:ext cx="658649" cy="280276"/>
          </a:xfrm>
          <a:prstGeom prst="rect">
            <a:avLst/>
          </a:prstGeom>
        </p:spPr>
      </p:pic>
      <p:sp>
        <p:nvSpPr>
          <p:cNvPr id="9" name="TextBox 8">
            <a:extLst>
              <a:ext uri="{FF2B5EF4-FFF2-40B4-BE49-F238E27FC236}">
                <a16:creationId xmlns:a16="http://schemas.microsoft.com/office/drawing/2014/main" id="{538C20BC-6376-9040-AE58-12124121080C}"/>
              </a:ext>
            </a:extLst>
          </p:cNvPr>
          <p:cNvSpPr txBox="1"/>
          <p:nvPr userDrawn="1"/>
        </p:nvSpPr>
        <p:spPr>
          <a:xfrm>
            <a:off x="10018207" y="6326629"/>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1414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1">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6616"/>
            <a:ext cx="7574314" cy="1220142"/>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713232" y="2085901"/>
            <a:ext cx="6144768" cy="785315"/>
          </a:xfrm>
          <a:solidFill>
            <a:schemeClr val="bg2">
              <a:lumMod val="20000"/>
              <a:lumOff val="80000"/>
            </a:schemeClr>
          </a:solidFill>
        </p:spPr>
        <p:txBody>
          <a:bodyPr lIns="90000" anchor="ctr"/>
          <a:lstStyle>
            <a:lvl1pPr marL="0" indent="0">
              <a:lnSpc>
                <a:spcPts val="2050"/>
              </a:lnSpc>
              <a:spcBef>
                <a:spcPts val="0"/>
              </a:spcBef>
              <a:buNone/>
              <a:defRPr lang="en-AU"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4" name="Text Placeholder 2">
            <a:extLst>
              <a:ext uri="{FF2B5EF4-FFF2-40B4-BE49-F238E27FC236}">
                <a16:creationId xmlns:a16="http://schemas.microsoft.com/office/drawing/2014/main" id="{E0E671DF-A16D-7042-99F1-01B4E7B92712}"/>
              </a:ext>
            </a:extLst>
          </p:cNvPr>
          <p:cNvSpPr>
            <a:spLocks noGrp="1"/>
          </p:cNvSpPr>
          <p:nvPr>
            <p:ph type="body" idx="13" hasCustomPrompt="1"/>
          </p:nvPr>
        </p:nvSpPr>
        <p:spPr>
          <a:xfrm>
            <a:off x="713232" y="3140968"/>
            <a:ext cx="6144768" cy="785315"/>
          </a:xfrm>
          <a:solidFill>
            <a:schemeClr val="tx2"/>
          </a:solidFill>
        </p:spPr>
        <p:txBody>
          <a:bodyPr anchor="ctr"/>
          <a:lstStyle>
            <a:lvl1pPr marL="0" indent="0">
              <a:lnSpc>
                <a:spcPts val="2050"/>
              </a:lnSpc>
              <a:spcBef>
                <a:spcPts val="0"/>
              </a:spcBef>
              <a:buNone/>
              <a:defRPr lang="en-AU" smtClean="0">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5" name="Text Placeholder 2">
            <a:extLst>
              <a:ext uri="{FF2B5EF4-FFF2-40B4-BE49-F238E27FC236}">
                <a16:creationId xmlns:a16="http://schemas.microsoft.com/office/drawing/2014/main" id="{5F8B380E-0693-2D4D-8629-8F7AEECD4997}"/>
              </a:ext>
            </a:extLst>
          </p:cNvPr>
          <p:cNvSpPr>
            <a:spLocks noGrp="1"/>
          </p:cNvSpPr>
          <p:nvPr>
            <p:ph type="body" idx="14" hasCustomPrompt="1"/>
          </p:nvPr>
        </p:nvSpPr>
        <p:spPr>
          <a:xfrm>
            <a:off x="713232" y="4302256"/>
            <a:ext cx="6144768" cy="785315"/>
          </a:xfrm>
          <a:solidFill>
            <a:schemeClr val="bg2"/>
          </a:solidFill>
        </p:spPr>
        <p:txBody>
          <a:bodyPr anchor="ctr"/>
          <a:lstStyle>
            <a:lvl1pPr marL="0" indent="0">
              <a:lnSpc>
                <a:spcPts val="2050"/>
              </a:lnSpc>
              <a:spcBef>
                <a:spcPts val="0"/>
              </a:spcBef>
              <a:buNone/>
              <a:defRPr lang="en-AU"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7" name="Content Placeholder 3">
            <a:extLst>
              <a:ext uri="{FF2B5EF4-FFF2-40B4-BE49-F238E27FC236}">
                <a16:creationId xmlns:a16="http://schemas.microsoft.com/office/drawing/2014/main" id="{5FF4630B-2B4C-AF4F-A238-DBAC88C7811A}"/>
              </a:ext>
            </a:extLst>
          </p:cNvPr>
          <p:cNvSpPr>
            <a:spLocks noGrp="1"/>
          </p:cNvSpPr>
          <p:nvPr>
            <p:ph sz="half" idx="2" hasCustomPrompt="1"/>
          </p:nvPr>
        </p:nvSpPr>
        <p:spPr>
          <a:xfrm>
            <a:off x="7111625" y="2085901"/>
            <a:ext cx="4358326" cy="3010813"/>
          </a:xfrm>
          <a:solidFill>
            <a:schemeClr val="accent1"/>
          </a:solidFill>
        </p:spPr>
        <p:txBody>
          <a:bodyPr anchor="ctr"/>
          <a:lstStyle>
            <a:lvl1pPr algn="ctr">
              <a:lnSpc>
                <a:spcPct val="100000"/>
              </a:lnSpc>
              <a:defRPr sz="2400">
                <a:solidFill>
                  <a:schemeClr val="bg1"/>
                </a:solidFill>
              </a:defRPr>
            </a:lvl1pPr>
          </a:lstStyle>
          <a:p>
            <a:pPr lvl="0"/>
            <a:r>
              <a:rPr lang="en-US" dirty="0"/>
              <a:t>Insert quote/</a:t>
            </a:r>
            <a:br>
              <a:rPr lang="en-US" dirty="0"/>
            </a:br>
            <a:r>
              <a:rPr lang="en-US" dirty="0"/>
              <a:t>image here</a:t>
            </a:r>
          </a:p>
        </p:txBody>
      </p:sp>
      <p:sp>
        <p:nvSpPr>
          <p:cNvPr id="11" name="Round Same Side Corner Rectangle 10">
            <a:extLst>
              <a:ext uri="{FF2B5EF4-FFF2-40B4-BE49-F238E27FC236}">
                <a16:creationId xmlns:a16="http://schemas.microsoft.com/office/drawing/2014/main" id="{B671E6C5-A11E-534F-A92A-A05330550BF1}"/>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5A3F370-5644-0545-A5D8-95E03C5C759B}"/>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5" name="Footer Placeholder 4"/>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97476495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2">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6616"/>
            <a:ext cx="7574314" cy="780160"/>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713232" y="1636776"/>
            <a:ext cx="3566160" cy="2049399"/>
          </a:xfrm>
          <a:solidFill>
            <a:schemeClr val="tx2"/>
          </a:solidFill>
        </p:spPr>
        <p:txBody>
          <a:bodyPr lIns="306000" rIns="125999" anchor="ctr"/>
          <a:lstStyle>
            <a:lvl1pPr marL="0" indent="0">
              <a:lnSpc>
                <a:spcPts val="17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4" name="Text Placeholder 2">
            <a:extLst>
              <a:ext uri="{FF2B5EF4-FFF2-40B4-BE49-F238E27FC236}">
                <a16:creationId xmlns:a16="http://schemas.microsoft.com/office/drawing/2014/main" id="{E0E671DF-A16D-7042-99F1-01B4E7B92712}"/>
              </a:ext>
            </a:extLst>
          </p:cNvPr>
          <p:cNvSpPr>
            <a:spLocks noGrp="1"/>
          </p:cNvSpPr>
          <p:nvPr>
            <p:ph type="body" idx="13" hasCustomPrompt="1"/>
          </p:nvPr>
        </p:nvSpPr>
        <p:spPr>
          <a:xfrm>
            <a:off x="4279392" y="3679334"/>
            <a:ext cx="3582073" cy="2063100"/>
          </a:xfrm>
          <a:solidFill>
            <a:schemeClr val="tx2"/>
          </a:solidFill>
        </p:spPr>
        <p:txBody>
          <a:bodyPr lIns="306000" rIns="125999" anchor="ctr"/>
          <a:lstStyle>
            <a:lvl1pPr marL="0" indent="0">
              <a:lnSpc>
                <a:spcPts val="18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5" name="Text Placeholder 2">
            <a:extLst>
              <a:ext uri="{FF2B5EF4-FFF2-40B4-BE49-F238E27FC236}">
                <a16:creationId xmlns:a16="http://schemas.microsoft.com/office/drawing/2014/main" id="{5F8B380E-0693-2D4D-8629-8F7AEECD4997}"/>
              </a:ext>
            </a:extLst>
          </p:cNvPr>
          <p:cNvSpPr>
            <a:spLocks noGrp="1"/>
          </p:cNvSpPr>
          <p:nvPr>
            <p:ph type="body" idx="14" hasCustomPrompt="1"/>
          </p:nvPr>
        </p:nvSpPr>
        <p:spPr>
          <a:xfrm>
            <a:off x="713232" y="3683000"/>
            <a:ext cx="3566160" cy="2059433"/>
          </a:xfrm>
          <a:solidFill>
            <a:schemeClr val="bg2"/>
          </a:solidFill>
        </p:spPr>
        <p:txBody>
          <a:bodyPr lIns="306000" rIns="125999" anchor="ctr"/>
          <a:lstStyle>
            <a:lvl1pPr marL="0" indent="0">
              <a:lnSpc>
                <a:spcPts val="1750"/>
              </a:lnSpc>
              <a:spcBef>
                <a:spcPts val="0"/>
              </a:spcBef>
              <a:spcAft>
                <a:spcPts val="1000"/>
              </a:spcAft>
              <a:buNone/>
              <a:defRPr lang="en-AU" sz="1400"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6" name="Text Placeholder 2">
            <a:extLst>
              <a:ext uri="{FF2B5EF4-FFF2-40B4-BE49-F238E27FC236}">
                <a16:creationId xmlns:a16="http://schemas.microsoft.com/office/drawing/2014/main" id="{F0D50968-2440-3B43-AD3A-9DED17BFF302}"/>
              </a:ext>
            </a:extLst>
          </p:cNvPr>
          <p:cNvSpPr>
            <a:spLocks noGrp="1"/>
          </p:cNvSpPr>
          <p:nvPr>
            <p:ph type="body" idx="15" hasCustomPrompt="1"/>
          </p:nvPr>
        </p:nvSpPr>
        <p:spPr>
          <a:xfrm>
            <a:off x="4279392" y="1637322"/>
            <a:ext cx="3582073" cy="2042011"/>
          </a:xfrm>
          <a:solidFill>
            <a:schemeClr val="bg2"/>
          </a:solidFill>
        </p:spPr>
        <p:txBody>
          <a:bodyPr lIns="306000" rIns="125999" anchor="ctr"/>
          <a:lstStyle>
            <a:lvl1pPr marL="0" indent="0">
              <a:lnSpc>
                <a:spcPts val="1850"/>
              </a:lnSpc>
              <a:spcBef>
                <a:spcPts val="0"/>
              </a:spcBef>
              <a:spcAft>
                <a:spcPts val="1000"/>
              </a:spcAft>
              <a:buNone/>
              <a:defRPr lang="en-AU" sz="1400" smtClean="0">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8" name="Text Placeholder 2">
            <a:extLst>
              <a:ext uri="{FF2B5EF4-FFF2-40B4-BE49-F238E27FC236}">
                <a16:creationId xmlns:a16="http://schemas.microsoft.com/office/drawing/2014/main" id="{BA815EB8-459D-6447-995E-71AD9F1743EA}"/>
              </a:ext>
            </a:extLst>
          </p:cNvPr>
          <p:cNvSpPr>
            <a:spLocks noGrp="1"/>
          </p:cNvSpPr>
          <p:nvPr>
            <p:ph type="body" idx="16" hasCustomPrompt="1"/>
          </p:nvPr>
        </p:nvSpPr>
        <p:spPr>
          <a:xfrm>
            <a:off x="7861465" y="1636776"/>
            <a:ext cx="3590623" cy="2048257"/>
          </a:xfrm>
          <a:solidFill>
            <a:schemeClr val="tx2"/>
          </a:solidFill>
        </p:spPr>
        <p:txBody>
          <a:bodyPr lIns="306000" rIns="125999" anchor="ctr"/>
          <a:lstStyle>
            <a:lvl1pPr marL="0" indent="0">
              <a:lnSpc>
                <a:spcPts val="17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9" name="Text Placeholder 2">
            <a:extLst>
              <a:ext uri="{FF2B5EF4-FFF2-40B4-BE49-F238E27FC236}">
                <a16:creationId xmlns:a16="http://schemas.microsoft.com/office/drawing/2014/main" id="{973DEDB3-CB8D-134C-A2A4-DD1A97442C51}"/>
              </a:ext>
            </a:extLst>
          </p:cNvPr>
          <p:cNvSpPr>
            <a:spLocks noGrp="1"/>
          </p:cNvSpPr>
          <p:nvPr>
            <p:ph type="body" idx="17" hasCustomPrompt="1"/>
          </p:nvPr>
        </p:nvSpPr>
        <p:spPr>
          <a:xfrm>
            <a:off x="7861465" y="3685033"/>
            <a:ext cx="3590623" cy="2057400"/>
          </a:xfrm>
          <a:solidFill>
            <a:schemeClr val="bg2"/>
          </a:solidFill>
        </p:spPr>
        <p:txBody>
          <a:bodyPr lIns="306000" rIns="125999" anchor="ctr"/>
          <a:lstStyle>
            <a:lvl1pPr marL="0" indent="0">
              <a:lnSpc>
                <a:spcPts val="1750"/>
              </a:lnSpc>
              <a:spcBef>
                <a:spcPts val="0"/>
              </a:spcBef>
              <a:spcAft>
                <a:spcPts val="1000"/>
              </a:spcAft>
              <a:buNone/>
              <a:defRPr lang="en-AU" sz="1400"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7" name="Round Same Side Corner Rectangle 16">
            <a:extLst>
              <a:ext uri="{FF2B5EF4-FFF2-40B4-BE49-F238E27FC236}">
                <a16:creationId xmlns:a16="http://schemas.microsoft.com/office/drawing/2014/main" id="{4459DFE8-3502-704B-8EEE-DEF0B479392D}"/>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ACA7B30-F0C0-B444-8FAD-E07917DCA481}"/>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21" name="Footer Placeholder 4">
            <a:extLst>
              <a:ext uri="{FF2B5EF4-FFF2-40B4-BE49-F238E27FC236}">
                <a16:creationId xmlns:a16="http://schemas.microsoft.com/office/drawing/2014/main" id="{3A7DB94B-D2C7-2343-B66C-A785C1936F73}"/>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112580100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yout 3">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7541"/>
            <a:ext cx="7574314" cy="797523"/>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388603" y="4045965"/>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5" name="Picture Placeholder 2">
            <a:extLst>
              <a:ext uri="{FF2B5EF4-FFF2-40B4-BE49-F238E27FC236}">
                <a16:creationId xmlns:a16="http://schemas.microsoft.com/office/drawing/2014/main" id="{C5E5639F-BC0B-4F4B-B21B-6615FC21FDC1}"/>
              </a:ext>
            </a:extLst>
          </p:cNvPr>
          <p:cNvSpPr>
            <a:spLocks noGrp="1"/>
          </p:cNvSpPr>
          <p:nvPr>
            <p:ph type="pic" idx="1" hasCustomPrompt="1"/>
          </p:nvPr>
        </p:nvSpPr>
        <p:spPr>
          <a:xfrm>
            <a:off x="1244208"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6" name="Picture Placeholder 2">
            <a:extLst>
              <a:ext uri="{FF2B5EF4-FFF2-40B4-BE49-F238E27FC236}">
                <a16:creationId xmlns:a16="http://schemas.microsoft.com/office/drawing/2014/main" id="{38DE4CFE-5015-1F4E-AE20-6BBC2948ADCB}"/>
              </a:ext>
            </a:extLst>
          </p:cNvPr>
          <p:cNvSpPr>
            <a:spLocks noGrp="1"/>
          </p:cNvSpPr>
          <p:nvPr>
            <p:ph type="pic" idx="13" hasCustomPrompt="1"/>
          </p:nvPr>
        </p:nvSpPr>
        <p:spPr>
          <a:xfrm>
            <a:off x="5066400"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7" name="Picture Placeholder 2">
            <a:extLst>
              <a:ext uri="{FF2B5EF4-FFF2-40B4-BE49-F238E27FC236}">
                <a16:creationId xmlns:a16="http://schemas.microsoft.com/office/drawing/2014/main" id="{BA3B6E67-1E67-5A41-A48D-70542D4DCD54}"/>
              </a:ext>
            </a:extLst>
          </p:cNvPr>
          <p:cNvSpPr>
            <a:spLocks noGrp="1"/>
          </p:cNvSpPr>
          <p:nvPr>
            <p:ph type="pic" idx="14" hasCustomPrompt="1"/>
          </p:nvPr>
        </p:nvSpPr>
        <p:spPr>
          <a:xfrm>
            <a:off x="8887051"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8" name="Text Placeholder 2">
            <a:extLst>
              <a:ext uri="{FF2B5EF4-FFF2-40B4-BE49-F238E27FC236}">
                <a16:creationId xmlns:a16="http://schemas.microsoft.com/office/drawing/2014/main" id="{BC739BE0-C2A7-7048-A7CC-6EA32385D3A3}"/>
              </a:ext>
            </a:extLst>
          </p:cNvPr>
          <p:cNvSpPr>
            <a:spLocks noGrp="1"/>
          </p:cNvSpPr>
          <p:nvPr>
            <p:ph type="body" idx="15" hasCustomPrompt="1"/>
          </p:nvPr>
        </p:nvSpPr>
        <p:spPr>
          <a:xfrm>
            <a:off x="4210795" y="4045964"/>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9" name="Text Placeholder 2">
            <a:extLst>
              <a:ext uri="{FF2B5EF4-FFF2-40B4-BE49-F238E27FC236}">
                <a16:creationId xmlns:a16="http://schemas.microsoft.com/office/drawing/2014/main" id="{2389AA33-BE6F-184B-A8BB-024EA6EE4825}"/>
              </a:ext>
            </a:extLst>
          </p:cNvPr>
          <p:cNvSpPr>
            <a:spLocks noGrp="1"/>
          </p:cNvSpPr>
          <p:nvPr>
            <p:ph type="body" idx="16" hasCustomPrompt="1"/>
          </p:nvPr>
        </p:nvSpPr>
        <p:spPr>
          <a:xfrm>
            <a:off x="8031446" y="4045963"/>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20" name="Round Same Side Corner Rectangle 19">
            <a:extLst>
              <a:ext uri="{FF2B5EF4-FFF2-40B4-BE49-F238E27FC236}">
                <a16:creationId xmlns:a16="http://schemas.microsoft.com/office/drawing/2014/main" id="{37A4A0F8-DC45-C145-BED2-E020BF447968}"/>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0BB4B78-462E-CA47-8C74-FCB5A12E302F}"/>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22" name="Footer Placeholder 4">
            <a:extLst>
              <a:ext uri="{FF2B5EF4-FFF2-40B4-BE49-F238E27FC236}">
                <a16:creationId xmlns:a16="http://schemas.microsoft.com/office/drawing/2014/main" id="{6D2E0E12-4DA0-D54B-85B4-ACFFEAD8C1A1}"/>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85659094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4">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10326658"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2037935"/>
            <a:ext cx="10957594" cy="4081404"/>
          </a:xfrm>
        </p:spPr>
        <p:txBody>
          <a:bodyPr/>
          <a:lstStyle>
            <a:lvl1pPr marL="270000" indent="-270000">
              <a:lnSpc>
                <a:spcPct val="100000"/>
              </a:lnSpc>
              <a:spcBef>
                <a:spcPts val="0"/>
              </a:spcBef>
              <a:spcAft>
                <a:spcPts val="1000"/>
              </a:spcAft>
              <a:buFont typeface="Arial" panose="020B0604020202020204" pitchFamily="34" charset="0"/>
              <a:buChar char="•"/>
              <a:defRPr lang="en-AU" sz="21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0" name="Round Same Side Corner Rectangle 9">
            <a:extLst>
              <a:ext uri="{FF2B5EF4-FFF2-40B4-BE49-F238E27FC236}">
                <a16:creationId xmlns:a16="http://schemas.microsoft.com/office/drawing/2014/main" id="{4A774342-138D-214F-B8E9-2E36E1B2BF69}"/>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2541CA3-E603-F740-905B-12EF2357A8E6}"/>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5" name="Footer Placeholder 4">
            <a:extLst>
              <a:ext uri="{FF2B5EF4-FFF2-40B4-BE49-F238E27FC236}">
                <a16:creationId xmlns:a16="http://schemas.microsoft.com/office/drawing/2014/main" id="{60767ADF-03F7-5546-BD4C-A8933766BC52}"/>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296920877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59C330-434D-E849-BBE8-5105B5C5910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2684913"/>
            <a:ext cx="7574314"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627854" y="3904487"/>
            <a:ext cx="7574314"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9C9EDAEB-3873-A64C-85D5-7E8C880A4340}"/>
              </a:ext>
            </a:extLst>
          </p:cNvPr>
          <p:cNvPicPr>
            <a:picLocks noChangeAspect="1"/>
          </p:cNvPicPr>
          <p:nvPr userDrawn="1"/>
        </p:nvPicPr>
        <p:blipFill>
          <a:blip r:embed="rId3"/>
          <a:stretch>
            <a:fillRect/>
          </a:stretch>
        </p:blipFill>
        <p:spPr>
          <a:xfrm>
            <a:off x="717794" y="719529"/>
            <a:ext cx="1013045" cy="431083"/>
          </a:xfrm>
          <a:prstGeom prst="rect">
            <a:avLst/>
          </a:prstGeom>
        </p:spPr>
      </p:pic>
      <p:pic>
        <p:nvPicPr>
          <p:cNvPr id="5" name="Picture 4">
            <a:extLst>
              <a:ext uri="{FF2B5EF4-FFF2-40B4-BE49-F238E27FC236}">
                <a16:creationId xmlns:a16="http://schemas.microsoft.com/office/drawing/2014/main" id="{2DB54EBF-1938-C84A-803A-757B7616969B}"/>
              </a:ext>
            </a:extLst>
          </p:cNvPr>
          <p:cNvPicPr>
            <a:picLocks noChangeAspect="1"/>
          </p:cNvPicPr>
          <p:nvPr userDrawn="1"/>
        </p:nvPicPr>
        <p:blipFill>
          <a:blip r:embed="rId4"/>
          <a:stretch>
            <a:fillRect/>
          </a:stretch>
        </p:blipFill>
        <p:spPr>
          <a:xfrm>
            <a:off x="7924800" y="0"/>
            <a:ext cx="4267200" cy="6858000"/>
          </a:xfrm>
          <a:prstGeom prst="rect">
            <a:avLst/>
          </a:prstGeom>
        </p:spPr>
      </p:pic>
      <p:sp>
        <p:nvSpPr>
          <p:cNvPr id="7" name="TextBox 6">
            <a:extLst>
              <a:ext uri="{FF2B5EF4-FFF2-40B4-BE49-F238E27FC236}">
                <a16:creationId xmlns:a16="http://schemas.microsoft.com/office/drawing/2014/main" id="{D18520DE-9604-514D-9A44-1CC3729B9F8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67432137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5">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5955826"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859310"/>
            <a:ext cx="5955826" cy="4081404"/>
          </a:xfrm>
        </p:spPr>
        <p:txBody>
          <a:bodyPr/>
          <a:lstStyle>
            <a:lvl1pPr marL="0" indent="0">
              <a:lnSpc>
                <a:spcPct val="100000"/>
              </a:lnSpc>
              <a:spcBef>
                <a:spcPts val="0"/>
              </a:spcBef>
              <a:spcAft>
                <a:spcPts val="1200"/>
              </a:spcAft>
              <a:buFont typeface="Arial" panose="020B0604020202020204" pitchFamily="34" charset="0"/>
              <a:buNone/>
              <a:defRPr lang="en-AU" sz="18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pic>
        <p:nvPicPr>
          <p:cNvPr id="10" name="Picture 9">
            <a:extLst>
              <a:ext uri="{FF2B5EF4-FFF2-40B4-BE49-F238E27FC236}">
                <a16:creationId xmlns:a16="http://schemas.microsoft.com/office/drawing/2014/main" id="{D2C88E77-BEE2-DA40-B2E6-05EFC6AAE639}"/>
              </a:ext>
            </a:extLst>
          </p:cNvPr>
          <p:cNvPicPr>
            <a:picLocks noChangeAspect="1"/>
          </p:cNvPicPr>
          <p:nvPr userDrawn="1"/>
        </p:nvPicPr>
        <p:blipFill>
          <a:blip r:embed="rId2"/>
          <a:stretch>
            <a:fillRect/>
          </a:stretch>
        </p:blipFill>
        <p:spPr>
          <a:xfrm>
            <a:off x="6583680" y="899160"/>
            <a:ext cx="4706112" cy="4706112"/>
          </a:xfrm>
          <a:prstGeom prst="rect">
            <a:avLst/>
          </a:prstGeom>
        </p:spPr>
      </p:pic>
      <p:pic>
        <p:nvPicPr>
          <p:cNvPr id="4" name="Picture 3">
            <a:extLst>
              <a:ext uri="{FF2B5EF4-FFF2-40B4-BE49-F238E27FC236}">
                <a16:creationId xmlns:a16="http://schemas.microsoft.com/office/drawing/2014/main" id="{52ADC96F-C448-614E-8174-1B06105B44A7}"/>
              </a:ext>
            </a:extLst>
          </p:cNvPr>
          <p:cNvPicPr>
            <a:picLocks noChangeAspect="1"/>
          </p:cNvPicPr>
          <p:nvPr userDrawn="1"/>
        </p:nvPicPr>
        <p:blipFill>
          <a:blip r:embed="rId3"/>
          <a:stretch>
            <a:fillRect/>
          </a:stretch>
        </p:blipFill>
        <p:spPr>
          <a:xfrm>
            <a:off x="5736150" y="3323714"/>
            <a:ext cx="3142674" cy="2674750"/>
          </a:xfrm>
          <a:prstGeom prst="rect">
            <a:avLst/>
          </a:prstGeom>
        </p:spPr>
      </p:pic>
      <p:sp>
        <p:nvSpPr>
          <p:cNvPr id="15" name="Subtitle 2">
            <a:extLst>
              <a:ext uri="{FF2B5EF4-FFF2-40B4-BE49-F238E27FC236}">
                <a16:creationId xmlns:a16="http://schemas.microsoft.com/office/drawing/2014/main" id="{CC64E7DA-3A4C-884E-AED2-88F8EF2D5087}"/>
              </a:ext>
            </a:extLst>
          </p:cNvPr>
          <p:cNvSpPr>
            <a:spLocks noGrp="1"/>
          </p:cNvSpPr>
          <p:nvPr>
            <p:ph type="subTitle" idx="1" hasCustomPrompt="1"/>
          </p:nvPr>
        </p:nvSpPr>
        <p:spPr>
          <a:xfrm>
            <a:off x="5916168" y="3730752"/>
            <a:ext cx="2596896" cy="1929384"/>
          </a:xfrm>
        </p:spPr>
        <p:txBody>
          <a:bodyPr anchor="ct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quote here</a:t>
            </a:r>
          </a:p>
        </p:txBody>
      </p:sp>
      <p:sp>
        <p:nvSpPr>
          <p:cNvPr id="11" name="Round Same Side Corner Rectangle 10">
            <a:extLst>
              <a:ext uri="{FF2B5EF4-FFF2-40B4-BE49-F238E27FC236}">
                <a16:creationId xmlns:a16="http://schemas.microsoft.com/office/drawing/2014/main" id="{49D9A90A-FF31-AE4E-9330-E3C22A2AD184}"/>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6D80189-2331-1C4E-BA26-E680ECE42775}"/>
              </a:ext>
            </a:extLst>
          </p:cNvPr>
          <p:cNvPicPr>
            <a:picLocks noChangeAspect="1"/>
          </p:cNvPicPr>
          <p:nvPr userDrawn="1"/>
        </p:nvPicPr>
        <p:blipFill>
          <a:blip r:embed="rId4"/>
          <a:stretch>
            <a:fillRect/>
          </a:stretch>
        </p:blipFill>
        <p:spPr>
          <a:xfrm>
            <a:off x="573078" y="6287426"/>
            <a:ext cx="658649" cy="280276"/>
          </a:xfrm>
          <a:prstGeom prst="rect">
            <a:avLst/>
          </a:prstGeom>
        </p:spPr>
      </p:pic>
      <p:sp>
        <p:nvSpPr>
          <p:cNvPr id="17" name="Footer Placeholder 4">
            <a:extLst>
              <a:ext uri="{FF2B5EF4-FFF2-40B4-BE49-F238E27FC236}">
                <a16:creationId xmlns:a16="http://schemas.microsoft.com/office/drawing/2014/main" id="{8C599299-D890-1844-BA86-F332213E1F8D}"/>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82353591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yout 6">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5955826"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859310"/>
            <a:ext cx="5955826" cy="4081404"/>
          </a:xfrm>
        </p:spPr>
        <p:txBody>
          <a:bodyPr/>
          <a:lstStyle>
            <a:lvl1pPr marL="252000" indent="-252000">
              <a:lnSpc>
                <a:spcPct val="100000"/>
              </a:lnSpc>
              <a:spcBef>
                <a:spcPts val="0"/>
              </a:spcBef>
              <a:spcAft>
                <a:spcPts val="1400"/>
              </a:spcAft>
              <a:buFont typeface="Arial" panose="020B0604020202020204" pitchFamily="34" charset="0"/>
              <a:buChar char="•"/>
              <a:defRPr lang="en-AU" sz="20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6" name="Oval 5">
            <a:extLst>
              <a:ext uri="{FF2B5EF4-FFF2-40B4-BE49-F238E27FC236}">
                <a16:creationId xmlns:a16="http://schemas.microsoft.com/office/drawing/2014/main" id="{2D4B0225-642E-1945-A72C-FDE0EA1156AB}"/>
              </a:ext>
            </a:extLst>
          </p:cNvPr>
          <p:cNvSpPr/>
          <p:nvPr userDrawn="1"/>
        </p:nvSpPr>
        <p:spPr>
          <a:xfrm>
            <a:off x="6745065" y="902525"/>
            <a:ext cx="4544568" cy="4544568"/>
          </a:xfrm>
          <a:prstGeom prst="ellipse">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8440F22F-9302-9242-AE23-805D6B33CACA}"/>
              </a:ext>
            </a:extLst>
          </p:cNvPr>
          <p:cNvSpPr/>
          <p:nvPr userDrawn="1"/>
        </p:nvSpPr>
        <p:spPr>
          <a:xfrm>
            <a:off x="6745065" y="1412776"/>
            <a:ext cx="4544568" cy="454456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a16="http://schemas.microsoft.com/office/drawing/2014/main" id="{CC64E7DA-3A4C-884E-AED2-88F8EF2D5087}"/>
              </a:ext>
            </a:extLst>
          </p:cNvPr>
          <p:cNvSpPr>
            <a:spLocks noGrp="1"/>
          </p:cNvSpPr>
          <p:nvPr>
            <p:ph type="subTitle" idx="1" hasCustomPrompt="1"/>
          </p:nvPr>
        </p:nvSpPr>
        <p:spPr>
          <a:xfrm>
            <a:off x="6735566" y="1413164"/>
            <a:ext cx="4545992" cy="3610098"/>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quote here</a:t>
            </a:r>
          </a:p>
        </p:txBody>
      </p:sp>
      <p:sp>
        <p:nvSpPr>
          <p:cNvPr id="11" name="Round Same Side Corner Rectangle 10">
            <a:extLst>
              <a:ext uri="{FF2B5EF4-FFF2-40B4-BE49-F238E27FC236}">
                <a16:creationId xmlns:a16="http://schemas.microsoft.com/office/drawing/2014/main" id="{A0DD5607-CC42-0F4C-82B1-A03EEA5D0258}"/>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4D3A423-2EB0-2E4E-9089-32AC046E369C}"/>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8" name="Footer Placeholder 4">
            <a:extLst>
              <a:ext uri="{FF2B5EF4-FFF2-40B4-BE49-F238E27FC236}">
                <a16:creationId xmlns:a16="http://schemas.microsoft.com/office/drawing/2014/main" id="{840F2D6F-D9AD-3E4A-B7F5-5C7FA6FD3B3A}"/>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01850802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yout 7">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7272562" cy="735509"/>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591056"/>
            <a:ext cx="3441226" cy="4517136"/>
          </a:xfrm>
        </p:spPr>
        <p:txBody>
          <a:bodyPr/>
          <a:lstStyle>
            <a:lvl1pPr marL="0" indent="0">
              <a:lnSpc>
                <a:spcPct val="100000"/>
              </a:lnSpc>
              <a:spcBef>
                <a:spcPts val="0"/>
              </a:spcBef>
              <a:spcAft>
                <a:spcPts val="800"/>
              </a:spcAft>
              <a:buFont typeface="Arial" panose="020B0604020202020204" pitchFamily="34" charset="0"/>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7" name="Content Placeholder 2">
            <a:extLst>
              <a:ext uri="{FF2B5EF4-FFF2-40B4-BE49-F238E27FC236}">
                <a16:creationId xmlns:a16="http://schemas.microsoft.com/office/drawing/2014/main" id="{9E7939EE-90DA-F744-AA9C-873317A84CE9}"/>
              </a:ext>
            </a:extLst>
          </p:cNvPr>
          <p:cNvSpPr>
            <a:spLocks noGrp="1"/>
          </p:cNvSpPr>
          <p:nvPr>
            <p:ph idx="13" hasCustomPrompt="1"/>
          </p:nvPr>
        </p:nvSpPr>
        <p:spPr>
          <a:xfrm>
            <a:off x="4191787" y="1591056"/>
            <a:ext cx="3699485" cy="4517136"/>
          </a:xfrm>
          <a:noFill/>
        </p:spPr>
        <p:txBody>
          <a:bodyPr/>
          <a:lstStyle>
            <a:lvl1pPr marL="180000" indent="-180000">
              <a:lnSpc>
                <a:spcPct val="100000"/>
              </a:lnSpc>
              <a:spcBef>
                <a:spcPts val="0"/>
              </a:spcBef>
              <a:spcAft>
                <a:spcPts val="1600"/>
              </a:spcAft>
              <a:buFont typeface="Arial" panose="020B0604020202020204" pitchFamily="34" charset="0"/>
              <a:buChar char="•"/>
              <a:defRPr lang="en-AU" sz="1500" smtClean="0">
                <a:effectLst/>
              </a:defRPr>
            </a:lvl1pPr>
            <a:lvl2pPr>
              <a:defRPr sz="1500"/>
            </a:lvl2pPr>
            <a:lvl3pPr>
              <a:defRPr sz="1500"/>
            </a:lvl3pPr>
            <a:lvl4pPr>
              <a:defRPr sz="1500"/>
            </a:lvl4pPr>
            <a:lvl5pPr>
              <a:defRPr sz="1500"/>
            </a:lvl5pPr>
          </a:lstStyle>
          <a:p>
            <a:r>
              <a:rPr lang="en-US" dirty="0"/>
              <a:t>Click to edit Master</a:t>
            </a:r>
            <a:endParaRPr lang="en-AU" dirty="0">
              <a:effectLst/>
              <a:latin typeface="Helvetica" pitchFamily="2" charset="0"/>
            </a:endParaRPr>
          </a:p>
        </p:txBody>
      </p:sp>
      <p:sp>
        <p:nvSpPr>
          <p:cNvPr id="18" name="Content Placeholder 2">
            <a:extLst>
              <a:ext uri="{FF2B5EF4-FFF2-40B4-BE49-F238E27FC236}">
                <a16:creationId xmlns:a16="http://schemas.microsoft.com/office/drawing/2014/main" id="{6DC36813-81EB-FF44-80A5-9DB5E58FE53A}"/>
              </a:ext>
            </a:extLst>
          </p:cNvPr>
          <p:cNvSpPr>
            <a:spLocks noGrp="1"/>
          </p:cNvSpPr>
          <p:nvPr>
            <p:ph sz="half" idx="1" hasCustomPrompt="1"/>
          </p:nvPr>
        </p:nvSpPr>
        <p:spPr>
          <a:xfrm>
            <a:off x="8110727" y="886968"/>
            <a:ext cx="3355849" cy="5047487"/>
          </a:xfrm>
        </p:spPr>
        <p:txBody>
          <a:bodyPr/>
          <a:lstStyle>
            <a:lvl1pPr>
              <a:defRPr sz="1500">
                <a:solidFill>
                  <a:schemeClr val="tx1">
                    <a:lumMod val="95000"/>
                    <a:lumOff val="5000"/>
                  </a:schemeClr>
                </a:solidFill>
              </a:defRPr>
            </a:lvl1pPr>
          </a:lstStyle>
          <a:p>
            <a:pPr lvl="0"/>
            <a:r>
              <a:rPr lang="en-US" dirty="0"/>
              <a:t>Click to edit Master</a:t>
            </a:r>
          </a:p>
        </p:txBody>
      </p:sp>
      <p:sp>
        <p:nvSpPr>
          <p:cNvPr id="10" name="Round Same Side Corner Rectangle 9">
            <a:extLst>
              <a:ext uri="{FF2B5EF4-FFF2-40B4-BE49-F238E27FC236}">
                <a16:creationId xmlns:a16="http://schemas.microsoft.com/office/drawing/2014/main" id="{2C11886D-89B2-504E-B4A9-DA5CC32B9661}"/>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328C8C-815F-0F4E-A7EF-48E988A830D8}"/>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5" name="Footer Placeholder 4">
            <a:extLst>
              <a:ext uri="{FF2B5EF4-FFF2-40B4-BE49-F238E27FC236}">
                <a16:creationId xmlns:a16="http://schemas.microsoft.com/office/drawing/2014/main" id="{47EACF17-2650-D543-9001-515AC3676211}"/>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246773507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bg>
      <p:bgPr>
        <a:solidFill>
          <a:schemeClr val="accent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6EE050-3323-1242-B34C-E3F02BDAF2D3}"/>
              </a:ext>
            </a:extLst>
          </p:cNvPr>
          <p:cNvPicPr>
            <a:picLocks noChangeAspect="1"/>
          </p:cNvPicPr>
          <p:nvPr userDrawn="1"/>
        </p:nvPicPr>
        <p:blipFill>
          <a:blip r:embed="rId2"/>
          <a:stretch>
            <a:fillRect/>
          </a:stretch>
        </p:blipFill>
        <p:spPr>
          <a:xfrm>
            <a:off x="0" y="387"/>
            <a:ext cx="12192000" cy="6854637"/>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4190452" y="2470591"/>
            <a:ext cx="700797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4190452" y="3690731"/>
            <a:ext cx="700797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5" name="Picture 14">
            <a:extLst>
              <a:ext uri="{FF2B5EF4-FFF2-40B4-BE49-F238E27FC236}">
                <a16:creationId xmlns:a16="http://schemas.microsoft.com/office/drawing/2014/main" id="{0FEA474E-6B4A-A34F-8B82-43E38856870B}"/>
              </a:ext>
            </a:extLst>
          </p:cNvPr>
          <p:cNvPicPr>
            <a:picLocks noChangeAspect="1"/>
          </p:cNvPicPr>
          <p:nvPr userDrawn="1"/>
        </p:nvPicPr>
        <p:blipFill>
          <a:blip r:embed="rId3"/>
          <a:stretch>
            <a:fillRect/>
          </a:stretch>
        </p:blipFill>
        <p:spPr>
          <a:xfrm>
            <a:off x="717794" y="719529"/>
            <a:ext cx="1013045" cy="431083"/>
          </a:xfrm>
          <a:prstGeom prst="rect">
            <a:avLst/>
          </a:prstGeom>
        </p:spPr>
      </p:pic>
      <p:sp>
        <p:nvSpPr>
          <p:cNvPr id="6" name="TextBox 5">
            <a:extLst>
              <a:ext uri="{FF2B5EF4-FFF2-40B4-BE49-F238E27FC236}">
                <a16:creationId xmlns:a16="http://schemas.microsoft.com/office/drawing/2014/main" id="{5D0D74A7-5BDD-6A4F-B249-910440AD9E9A}"/>
              </a:ext>
            </a:extLst>
          </p:cNvPr>
          <p:cNvSpPr txBox="1"/>
          <p:nvPr userDrawn="1"/>
        </p:nvSpPr>
        <p:spPr>
          <a:xfrm>
            <a:off x="619685" y="6420897"/>
            <a:ext cx="1748412" cy="246221"/>
          </a:xfrm>
          <a:prstGeom prst="rect">
            <a:avLst/>
          </a:prstGeom>
          <a:noFill/>
        </p:spPr>
        <p:txBody>
          <a:bodyPr wrap="square" rtlCol="0">
            <a:spAutoFit/>
          </a:bodyPr>
          <a:lstStyle/>
          <a:p>
            <a:pPr algn="l"/>
            <a:r>
              <a:rPr lang="en-US" sz="1000" dirty="0">
                <a:solidFill>
                  <a:schemeClr val="bg1"/>
                </a:solidFill>
              </a:rPr>
              <a:t>UTS CRICOS 00099F</a:t>
            </a:r>
          </a:p>
        </p:txBody>
      </p:sp>
    </p:spTree>
    <p:extLst>
      <p:ext uri="{BB962C8B-B14F-4D97-AF65-F5344CB8AC3E}">
        <p14:creationId xmlns:p14="http://schemas.microsoft.com/office/powerpoint/2010/main" val="59912374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2"/>
          <a:stretch>
            <a:fillRect/>
          </a:stretch>
        </p:blipFill>
        <p:spPr>
          <a:xfrm>
            <a:off x="717794" y="719529"/>
            <a:ext cx="1013045" cy="431083"/>
          </a:xfrm>
          <a:prstGeom prst="rect">
            <a:avLst/>
          </a:prstGeom>
        </p:spPr>
      </p:pic>
      <p:pic>
        <p:nvPicPr>
          <p:cNvPr id="11" name="Picture 10">
            <a:extLst>
              <a:ext uri="{FF2B5EF4-FFF2-40B4-BE49-F238E27FC236}">
                <a16:creationId xmlns:a16="http://schemas.microsoft.com/office/drawing/2014/main" id="{66F7672F-B535-3A4B-B6AA-0248282CE727}"/>
              </a:ext>
            </a:extLst>
          </p:cNvPr>
          <p:cNvPicPr>
            <a:picLocks noChangeAspect="1"/>
          </p:cNvPicPr>
          <p:nvPr userDrawn="1"/>
        </p:nvPicPr>
        <p:blipFill rotWithShape="1">
          <a:blip r:embed="rId3"/>
          <a:srcRect l="48142"/>
          <a:stretch/>
        </p:blipFill>
        <p:spPr>
          <a:xfrm>
            <a:off x="5869458" y="0"/>
            <a:ext cx="6322541" cy="6858000"/>
          </a:xfrm>
          <a:prstGeom prst="rect">
            <a:avLst/>
          </a:prstGeom>
        </p:spPr>
      </p:pic>
      <p:sp>
        <p:nvSpPr>
          <p:cNvPr id="6" name="TextBox 5">
            <a:extLst>
              <a:ext uri="{FF2B5EF4-FFF2-40B4-BE49-F238E27FC236}">
                <a16:creationId xmlns:a16="http://schemas.microsoft.com/office/drawing/2014/main" id="{02A1FD67-3299-CA49-B972-E63A734FFB5E}"/>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3993701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39B732-97F5-8142-946C-460DAD575E4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3"/>
          <a:stretch>
            <a:fillRect/>
          </a:stretch>
        </p:blipFill>
        <p:spPr>
          <a:xfrm>
            <a:off x="717794" y="719529"/>
            <a:ext cx="1013045" cy="431083"/>
          </a:xfrm>
          <a:prstGeom prst="rect">
            <a:avLst/>
          </a:prstGeom>
        </p:spPr>
      </p:pic>
      <p:sp>
        <p:nvSpPr>
          <p:cNvPr id="6" name="TextBox 5">
            <a:extLst>
              <a:ext uri="{FF2B5EF4-FFF2-40B4-BE49-F238E27FC236}">
                <a16:creationId xmlns:a16="http://schemas.microsoft.com/office/drawing/2014/main" id="{D33B5CED-F544-F742-9789-3164A6A500D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2588852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6">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D08152-A3CE-E74C-8704-ED0CA74E8B5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A44100E-027F-E643-8E48-32B4F0C8FFE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398459" y="2122361"/>
            <a:ext cx="5592436"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6398459" y="3360789"/>
            <a:ext cx="5592436"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AAB7304E-0E27-AF47-BD7A-0A8B3B31ACBF}"/>
              </a:ext>
            </a:extLst>
          </p:cNvPr>
          <p:cNvPicPr>
            <a:picLocks noChangeAspect="1"/>
          </p:cNvPicPr>
          <p:nvPr userDrawn="1"/>
        </p:nvPicPr>
        <p:blipFill>
          <a:blip r:embed="rId4"/>
          <a:stretch>
            <a:fillRect/>
          </a:stretch>
        </p:blipFill>
        <p:spPr>
          <a:xfrm>
            <a:off x="10742849" y="707332"/>
            <a:ext cx="748146" cy="709155"/>
          </a:xfrm>
          <a:prstGeom prst="rect">
            <a:avLst/>
          </a:prstGeom>
        </p:spPr>
      </p:pic>
      <p:sp>
        <p:nvSpPr>
          <p:cNvPr id="9" name="TextBox 8">
            <a:extLst>
              <a:ext uri="{FF2B5EF4-FFF2-40B4-BE49-F238E27FC236}">
                <a16:creationId xmlns:a16="http://schemas.microsoft.com/office/drawing/2014/main" id="{8CF341A3-F22A-8F43-98A2-33A1DF177A0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85000"/>
                    <a:lumOff val="15000"/>
                  </a:schemeClr>
                </a:solidFill>
              </a:rPr>
              <a:t>UTS CRICOS 00099F</a:t>
            </a:r>
          </a:p>
        </p:txBody>
      </p:sp>
    </p:spTree>
    <p:extLst>
      <p:ext uri="{BB962C8B-B14F-4D97-AF65-F5344CB8AC3E}">
        <p14:creationId xmlns:p14="http://schemas.microsoft.com/office/powerpoint/2010/main" val="31142842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7">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4D1BC1-E025-444C-8AF7-7073AD63E49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FAE7675C-6DEA-C64E-B08C-308DFE305862}"/>
              </a:ext>
            </a:extLst>
          </p:cNvPr>
          <p:cNvPicPr>
            <a:picLocks noChangeAspect="1"/>
          </p:cNvPicPr>
          <p:nvPr userDrawn="1"/>
        </p:nvPicPr>
        <p:blipFill rotWithShape="1">
          <a:blip r:embed="rId3">
            <a:alphaModFix amt="90000"/>
            <a:extLst>
              <a:ext uri="{BEBA8EAE-BF5A-486C-A8C5-ECC9F3942E4B}">
                <a14:imgProps xmlns:a14="http://schemas.microsoft.com/office/drawing/2010/main">
                  <a14:imgLayer>
                    <a14:imgEffect>
                      <a14:brightnessContrast contrast="40000"/>
                    </a14:imgEffect>
                  </a14:imgLayer>
                </a14:imgProps>
              </a:ext>
            </a:extLst>
          </a:blip>
          <a:srcRect l="42913"/>
          <a:stretch/>
        </p:blipFill>
        <p:spPr>
          <a:xfrm>
            <a:off x="5231876" y="0"/>
            <a:ext cx="6960124" cy="6858000"/>
          </a:xfrm>
          <a:prstGeom prst="rect">
            <a:avLst/>
          </a:prstGeom>
        </p:spPr>
      </p:pic>
      <p:pic>
        <p:nvPicPr>
          <p:cNvPr id="12" name="Picture 11">
            <a:extLst>
              <a:ext uri="{FF2B5EF4-FFF2-40B4-BE49-F238E27FC236}">
                <a16:creationId xmlns:a16="http://schemas.microsoft.com/office/drawing/2014/main" id="{225ACA62-DF63-8843-8E8F-B9AB1BB33903}"/>
              </a:ext>
            </a:extLst>
          </p:cNvPr>
          <p:cNvPicPr>
            <a:picLocks noChangeAspect="1"/>
          </p:cNvPicPr>
          <p:nvPr userDrawn="1"/>
        </p:nvPicPr>
        <p:blipFill rotWithShape="1">
          <a:blip r:embed="rId3">
            <a:alphaModFix amt="70000"/>
            <a:extLst>
              <a:ext uri="{BEBA8EAE-BF5A-486C-A8C5-ECC9F3942E4B}">
                <a14:imgProps xmlns:a14="http://schemas.microsoft.com/office/drawing/2010/main">
                  <a14:imgLayer>
                    <a14:imgEffect>
                      <a14:brightnessContrast contrast="40000"/>
                    </a14:imgEffect>
                  </a14:imgLayer>
                </a14:imgProps>
              </a:ext>
            </a:extLst>
          </a:blip>
          <a:srcRect l="2" t="16357" r="64276" b="14639"/>
          <a:stretch/>
        </p:blipFill>
        <p:spPr>
          <a:xfrm>
            <a:off x="0" y="1121790"/>
            <a:ext cx="4355184" cy="4732255"/>
          </a:xfrm>
          <a:prstGeom prst="rect">
            <a:avLst/>
          </a:prstGeom>
        </p:spPr>
      </p:pic>
      <p:sp>
        <p:nvSpPr>
          <p:cNvPr id="2" name="Title 1"/>
          <p:cNvSpPr>
            <a:spLocks noGrp="1"/>
          </p:cNvSpPr>
          <p:nvPr>
            <p:ph type="ctrTitle" hasCustomPrompt="1"/>
          </p:nvPr>
        </p:nvSpPr>
        <p:spPr>
          <a:xfrm>
            <a:off x="6781518" y="2498992"/>
            <a:ext cx="5001987" cy="1201854"/>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781518" y="3719134"/>
            <a:ext cx="5001987"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5" name="Picture 14">
            <a:extLst>
              <a:ext uri="{FF2B5EF4-FFF2-40B4-BE49-F238E27FC236}">
                <a16:creationId xmlns:a16="http://schemas.microsoft.com/office/drawing/2014/main" id="{19FE1CD8-BE7B-7148-B92F-9AD3A3484290}"/>
              </a:ext>
            </a:extLst>
          </p:cNvPr>
          <p:cNvPicPr>
            <a:picLocks noChangeAspect="1"/>
          </p:cNvPicPr>
          <p:nvPr userDrawn="1"/>
        </p:nvPicPr>
        <p:blipFill>
          <a:blip r:embed="rId4"/>
          <a:stretch>
            <a:fillRect/>
          </a:stretch>
        </p:blipFill>
        <p:spPr>
          <a:xfrm>
            <a:off x="712729" y="3073460"/>
            <a:ext cx="748146" cy="709155"/>
          </a:xfrm>
          <a:prstGeom prst="rect">
            <a:avLst/>
          </a:prstGeom>
        </p:spPr>
      </p:pic>
      <p:sp>
        <p:nvSpPr>
          <p:cNvPr id="8" name="TextBox 7">
            <a:extLst>
              <a:ext uri="{FF2B5EF4-FFF2-40B4-BE49-F238E27FC236}">
                <a16:creationId xmlns:a16="http://schemas.microsoft.com/office/drawing/2014/main" id="{7FB9BCF3-1CEC-C54E-9F13-52C0CB0B91B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85000"/>
                    <a:lumOff val="15000"/>
                  </a:schemeClr>
                </a:solidFill>
              </a:rPr>
              <a:t>UTS CRICOS 00099F</a:t>
            </a:r>
          </a:p>
        </p:txBody>
      </p:sp>
    </p:spTree>
    <p:extLst>
      <p:ext uri="{BB962C8B-B14F-4D97-AF65-F5344CB8AC3E}">
        <p14:creationId xmlns:p14="http://schemas.microsoft.com/office/powerpoint/2010/main" val="3580832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8">
    <p:bg>
      <p:bgPr>
        <a:solidFill>
          <a:schemeClr val="tx2"/>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EBFDD8-EC75-B848-849F-4A4FDCBEADD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68E9B96-EBE3-814D-974D-1590FC71147D}"/>
              </a:ext>
            </a:extLst>
          </p:cNvPr>
          <p:cNvPicPr>
            <a:picLocks noChangeAspect="1"/>
          </p:cNvPicPr>
          <p:nvPr userDrawn="1"/>
        </p:nvPicPr>
        <p:blipFill>
          <a:blip r:embed="rId3"/>
          <a:stretch>
            <a:fillRect/>
          </a:stretch>
        </p:blipFill>
        <p:spPr>
          <a:xfrm>
            <a:off x="6093031" y="1819374"/>
            <a:ext cx="5775315" cy="3714160"/>
          </a:xfrm>
          <a:prstGeom prst="rect">
            <a:avLst/>
          </a:prstGeom>
        </p:spPr>
      </p:pic>
      <p:pic>
        <p:nvPicPr>
          <p:cNvPr id="12" name="Picture 11">
            <a:extLst>
              <a:ext uri="{FF2B5EF4-FFF2-40B4-BE49-F238E27FC236}">
                <a16:creationId xmlns:a16="http://schemas.microsoft.com/office/drawing/2014/main" id="{C6F239D5-010D-1E4E-80AB-B1E4BBE78A0A}"/>
              </a:ext>
            </a:extLst>
          </p:cNvPr>
          <p:cNvPicPr>
            <a:picLocks noChangeAspect="1"/>
          </p:cNvPicPr>
          <p:nvPr userDrawn="1"/>
        </p:nvPicPr>
        <p:blipFill>
          <a:blip r:embed="rId4"/>
          <a:stretch>
            <a:fillRect/>
          </a:stretch>
        </p:blipFill>
        <p:spPr>
          <a:xfrm>
            <a:off x="712800" y="709435"/>
            <a:ext cx="1828800" cy="433137"/>
          </a:xfrm>
          <a:prstGeom prst="rect">
            <a:avLst/>
          </a:prstGeom>
        </p:spPr>
      </p:pic>
      <p:sp>
        <p:nvSpPr>
          <p:cNvPr id="2" name="Title 1"/>
          <p:cNvSpPr>
            <a:spLocks noGrp="1"/>
          </p:cNvSpPr>
          <p:nvPr>
            <p:ph type="ctrTitle" hasCustomPrompt="1"/>
          </p:nvPr>
        </p:nvSpPr>
        <p:spPr>
          <a:xfrm>
            <a:off x="627854" y="2684346"/>
            <a:ext cx="7234101" cy="1220142"/>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p:nvPr>
        </p:nvSpPr>
        <p:spPr>
          <a:xfrm>
            <a:off x="627854" y="3904488"/>
            <a:ext cx="7234101"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solidFill>
                <a:srgbClr val="FFFFFF"/>
              </a:solidFill>
              <a:effectLst/>
              <a:latin typeface="Helvetica" pitchFamily="2" charset="0"/>
            </a:endParaRPr>
          </a:p>
        </p:txBody>
      </p:sp>
      <p:sp>
        <p:nvSpPr>
          <p:cNvPr id="8" name="TextBox 7">
            <a:extLst>
              <a:ext uri="{FF2B5EF4-FFF2-40B4-BE49-F238E27FC236}">
                <a16:creationId xmlns:a16="http://schemas.microsoft.com/office/drawing/2014/main" id="{F21A8120-416B-C447-8D5E-C8576FEACE18}"/>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736553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9">
    <p:bg>
      <p:bgPr>
        <a:solidFill>
          <a:schemeClr val="accent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B95B59D-032C-CD4A-B177-5223D666C6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9E2E7B1-2CAA-0442-BF33-993CA9D00FE0}"/>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2" name="Title 1"/>
          <p:cNvSpPr>
            <a:spLocks noGrp="1"/>
          </p:cNvSpPr>
          <p:nvPr>
            <p:ph type="ctrTitle" hasCustomPrompt="1"/>
          </p:nvPr>
        </p:nvSpPr>
        <p:spPr>
          <a:xfrm>
            <a:off x="4417429" y="2495810"/>
            <a:ext cx="7318942"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4417429" y="3715952"/>
            <a:ext cx="7318942"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sp>
        <p:nvSpPr>
          <p:cNvPr id="6" name="TextBox 5">
            <a:extLst>
              <a:ext uri="{FF2B5EF4-FFF2-40B4-BE49-F238E27FC236}">
                <a16:creationId xmlns:a16="http://schemas.microsoft.com/office/drawing/2014/main" id="{4D6FE1C7-3397-A040-96F0-BC5CC70D1A6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877301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838200" y="710636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98E1AB-6A0A-AC44-83B9-9FAC961E3C28}" type="datetimeFigureOut">
              <a:rPr lang="en-US" smtClean="0"/>
              <a:t>10/25/2021</a:t>
            </a:fld>
            <a:endParaRPr lang="en-US"/>
          </a:p>
        </p:txBody>
      </p:sp>
      <p:sp>
        <p:nvSpPr>
          <p:cNvPr id="5" name="Footer Placeholder 4"/>
          <p:cNvSpPr>
            <a:spLocks noGrp="1"/>
          </p:cNvSpPr>
          <p:nvPr>
            <p:ph type="ftr" sz="quarter" idx="3"/>
          </p:nvPr>
        </p:nvSpPr>
        <p:spPr>
          <a:xfrm>
            <a:off x="4038600" y="710636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51FA37-3D95-DD4F-A79E-5508DFB6D295}"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84" r:id="rId2"/>
    <p:sldLayoutId id="2147483686" r:id="rId3"/>
    <p:sldLayoutId id="2147483707" r:id="rId4"/>
    <p:sldLayoutId id="2147483708" r:id="rId5"/>
    <p:sldLayoutId id="2147483685" r:id="rId6"/>
    <p:sldLayoutId id="2147483687" r:id="rId7"/>
    <p:sldLayoutId id="2147483688" r:id="rId8"/>
    <p:sldLayoutId id="2147483709" r:id="rId9"/>
    <p:sldLayoutId id="2147483710" r:id="rId10"/>
    <p:sldLayoutId id="2147483711" r:id="rId11"/>
    <p:sldLayoutId id="2147483712" r:id="rId12"/>
    <p:sldLayoutId id="2147483713" r:id="rId13"/>
    <p:sldLayoutId id="2147483714" r:id="rId14"/>
    <p:sldLayoutId id="2147483693" r:id="rId15"/>
    <p:sldLayoutId id="2147483699" r:id="rId16"/>
    <p:sldLayoutId id="2147483700" r:id="rId17"/>
    <p:sldLayoutId id="2147483702" r:id="rId18"/>
    <p:sldLayoutId id="2147483703" r:id="rId19"/>
    <p:sldLayoutId id="2147483704" r:id="rId20"/>
    <p:sldLayoutId id="2147483705" r:id="rId21"/>
    <p:sldLayoutId id="2147483706" r:id="rId22"/>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30.wmf"/><Relationship Id="rId2" Type="http://schemas.openxmlformats.org/officeDocument/2006/relationships/tags" Target="../tags/tag9.xml"/><Relationship Id="rId1" Type="http://schemas.openxmlformats.org/officeDocument/2006/relationships/vmlDrawing" Target="../drawings/vmlDrawing7.vml"/><Relationship Id="rId6" Type="http://schemas.openxmlformats.org/officeDocument/2006/relationships/oleObject" Target="../embeddings/oleObject6.bin"/><Relationship Id="rId5" Type="http://schemas.openxmlformats.org/officeDocument/2006/relationships/image" Target="../media/image29.wmf"/><Relationship Id="rId4" Type="http://schemas.openxmlformats.org/officeDocument/2006/relationships/oleObject" Target="../embeddings/oleObject5.bin"/></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slideLayout" Target="../slideLayouts/slideLayout19.xml"/><Relationship Id="rId7" Type="http://schemas.openxmlformats.org/officeDocument/2006/relationships/image" Target="../media/image46.wmf"/><Relationship Id="rId2" Type="http://schemas.openxmlformats.org/officeDocument/2006/relationships/tags" Target="../tags/tag10.xml"/><Relationship Id="rId1" Type="http://schemas.openxmlformats.org/officeDocument/2006/relationships/vmlDrawing" Target="../drawings/vmlDrawing8.vml"/><Relationship Id="rId6" Type="http://schemas.openxmlformats.org/officeDocument/2006/relationships/oleObject" Target="../embeddings/oleObject23.bin"/><Relationship Id="rId11" Type="http://schemas.openxmlformats.org/officeDocument/2006/relationships/image" Target="../media/image48.wmf"/><Relationship Id="rId5" Type="http://schemas.openxmlformats.org/officeDocument/2006/relationships/image" Target="../media/image45.wmf"/><Relationship Id="rId10" Type="http://schemas.openxmlformats.org/officeDocument/2006/relationships/oleObject" Target="../embeddings/oleObject25.bin"/><Relationship Id="rId4" Type="http://schemas.openxmlformats.org/officeDocument/2006/relationships/oleObject" Target="../embeddings/oleObject22.bin"/><Relationship Id="rId9" Type="http://schemas.openxmlformats.org/officeDocument/2006/relationships/image" Target="../media/image47.wmf"/></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image" Target="../media/image51.wmf"/><Relationship Id="rId3" Type="http://schemas.openxmlformats.org/officeDocument/2006/relationships/slideLayout" Target="../slideLayouts/slideLayout19.xml"/><Relationship Id="rId7" Type="http://schemas.openxmlformats.org/officeDocument/2006/relationships/image" Target="../media/image49.wmf"/><Relationship Id="rId12" Type="http://schemas.openxmlformats.org/officeDocument/2006/relationships/oleObject" Target="../embeddings/oleObject28.bin"/><Relationship Id="rId17" Type="http://schemas.openxmlformats.org/officeDocument/2006/relationships/image" Target="../media/image53.wmf"/><Relationship Id="rId2" Type="http://schemas.openxmlformats.org/officeDocument/2006/relationships/tags" Target="../tags/tag11.xml"/><Relationship Id="rId16" Type="http://schemas.openxmlformats.org/officeDocument/2006/relationships/oleObject" Target="../embeddings/oleObject30.bin"/><Relationship Id="rId1" Type="http://schemas.openxmlformats.org/officeDocument/2006/relationships/vmlDrawing" Target="../drawings/vmlDrawing9.vml"/><Relationship Id="rId6" Type="http://schemas.openxmlformats.org/officeDocument/2006/relationships/oleObject" Target="../embeddings/oleObject26.bin"/><Relationship Id="rId11" Type="http://schemas.openxmlformats.org/officeDocument/2006/relationships/image" Target="../media/image50.wmf"/><Relationship Id="rId5" Type="http://schemas.openxmlformats.org/officeDocument/2006/relationships/image" Target="../media/image45.wmf"/><Relationship Id="rId15" Type="http://schemas.openxmlformats.org/officeDocument/2006/relationships/image" Target="../media/image52.wmf"/><Relationship Id="rId10" Type="http://schemas.openxmlformats.org/officeDocument/2006/relationships/oleObject" Target="../embeddings/oleObject27.bin"/><Relationship Id="rId4" Type="http://schemas.openxmlformats.org/officeDocument/2006/relationships/oleObject" Target="../embeddings/oleObject22.bin"/><Relationship Id="rId9" Type="http://schemas.openxmlformats.org/officeDocument/2006/relationships/image" Target="../media/image46.wmf"/><Relationship Id="rId14" Type="http://schemas.openxmlformats.org/officeDocument/2006/relationships/oleObject" Target="../embeddings/oleObject29.bin"/></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13.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14.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33.bin"/><Relationship Id="rId13" Type="http://schemas.openxmlformats.org/officeDocument/2006/relationships/image" Target="../media/image58.wmf"/><Relationship Id="rId3" Type="http://schemas.openxmlformats.org/officeDocument/2006/relationships/slideLayout" Target="../slideLayouts/slideLayout19.xml"/><Relationship Id="rId7" Type="http://schemas.openxmlformats.org/officeDocument/2006/relationships/image" Target="../media/image55.wmf"/><Relationship Id="rId12" Type="http://schemas.openxmlformats.org/officeDocument/2006/relationships/oleObject" Target="../embeddings/oleObject35.bin"/><Relationship Id="rId2" Type="http://schemas.openxmlformats.org/officeDocument/2006/relationships/tags" Target="../tags/tag15.xml"/><Relationship Id="rId1" Type="http://schemas.openxmlformats.org/officeDocument/2006/relationships/vmlDrawing" Target="../drawings/vmlDrawing10.vml"/><Relationship Id="rId6" Type="http://schemas.openxmlformats.org/officeDocument/2006/relationships/oleObject" Target="../embeddings/oleObject32.bin"/><Relationship Id="rId11" Type="http://schemas.openxmlformats.org/officeDocument/2006/relationships/image" Target="../media/image57.wmf"/><Relationship Id="rId5" Type="http://schemas.openxmlformats.org/officeDocument/2006/relationships/image" Target="../media/image54.wmf"/><Relationship Id="rId10" Type="http://schemas.openxmlformats.org/officeDocument/2006/relationships/oleObject" Target="../embeddings/oleObject34.bin"/><Relationship Id="rId4" Type="http://schemas.openxmlformats.org/officeDocument/2006/relationships/oleObject" Target="../embeddings/oleObject31.bin"/><Relationship Id="rId9" Type="http://schemas.openxmlformats.org/officeDocument/2006/relationships/image" Target="../media/image56.w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60.wmf"/><Relationship Id="rId2" Type="http://schemas.openxmlformats.org/officeDocument/2006/relationships/tags" Target="../tags/tag16.xml"/><Relationship Id="rId1" Type="http://schemas.openxmlformats.org/officeDocument/2006/relationships/vmlDrawing" Target="../drawings/vmlDrawing11.vml"/><Relationship Id="rId6" Type="http://schemas.openxmlformats.org/officeDocument/2006/relationships/oleObject" Target="../embeddings/oleObject37.bin"/><Relationship Id="rId5" Type="http://schemas.openxmlformats.org/officeDocument/2006/relationships/image" Target="../media/image59.wmf"/><Relationship Id="rId4" Type="http://schemas.openxmlformats.org/officeDocument/2006/relationships/oleObject" Target="../embeddings/oleObject36.bin"/></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40.bin"/><Relationship Id="rId3" Type="http://schemas.openxmlformats.org/officeDocument/2006/relationships/slideLayout" Target="../slideLayouts/slideLayout19.xml"/><Relationship Id="rId7" Type="http://schemas.openxmlformats.org/officeDocument/2006/relationships/image" Target="../media/image62.wmf"/><Relationship Id="rId2" Type="http://schemas.openxmlformats.org/officeDocument/2006/relationships/tags" Target="../tags/tag17.xml"/><Relationship Id="rId1" Type="http://schemas.openxmlformats.org/officeDocument/2006/relationships/vmlDrawing" Target="../drawings/vmlDrawing12.vml"/><Relationship Id="rId6" Type="http://schemas.openxmlformats.org/officeDocument/2006/relationships/oleObject" Target="../embeddings/oleObject39.bin"/><Relationship Id="rId5" Type="http://schemas.openxmlformats.org/officeDocument/2006/relationships/image" Target="../media/image61.wmf"/><Relationship Id="rId4" Type="http://schemas.openxmlformats.org/officeDocument/2006/relationships/oleObject" Target="../embeddings/oleObject38.bin"/><Relationship Id="rId9" Type="http://schemas.openxmlformats.org/officeDocument/2006/relationships/image" Target="../media/image63.wmf"/></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18.xm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slideLayout" Target="../slideLayouts/slideLayout19.xml"/><Relationship Id="rId7" Type="http://schemas.openxmlformats.org/officeDocument/2006/relationships/image" Target="../media/image26.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28.wmf"/><Relationship Id="rId5" Type="http://schemas.openxmlformats.org/officeDocument/2006/relationships/image" Target="../media/image25.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27.wmf"/></Relationships>
</file>

<file path=ppt/slides/_rels/slide2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slideLayout" Target="../slideLayouts/slideLayout19.xml"/><Relationship Id="rId1" Type="http://schemas.openxmlformats.org/officeDocument/2006/relationships/tags" Target="../tags/tag19.xml"/></Relationships>
</file>

<file path=ppt/slides/_rels/slide2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slideLayout" Target="../slideLayouts/slideLayout19.xml"/><Relationship Id="rId1" Type="http://schemas.openxmlformats.org/officeDocument/2006/relationships/tags" Target="../tags/tag20.xml"/></Relationships>
</file>

<file path=ppt/slides/_rels/slide2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slideLayout" Target="../slideLayouts/slideLayout19.xml"/><Relationship Id="rId1" Type="http://schemas.openxmlformats.org/officeDocument/2006/relationships/tags" Target="../tags/tag21.xml"/><Relationship Id="rId5" Type="http://schemas.openxmlformats.org/officeDocument/2006/relationships/image" Target="../media/image67.jpeg"/><Relationship Id="rId4" Type="http://schemas.openxmlformats.org/officeDocument/2006/relationships/image" Target="../media/image66.jpeg"/></Relationships>
</file>

<file path=ppt/slides/_rels/slide2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slideLayout" Target="../slideLayouts/slideLayout19.xml"/><Relationship Id="rId1" Type="http://schemas.openxmlformats.org/officeDocument/2006/relationships/tags" Target="../tags/tag22.xml"/></Relationships>
</file>

<file path=ppt/slides/_rels/slide2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slideLayout" Target="../slideLayouts/slideLayout19.xml"/><Relationship Id="rId1" Type="http://schemas.openxmlformats.org/officeDocument/2006/relationships/tags" Target="../tags/tag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30.w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6.bin"/><Relationship Id="rId5" Type="http://schemas.openxmlformats.org/officeDocument/2006/relationships/image" Target="../media/image29.wmf"/><Relationship Id="rId4" Type="http://schemas.openxmlformats.org/officeDocument/2006/relationships/oleObject" Target="../embeddings/oleObject5.bin"/></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slideLayout" Target="../slideLayouts/slideLayout19.xml"/><Relationship Id="rId7" Type="http://schemas.openxmlformats.org/officeDocument/2006/relationships/image" Target="../media/image32.wmf"/><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8.bin"/><Relationship Id="rId11" Type="http://schemas.openxmlformats.org/officeDocument/2006/relationships/image" Target="../media/image34.wmf"/><Relationship Id="rId5" Type="http://schemas.openxmlformats.org/officeDocument/2006/relationships/image" Target="../media/image31.wmf"/><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33.wmf"/></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slideLayout" Target="../slideLayouts/slideLayout19.xml"/><Relationship Id="rId7" Type="http://schemas.openxmlformats.org/officeDocument/2006/relationships/image" Target="../media/image36.wmf"/><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oleObject" Target="../embeddings/oleObject12.bin"/><Relationship Id="rId5" Type="http://schemas.openxmlformats.org/officeDocument/2006/relationships/image" Target="../media/image35.wmf"/><Relationship Id="rId4" Type="http://schemas.openxmlformats.org/officeDocument/2006/relationships/oleObject" Target="../embeddings/oleObject11.bin"/><Relationship Id="rId9" Type="http://schemas.openxmlformats.org/officeDocument/2006/relationships/image" Target="../media/image30.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40.wmf"/><Relationship Id="rId3" Type="http://schemas.openxmlformats.org/officeDocument/2006/relationships/slideLayout" Target="../slideLayouts/slideLayout19.xml"/><Relationship Id="rId7" Type="http://schemas.openxmlformats.org/officeDocument/2006/relationships/image" Target="../media/image37.wmf"/><Relationship Id="rId12" Type="http://schemas.openxmlformats.org/officeDocument/2006/relationships/oleObject" Target="../embeddings/oleObject17.bin"/><Relationship Id="rId17" Type="http://schemas.openxmlformats.org/officeDocument/2006/relationships/image" Target="../media/image42.wmf"/><Relationship Id="rId2" Type="http://schemas.openxmlformats.org/officeDocument/2006/relationships/tags" Target="../tags/tag5.xml"/><Relationship Id="rId16" Type="http://schemas.openxmlformats.org/officeDocument/2006/relationships/oleObject" Target="../embeddings/oleObject19.bin"/><Relationship Id="rId1" Type="http://schemas.openxmlformats.org/officeDocument/2006/relationships/vmlDrawing" Target="../drawings/vmlDrawing5.vml"/><Relationship Id="rId6" Type="http://schemas.openxmlformats.org/officeDocument/2006/relationships/oleObject" Target="../embeddings/oleObject14.bin"/><Relationship Id="rId11" Type="http://schemas.openxmlformats.org/officeDocument/2006/relationships/image" Target="../media/image39.wmf"/><Relationship Id="rId5" Type="http://schemas.openxmlformats.org/officeDocument/2006/relationships/image" Target="../media/image30.wmf"/><Relationship Id="rId15" Type="http://schemas.openxmlformats.org/officeDocument/2006/relationships/image" Target="../media/image41.wmf"/><Relationship Id="rId10" Type="http://schemas.openxmlformats.org/officeDocument/2006/relationships/oleObject" Target="../embeddings/oleObject16.bin"/><Relationship Id="rId4" Type="http://schemas.openxmlformats.org/officeDocument/2006/relationships/oleObject" Target="../embeddings/oleObject13.bin"/><Relationship Id="rId9" Type="http://schemas.openxmlformats.org/officeDocument/2006/relationships/image" Target="../media/image38.wmf"/><Relationship Id="rId14" Type="http://schemas.openxmlformats.org/officeDocument/2006/relationships/oleObject" Target="../embeddings/oleObject18.bin"/></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slideLayout" Target="../slideLayouts/slideLayout19.xml"/><Relationship Id="rId7" Type="http://schemas.openxmlformats.org/officeDocument/2006/relationships/image" Target="../media/image30.wmf"/><Relationship Id="rId2" Type="http://schemas.openxmlformats.org/officeDocument/2006/relationships/tags" Target="../tags/tag8.xml"/><Relationship Id="rId1" Type="http://schemas.openxmlformats.org/officeDocument/2006/relationships/vmlDrawing" Target="../drawings/vmlDrawing6.vml"/><Relationship Id="rId6" Type="http://schemas.openxmlformats.org/officeDocument/2006/relationships/oleObject" Target="../embeddings/oleObject6.bin"/><Relationship Id="rId11" Type="http://schemas.openxmlformats.org/officeDocument/2006/relationships/image" Target="../media/image44.wmf"/><Relationship Id="rId5" Type="http://schemas.openxmlformats.org/officeDocument/2006/relationships/image" Target="../media/image29.wmf"/><Relationship Id="rId10" Type="http://schemas.openxmlformats.org/officeDocument/2006/relationships/oleObject" Target="../embeddings/oleObject21.bin"/><Relationship Id="rId4" Type="http://schemas.openxmlformats.org/officeDocument/2006/relationships/oleObject" Target="../embeddings/oleObject5.bin"/><Relationship Id="rId9" Type="http://schemas.openxmlformats.org/officeDocument/2006/relationships/image" Target="../media/image4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CA78D-A7C7-3343-9BD3-A860DB5D4E20}"/>
              </a:ext>
            </a:extLst>
          </p:cNvPr>
          <p:cNvSpPr>
            <a:spLocks noGrp="1"/>
          </p:cNvSpPr>
          <p:nvPr>
            <p:ph type="ctrTitle"/>
          </p:nvPr>
        </p:nvSpPr>
        <p:spPr>
          <a:xfrm>
            <a:off x="2235060" y="2276354"/>
            <a:ext cx="8077339" cy="1201854"/>
          </a:xfrm>
        </p:spPr>
        <p:txBody>
          <a:bodyPr/>
          <a:lstStyle/>
          <a:p>
            <a:r>
              <a:rPr lang="en-US" dirty="0"/>
              <a:t>37161 Probability and Random Variables</a:t>
            </a:r>
          </a:p>
        </p:txBody>
      </p:sp>
      <p:sp>
        <p:nvSpPr>
          <p:cNvPr id="3" name="Subtitle 2">
            <a:extLst>
              <a:ext uri="{FF2B5EF4-FFF2-40B4-BE49-F238E27FC236}">
                <a16:creationId xmlns:a16="http://schemas.microsoft.com/office/drawing/2014/main" id="{44B81804-9180-7E4E-AE7D-FEFBC97A85D3}"/>
              </a:ext>
            </a:extLst>
          </p:cNvPr>
          <p:cNvSpPr>
            <a:spLocks noGrp="1"/>
          </p:cNvSpPr>
          <p:nvPr>
            <p:ph type="subTitle" idx="1"/>
          </p:nvPr>
        </p:nvSpPr>
        <p:spPr/>
        <p:txBody>
          <a:bodyPr/>
          <a:lstStyle/>
          <a:p>
            <a:r>
              <a:rPr lang="en-AU" dirty="0"/>
              <a:t>Lecture 11</a:t>
            </a:r>
          </a:p>
        </p:txBody>
      </p:sp>
    </p:spTree>
    <p:extLst>
      <p:ext uri="{BB962C8B-B14F-4D97-AF65-F5344CB8AC3E}">
        <p14:creationId xmlns:p14="http://schemas.microsoft.com/office/powerpoint/2010/main" val="3212104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528320" y="802641"/>
            <a:ext cx="10426192" cy="717816"/>
          </a:xfrm>
        </p:spPr>
        <p:txBody>
          <a:bodyPr/>
          <a:lstStyle/>
          <a:p>
            <a:r>
              <a:rPr lang="en-US" dirty="0"/>
              <a:t>Classification of Markov Chains: Periodicity</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Faculty of Science</a:t>
            </a:r>
          </a:p>
        </p:txBody>
      </p:sp>
      <p:sp>
        <p:nvSpPr>
          <p:cNvPr id="19"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497225" y="1589047"/>
            <a:ext cx="11591993" cy="4557753"/>
          </a:xfrm>
        </p:spPr>
        <p:txBody>
          <a:bodyPr/>
          <a:lstStyle/>
          <a:p>
            <a:pPr>
              <a:lnSpc>
                <a:spcPct val="105000"/>
              </a:lnSpc>
              <a:spcAft>
                <a:spcPts val="0"/>
              </a:spcAft>
            </a:pPr>
            <a:r>
              <a:rPr lang="en-AU" dirty="0"/>
              <a:t>A state which has period 1 is also called </a:t>
            </a:r>
            <a:r>
              <a:rPr lang="en-AU" b="1" dirty="0"/>
              <a:t>aperiodic</a:t>
            </a:r>
            <a:r>
              <a:rPr lang="en-AU" dirty="0"/>
              <a:t>.</a:t>
            </a:r>
          </a:p>
          <a:p>
            <a:pPr>
              <a:lnSpc>
                <a:spcPct val="105000"/>
              </a:lnSpc>
              <a:spcAft>
                <a:spcPts val="0"/>
              </a:spcAft>
            </a:pPr>
            <a:endParaRPr lang="en-AU" dirty="0"/>
          </a:p>
          <a:p>
            <a:pPr>
              <a:lnSpc>
                <a:spcPct val="105000"/>
              </a:lnSpc>
              <a:spcAft>
                <a:spcPts val="0"/>
              </a:spcAft>
            </a:pPr>
            <a:r>
              <a:rPr lang="en-AU" dirty="0"/>
              <a:t>States {1, 2, 3} are periodic with period 2, since each turn which begins in an even-numbered state moves the Markov Chain into an odd-numbered state. It therefore takes 2, 4, 6,… etc. moves before a state can be returned to.</a:t>
            </a:r>
          </a:p>
          <a:p>
            <a:pPr>
              <a:lnSpc>
                <a:spcPct val="105000"/>
              </a:lnSpc>
              <a:spcAft>
                <a:spcPts val="0"/>
              </a:spcAft>
            </a:pPr>
            <a:endParaRPr lang="en-AU" dirty="0"/>
          </a:p>
          <a:p>
            <a:pPr>
              <a:lnSpc>
                <a:spcPct val="105000"/>
              </a:lnSpc>
              <a:spcAft>
                <a:spcPts val="0"/>
              </a:spcAft>
            </a:pPr>
            <a:r>
              <a:rPr lang="en-AU" dirty="0"/>
              <a:t>If the player bets from $2, he/she moves to either $1 or $3 but can return to $2 one move later.</a:t>
            </a:r>
          </a:p>
          <a:p>
            <a:pPr>
              <a:lnSpc>
                <a:spcPct val="120000"/>
              </a:lnSpc>
              <a:spcAft>
                <a:spcPts val="2100"/>
              </a:spcAft>
            </a:pPr>
            <a:endParaRPr lang="en-AU" dirty="0"/>
          </a:p>
          <a:p>
            <a:pPr>
              <a:lnSpc>
                <a:spcPct val="120000"/>
              </a:lnSpc>
              <a:spcAft>
                <a:spcPts val="2100"/>
              </a:spcAft>
            </a:pPr>
            <a:endParaRPr lang="en-AU" dirty="0"/>
          </a:p>
        </p:txBody>
      </p:sp>
      <p:cxnSp>
        <p:nvCxnSpPr>
          <p:cNvPr id="227" name="Straight Arrow Connector 226">
            <a:extLst>
              <a:ext uri="{FF2B5EF4-FFF2-40B4-BE49-F238E27FC236}">
                <a16:creationId xmlns:a16="http://schemas.microsoft.com/office/drawing/2014/main" id="{B33D4686-2058-49E2-A181-E8C499EC0B71}"/>
              </a:ext>
            </a:extLst>
          </p:cNvPr>
          <p:cNvCxnSpPr>
            <a:cxnSpLocks/>
          </p:cNvCxnSpPr>
          <p:nvPr/>
        </p:nvCxnSpPr>
        <p:spPr>
          <a:xfrm flipH="1">
            <a:off x="7246022" y="5379357"/>
            <a:ext cx="1509573" cy="1"/>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cxnSp>
        <p:nvCxnSpPr>
          <p:cNvPr id="228" name="Straight Arrow Connector 227">
            <a:extLst>
              <a:ext uri="{FF2B5EF4-FFF2-40B4-BE49-F238E27FC236}">
                <a16:creationId xmlns:a16="http://schemas.microsoft.com/office/drawing/2014/main" id="{A266DED9-28A9-46BC-AC63-F10646F3802C}"/>
              </a:ext>
            </a:extLst>
          </p:cNvPr>
          <p:cNvCxnSpPr>
            <a:cxnSpLocks/>
          </p:cNvCxnSpPr>
          <p:nvPr/>
        </p:nvCxnSpPr>
        <p:spPr>
          <a:xfrm>
            <a:off x="6000478" y="5003770"/>
            <a:ext cx="1406713" cy="0"/>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0" name="Object 19">
            <a:extLst>
              <a:ext uri="{FF2B5EF4-FFF2-40B4-BE49-F238E27FC236}">
                <a16:creationId xmlns:a16="http://schemas.microsoft.com/office/drawing/2014/main" id="{6BE98362-D3F6-49ED-A480-EE7DD6598B36}"/>
              </a:ext>
            </a:extLst>
          </p:cNvPr>
          <p:cNvGraphicFramePr>
            <a:graphicFrameLocks noChangeAspect="1"/>
          </p:cNvGraphicFramePr>
          <p:nvPr>
            <p:extLst/>
          </p:nvPr>
        </p:nvGraphicFramePr>
        <p:xfrm>
          <a:off x="406726" y="4278251"/>
          <a:ext cx="3606800" cy="1922463"/>
        </p:xfrm>
        <a:graphic>
          <a:graphicData uri="http://schemas.openxmlformats.org/presentationml/2006/ole">
            <mc:AlternateContent xmlns:mc="http://schemas.openxmlformats.org/markup-compatibility/2006">
              <mc:Choice xmlns:v="urn:schemas-microsoft-com:vml" Requires="v">
                <p:oleObj spid="_x0000_s7178" name="Equation" r:id="rId4" imgW="3606480" imgH="1968480" progId="Equation.DSMT4">
                  <p:embed/>
                </p:oleObj>
              </mc:Choice>
              <mc:Fallback>
                <p:oleObj name="Equation" r:id="rId4" imgW="3606480" imgH="1968480" progId="Equation.DSMT4">
                  <p:embed/>
                  <p:pic>
                    <p:nvPicPr>
                      <p:cNvPr id="20" name="Object 19">
                        <a:extLst>
                          <a:ext uri="{FF2B5EF4-FFF2-40B4-BE49-F238E27FC236}">
                            <a16:creationId xmlns:a16="http://schemas.microsoft.com/office/drawing/2014/main" id="{6BE98362-D3F6-49ED-A480-EE7DD6598B36}"/>
                          </a:ext>
                        </a:extLst>
                      </p:cNvPr>
                      <p:cNvPicPr>
                        <a:picLocks noChangeAspect="1" noChangeArrowheads="1"/>
                      </p:cNvPicPr>
                      <p:nvPr/>
                    </p:nvPicPr>
                    <p:blipFill>
                      <a:blip r:embed="rId5"/>
                      <a:srcRect/>
                      <a:stretch>
                        <a:fillRect/>
                      </a:stretch>
                    </p:blipFill>
                    <p:spPr bwMode="auto">
                      <a:xfrm>
                        <a:off x="406726" y="4278251"/>
                        <a:ext cx="3606800"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5" name="Straight Connector 4">
            <a:extLst>
              <a:ext uri="{FF2B5EF4-FFF2-40B4-BE49-F238E27FC236}">
                <a16:creationId xmlns:a16="http://schemas.microsoft.com/office/drawing/2014/main" id="{1DF98BAD-D2D6-4838-96A7-A49691B2FE6F}"/>
              </a:ext>
            </a:extLst>
          </p:cNvPr>
          <p:cNvCxnSpPr>
            <a:cxnSpLocks/>
          </p:cNvCxnSpPr>
          <p:nvPr/>
        </p:nvCxnSpPr>
        <p:spPr>
          <a:xfrm>
            <a:off x="4632960" y="5387677"/>
            <a:ext cx="5187696"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8EF56FF-7E34-47F1-83C8-B3679F3A0F93}"/>
              </a:ext>
            </a:extLst>
          </p:cNvPr>
          <p:cNvCxnSpPr>
            <a:cxnSpLocks/>
          </p:cNvCxnSpPr>
          <p:nvPr/>
        </p:nvCxnSpPr>
        <p:spPr>
          <a:xfrm flipV="1">
            <a:off x="6185649" y="5003770"/>
            <a:ext cx="5241751" cy="2002"/>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F6EF265-5732-4898-AC4A-4EE6D5A72AD8}"/>
              </a:ext>
            </a:extLst>
          </p:cNvPr>
          <p:cNvCxnSpPr>
            <a:cxnSpLocks/>
          </p:cNvCxnSpPr>
          <p:nvPr/>
        </p:nvCxnSpPr>
        <p:spPr>
          <a:xfrm>
            <a:off x="9382859" y="5003770"/>
            <a:ext cx="1233319" cy="0"/>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2B71B01-D1F8-4380-A3C6-7D2DE4DBFCCB}"/>
              </a:ext>
            </a:extLst>
          </p:cNvPr>
          <p:cNvCxnSpPr>
            <a:cxnSpLocks/>
          </p:cNvCxnSpPr>
          <p:nvPr/>
        </p:nvCxnSpPr>
        <p:spPr>
          <a:xfrm>
            <a:off x="7693038" y="5003770"/>
            <a:ext cx="1406713" cy="0"/>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1B5754F-F403-4FED-B8D8-350B042FC786}"/>
              </a:ext>
            </a:extLst>
          </p:cNvPr>
          <p:cNvCxnSpPr>
            <a:cxnSpLocks/>
          </p:cNvCxnSpPr>
          <p:nvPr/>
        </p:nvCxnSpPr>
        <p:spPr>
          <a:xfrm flipH="1">
            <a:off x="8792810" y="5396424"/>
            <a:ext cx="1247302" cy="0"/>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sp>
        <p:nvSpPr>
          <p:cNvPr id="225" name="Oval 224">
            <a:extLst>
              <a:ext uri="{FF2B5EF4-FFF2-40B4-BE49-F238E27FC236}">
                <a16:creationId xmlns:a16="http://schemas.microsoft.com/office/drawing/2014/main" id="{5C83A04E-5413-4630-86C0-1FDEA9C1D7F1}"/>
              </a:ext>
            </a:extLst>
          </p:cNvPr>
          <p:cNvSpPr/>
          <p:nvPr/>
        </p:nvSpPr>
        <p:spPr>
          <a:xfrm>
            <a:off x="4320000" y="4680000"/>
            <a:ext cx="1080000" cy="1080000"/>
          </a:xfrm>
          <a:prstGeom prst="ellipse">
            <a:avLst/>
          </a:prstGeom>
          <a:solidFill>
            <a:srgbClr val="FF0000"/>
          </a:solidFill>
          <a:ln w="53975">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24" name="Oval 223">
            <a:extLst>
              <a:ext uri="{FF2B5EF4-FFF2-40B4-BE49-F238E27FC236}">
                <a16:creationId xmlns:a16="http://schemas.microsoft.com/office/drawing/2014/main" id="{A14572C2-8FCA-42FE-BBC4-70716C688E90}"/>
              </a:ext>
            </a:extLst>
          </p:cNvPr>
          <p:cNvSpPr/>
          <p:nvPr/>
        </p:nvSpPr>
        <p:spPr>
          <a:xfrm>
            <a:off x="7560000" y="4680000"/>
            <a:ext cx="1080000" cy="1080000"/>
          </a:xfrm>
          <a:prstGeom prst="ellipse">
            <a:avLst/>
          </a:prstGeom>
          <a:solidFill>
            <a:srgbClr val="FF0000"/>
          </a:solidFill>
          <a:ln w="53975">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3" name="Oval 222">
            <a:extLst>
              <a:ext uri="{FF2B5EF4-FFF2-40B4-BE49-F238E27FC236}">
                <a16:creationId xmlns:a16="http://schemas.microsoft.com/office/drawing/2014/main" id="{E75C40FB-DE61-43CE-AA81-CA09C7CA9E66}"/>
              </a:ext>
            </a:extLst>
          </p:cNvPr>
          <p:cNvSpPr/>
          <p:nvPr/>
        </p:nvSpPr>
        <p:spPr>
          <a:xfrm>
            <a:off x="9180000" y="4680000"/>
            <a:ext cx="1080000" cy="1080000"/>
          </a:xfrm>
          <a:prstGeom prst="ellipse">
            <a:avLst/>
          </a:prstGeom>
          <a:solidFill>
            <a:srgbClr val="FF0000"/>
          </a:solidFill>
          <a:ln w="53975">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val 20">
            <a:extLst>
              <a:ext uri="{FF2B5EF4-FFF2-40B4-BE49-F238E27FC236}">
                <a16:creationId xmlns:a16="http://schemas.microsoft.com/office/drawing/2014/main" id="{6A26B8E4-05B2-4510-87AA-2F03981E67DF}"/>
              </a:ext>
            </a:extLst>
          </p:cNvPr>
          <p:cNvSpPr/>
          <p:nvPr/>
        </p:nvSpPr>
        <p:spPr>
          <a:xfrm>
            <a:off x="10800000" y="4680000"/>
            <a:ext cx="1080000" cy="1080000"/>
          </a:xfrm>
          <a:prstGeom prst="ellipse">
            <a:avLst/>
          </a:prstGeom>
          <a:solidFill>
            <a:srgbClr val="FF0000"/>
          </a:solidFill>
          <a:ln w="53975">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8" name="Straight Arrow Connector 37">
            <a:extLst>
              <a:ext uri="{FF2B5EF4-FFF2-40B4-BE49-F238E27FC236}">
                <a16:creationId xmlns:a16="http://schemas.microsoft.com/office/drawing/2014/main" id="{5CEC03C4-D766-4BC8-B45C-2B1D042A8FBE}"/>
              </a:ext>
            </a:extLst>
          </p:cNvPr>
          <p:cNvCxnSpPr>
            <a:cxnSpLocks/>
          </p:cNvCxnSpPr>
          <p:nvPr/>
        </p:nvCxnSpPr>
        <p:spPr>
          <a:xfrm flipH="1">
            <a:off x="5538434" y="5377375"/>
            <a:ext cx="1509573" cy="1"/>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sp>
        <p:nvSpPr>
          <p:cNvPr id="222" name="Oval 221">
            <a:extLst>
              <a:ext uri="{FF2B5EF4-FFF2-40B4-BE49-F238E27FC236}">
                <a16:creationId xmlns:a16="http://schemas.microsoft.com/office/drawing/2014/main" id="{0868D092-383C-4521-BC6B-5520A46AACF3}"/>
              </a:ext>
            </a:extLst>
          </p:cNvPr>
          <p:cNvSpPr/>
          <p:nvPr/>
        </p:nvSpPr>
        <p:spPr>
          <a:xfrm>
            <a:off x="5920229" y="4699482"/>
            <a:ext cx="1080000" cy="1080000"/>
          </a:xfrm>
          <a:prstGeom prst="ellipse">
            <a:avLst/>
          </a:prstGeom>
          <a:solidFill>
            <a:srgbClr val="FF0000"/>
          </a:solidFill>
          <a:ln w="53975">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275" name="Object 274">
            <a:extLst>
              <a:ext uri="{FF2B5EF4-FFF2-40B4-BE49-F238E27FC236}">
                <a16:creationId xmlns:a16="http://schemas.microsoft.com/office/drawing/2014/main" id="{AB92A50A-2FC3-4601-B883-435F4EE7F78C}"/>
              </a:ext>
            </a:extLst>
          </p:cNvPr>
          <p:cNvGraphicFramePr>
            <a:graphicFrameLocks noChangeAspect="1"/>
          </p:cNvGraphicFramePr>
          <p:nvPr>
            <p:extLst/>
          </p:nvPr>
        </p:nvGraphicFramePr>
        <p:xfrm>
          <a:off x="4723972" y="5064113"/>
          <a:ext cx="6654800" cy="261938"/>
        </p:xfrm>
        <a:graphic>
          <a:graphicData uri="http://schemas.openxmlformats.org/presentationml/2006/ole">
            <mc:AlternateContent xmlns:mc="http://schemas.openxmlformats.org/markup-compatibility/2006">
              <mc:Choice xmlns:v="urn:schemas-microsoft-com:vml" Requires="v">
                <p:oleObj spid="_x0000_s7179" name="Equation" r:id="rId6" imgW="6654600" imgH="266400" progId="Equation.DSMT4">
                  <p:embed/>
                </p:oleObj>
              </mc:Choice>
              <mc:Fallback>
                <p:oleObj name="Equation" r:id="rId6" imgW="6654600" imgH="266400" progId="Equation.DSMT4">
                  <p:embed/>
                  <p:pic>
                    <p:nvPicPr>
                      <p:cNvPr id="275" name="Object 274">
                        <a:extLst>
                          <a:ext uri="{FF2B5EF4-FFF2-40B4-BE49-F238E27FC236}">
                            <a16:creationId xmlns:a16="http://schemas.microsoft.com/office/drawing/2014/main" id="{AB92A50A-2FC3-4601-B883-435F4EE7F78C}"/>
                          </a:ext>
                        </a:extLst>
                      </p:cNvPr>
                      <p:cNvPicPr>
                        <a:picLocks noChangeAspect="1" noChangeArrowheads="1"/>
                      </p:cNvPicPr>
                      <p:nvPr/>
                    </p:nvPicPr>
                    <p:blipFill>
                      <a:blip r:embed="rId7"/>
                      <a:srcRect/>
                      <a:stretch>
                        <a:fillRect/>
                      </a:stretch>
                    </p:blipFill>
                    <p:spPr bwMode="auto">
                      <a:xfrm>
                        <a:off x="4723972" y="5064113"/>
                        <a:ext cx="6654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401499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497225" y="1589047"/>
            <a:ext cx="11591993" cy="4557753"/>
          </a:xfrm>
        </p:spPr>
        <p:txBody>
          <a:bodyPr/>
          <a:lstStyle/>
          <a:p>
            <a:pPr>
              <a:lnSpc>
                <a:spcPct val="105000"/>
              </a:lnSpc>
              <a:spcAft>
                <a:spcPts val="0"/>
              </a:spcAft>
            </a:pPr>
            <a:r>
              <a:rPr lang="en-AU" dirty="0"/>
              <a:t>Note, however, that a state can have period </a:t>
            </a:r>
            <a:r>
              <a:rPr lang="en-AU" i="1" dirty="0"/>
              <a:t>d</a:t>
            </a:r>
            <a:r>
              <a:rPr lang="en-AU" dirty="0"/>
              <a:t> but no possible return path in </a:t>
            </a:r>
            <a:r>
              <a:rPr lang="en-AU" i="1" dirty="0"/>
              <a:t>d</a:t>
            </a:r>
            <a:r>
              <a:rPr lang="en-AU" dirty="0"/>
              <a:t> moves.</a:t>
            </a:r>
          </a:p>
          <a:p>
            <a:pPr>
              <a:lnSpc>
                <a:spcPct val="105000"/>
              </a:lnSpc>
              <a:spcAft>
                <a:spcPts val="0"/>
              </a:spcAft>
            </a:pPr>
            <a:endParaRPr lang="en-AU" dirty="0"/>
          </a:p>
          <a:p>
            <a:pPr>
              <a:lnSpc>
                <a:spcPct val="105000"/>
              </a:lnSpc>
              <a:spcAft>
                <a:spcPts val="0"/>
              </a:spcAft>
            </a:pPr>
            <a:r>
              <a:rPr lang="en-AU" dirty="0"/>
              <a:t>For example, consider transitions from State A to itself.</a:t>
            </a:r>
          </a:p>
          <a:p>
            <a:pPr>
              <a:lnSpc>
                <a:spcPct val="105000"/>
              </a:lnSpc>
              <a:spcAft>
                <a:spcPts val="0"/>
              </a:spcAft>
            </a:pPr>
            <a:endParaRPr lang="en-AU" dirty="0"/>
          </a:p>
          <a:p>
            <a:pPr>
              <a:lnSpc>
                <a:spcPct val="105000"/>
              </a:lnSpc>
              <a:spcAft>
                <a:spcPts val="0"/>
              </a:spcAft>
            </a:pPr>
            <a:r>
              <a:rPr lang="en-AU" dirty="0"/>
              <a:t>One option is going A to B, B to D, D to C then C to A. </a:t>
            </a:r>
          </a:p>
          <a:p>
            <a:pPr>
              <a:lnSpc>
                <a:spcPct val="105000"/>
              </a:lnSpc>
              <a:spcAft>
                <a:spcPts val="0"/>
              </a:spcAft>
            </a:pPr>
            <a:r>
              <a:rPr lang="en-AU" dirty="0"/>
              <a:t>This is four moves.</a:t>
            </a:r>
          </a:p>
          <a:p>
            <a:pPr>
              <a:lnSpc>
                <a:spcPct val="105000"/>
              </a:lnSpc>
              <a:spcAft>
                <a:spcPts val="0"/>
              </a:spcAft>
            </a:pPr>
            <a:endParaRPr lang="en-AU" dirty="0"/>
          </a:p>
          <a:p>
            <a:pPr>
              <a:lnSpc>
                <a:spcPct val="105000"/>
              </a:lnSpc>
              <a:spcAft>
                <a:spcPts val="0"/>
              </a:spcAft>
            </a:pPr>
            <a:r>
              <a:rPr lang="en-AU" dirty="0"/>
              <a:t>Another option is going from A to B, B to D and D to A.</a:t>
            </a:r>
          </a:p>
          <a:p>
            <a:pPr>
              <a:lnSpc>
                <a:spcPct val="105000"/>
              </a:lnSpc>
              <a:spcAft>
                <a:spcPts val="0"/>
              </a:spcAft>
            </a:pPr>
            <a:r>
              <a:rPr lang="en-AU" dirty="0"/>
              <a:t>This is three moves.</a:t>
            </a:r>
          </a:p>
          <a:p>
            <a:pPr>
              <a:lnSpc>
                <a:spcPct val="105000"/>
              </a:lnSpc>
              <a:spcAft>
                <a:spcPts val="0"/>
              </a:spcAft>
            </a:pPr>
            <a:endParaRPr lang="en-AU" dirty="0"/>
          </a:p>
          <a:p>
            <a:pPr>
              <a:lnSpc>
                <a:spcPct val="105000"/>
              </a:lnSpc>
              <a:spcAft>
                <a:spcPts val="0"/>
              </a:spcAft>
            </a:pPr>
            <a:r>
              <a:rPr lang="en-AU" dirty="0"/>
              <a:t>The largest integer which is a divisor of both 3 and 4 is 1, so                                                       the state has period 1, although it is not possible to return to A                                                    in a single move.</a:t>
            </a:r>
          </a:p>
          <a:p>
            <a:pPr>
              <a:lnSpc>
                <a:spcPct val="120000"/>
              </a:lnSpc>
              <a:spcAft>
                <a:spcPts val="2100"/>
              </a:spcAft>
            </a:pPr>
            <a:endParaRPr lang="en-AU" dirty="0"/>
          </a:p>
          <a:p>
            <a:pPr>
              <a:lnSpc>
                <a:spcPct val="120000"/>
              </a:lnSpc>
              <a:spcAft>
                <a:spcPts val="2100"/>
              </a:spcAft>
            </a:pPr>
            <a:endParaRPr lang="en-AU" dirty="0"/>
          </a:p>
        </p:txBody>
      </p:sp>
      <p:cxnSp>
        <p:nvCxnSpPr>
          <p:cNvPr id="40" name="Straight Arrow Connector 39">
            <a:extLst>
              <a:ext uri="{FF2B5EF4-FFF2-40B4-BE49-F238E27FC236}">
                <a16:creationId xmlns:a16="http://schemas.microsoft.com/office/drawing/2014/main" id="{C47EDE7D-50BF-4D21-99B2-045D072B8C5B}"/>
              </a:ext>
            </a:extLst>
          </p:cNvPr>
          <p:cNvCxnSpPr>
            <a:cxnSpLocks/>
          </p:cNvCxnSpPr>
          <p:nvPr/>
        </p:nvCxnSpPr>
        <p:spPr>
          <a:xfrm flipH="1" flipV="1">
            <a:off x="9726542" y="4231806"/>
            <a:ext cx="1607890" cy="1544643"/>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FF5FEEA-D524-4030-8147-60F067B583B3}"/>
              </a:ext>
            </a:extLst>
          </p:cNvPr>
          <p:cNvCxnSpPr>
            <a:cxnSpLocks/>
          </p:cNvCxnSpPr>
          <p:nvPr/>
        </p:nvCxnSpPr>
        <p:spPr>
          <a:xfrm>
            <a:off x="8884271" y="3429990"/>
            <a:ext cx="2479597" cy="2376489"/>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528320" y="802641"/>
            <a:ext cx="10426192" cy="717816"/>
          </a:xfrm>
        </p:spPr>
        <p:txBody>
          <a:bodyPr/>
          <a:lstStyle/>
          <a:p>
            <a:r>
              <a:rPr lang="en-US" dirty="0"/>
              <a:t>Classification of Markov Chains: Periodicity</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Faculty of Science</a:t>
            </a:r>
          </a:p>
        </p:txBody>
      </p:sp>
      <p:cxnSp>
        <p:nvCxnSpPr>
          <p:cNvPr id="22" name="Straight Arrow Connector 21">
            <a:extLst>
              <a:ext uri="{FF2B5EF4-FFF2-40B4-BE49-F238E27FC236}">
                <a16:creationId xmlns:a16="http://schemas.microsoft.com/office/drawing/2014/main" id="{1CA7AD6D-F265-4084-A8D1-B3E36D93ABA9}"/>
              </a:ext>
            </a:extLst>
          </p:cNvPr>
          <p:cNvCxnSpPr>
            <a:cxnSpLocks/>
          </p:cNvCxnSpPr>
          <p:nvPr/>
        </p:nvCxnSpPr>
        <p:spPr>
          <a:xfrm flipH="1">
            <a:off x="9586000" y="5569071"/>
            <a:ext cx="1509573" cy="1"/>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8CA1FC39-CF6E-404D-8501-0571BFB30BE0}"/>
              </a:ext>
            </a:extLst>
          </p:cNvPr>
          <p:cNvSpPr/>
          <p:nvPr/>
        </p:nvSpPr>
        <p:spPr>
          <a:xfrm>
            <a:off x="8743548" y="3234179"/>
            <a:ext cx="2340000" cy="2340000"/>
          </a:xfrm>
          <a:prstGeom prst="rect">
            <a:avLst/>
          </a:prstGeom>
          <a:noFill/>
          <a:ln w="53975">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4" name="Straight Arrow Connector 23">
            <a:extLst>
              <a:ext uri="{FF2B5EF4-FFF2-40B4-BE49-F238E27FC236}">
                <a16:creationId xmlns:a16="http://schemas.microsoft.com/office/drawing/2014/main" id="{FFE679E6-85BC-413D-BBA5-F7BB8B324499}"/>
              </a:ext>
            </a:extLst>
          </p:cNvPr>
          <p:cNvCxnSpPr>
            <a:cxnSpLocks/>
          </p:cNvCxnSpPr>
          <p:nvPr/>
        </p:nvCxnSpPr>
        <p:spPr>
          <a:xfrm flipV="1">
            <a:off x="8746559" y="4254419"/>
            <a:ext cx="1" cy="1249785"/>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923E4F6-1351-4591-9E23-7A784404E6AD}"/>
              </a:ext>
            </a:extLst>
          </p:cNvPr>
          <p:cNvCxnSpPr>
            <a:cxnSpLocks/>
          </p:cNvCxnSpPr>
          <p:nvPr/>
        </p:nvCxnSpPr>
        <p:spPr>
          <a:xfrm>
            <a:off x="11095573" y="3234179"/>
            <a:ext cx="0" cy="1413991"/>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2B9D027-0EA4-4BAC-A4AA-17F7CB9D8D6F}"/>
              </a:ext>
            </a:extLst>
          </p:cNvPr>
          <p:cNvCxnSpPr>
            <a:cxnSpLocks/>
          </p:cNvCxnSpPr>
          <p:nvPr/>
        </p:nvCxnSpPr>
        <p:spPr>
          <a:xfrm>
            <a:off x="8615754" y="3234179"/>
            <a:ext cx="1406713" cy="0"/>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AB81E61F-5436-4970-BDDD-32BB78236B3A}"/>
              </a:ext>
            </a:extLst>
          </p:cNvPr>
          <p:cNvSpPr/>
          <p:nvPr/>
        </p:nvSpPr>
        <p:spPr>
          <a:xfrm>
            <a:off x="8239111" y="2787923"/>
            <a:ext cx="1080000" cy="1080000"/>
          </a:xfrm>
          <a:prstGeom prst="ellipse">
            <a:avLst/>
          </a:prstGeom>
          <a:solidFill>
            <a:srgbClr val="FF0000"/>
          </a:solidFill>
          <a:ln w="53975">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1" name="Oval 30">
            <a:extLst>
              <a:ext uri="{FF2B5EF4-FFF2-40B4-BE49-F238E27FC236}">
                <a16:creationId xmlns:a16="http://schemas.microsoft.com/office/drawing/2014/main" id="{4EFE3F19-EAD8-480B-BC96-9F89D6F97A96}"/>
              </a:ext>
            </a:extLst>
          </p:cNvPr>
          <p:cNvSpPr/>
          <p:nvPr/>
        </p:nvSpPr>
        <p:spPr>
          <a:xfrm>
            <a:off x="8243323" y="4975359"/>
            <a:ext cx="1080000" cy="1080000"/>
          </a:xfrm>
          <a:prstGeom prst="ellipse">
            <a:avLst/>
          </a:prstGeom>
          <a:solidFill>
            <a:srgbClr val="FF0000"/>
          </a:solidFill>
          <a:ln w="53975">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Oval 31">
            <a:extLst>
              <a:ext uri="{FF2B5EF4-FFF2-40B4-BE49-F238E27FC236}">
                <a16:creationId xmlns:a16="http://schemas.microsoft.com/office/drawing/2014/main" id="{40225D46-5455-47CB-9A1C-A5221DBBC0C3}"/>
              </a:ext>
            </a:extLst>
          </p:cNvPr>
          <p:cNvSpPr/>
          <p:nvPr/>
        </p:nvSpPr>
        <p:spPr>
          <a:xfrm>
            <a:off x="10531501" y="5029071"/>
            <a:ext cx="1080000" cy="1080000"/>
          </a:xfrm>
          <a:prstGeom prst="ellipse">
            <a:avLst/>
          </a:prstGeom>
          <a:solidFill>
            <a:srgbClr val="FF0000"/>
          </a:solidFill>
          <a:ln w="53975">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Oval 33">
            <a:extLst>
              <a:ext uri="{FF2B5EF4-FFF2-40B4-BE49-F238E27FC236}">
                <a16:creationId xmlns:a16="http://schemas.microsoft.com/office/drawing/2014/main" id="{48004EB9-58E6-4E52-95D0-B8758817F16E}"/>
              </a:ext>
            </a:extLst>
          </p:cNvPr>
          <p:cNvSpPr/>
          <p:nvPr/>
        </p:nvSpPr>
        <p:spPr>
          <a:xfrm>
            <a:off x="10543548" y="2786179"/>
            <a:ext cx="1080000" cy="1080000"/>
          </a:xfrm>
          <a:prstGeom prst="ellipse">
            <a:avLst/>
          </a:prstGeom>
          <a:solidFill>
            <a:srgbClr val="FF0000"/>
          </a:solidFill>
          <a:ln w="53975">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35" name="Object 34">
            <a:extLst>
              <a:ext uri="{FF2B5EF4-FFF2-40B4-BE49-F238E27FC236}">
                <a16:creationId xmlns:a16="http://schemas.microsoft.com/office/drawing/2014/main" id="{661BB3F0-CD63-4B1A-ADB2-5CC81AD52835}"/>
              </a:ext>
            </a:extLst>
          </p:cNvPr>
          <p:cNvGraphicFramePr>
            <a:graphicFrameLocks noChangeAspect="1"/>
          </p:cNvGraphicFramePr>
          <p:nvPr>
            <p:extLst>
              <p:ext uri="{D42A27DB-BD31-4B8C-83A1-F6EECF244321}">
                <p14:modId xmlns:p14="http://schemas.microsoft.com/office/powerpoint/2010/main" val="1271853828"/>
              </p:ext>
            </p:extLst>
          </p:nvPr>
        </p:nvGraphicFramePr>
        <p:xfrm>
          <a:off x="8598328" y="3151188"/>
          <a:ext cx="2959100" cy="249237"/>
        </p:xfrm>
        <a:graphic>
          <a:graphicData uri="http://schemas.openxmlformats.org/presentationml/2006/ole">
            <mc:AlternateContent xmlns:mc="http://schemas.openxmlformats.org/markup-compatibility/2006">
              <mc:Choice xmlns:v="urn:schemas-microsoft-com:vml" Requires="v">
                <p:oleObj spid="_x0000_s12306" name="Equation" r:id="rId4" imgW="2958840" imgH="253800" progId="Equation.DSMT4">
                  <p:embed/>
                </p:oleObj>
              </mc:Choice>
              <mc:Fallback>
                <p:oleObj name="Equation" r:id="rId4" imgW="2958840" imgH="253800" progId="Equation.DSMT4">
                  <p:embed/>
                  <p:pic>
                    <p:nvPicPr>
                      <p:cNvPr id="275" name="Object 274">
                        <a:extLst>
                          <a:ext uri="{FF2B5EF4-FFF2-40B4-BE49-F238E27FC236}">
                            <a16:creationId xmlns:a16="http://schemas.microsoft.com/office/drawing/2014/main" id="{AB92A50A-2FC3-4601-B883-435F4EE7F78C}"/>
                          </a:ext>
                        </a:extLst>
                      </p:cNvPr>
                      <p:cNvPicPr>
                        <a:picLocks noChangeAspect="1" noChangeArrowheads="1"/>
                      </p:cNvPicPr>
                      <p:nvPr/>
                    </p:nvPicPr>
                    <p:blipFill>
                      <a:blip r:embed="rId5"/>
                      <a:srcRect/>
                      <a:stretch>
                        <a:fillRect/>
                      </a:stretch>
                    </p:blipFill>
                    <p:spPr bwMode="auto">
                      <a:xfrm>
                        <a:off x="8598328" y="3151188"/>
                        <a:ext cx="2959100"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 name="Object 35">
            <a:extLst>
              <a:ext uri="{FF2B5EF4-FFF2-40B4-BE49-F238E27FC236}">
                <a16:creationId xmlns:a16="http://schemas.microsoft.com/office/drawing/2014/main" id="{3424A1B5-490D-496F-89CF-EA48458AA61E}"/>
              </a:ext>
            </a:extLst>
          </p:cNvPr>
          <p:cNvGraphicFramePr>
            <a:graphicFrameLocks noChangeAspect="1"/>
          </p:cNvGraphicFramePr>
          <p:nvPr>
            <p:extLst>
              <p:ext uri="{D42A27DB-BD31-4B8C-83A1-F6EECF244321}">
                <p14:modId xmlns:p14="http://schemas.microsoft.com/office/powerpoint/2010/main" val="3037801396"/>
              </p:ext>
            </p:extLst>
          </p:nvPr>
        </p:nvGraphicFramePr>
        <p:xfrm>
          <a:off x="8623728" y="5433734"/>
          <a:ext cx="2933700" cy="249237"/>
        </p:xfrm>
        <a:graphic>
          <a:graphicData uri="http://schemas.openxmlformats.org/presentationml/2006/ole">
            <mc:AlternateContent xmlns:mc="http://schemas.openxmlformats.org/markup-compatibility/2006">
              <mc:Choice xmlns:v="urn:schemas-microsoft-com:vml" Requires="v">
                <p:oleObj spid="_x0000_s12307" name="Equation" r:id="rId6" imgW="2933640" imgH="253800" progId="Equation.DSMT4">
                  <p:embed/>
                </p:oleObj>
              </mc:Choice>
              <mc:Fallback>
                <p:oleObj name="Equation" r:id="rId6" imgW="2933640" imgH="253800" progId="Equation.DSMT4">
                  <p:embed/>
                  <p:pic>
                    <p:nvPicPr>
                      <p:cNvPr id="24" name="Object 23">
                        <a:extLst>
                          <a:ext uri="{FF2B5EF4-FFF2-40B4-BE49-F238E27FC236}">
                            <a16:creationId xmlns:a16="http://schemas.microsoft.com/office/drawing/2014/main" id="{93D6F476-74C5-4E64-9889-D4184BCBE45D}"/>
                          </a:ext>
                        </a:extLst>
                      </p:cNvPr>
                      <p:cNvPicPr>
                        <a:picLocks noChangeAspect="1" noChangeArrowheads="1"/>
                      </p:cNvPicPr>
                      <p:nvPr/>
                    </p:nvPicPr>
                    <p:blipFill>
                      <a:blip r:embed="rId7"/>
                      <a:srcRect/>
                      <a:stretch>
                        <a:fillRect/>
                      </a:stretch>
                    </p:blipFill>
                    <p:spPr bwMode="auto">
                      <a:xfrm>
                        <a:off x="8623728" y="5433734"/>
                        <a:ext cx="2933700"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 name="Object 36">
            <a:extLst>
              <a:ext uri="{FF2B5EF4-FFF2-40B4-BE49-F238E27FC236}">
                <a16:creationId xmlns:a16="http://schemas.microsoft.com/office/drawing/2014/main" id="{2F9B1C57-D0EE-4148-AA49-68BE5CC2B40F}"/>
              </a:ext>
            </a:extLst>
          </p:cNvPr>
          <p:cNvGraphicFramePr>
            <a:graphicFrameLocks noChangeAspect="1"/>
          </p:cNvGraphicFramePr>
          <p:nvPr>
            <p:extLst>
              <p:ext uri="{D42A27DB-BD31-4B8C-83A1-F6EECF244321}">
                <p14:modId xmlns:p14="http://schemas.microsoft.com/office/powerpoint/2010/main" val="3111684217"/>
              </p:ext>
            </p:extLst>
          </p:nvPr>
        </p:nvGraphicFramePr>
        <p:xfrm>
          <a:off x="9802813" y="2879725"/>
          <a:ext cx="406400" cy="2574925"/>
        </p:xfrm>
        <a:graphic>
          <a:graphicData uri="http://schemas.openxmlformats.org/presentationml/2006/ole">
            <mc:AlternateContent xmlns:mc="http://schemas.openxmlformats.org/markup-compatibility/2006">
              <mc:Choice xmlns:v="urn:schemas-microsoft-com:vml" Requires="v">
                <p:oleObj spid="_x0000_s12308" name="Equation" r:id="rId8" imgW="406080" imgH="2654280" progId="Equation.DSMT4">
                  <p:embed/>
                </p:oleObj>
              </mc:Choice>
              <mc:Fallback>
                <p:oleObj name="Equation" r:id="rId8" imgW="406080" imgH="2654280" progId="Equation.DSMT4">
                  <p:embed/>
                  <p:pic>
                    <p:nvPicPr>
                      <p:cNvPr id="29" name="Object 28">
                        <a:extLst>
                          <a:ext uri="{FF2B5EF4-FFF2-40B4-BE49-F238E27FC236}">
                            <a16:creationId xmlns:a16="http://schemas.microsoft.com/office/drawing/2014/main" id="{7AA95F56-0FBD-4150-B27B-36959A0E2C19}"/>
                          </a:ext>
                        </a:extLst>
                      </p:cNvPr>
                      <p:cNvPicPr>
                        <a:picLocks noChangeAspect="1" noChangeArrowheads="1"/>
                      </p:cNvPicPr>
                      <p:nvPr/>
                    </p:nvPicPr>
                    <p:blipFill>
                      <a:blip r:embed="rId9"/>
                      <a:srcRect/>
                      <a:stretch>
                        <a:fillRect/>
                      </a:stretch>
                    </p:blipFill>
                    <p:spPr bwMode="auto">
                      <a:xfrm>
                        <a:off x="9802813" y="2879725"/>
                        <a:ext cx="406400"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9" name="Object 38">
            <a:extLst>
              <a:ext uri="{FF2B5EF4-FFF2-40B4-BE49-F238E27FC236}">
                <a16:creationId xmlns:a16="http://schemas.microsoft.com/office/drawing/2014/main" id="{B415DD29-3638-4C18-97D1-DF86FD3EDEA7}"/>
              </a:ext>
            </a:extLst>
          </p:cNvPr>
          <p:cNvGraphicFramePr>
            <a:graphicFrameLocks noChangeAspect="1"/>
          </p:cNvGraphicFramePr>
          <p:nvPr>
            <p:extLst>
              <p:ext uri="{D42A27DB-BD31-4B8C-83A1-F6EECF244321}">
                <p14:modId xmlns:p14="http://schemas.microsoft.com/office/powerpoint/2010/main" val="2337541491"/>
              </p:ext>
            </p:extLst>
          </p:nvPr>
        </p:nvGraphicFramePr>
        <p:xfrm>
          <a:off x="8431213" y="4281488"/>
          <a:ext cx="2984500" cy="246062"/>
        </p:xfrm>
        <a:graphic>
          <a:graphicData uri="http://schemas.openxmlformats.org/presentationml/2006/ole">
            <mc:AlternateContent xmlns:mc="http://schemas.openxmlformats.org/markup-compatibility/2006">
              <mc:Choice xmlns:v="urn:schemas-microsoft-com:vml" Requires="v">
                <p:oleObj spid="_x0000_s12309" name="Equation" r:id="rId10" imgW="2984400" imgH="253800" progId="Equation.DSMT4">
                  <p:embed/>
                </p:oleObj>
              </mc:Choice>
              <mc:Fallback>
                <p:oleObj name="Equation" r:id="rId10" imgW="2984400" imgH="253800" progId="Equation.DSMT4">
                  <p:embed/>
                  <p:pic>
                    <p:nvPicPr>
                      <p:cNvPr id="30" name="Object 29">
                        <a:extLst>
                          <a:ext uri="{FF2B5EF4-FFF2-40B4-BE49-F238E27FC236}">
                            <a16:creationId xmlns:a16="http://schemas.microsoft.com/office/drawing/2014/main" id="{B64066DE-4674-4129-8C63-9F7089889321}"/>
                          </a:ext>
                        </a:extLst>
                      </p:cNvPr>
                      <p:cNvPicPr>
                        <a:picLocks noChangeAspect="1" noChangeArrowheads="1"/>
                      </p:cNvPicPr>
                      <p:nvPr/>
                    </p:nvPicPr>
                    <p:blipFill>
                      <a:blip r:embed="rId11"/>
                      <a:srcRect/>
                      <a:stretch>
                        <a:fillRect/>
                      </a:stretch>
                    </p:blipFill>
                    <p:spPr bwMode="auto">
                      <a:xfrm>
                        <a:off x="8431213" y="4281488"/>
                        <a:ext cx="29845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371568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P spid="23" grpId="0" animBg="1"/>
      <p:bldP spid="30" grpId="0" animBg="1"/>
      <p:bldP spid="31" grpId="0" animBg="1"/>
      <p:bldP spid="32"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Arrow Connector 37">
            <a:extLst>
              <a:ext uri="{FF2B5EF4-FFF2-40B4-BE49-F238E27FC236}">
                <a16:creationId xmlns:a16="http://schemas.microsoft.com/office/drawing/2014/main" id="{5CEC03C4-D766-4BC8-B45C-2B1D042A8FBE}"/>
              </a:ext>
            </a:extLst>
          </p:cNvPr>
          <p:cNvCxnSpPr>
            <a:cxnSpLocks/>
          </p:cNvCxnSpPr>
          <p:nvPr/>
        </p:nvCxnSpPr>
        <p:spPr>
          <a:xfrm flipH="1">
            <a:off x="9586000" y="5569071"/>
            <a:ext cx="1509573" cy="1"/>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5E96EB1-4234-4BA3-BAEF-EF76333916BA}"/>
              </a:ext>
            </a:extLst>
          </p:cNvPr>
          <p:cNvSpPr/>
          <p:nvPr/>
        </p:nvSpPr>
        <p:spPr>
          <a:xfrm>
            <a:off x="8743548" y="3234179"/>
            <a:ext cx="2340000" cy="2340000"/>
          </a:xfrm>
          <a:prstGeom prst="rect">
            <a:avLst/>
          </a:prstGeom>
          <a:noFill/>
          <a:ln w="53975">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528320" y="802641"/>
            <a:ext cx="10426192" cy="717816"/>
          </a:xfrm>
        </p:spPr>
        <p:txBody>
          <a:bodyPr/>
          <a:lstStyle/>
          <a:p>
            <a:r>
              <a:rPr lang="en-US" dirty="0"/>
              <a:t>Classification of Markov Chains</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Faculty of Science</a:t>
            </a:r>
          </a:p>
        </p:txBody>
      </p:sp>
      <p:sp>
        <p:nvSpPr>
          <p:cNvPr id="19"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497225" y="1589047"/>
            <a:ext cx="11591993" cy="4557753"/>
          </a:xfrm>
        </p:spPr>
        <p:txBody>
          <a:bodyPr/>
          <a:lstStyle/>
          <a:p>
            <a:pPr>
              <a:lnSpc>
                <a:spcPct val="105000"/>
              </a:lnSpc>
              <a:spcAft>
                <a:spcPts val="0"/>
              </a:spcAft>
            </a:pPr>
            <a:r>
              <a:rPr lang="en-AU" dirty="0"/>
              <a:t>Consider the Markov Chain represented by the state diagram below.</a:t>
            </a:r>
          </a:p>
          <a:p>
            <a:pPr>
              <a:lnSpc>
                <a:spcPct val="105000"/>
              </a:lnSpc>
              <a:spcAft>
                <a:spcPts val="0"/>
              </a:spcAft>
            </a:pPr>
            <a:endParaRPr lang="en-AU" dirty="0"/>
          </a:p>
          <a:p>
            <a:pPr>
              <a:lnSpc>
                <a:spcPct val="105000"/>
              </a:lnSpc>
              <a:spcAft>
                <a:spcPts val="0"/>
              </a:spcAft>
            </a:pPr>
            <a:r>
              <a:rPr lang="en-AU" dirty="0"/>
              <a:t>What condition must hold for the chain to be ergodic (i.e. every state is reachable from every other)?</a:t>
            </a:r>
          </a:p>
          <a:p>
            <a:pPr>
              <a:lnSpc>
                <a:spcPct val="105000"/>
              </a:lnSpc>
              <a:spcAft>
                <a:spcPts val="0"/>
              </a:spcAft>
            </a:pPr>
            <a:endParaRPr lang="en-AU" dirty="0"/>
          </a:p>
          <a:p>
            <a:pPr>
              <a:lnSpc>
                <a:spcPct val="105000"/>
              </a:lnSpc>
              <a:spcAft>
                <a:spcPts val="0"/>
              </a:spcAft>
            </a:pPr>
            <a:r>
              <a:rPr lang="en-AU" dirty="0"/>
              <a:t> </a:t>
            </a:r>
          </a:p>
          <a:p>
            <a:pPr>
              <a:lnSpc>
                <a:spcPct val="105000"/>
              </a:lnSpc>
              <a:spcAft>
                <a:spcPts val="0"/>
              </a:spcAft>
            </a:pPr>
            <a:endParaRPr lang="en-AU" dirty="0"/>
          </a:p>
          <a:p>
            <a:pPr>
              <a:lnSpc>
                <a:spcPct val="105000"/>
              </a:lnSpc>
              <a:spcAft>
                <a:spcPts val="0"/>
              </a:spcAft>
            </a:pPr>
            <a:r>
              <a:rPr lang="en-AU" dirty="0"/>
              <a:t>If the chain is periodic (i.e. not just period 1) what is the only                                                                            possible period? What condition must hold for this to happen?</a:t>
            </a:r>
          </a:p>
          <a:p>
            <a:pPr>
              <a:lnSpc>
                <a:spcPct val="105000"/>
              </a:lnSpc>
              <a:spcAft>
                <a:spcPts val="0"/>
              </a:spcAft>
            </a:pPr>
            <a:endParaRPr lang="en-AU" dirty="0"/>
          </a:p>
          <a:p>
            <a:pPr>
              <a:lnSpc>
                <a:spcPct val="105000"/>
              </a:lnSpc>
              <a:spcAft>
                <a:spcPts val="0"/>
              </a:spcAft>
            </a:pPr>
            <a:r>
              <a:rPr lang="en-AU" dirty="0"/>
              <a:t>             the chain has period 4, since you can only go from                                                               a state to itself in 4, 8, 12, 16 etc. moves.             then it                                                                                          is aperiodic.</a:t>
            </a:r>
          </a:p>
        </p:txBody>
      </p:sp>
      <p:cxnSp>
        <p:nvCxnSpPr>
          <p:cNvPr id="227" name="Straight Arrow Connector 226">
            <a:extLst>
              <a:ext uri="{FF2B5EF4-FFF2-40B4-BE49-F238E27FC236}">
                <a16:creationId xmlns:a16="http://schemas.microsoft.com/office/drawing/2014/main" id="{B33D4686-2058-49E2-A181-E8C499EC0B71}"/>
              </a:ext>
            </a:extLst>
          </p:cNvPr>
          <p:cNvCxnSpPr>
            <a:cxnSpLocks/>
          </p:cNvCxnSpPr>
          <p:nvPr/>
        </p:nvCxnSpPr>
        <p:spPr>
          <a:xfrm flipV="1">
            <a:off x="8746559" y="4254419"/>
            <a:ext cx="1" cy="1249785"/>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cxnSp>
        <p:nvCxnSpPr>
          <p:cNvPr id="228" name="Straight Arrow Connector 227">
            <a:extLst>
              <a:ext uri="{FF2B5EF4-FFF2-40B4-BE49-F238E27FC236}">
                <a16:creationId xmlns:a16="http://schemas.microsoft.com/office/drawing/2014/main" id="{A266DED9-28A9-46BC-AC63-F10646F3802C}"/>
              </a:ext>
            </a:extLst>
          </p:cNvPr>
          <p:cNvCxnSpPr>
            <a:cxnSpLocks/>
          </p:cNvCxnSpPr>
          <p:nvPr/>
        </p:nvCxnSpPr>
        <p:spPr>
          <a:xfrm>
            <a:off x="11095573" y="3234179"/>
            <a:ext cx="0" cy="1413991"/>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2B71B01-D1F8-4380-A3C6-7D2DE4DBFCCB}"/>
              </a:ext>
            </a:extLst>
          </p:cNvPr>
          <p:cNvCxnSpPr>
            <a:cxnSpLocks/>
          </p:cNvCxnSpPr>
          <p:nvPr/>
        </p:nvCxnSpPr>
        <p:spPr>
          <a:xfrm>
            <a:off x="8615754" y="3234179"/>
            <a:ext cx="1406713" cy="0"/>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sp>
        <p:nvSpPr>
          <p:cNvPr id="225" name="Oval 224">
            <a:extLst>
              <a:ext uri="{FF2B5EF4-FFF2-40B4-BE49-F238E27FC236}">
                <a16:creationId xmlns:a16="http://schemas.microsoft.com/office/drawing/2014/main" id="{5C83A04E-5413-4630-86C0-1FDEA9C1D7F1}"/>
              </a:ext>
            </a:extLst>
          </p:cNvPr>
          <p:cNvSpPr/>
          <p:nvPr/>
        </p:nvSpPr>
        <p:spPr>
          <a:xfrm>
            <a:off x="8239111" y="2787923"/>
            <a:ext cx="1080000" cy="1080000"/>
          </a:xfrm>
          <a:prstGeom prst="ellipse">
            <a:avLst/>
          </a:prstGeom>
          <a:solidFill>
            <a:srgbClr val="FF0000"/>
          </a:solidFill>
          <a:ln w="53975">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24" name="Oval 223">
            <a:extLst>
              <a:ext uri="{FF2B5EF4-FFF2-40B4-BE49-F238E27FC236}">
                <a16:creationId xmlns:a16="http://schemas.microsoft.com/office/drawing/2014/main" id="{A14572C2-8FCA-42FE-BBC4-70716C688E90}"/>
              </a:ext>
            </a:extLst>
          </p:cNvPr>
          <p:cNvSpPr/>
          <p:nvPr/>
        </p:nvSpPr>
        <p:spPr>
          <a:xfrm>
            <a:off x="8243323" y="4975359"/>
            <a:ext cx="1080000" cy="1080000"/>
          </a:xfrm>
          <a:prstGeom prst="ellipse">
            <a:avLst/>
          </a:prstGeom>
          <a:solidFill>
            <a:srgbClr val="FF0000"/>
          </a:solidFill>
          <a:ln w="53975">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val 20">
            <a:extLst>
              <a:ext uri="{FF2B5EF4-FFF2-40B4-BE49-F238E27FC236}">
                <a16:creationId xmlns:a16="http://schemas.microsoft.com/office/drawing/2014/main" id="{6A26B8E4-05B2-4510-87AA-2F03981E67DF}"/>
              </a:ext>
            </a:extLst>
          </p:cNvPr>
          <p:cNvSpPr/>
          <p:nvPr/>
        </p:nvSpPr>
        <p:spPr>
          <a:xfrm>
            <a:off x="10531501" y="5029071"/>
            <a:ext cx="1080000" cy="1080000"/>
          </a:xfrm>
          <a:prstGeom prst="ellipse">
            <a:avLst/>
          </a:prstGeom>
          <a:solidFill>
            <a:srgbClr val="FF0000"/>
          </a:solidFill>
          <a:ln w="53975">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2" name="Oval 221">
            <a:extLst>
              <a:ext uri="{FF2B5EF4-FFF2-40B4-BE49-F238E27FC236}">
                <a16:creationId xmlns:a16="http://schemas.microsoft.com/office/drawing/2014/main" id="{0868D092-383C-4521-BC6B-5520A46AACF3}"/>
              </a:ext>
            </a:extLst>
          </p:cNvPr>
          <p:cNvSpPr/>
          <p:nvPr/>
        </p:nvSpPr>
        <p:spPr>
          <a:xfrm>
            <a:off x="10543548" y="2786179"/>
            <a:ext cx="1080000" cy="1080000"/>
          </a:xfrm>
          <a:prstGeom prst="ellipse">
            <a:avLst/>
          </a:prstGeom>
          <a:solidFill>
            <a:srgbClr val="FF0000"/>
          </a:solidFill>
          <a:ln w="53975">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275" name="Object 274">
            <a:extLst>
              <a:ext uri="{FF2B5EF4-FFF2-40B4-BE49-F238E27FC236}">
                <a16:creationId xmlns:a16="http://schemas.microsoft.com/office/drawing/2014/main" id="{AB92A50A-2FC3-4601-B883-435F4EE7F78C}"/>
              </a:ext>
            </a:extLst>
          </p:cNvPr>
          <p:cNvGraphicFramePr>
            <a:graphicFrameLocks noChangeAspect="1"/>
          </p:cNvGraphicFramePr>
          <p:nvPr>
            <p:extLst>
              <p:ext uri="{D42A27DB-BD31-4B8C-83A1-F6EECF244321}">
                <p14:modId xmlns:p14="http://schemas.microsoft.com/office/powerpoint/2010/main" val="123723775"/>
              </p:ext>
            </p:extLst>
          </p:nvPr>
        </p:nvGraphicFramePr>
        <p:xfrm>
          <a:off x="8598328" y="3151188"/>
          <a:ext cx="2959100" cy="249237"/>
        </p:xfrm>
        <a:graphic>
          <a:graphicData uri="http://schemas.openxmlformats.org/presentationml/2006/ole">
            <mc:AlternateContent xmlns:mc="http://schemas.openxmlformats.org/markup-compatibility/2006">
              <mc:Choice xmlns:v="urn:schemas-microsoft-com:vml" Requires="v">
                <p:oleObj spid="_x0000_s8236" name="Equation" r:id="rId4" imgW="2958840" imgH="253800" progId="Equation.DSMT4">
                  <p:embed/>
                </p:oleObj>
              </mc:Choice>
              <mc:Fallback>
                <p:oleObj name="Equation" r:id="rId4" imgW="2958840" imgH="253800" progId="Equation.DSMT4">
                  <p:embed/>
                  <p:pic>
                    <p:nvPicPr>
                      <p:cNvPr id="275" name="Object 274">
                        <a:extLst>
                          <a:ext uri="{FF2B5EF4-FFF2-40B4-BE49-F238E27FC236}">
                            <a16:creationId xmlns:a16="http://schemas.microsoft.com/office/drawing/2014/main" id="{AB92A50A-2FC3-4601-B883-435F4EE7F78C}"/>
                          </a:ext>
                        </a:extLst>
                      </p:cNvPr>
                      <p:cNvPicPr>
                        <a:picLocks noChangeAspect="1" noChangeArrowheads="1"/>
                      </p:cNvPicPr>
                      <p:nvPr/>
                    </p:nvPicPr>
                    <p:blipFill>
                      <a:blip r:embed="rId5"/>
                      <a:srcRect/>
                      <a:stretch>
                        <a:fillRect/>
                      </a:stretch>
                    </p:blipFill>
                    <p:spPr bwMode="auto">
                      <a:xfrm>
                        <a:off x="8598328" y="3151188"/>
                        <a:ext cx="2959100"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a:extLst>
              <a:ext uri="{FF2B5EF4-FFF2-40B4-BE49-F238E27FC236}">
                <a16:creationId xmlns:a16="http://schemas.microsoft.com/office/drawing/2014/main" id="{57B4A8E0-9250-46E7-A0EF-AEFB0F95723D}"/>
              </a:ext>
            </a:extLst>
          </p:cNvPr>
          <p:cNvGraphicFramePr>
            <a:graphicFrameLocks noChangeAspect="1"/>
          </p:cNvGraphicFramePr>
          <p:nvPr>
            <p:extLst>
              <p:ext uri="{D42A27DB-BD31-4B8C-83A1-F6EECF244321}">
                <p14:modId xmlns:p14="http://schemas.microsoft.com/office/powerpoint/2010/main" val="3063992691"/>
              </p:ext>
            </p:extLst>
          </p:nvPr>
        </p:nvGraphicFramePr>
        <p:xfrm>
          <a:off x="901207" y="3275806"/>
          <a:ext cx="6146800" cy="306387"/>
        </p:xfrm>
        <a:graphic>
          <a:graphicData uri="http://schemas.openxmlformats.org/presentationml/2006/ole">
            <mc:AlternateContent xmlns:mc="http://schemas.openxmlformats.org/markup-compatibility/2006">
              <mc:Choice xmlns:v="urn:schemas-microsoft-com:vml" Requires="v">
                <p:oleObj spid="_x0000_s8237" name="Equation" r:id="rId6" imgW="6146640" imgH="317160" progId="Equation.DSMT4">
                  <p:embed/>
                </p:oleObj>
              </mc:Choice>
              <mc:Fallback>
                <p:oleObj name="Equation" r:id="rId6" imgW="6146640" imgH="317160" progId="Equation.DSMT4">
                  <p:embed/>
                  <p:pic>
                    <p:nvPicPr>
                      <p:cNvPr id="22" name="Object 21">
                        <a:extLst>
                          <a:ext uri="{FF2B5EF4-FFF2-40B4-BE49-F238E27FC236}">
                            <a16:creationId xmlns:a16="http://schemas.microsoft.com/office/drawing/2014/main" id="{57B4A8E0-9250-46E7-A0EF-AEFB0F95723D}"/>
                          </a:ext>
                        </a:extLst>
                      </p:cNvPr>
                      <p:cNvPicPr>
                        <a:picLocks noChangeAspect="1" noChangeArrowheads="1"/>
                      </p:cNvPicPr>
                      <p:nvPr/>
                    </p:nvPicPr>
                    <p:blipFill>
                      <a:blip r:embed="rId7"/>
                      <a:srcRect/>
                      <a:stretch>
                        <a:fillRect/>
                      </a:stretch>
                    </p:blipFill>
                    <p:spPr bwMode="auto">
                      <a:xfrm>
                        <a:off x="901207" y="3275806"/>
                        <a:ext cx="61468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a:extLst>
              <a:ext uri="{FF2B5EF4-FFF2-40B4-BE49-F238E27FC236}">
                <a16:creationId xmlns:a16="http://schemas.microsoft.com/office/drawing/2014/main" id="{93D6F476-74C5-4E64-9889-D4184BCBE45D}"/>
              </a:ext>
            </a:extLst>
          </p:cNvPr>
          <p:cNvGraphicFramePr>
            <a:graphicFrameLocks noChangeAspect="1"/>
          </p:cNvGraphicFramePr>
          <p:nvPr>
            <p:extLst>
              <p:ext uri="{D42A27DB-BD31-4B8C-83A1-F6EECF244321}">
                <p14:modId xmlns:p14="http://schemas.microsoft.com/office/powerpoint/2010/main" val="2124592952"/>
              </p:ext>
            </p:extLst>
          </p:nvPr>
        </p:nvGraphicFramePr>
        <p:xfrm>
          <a:off x="8623728" y="5433734"/>
          <a:ext cx="2933700" cy="249237"/>
        </p:xfrm>
        <a:graphic>
          <a:graphicData uri="http://schemas.openxmlformats.org/presentationml/2006/ole">
            <mc:AlternateContent xmlns:mc="http://schemas.openxmlformats.org/markup-compatibility/2006">
              <mc:Choice xmlns:v="urn:schemas-microsoft-com:vml" Requires="v">
                <p:oleObj spid="_x0000_s8238" name="Equation" r:id="rId8" imgW="2933640" imgH="253800" progId="Equation.DSMT4">
                  <p:embed/>
                </p:oleObj>
              </mc:Choice>
              <mc:Fallback>
                <p:oleObj name="Equation" r:id="rId8" imgW="2933640" imgH="253800" progId="Equation.DSMT4">
                  <p:embed/>
                  <p:pic>
                    <p:nvPicPr>
                      <p:cNvPr id="24" name="Object 23">
                        <a:extLst>
                          <a:ext uri="{FF2B5EF4-FFF2-40B4-BE49-F238E27FC236}">
                            <a16:creationId xmlns:a16="http://schemas.microsoft.com/office/drawing/2014/main" id="{93D6F476-74C5-4E64-9889-D4184BCBE45D}"/>
                          </a:ext>
                        </a:extLst>
                      </p:cNvPr>
                      <p:cNvPicPr>
                        <a:picLocks noChangeAspect="1" noChangeArrowheads="1"/>
                      </p:cNvPicPr>
                      <p:nvPr/>
                    </p:nvPicPr>
                    <p:blipFill>
                      <a:blip r:embed="rId9"/>
                      <a:srcRect/>
                      <a:stretch>
                        <a:fillRect/>
                      </a:stretch>
                    </p:blipFill>
                    <p:spPr bwMode="auto">
                      <a:xfrm>
                        <a:off x="8623728" y="5433734"/>
                        <a:ext cx="2933700"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a:extLst>
              <a:ext uri="{FF2B5EF4-FFF2-40B4-BE49-F238E27FC236}">
                <a16:creationId xmlns:a16="http://schemas.microsoft.com/office/drawing/2014/main" id="{9BA0144F-FB93-41AF-AF87-CC8C61C232C5}"/>
              </a:ext>
            </a:extLst>
          </p:cNvPr>
          <p:cNvGraphicFramePr>
            <a:graphicFrameLocks noChangeAspect="1"/>
          </p:cNvGraphicFramePr>
          <p:nvPr>
            <p:extLst>
              <p:ext uri="{D42A27DB-BD31-4B8C-83A1-F6EECF244321}">
                <p14:modId xmlns:p14="http://schemas.microsoft.com/office/powerpoint/2010/main" val="2853544140"/>
              </p:ext>
            </p:extLst>
          </p:nvPr>
        </p:nvGraphicFramePr>
        <p:xfrm>
          <a:off x="5816840" y="5374996"/>
          <a:ext cx="939800" cy="307975"/>
        </p:xfrm>
        <a:graphic>
          <a:graphicData uri="http://schemas.openxmlformats.org/presentationml/2006/ole">
            <mc:AlternateContent xmlns:mc="http://schemas.openxmlformats.org/markup-compatibility/2006">
              <mc:Choice xmlns:v="urn:schemas-microsoft-com:vml" Requires="v">
                <p:oleObj spid="_x0000_s8239" name="Equation" r:id="rId10" imgW="939600" imgH="317160" progId="Equation.DSMT4">
                  <p:embed/>
                </p:oleObj>
              </mc:Choice>
              <mc:Fallback>
                <p:oleObj name="Equation" r:id="rId10" imgW="939600" imgH="317160" progId="Equation.DSMT4">
                  <p:embed/>
                  <p:pic>
                    <p:nvPicPr>
                      <p:cNvPr id="25" name="Object 24">
                        <a:extLst>
                          <a:ext uri="{FF2B5EF4-FFF2-40B4-BE49-F238E27FC236}">
                            <a16:creationId xmlns:a16="http://schemas.microsoft.com/office/drawing/2014/main" id="{9BA0144F-FB93-41AF-AF87-CC8C61C232C5}"/>
                          </a:ext>
                        </a:extLst>
                      </p:cNvPr>
                      <p:cNvPicPr>
                        <a:picLocks noChangeAspect="1" noChangeArrowheads="1"/>
                      </p:cNvPicPr>
                      <p:nvPr/>
                    </p:nvPicPr>
                    <p:blipFill>
                      <a:blip r:embed="rId11"/>
                      <a:srcRect/>
                      <a:stretch>
                        <a:fillRect/>
                      </a:stretch>
                    </p:blipFill>
                    <p:spPr bwMode="auto">
                      <a:xfrm>
                        <a:off x="5816840" y="5374996"/>
                        <a:ext cx="93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28">
            <a:extLst>
              <a:ext uri="{FF2B5EF4-FFF2-40B4-BE49-F238E27FC236}">
                <a16:creationId xmlns:a16="http://schemas.microsoft.com/office/drawing/2014/main" id="{7AA95F56-0FBD-4150-B27B-36959A0E2C19}"/>
              </a:ext>
            </a:extLst>
          </p:cNvPr>
          <p:cNvGraphicFramePr>
            <a:graphicFrameLocks noChangeAspect="1"/>
          </p:cNvGraphicFramePr>
          <p:nvPr>
            <p:extLst>
              <p:ext uri="{D42A27DB-BD31-4B8C-83A1-F6EECF244321}">
                <p14:modId xmlns:p14="http://schemas.microsoft.com/office/powerpoint/2010/main" val="434603934"/>
              </p:ext>
            </p:extLst>
          </p:nvPr>
        </p:nvGraphicFramePr>
        <p:xfrm>
          <a:off x="9821692" y="2880247"/>
          <a:ext cx="203200" cy="2574925"/>
        </p:xfrm>
        <a:graphic>
          <a:graphicData uri="http://schemas.openxmlformats.org/presentationml/2006/ole">
            <mc:AlternateContent xmlns:mc="http://schemas.openxmlformats.org/markup-compatibility/2006">
              <mc:Choice xmlns:v="urn:schemas-microsoft-com:vml" Requires="v">
                <p:oleObj spid="_x0000_s8240" name="Equation" r:id="rId12" imgW="203040" imgH="2654280" progId="Equation.DSMT4">
                  <p:embed/>
                </p:oleObj>
              </mc:Choice>
              <mc:Fallback>
                <p:oleObj name="Equation" r:id="rId12" imgW="203040" imgH="2654280" progId="Equation.DSMT4">
                  <p:embed/>
                  <p:pic>
                    <p:nvPicPr>
                      <p:cNvPr id="29" name="Object 28">
                        <a:extLst>
                          <a:ext uri="{FF2B5EF4-FFF2-40B4-BE49-F238E27FC236}">
                            <a16:creationId xmlns:a16="http://schemas.microsoft.com/office/drawing/2014/main" id="{7AA95F56-0FBD-4150-B27B-36959A0E2C19}"/>
                          </a:ext>
                        </a:extLst>
                      </p:cNvPr>
                      <p:cNvPicPr>
                        <a:picLocks noChangeAspect="1" noChangeArrowheads="1"/>
                      </p:cNvPicPr>
                      <p:nvPr/>
                    </p:nvPicPr>
                    <p:blipFill>
                      <a:blip r:embed="rId13"/>
                      <a:srcRect/>
                      <a:stretch>
                        <a:fillRect/>
                      </a:stretch>
                    </p:blipFill>
                    <p:spPr bwMode="auto">
                      <a:xfrm>
                        <a:off x="9821692" y="2880247"/>
                        <a:ext cx="203200"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Object 29">
            <a:extLst>
              <a:ext uri="{FF2B5EF4-FFF2-40B4-BE49-F238E27FC236}">
                <a16:creationId xmlns:a16="http://schemas.microsoft.com/office/drawing/2014/main" id="{B64066DE-4674-4129-8C63-9F7089889321}"/>
              </a:ext>
            </a:extLst>
          </p:cNvPr>
          <p:cNvGraphicFramePr>
            <a:graphicFrameLocks noChangeAspect="1"/>
          </p:cNvGraphicFramePr>
          <p:nvPr>
            <p:extLst>
              <p:ext uri="{D42A27DB-BD31-4B8C-83A1-F6EECF244321}">
                <p14:modId xmlns:p14="http://schemas.microsoft.com/office/powerpoint/2010/main" val="39571393"/>
              </p:ext>
            </p:extLst>
          </p:nvPr>
        </p:nvGraphicFramePr>
        <p:xfrm>
          <a:off x="8392942" y="4274797"/>
          <a:ext cx="3060700" cy="258763"/>
        </p:xfrm>
        <a:graphic>
          <a:graphicData uri="http://schemas.openxmlformats.org/presentationml/2006/ole">
            <mc:AlternateContent xmlns:mc="http://schemas.openxmlformats.org/markup-compatibility/2006">
              <mc:Choice xmlns:v="urn:schemas-microsoft-com:vml" Requires="v">
                <p:oleObj spid="_x0000_s8241" name="Equation" r:id="rId14" imgW="3060360" imgH="266400" progId="Equation.DSMT4">
                  <p:embed/>
                </p:oleObj>
              </mc:Choice>
              <mc:Fallback>
                <p:oleObj name="Equation" r:id="rId14" imgW="3060360" imgH="266400" progId="Equation.DSMT4">
                  <p:embed/>
                  <p:pic>
                    <p:nvPicPr>
                      <p:cNvPr id="30" name="Object 29">
                        <a:extLst>
                          <a:ext uri="{FF2B5EF4-FFF2-40B4-BE49-F238E27FC236}">
                            <a16:creationId xmlns:a16="http://schemas.microsoft.com/office/drawing/2014/main" id="{B64066DE-4674-4129-8C63-9F7089889321}"/>
                          </a:ext>
                        </a:extLst>
                      </p:cNvPr>
                      <p:cNvPicPr>
                        <a:picLocks noChangeAspect="1" noChangeArrowheads="1"/>
                      </p:cNvPicPr>
                      <p:nvPr/>
                    </p:nvPicPr>
                    <p:blipFill>
                      <a:blip r:embed="rId15"/>
                      <a:srcRect/>
                      <a:stretch>
                        <a:fillRect/>
                      </a:stretch>
                    </p:blipFill>
                    <p:spPr bwMode="auto">
                      <a:xfrm>
                        <a:off x="8392942" y="4274797"/>
                        <a:ext cx="30607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a:extLst>
              <a:ext uri="{FF2B5EF4-FFF2-40B4-BE49-F238E27FC236}">
                <a16:creationId xmlns:a16="http://schemas.microsoft.com/office/drawing/2014/main" id="{0C5B0BD1-1DFA-4EED-90DD-C47D2D3BA810}"/>
              </a:ext>
            </a:extLst>
          </p:cNvPr>
          <p:cNvGraphicFramePr>
            <a:graphicFrameLocks noChangeAspect="1"/>
          </p:cNvGraphicFramePr>
          <p:nvPr>
            <p:extLst>
              <p:ext uri="{D42A27DB-BD31-4B8C-83A1-F6EECF244321}">
                <p14:modId xmlns:p14="http://schemas.microsoft.com/office/powerpoint/2010/main" val="2009600244"/>
              </p:ext>
            </p:extLst>
          </p:nvPr>
        </p:nvGraphicFramePr>
        <p:xfrm>
          <a:off x="901207" y="5022442"/>
          <a:ext cx="939800" cy="307975"/>
        </p:xfrm>
        <a:graphic>
          <a:graphicData uri="http://schemas.openxmlformats.org/presentationml/2006/ole">
            <mc:AlternateContent xmlns:mc="http://schemas.openxmlformats.org/markup-compatibility/2006">
              <mc:Choice xmlns:v="urn:schemas-microsoft-com:vml" Requires="v">
                <p:oleObj spid="_x0000_s8242" name="Equation" r:id="rId16" imgW="939600" imgH="317160" progId="Equation.DSMT4">
                  <p:embed/>
                </p:oleObj>
              </mc:Choice>
              <mc:Fallback>
                <p:oleObj name="Equation" r:id="rId16" imgW="939600" imgH="317160" progId="Equation.DSMT4">
                  <p:embed/>
                  <p:pic>
                    <p:nvPicPr>
                      <p:cNvPr id="31" name="Object 30">
                        <a:extLst>
                          <a:ext uri="{FF2B5EF4-FFF2-40B4-BE49-F238E27FC236}">
                            <a16:creationId xmlns:a16="http://schemas.microsoft.com/office/drawing/2014/main" id="{0C5B0BD1-1DFA-4EED-90DD-C47D2D3BA810}"/>
                          </a:ext>
                        </a:extLst>
                      </p:cNvPr>
                      <p:cNvPicPr>
                        <a:picLocks noChangeAspect="1" noChangeArrowheads="1"/>
                      </p:cNvPicPr>
                      <p:nvPr/>
                    </p:nvPicPr>
                    <p:blipFill>
                      <a:blip r:embed="rId17"/>
                      <a:srcRect/>
                      <a:stretch>
                        <a:fillRect/>
                      </a:stretch>
                    </p:blipFill>
                    <p:spPr bwMode="auto">
                      <a:xfrm>
                        <a:off x="901207" y="5022442"/>
                        <a:ext cx="93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50974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xEl>
                                              <p:pRg st="4" end="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9">
                                            <p:txEl>
                                              <p:pRg st="8" end="8"/>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uiExpand="1" build="p"/>
      <p:bldP spid="225" grpId="0" animBg="1"/>
      <p:bldP spid="224" grpId="0" animBg="1"/>
      <p:bldP spid="21" grpId="0" animBg="1"/>
      <p:bldP spid="2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528320" y="802641"/>
            <a:ext cx="10426192" cy="717816"/>
          </a:xfrm>
        </p:spPr>
        <p:txBody>
          <a:bodyPr/>
          <a:lstStyle/>
          <a:p>
            <a:r>
              <a:rPr lang="en-US" dirty="0"/>
              <a:t>Urn Models</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Faculty of Science</a:t>
            </a:r>
          </a:p>
        </p:txBody>
      </p:sp>
      <p:sp>
        <p:nvSpPr>
          <p:cNvPr id="19"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497225" y="1589047"/>
            <a:ext cx="11591993" cy="4557753"/>
          </a:xfrm>
        </p:spPr>
        <p:txBody>
          <a:bodyPr/>
          <a:lstStyle/>
          <a:p>
            <a:pPr>
              <a:lnSpc>
                <a:spcPct val="105000"/>
              </a:lnSpc>
              <a:spcAft>
                <a:spcPts val="0"/>
              </a:spcAft>
            </a:pPr>
            <a:r>
              <a:rPr lang="en-AU" dirty="0"/>
              <a:t>One commonly studied class of models is that concerned with urns.</a:t>
            </a:r>
          </a:p>
          <a:p>
            <a:pPr>
              <a:lnSpc>
                <a:spcPct val="105000"/>
              </a:lnSpc>
              <a:spcAft>
                <a:spcPts val="0"/>
              </a:spcAft>
            </a:pPr>
            <a:endParaRPr lang="en-AU" dirty="0"/>
          </a:p>
          <a:p>
            <a:pPr>
              <a:lnSpc>
                <a:spcPct val="105000"/>
              </a:lnSpc>
              <a:spcAft>
                <a:spcPts val="0"/>
              </a:spcAft>
            </a:pPr>
            <a:r>
              <a:rPr lang="en-AU" dirty="0"/>
              <a:t>Mathematically speaking, an urn model describes one or more urns, each containing (a possibly finite, possibly infinite) number of balls which are categorised into one or more colours.</a:t>
            </a:r>
          </a:p>
          <a:p>
            <a:pPr>
              <a:lnSpc>
                <a:spcPct val="105000"/>
              </a:lnSpc>
              <a:spcAft>
                <a:spcPts val="0"/>
              </a:spcAft>
            </a:pPr>
            <a:endParaRPr lang="en-AU" dirty="0"/>
          </a:p>
          <a:p>
            <a:pPr>
              <a:lnSpc>
                <a:spcPct val="105000"/>
              </a:lnSpc>
              <a:spcAft>
                <a:spcPts val="0"/>
              </a:spcAft>
            </a:pPr>
            <a:r>
              <a:rPr lang="en-AU" dirty="0"/>
              <a:t>Balls are successively drawn from urns and may be removed, noted and replaced or replicated.</a:t>
            </a:r>
          </a:p>
          <a:p>
            <a:pPr>
              <a:lnSpc>
                <a:spcPct val="105000"/>
              </a:lnSpc>
              <a:spcAft>
                <a:spcPts val="0"/>
              </a:spcAft>
            </a:pPr>
            <a:endParaRPr lang="en-AU" dirty="0"/>
          </a:p>
          <a:p>
            <a:pPr>
              <a:lnSpc>
                <a:spcPct val="105000"/>
              </a:lnSpc>
              <a:spcAft>
                <a:spcPts val="0"/>
              </a:spcAft>
            </a:pPr>
            <a:r>
              <a:rPr lang="en-AU" dirty="0"/>
              <a:t>Urn models form the basis of most major theories in population biology (the removal of a ball is a death, the replication of one is a birth and the addition of one from another urn is migration) and genetics (passing of a gene from parent to child is the replication of one ball, and a mutation is the addition of a  ball from another urn.)</a:t>
            </a:r>
          </a:p>
        </p:txBody>
      </p:sp>
    </p:spTree>
    <p:custDataLst>
      <p:tags r:id="rId1"/>
    </p:custDataLst>
    <p:extLst>
      <p:ext uri="{BB962C8B-B14F-4D97-AF65-F5344CB8AC3E}">
        <p14:creationId xmlns:p14="http://schemas.microsoft.com/office/powerpoint/2010/main" val="363507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528320" y="802641"/>
            <a:ext cx="10426192" cy="717816"/>
          </a:xfrm>
        </p:spPr>
        <p:txBody>
          <a:bodyPr/>
          <a:lstStyle/>
          <a:p>
            <a:r>
              <a:rPr lang="en-US" dirty="0"/>
              <a:t>Urn Models</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Faculty of Science</a:t>
            </a:r>
          </a:p>
        </p:txBody>
      </p:sp>
      <p:sp>
        <p:nvSpPr>
          <p:cNvPr id="19"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497225" y="1589047"/>
            <a:ext cx="11591993" cy="4557753"/>
          </a:xfrm>
        </p:spPr>
        <p:txBody>
          <a:bodyPr/>
          <a:lstStyle/>
          <a:p>
            <a:pPr>
              <a:lnSpc>
                <a:spcPct val="105000"/>
              </a:lnSpc>
              <a:spcAft>
                <a:spcPts val="1500"/>
              </a:spcAft>
            </a:pPr>
            <a:r>
              <a:rPr lang="en-AU" dirty="0"/>
              <a:t>Consider an urn modelling the competition of species for a common (limited) resource.</a:t>
            </a:r>
          </a:p>
          <a:p>
            <a:pPr>
              <a:lnSpc>
                <a:spcPct val="105000"/>
              </a:lnSpc>
              <a:spcAft>
                <a:spcPts val="1500"/>
              </a:spcAft>
            </a:pPr>
            <a:r>
              <a:rPr lang="en-AU" dirty="0"/>
              <a:t>In this simplified scenario, there are enough resources for 14 animals, represented as balls in the urn.</a:t>
            </a:r>
          </a:p>
          <a:p>
            <a:pPr>
              <a:lnSpc>
                <a:spcPct val="105000"/>
              </a:lnSpc>
              <a:spcAft>
                <a:spcPts val="1500"/>
              </a:spcAft>
            </a:pPr>
            <a:r>
              <a:rPr lang="en-AU" dirty="0"/>
              <a:t>Each ball is coloured according to the species of the animal it represents. Two balls of the same colour represent animals of the same species.</a:t>
            </a:r>
          </a:p>
          <a:p>
            <a:pPr>
              <a:lnSpc>
                <a:spcPct val="105000"/>
              </a:lnSpc>
              <a:spcAft>
                <a:spcPts val="1500"/>
              </a:spcAft>
            </a:pPr>
            <a:r>
              <a:rPr lang="en-AU" dirty="0"/>
              <a:t>At time intervals, one ball is selected at random and                                                        removed (‘death’). </a:t>
            </a:r>
          </a:p>
          <a:p>
            <a:pPr>
              <a:lnSpc>
                <a:spcPct val="105000"/>
              </a:lnSpc>
              <a:spcAft>
                <a:spcPts val="1500"/>
              </a:spcAft>
            </a:pPr>
            <a:r>
              <a:rPr lang="en-AU" dirty="0"/>
              <a:t>Its space (resources) are then taken by another ball,                                                          which is either added from a different urn (‘immigration’)                                                           or a second ball is selected from the same urn and                                                          duplicated (‘birth’). </a:t>
            </a:r>
          </a:p>
        </p:txBody>
      </p:sp>
      <p:grpSp>
        <p:nvGrpSpPr>
          <p:cNvPr id="5" name="Group 4">
            <a:extLst>
              <a:ext uri="{FF2B5EF4-FFF2-40B4-BE49-F238E27FC236}">
                <a16:creationId xmlns:a16="http://schemas.microsoft.com/office/drawing/2014/main" id="{9B123B74-B9B5-4826-9D88-D117FB43626B}"/>
              </a:ext>
            </a:extLst>
          </p:cNvPr>
          <p:cNvGrpSpPr/>
          <p:nvPr/>
        </p:nvGrpSpPr>
        <p:grpSpPr>
          <a:xfrm>
            <a:off x="7461866" y="3328576"/>
            <a:ext cx="4384695" cy="2432143"/>
            <a:chOff x="2177109" y="4175906"/>
            <a:chExt cx="2285172" cy="1224136"/>
          </a:xfrm>
        </p:grpSpPr>
        <p:sp>
          <p:nvSpPr>
            <p:cNvPr id="6" name="Rectangle 5">
              <a:extLst>
                <a:ext uri="{FF2B5EF4-FFF2-40B4-BE49-F238E27FC236}">
                  <a16:creationId xmlns:a16="http://schemas.microsoft.com/office/drawing/2014/main" id="{3A5DA024-CE4A-4927-AB6A-15EBA95F720D}"/>
                </a:ext>
              </a:extLst>
            </p:cNvPr>
            <p:cNvSpPr/>
            <p:nvPr/>
          </p:nvSpPr>
          <p:spPr bwMode="auto">
            <a:xfrm>
              <a:off x="2249116" y="4247914"/>
              <a:ext cx="2160240" cy="1152128"/>
            </a:xfrm>
            <a:prstGeom prst="rect">
              <a:avLst/>
            </a:prstGeom>
            <a:noFill/>
            <a:ln w="539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charset="0"/>
              </a:endParaRPr>
            </a:p>
          </p:txBody>
        </p:sp>
        <p:sp>
          <p:nvSpPr>
            <p:cNvPr id="7" name="Rectangle 6">
              <a:extLst>
                <a:ext uri="{FF2B5EF4-FFF2-40B4-BE49-F238E27FC236}">
                  <a16:creationId xmlns:a16="http://schemas.microsoft.com/office/drawing/2014/main" id="{867C01E5-9601-4EE8-B6EA-E59908D53835}"/>
                </a:ext>
              </a:extLst>
            </p:cNvPr>
            <p:cNvSpPr/>
            <p:nvPr/>
          </p:nvSpPr>
          <p:spPr bwMode="auto">
            <a:xfrm>
              <a:off x="2177109" y="4175906"/>
              <a:ext cx="2285172" cy="2160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charset="0"/>
              </a:endParaRPr>
            </a:p>
          </p:txBody>
        </p:sp>
        <p:sp>
          <p:nvSpPr>
            <p:cNvPr id="8" name="Oval 7">
              <a:extLst>
                <a:ext uri="{FF2B5EF4-FFF2-40B4-BE49-F238E27FC236}">
                  <a16:creationId xmlns:a16="http://schemas.microsoft.com/office/drawing/2014/main" id="{170B6DEF-B91A-4E44-8D58-40BD0065C1B7}"/>
                </a:ext>
              </a:extLst>
            </p:cNvPr>
            <p:cNvSpPr/>
            <p:nvPr/>
          </p:nvSpPr>
          <p:spPr bwMode="auto">
            <a:xfrm>
              <a:off x="3185220" y="5084476"/>
              <a:ext cx="288032" cy="288032"/>
            </a:xfrm>
            <a:prstGeom prst="ellipse">
              <a:avLst/>
            </a:prstGeom>
            <a:pattFill prst="solidDmnd">
              <a:fgClr>
                <a:srgbClr val="FF0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charset="0"/>
              </a:endParaRPr>
            </a:p>
          </p:txBody>
        </p:sp>
        <p:sp>
          <p:nvSpPr>
            <p:cNvPr id="9" name="Oval 8">
              <a:extLst>
                <a:ext uri="{FF2B5EF4-FFF2-40B4-BE49-F238E27FC236}">
                  <a16:creationId xmlns:a16="http://schemas.microsoft.com/office/drawing/2014/main" id="{6D13DCAA-F919-4632-ADC0-947460A1CBCD}"/>
                </a:ext>
              </a:extLst>
            </p:cNvPr>
            <p:cNvSpPr/>
            <p:nvPr/>
          </p:nvSpPr>
          <p:spPr bwMode="auto">
            <a:xfrm>
              <a:off x="2753172" y="5093654"/>
              <a:ext cx="288032" cy="288032"/>
            </a:xfrm>
            <a:prstGeom prst="ellipse">
              <a:avLst/>
            </a:prstGeom>
            <a:pattFill prst="wdDnDiag">
              <a:fgClr>
                <a:srgbClr val="FF0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charset="0"/>
              </a:endParaRPr>
            </a:p>
          </p:txBody>
        </p:sp>
        <p:sp>
          <p:nvSpPr>
            <p:cNvPr id="10" name="Oval 9">
              <a:extLst>
                <a:ext uri="{FF2B5EF4-FFF2-40B4-BE49-F238E27FC236}">
                  <a16:creationId xmlns:a16="http://schemas.microsoft.com/office/drawing/2014/main" id="{EE0BCAB6-7845-41FE-92A1-92E35913BE1C}"/>
                </a:ext>
              </a:extLst>
            </p:cNvPr>
            <p:cNvSpPr/>
            <p:nvPr/>
          </p:nvSpPr>
          <p:spPr bwMode="auto">
            <a:xfrm>
              <a:off x="2317940" y="5079845"/>
              <a:ext cx="288032" cy="288032"/>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charset="0"/>
              </a:endParaRPr>
            </a:p>
          </p:txBody>
        </p:sp>
        <p:sp>
          <p:nvSpPr>
            <p:cNvPr id="11" name="Oval 10">
              <a:extLst>
                <a:ext uri="{FF2B5EF4-FFF2-40B4-BE49-F238E27FC236}">
                  <a16:creationId xmlns:a16="http://schemas.microsoft.com/office/drawing/2014/main" id="{5BFC0E61-D5CD-426E-8325-676F3DC3CBF6}"/>
                </a:ext>
              </a:extLst>
            </p:cNvPr>
            <p:cNvSpPr/>
            <p:nvPr/>
          </p:nvSpPr>
          <p:spPr bwMode="auto">
            <a:xfrm>
              <a:off x="2537148" y="4814800"/>
              <a:ext cx="288032" cy="288032"/>
            </a:xfrm>
            <a:prstGeom prst="ellipse">
              <a:avLst/>
            </a:prstGeom>
            <a:pattFill prst="solidDmnd">
              <a:fgClr>
                <a:srgbClr val="FF0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charset="0"/>
              </a:endParaRPr>
            </a:p>
          </p:txBody>
        </p:sp>
        <p:sp>
          <p:nvSpPr>
            <p:cNvPr id="12" name="Oval 11">
              <a:extLst>
                <a:ext uri="{FF2B5EF4-FFF2-40B4-BE49-F238E27FC236}">
                  <a16:creationId xmlns:a16="http://schemas.microsoft.com/office/drawing/2014/main" id="{68040E65-19B8-458A-B316-9698218E1DDD}"/>
                </a:ext>
              </a:extLst>
            </p:cNvPr>
            <p:cNvSpPr/>
            <p:nvPr/>
          </p:nvSpPr>
          <p:spPr bwMode="auto">
            <a:xfrm>
              <a:off x="3617268" y="5084476"/>
              <a:ext cx="288032" cy="288032"/>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charset="0"/>
              </a:endParaRPr>
            </a:p>
          </p:txBody>
        </p:sp>
        <p:sp>
          <p:nvSpPr>
            <p:cNvPr id="13" name="Oval 12">
              <a:extLst>
                <a:ext uri="{FF2B5EF4-FFF2-40B4-BE49-F238E27FC236}">
                  <a16:creationId xmlns:a16="http://schemas.microsoft.com/office/drawing/2014/main" id="{E6F39AC8-4689-40D1-BDB7-D4939C971AF4}"/>
                </a:ext>
              </a:extLst>
            </p:cNvPr>
            <p:cNvSpPr/>
            <p:nvPr/>
          </p:nvSpPr>
          <p:spPr bwMode="auto">
            <a:xfrm>
              <a:off x="2985964" y="4832906"/>
              <a:ext cx="288032" cy="288032"/>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charset="0"/>
              </a:endParaRPr>
            </a:p>
          </p:txBody>
        </p:sp>
        <p:sp>
          <p:nvSpPr>
            <p:cNvPr id="14" name="Oval 13">
              <a:extLst>
                <a:ext uri="{FF2B5EF4-FFF2-40B4-BE49-F238E27FC236}">
                  <a16:creationId xmlns:a16="http://schemas.microsoft.com/office/drawing/2014/main" id="{71278606-E9B8-42B4-B3C4-CE4C2D8B6BFD}"/>
                </a:ext>
              </a:extLst>
            </p:cNvPr>
            <p:cNvSpPr/>
            <p:nvPr/>
          </p:nvSpPr>
          <p:spPr bwMode="auto">
            <a:xfrm>
              <a:off x="3394398" y="4843572"/>
              <a:ext cx="288032" cy="288032"/>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charset="0"/>
              </a:endParaRPr>
            </a:p>
          </p:txBody>
        </p:sp>
        <p:sp>
          <p:nvSpPr>
            <p:cNvPr id="15" name="Oval 14">
              <a:extLst>
                <a:ext uri="{FF2B5EF4-FFF2-40B4-BE49-F238E27FC236}">
                  <a16:creationId xmlns:a16="http://schemas.microsoft.com/office/drawing/2014/main" id="{1AD2EDAE-C0FB-46AF-B702-C38F87FC6314}"/>
                </a:ext>
              </a:extLst>
            </p:cNvPr>
            <p:cNvSpPr/>
            <p:nvPr/>
          </p:nvSpPr>
          <p:spPr bwMode="auto">
            <a:xfrm>
              <a:off x="3989090" y="5081003"/>
              <a:ext cx="288032" cy="288032"/>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charset="0"/>
              </a:endParaRPr>
            </a:p>
          </p:txBody>
        </p:sp>
        <p:sp>
          <p:nvSpPr>
            <p:cNvPr id="16" name="Oval 15">
              <a:extLst>
                <a:ext uri="{FF2B5EF4-FFF2-40B4-BE49-F238E27FC236}">
                  <a16:creationId xmlns:a16="http://schemas.microsoft.com/office/drawing/2014/main" id="{38093E5D-CCF3-4B5C-86D3-E7DE419C3CEC}"/>
                </a:ext>
              </a:extLst>
            </p:cNvPr>
            <p:cNvSpPr/>
            <p:nvPr/>
          </p:nvSpPr>
          <p:spPr bwMode="auto">
            <a:xfrm>
              <a:off x="3812084" y="4823978"/>
              <a:ext cx="288032" cy="288032"/>
            </a:xfrm>
            <a:prstGeom prst="ellipse">
              <a:avLst/>
            </a:prstGeom>
            <a:pattFill prst="wdUpDiag">
              <a:fgClr>
                <a:srgbClr val="FF0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charset="0"/>
              </a:endParaRPr>
            </a:p>
          </p:txBody>
        </p:sp>
        <p:sp>
          <p:nvSpPr>
            <p:cNvPr id="17" name="Oval 16">
              <a:extLst>
                <a:ext uri="{FF2B5EF4-FFF2-40B4-BE49-F238E27FC236}">
                  <a16:creationId xmlns:a16="http://schemas.microsoft.com/office/drawing/2014/main" id="{BA23884E-1EEA-410B-B600-973831B657DC}"/>
                </a:ext>
              </a:extLst>
            </p:cNvPr>
            <p:cNvSpPr/>
            <p:nvPr/>
          </p:nvSpPr>
          <p:spPr bwMode="auto">
            <a:xfrm>
              <a:off x="3989090" y="4561939"/>
              <a:ext cx="288032" cy="288032"/>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charset="0"/>
              </a:endParaRPr>
            </a:p>
          </p:txBody>
        </p:sp>
        <p:sp>
          <p:nvSpPr>
            <p:cNvPr id="18" name="Oval 17">
              <a:extLst>
                <a:ext uri="{FF2B5EF4-FFF2-40B4-BE49-F238E27FC236}">
                  <a16:creationId xmlns:a16="http://schemas.microsoft.com/office/drawing/2014/main" id="{3610D451-05CB-42C2-9A98-6C996CE372E7}"/>
                </a:ext>
              </a:extLst>
            </p:cNvPr>
            <p:cNvSpPr/>
            <p:nvPr/>
          </p:nvSpPr>
          <p:spPr bwMode="auto">
            <a:xfrm>
              <a:off x="3185220" y="4559309"/>
              <a:ext cx="288937" cy="288098"/>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a:ln>
                  <a:noFill/>
                </a:ln>
                <a:solidFill>
                  <a:schemeClr val="tx1"/>
                </a:solidFill>
                <a:effectLst/>
                <a:latin typeface="Times" charset="0"/>
              </a:endParaRPr>
            </a:p>
          </p:txBody>
        </p:sp>
        <p:sp>
          <p:nvSpPr>
            <p:cNvPr id="20" name="Oval 19">
              <a:extLst>
                <a:ext uri="{FF2B5EF4-FFF2-40B4-BE49-F238E27FC236}">
                  <a16:creationId xmlns:a16="http://schemas.microsoft.com/office/drawing/2014/main" id="{1264844E-D788-41A7-8C57-F6FBD597FBC5}"/>
                </a:ext>
              </a:extLst>
            </p:cNvPr>
            <p:cNvSpPr/>
            <p:nvPr/>
          </p:nvSpPr>
          <p:spPr bwMode="auto">
            <a:xfrm>
              <a:off x="3617268" y="4555540"/>
              <a:ext cx="288032" cy="288032"/>
            </a:xfrm>
            <a:prstGeom prst="ellipse">
              <a:avLst/>
            </a:prstGeom>
            <a:pattFill prst="wdDnDiag">
              <a:fgClr>
                <a:srgbClr val="FF0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charset="0"/>
              </a:endParaRPr>
            </a:p>
          </p:txBody>
        </p:sp>
        <p:sp>
          <p:nvSpPr>
            <p:cNvPr id="21" name="Oval 20">
              <a:extLst>
                <a:ext uri="{FF2B5EF4-FFF2-40B4-BE49-F238E27FC236}">
                  <a16:creationId xmlns:a16="http://schemas.microsoft.com/office/drawing/2014/main" id="{47817A27-DE3E-47D3-9B31-F2CF697FE7F5}"/>
                </a:ext>
              </a:extLst>
            </p:cNvPr>
            <p:cNvSpPr/>
            <p:nvPr/>
          </p:nvSpPr>
          <p:spPr bwMode="auto">
            <a:xfrm>
              <a:off x="2756347" y="4561939"/>
              <a:ext cx="288032" cy="288032"/>
            </a:xfrm>
            <a:prstGeom prst="ellipse">
              <a:avLst/>
            </a:prstGeom>
            <a:pattFill prst="solidDmnd">
              <a:fgClr>
                <a:srgbClr val="FF0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charset="0"/>
              </a:endParaRPr>
            </a:p>
          </p:txBody>
        </p:sp>
        <p:sp>
          <p:nvSpPr>
            <p:cNvPr id="22" name="Oval 21">
              <a:extLst>
                <a:ext uri="{FF2B5EF4-FFF2-40B4-BE49-F238E27FC236}">
                  <a16:creationId xmlns:a16="http://schemas.microsoft.com/office/drawing/2014/main" id="{4B03A7A1-FE05-4889-9F64-15763E26DA08}"/>
                </a:ext>
              </a:extLst>
            </p:cNvPr>
            <p:cNvSpPr/>
            <p:nvPr/>
          </p:nvSpPr>
          <p:spPr bwMode="auto">
            <a:xfrm>
              <a:off x="2393132" y="4533114"/>
              <a:ext cx="288032" cy="288032"/>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charset="0"/>
              </a:endParaRPr>
            </a:p>
          </p:txBody>
        </p:sp>
      </p:grpSp>
      <p:sp>
        <p:nvSpPr>
          <p:cNvPr id="24" name="Rectangle 23">
            <a:extLst>
              <a:ext uri="{FF2B5EF4-FFF2-40B4-BE49-F238E27FC236}">
                <a16:creationId xmlns:a16="http://schemas.microsoft.com/office/drawing/2014/main" id="{6944D79A-5818-45E0-B7DA-9E6613C92631}"/>
              </a:ext>
            </a:extLst>
          </p:cNvPr>
          <p:cNvSpPr/>
          <p:nvPr/>
        </p:nvSpPr>
        <p:spPr bwMode="auto">
          <a:xfrm>
            <a:off x="7699375" y="5202179"/>
            <a:ext cx="644481" cy="5220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charset="0"/>
            </a:endParaRPr>
          </a:p>
        </p:txBody>
      </p:sp>
      <p:sp>
        <p:nvSpPr>
          <p:cNvPr id="26" name="Rectangle 25">
            <a:extLst>
              <a:ext uri="{FF2B5EF4-FFF2-40B4-BE49-F238E27FC236}">
                <a16:creationId xmlns:a16="http://schemas.microsoft.com/office/drawing/2014/main" id="{3D892296-CD26-46DC-8AFA-AF8D84AF52E7}"/>
              </a:ext>
            </a:extLst>
          </p:cNvPr>
          <p:cNvSpPr/>
          <p:nvPr/>
        </p:nvSpPr>
        <p:spPr bwMode="auto">
          <a:xfrm rot="2719070">
            <a:off x="9237058" y="4018413"/>
            <a:ext cx="848073" cy="68424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charset="0"/>
            </a:endParaRPr>
          </a:p>
        </p:txBody>
      </p:sp>
      <p:sp>
        <p:nvSpPr>
          <p:cNvPr id="27" name="Oval 26">
            <a:extLst>
              <a:ext uri="{FF2B5EF4-FFF2-40B4-BE49-F238E27FC236}">
                <a16:creationId xmlns:a16="http://schemas.microsoft.com/office/drawing/2014/main" id="{35B4A4E6-0645-4C44-A4FB-28F03EA14327}"/>
              </a:ext>
            </a:extLst>
          </p:cNvPr>
          <p:cNvSpPr/>
          <p:nvPr/>
        </p:nvSpPr>
        <p:spPr bwMode="auto">
          <a:xfrm>
            <a:off x="9396000" y="4089600"/>
            <a:ext cx="554400" cy="572400"/>
          </a:xfrm>
          <a:prstGeom prst="ellipse">
            <a:avLst/>
          </a:prstGeom>
          <a:pattFill prst="wdUpDiag">
            <a:fgClr>
              <a:schemeClr val="accent2"/>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charset="0"/>
            </a:endParaRPr>
          </a:p>
        </p:txBody>
      </p:sp>
      <p:sp>
        <p:nvSpPr>
          <p:cNvPr id="29" name="Rectangle 28">
            <a:extLst>
              <a:ext uri="{FF2B5EF4-FFF2-40B4-BE49-F238E27FC236}">
                <a16:creationId xmlns:a16="http://schemas.microsoft.com/office/drawing/2014/main" id="{CA2039BD-4EC7-4D45-A51E-3206D613737C}"/>
              </a:ext>
            </a:extLst>
          </p:cNvPr>
          <p:cNvSpPr/>
          <p:nvPr/>
        </p:nvSpPr>
        <p:spPr bwMode="auto">
          <a:xfrm>
            <a:off x="7768822" y="5112944"/>
            <a:ext cx="444347" cy="177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charset="0"/>
            </a:endParaRPr>
          </a:p>
        </p:txBody>
      </p:sp>
      <p:sp>
        <p:nvSpPr>
          <p:cNvPr id="30" name="Rectangle 29">
            <a:extLst>
              <a:ext uri="{FF2B5EF4-FFF2-40B4-BE49-F238E27FC236}">
                <a16:creationId xmlns:a16="http://schemas.microsoft.com/office/drawing/2014/main" id="{1D810BBF-EA3D-476E-B8B5-3879E8015B75}"/>
              </a:ext>
            </a:extLst>
          </p:cNvPr>
          <p:cNvSpPr/>
          <p:nvPr/>
        </p:nvSpPr>
        <p:spPr bwMode="auto">
          <a:xfrm rot="2719070">
            <a:off x="9193268" y="3963421"/>
            <a:ext cx="848073" cy="68424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charset="0"/>
            </a:endParaRPr>
          </a:p>
        </p:txBody>
      </p:sp>
      <p:sp>
        <p:nvSpPr>
          <p:cNvPr id="25" name="Oval 24">
            <a:extLst>
              <a:ext uri="{FF2B5EF4-FFF2-40B4-BE49-F238E27FC236}">
                <a16:creationId xmlns:a16="http://schemas.microsoft.com/office/drawing/2014/main" id="{FCF8F363-B210-4F34-8E6B-3036A120D792}"/>
              </a:ext>
            </a:extLst>
          </p:cNvPr>
          <p:cNvSpPr/>
          <p:nvPr/>
        </p:nvSpPr>
        <p:spPr bwMode="auto">
          <a:xfrm>
            <a:off x="7732800" y="5126400"/>
            <a:ext cx="552663" cy="572268"/>
          </a:xfrm>
          <a:prstGeom prst="ellipse">
            <a:avLst/>
          </a:prstGeom>
          <a:pattFill prst="solidDmnd">
            <a:fgClr>
              <a:srgbClr val="FF0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charset="0"/>
            </a:endParaRPr>
          </a:p>
        </p:txBody>
      </p:sp>
      <p:sp>
        <p:nvSpPr>
          <p:cNvPr id="28" name="Oval 27">
            <a:extLst>
              <a:ext uri="{FF2B5EF4-FFF2-40B4-BE49-F238E27FC236}">
                <a16:creationId xmlns:a16="http://schemas.microsoft.com/office/drawing/2014/main" id="{6B5A6038-2421-45FC-8707-CC8F61EB82BF}"/>
              </a:ext>
            </a:extLst>
          </p:cNvPr>
          <p:cNvSpPr/>
          <p:nvPr/>
        </p:nvSpPr>
        <p:spPr bwMode="auto">
          <a:xfrm>
            <a:off x="9396000" y="4089600"/>
            <a:ext cx="552663" cy="572268"/>
          </a:xfrm>
          <a:prstGeom prst="ellipse">
            <a:avLst/>
          </a:prstGeom>
          <a:solidFill>
            <a:srgbClr val="0F4BE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charset="0"/>
            </a:endParaRPr>
          </a:p>
        </p:txBody>
      </p:sp>
    </p:spTree>
    <p:custDataLst>
      <p:tags r:id="rId1"/>
    </p:custDataLst>
    <p:extLst>
      <p:ext uri="{BB962C8B-B14F-4D97-AF65-F5344CB8AC3E}">
        <p14:creationId xmlns:p14="http://schemas.microsoft.com/office/powerpoint/2010/main" val="153415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P spid="24" grpId="0" animBg="1"/>
      <p:bldP spid="26" grpId="0" animBg="1"/>
      <p:bldP spid="27" grpId="0" animBg="1"/>
      <p:bldP spid="29" grpId="0" animBg="1"/>
      <p:bldP spid="30" grpId="0" animBg="1"/>
      <p:bldP spid="25"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528320" y="802641"/>
            <a:ext cx="10426192" cy="717816"/>
          </a:xfrm>
        </p:spPr>
        <p:txBody>
          <a:bodyPr/>
          <a:lstStyle/>
          <a:p>
            <a:r>
              <a:rPr lang="en-US" dirty="0"/>
              <a:t>Urn Models</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Faculty of Science</a:t>
            </a:r>
          </a:p>
        </p:txBody>
      </p:sp>
      <p:sp>
        <p:nvSpPr>
          <p:cNvPr id="19"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497225" y="1589047"/>
            <a:ext cx="11591993" cy="4557753"/>
          </a:xfrm>
        </p:spPr>
        <p:txBody>
          <a:bodyPr/>
          <a:lstStyle/>
          <a:p>
            <a:pPr>
              <a:lnSpc>
                <a:spcPct val="105000"/>
              </a:lnSpc>
              <a:spcAft>
                <a:spcPts val="0"/>
              </a:spcAft>
            </a:pPr>
            <a:r>
              <a:rPr lang="en-AU" dirty="0"/>
              <a:t>Consider the simple case of two species living in an ecosystem which can sustain five individuals.</a:t>
            </a:r>
          </a:p>
          <a:p>
            <a:pPr>
              <a:lnSpc>
                <a:spcPct val="105000"/>
              </a:lnSpc>
              <a:spcAft>
                <a:spcPts val="0"/>
              </a:spcAft>
            </a:pPr>
            <a:endParaRPr lang="en-AU" dirty="0"/>
          </a:p>
          <a:p>
            <a:pPr>
              <a:lnSpc>
                <a:spcPct val="105000"/>
              </a:lnSpc>
              <a:spcAft>
                <a:spcPts val="0"/>
              </a:spcAft>
            </a:pPr>
            <a:r>
              <a:rPr lang="en-AU" dirty="0"/>
              <a:t>Initially, there are 3 of Species A  and 2 of Species B.</a:t>
            </a:r>
          </a:p>
          <a:p>
            <a:pPr>
              <a:lnSpc>
                <a:spcPct val="105000"/>
              </a:lnSpc>
              <a:spcAft>
                <a:spcPts val="0"/>
              </a:spcAft>
            </a:pPr>
            <a:endParaRPr lang="en-AU" dirty="0"/>
          </a:p>
          <a:p>
            <a:pPr>
              <a:lnSpc>
                <a:spcPct val="105000"/>
              </a:lnSpc>
              <a:spcAft>
                <a:spcPts val="0"/>
              </a:spcAft>
            </a:pPr>
            <a:r>
              <a:rPr lang="en-AU" dirty="0"/>
              <a:t>Both species are equally able to compete (i.e. neither is more or less likely to die than the other and neither is more or less likely to be born that the other.)</a:t>
            </a:r>
          </a:p>
          <a:p>
            <a:pPr>
              <a:lnSpc>
                <a:spcPct val="105000"/>
              </a:lnSpc>
              <a:spcAft>
                <a:spcPts val="0"/>
              </a:spcAft>
            </a:pPr>
            <a:endParaRPr lang="en-AU" dirty="0"/>
          </a:p>
          <a:p>
            <a:pPr>
              <a:lnSpc>
                <a:spcPct val="105000"/>
              </a:lnSpc>
              <a:spcAft>
                <a:spcPts val="0"/>
              </a:spcAft>
            </a:pPr>
            <a:r>
              <a:rPr lang="en-AU" dirty="0"/>
              <a:t>Ignore the effects of immigration and assume that the population drifts only due to random births and deaths.</a:t>
            </a:r>
          </a:p>
          <a:p>
            <a:pPr>
              <a:lnSpc>
                <a:spcPct val="105000"/>
              </a:lnSpc>
              <a:spcAft>
                <a:spcPts val="0"/>
              </a:spcAft>
            </a:pPr>
            <a:endParaRPr lang="en-AU" dirty="0"/>
          </a:p>
          <a:p>
            <a:pPr>
              <a:lnSpc>
                <a:spcPct val="105000"/>
              </a:lnSpc>
              <a:spcAft>
                <a:spcPts val="0"/>
              </a:spcAft>
            </a:pPr>
            <a:r>
              <a:rPr lang="en-AU" dirty="0"/>
              <a:t>At each timepoint, the population of Species A drops by one only if one of the Species A individuals is selected to die and then one of the Species B individuals is selected to give birth.</a:t>
            </a:r>
          </a:p>
        </p:txBody>
      </p:sp>
    </p:spTree>
    <p:custDataLst>
      <p:tags r:id="rId1"/>
    </p:custDataLst>
    <p:extLst>
      <p:ext uri="{BB962C8B-B14F-4D97-AF65-F5344CB8AC3E}">
        <p14:creationId xmlns:p14="http://schemas.microsoft.com/office/powerpoint/2010/main" val="69724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528320" y="802641"/>
            <a:ext cx="10426192" cy="717816"/>
          </a:xfrm>
        </p:spPr>
        <p:txBody>
          <a:bodyPr/>
          <a:lstStyle/>
          <a:p>
            <a:r>
              <a:rPr lang="en-US" dirty="0"/>
              <a:t>Urn Models</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Faculty of Science</a:t>
            </a:r>
          </a:p>
        </p:txBody>
      </p:sp>
      <p:sp>
        <p:nvSpPr>
          <p:cNvPr id="19"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497225" y="1589047"/>
            <a:ext cx="11591993" cy="4557753"/>
          </a:xfrm>
        </p:spPr>
        <p:txBody>
          <a:bodyPr/>
          <a:lstStyle/>
          <a:p>
            <a:pPr>
              <a:lnSpc>
                <a:spcPct val="105000"/>
              </a:lnSpc>
              <a:spcAft>
                <a:spcPts val="0"/>
              </a:spcAft>
            </a:pPr>
            <a:r>
              <a:rPr lang="en-AU" dirty="0"/>
              <a:t>Let       be the number of Species A individuals in the community at timepoint </a:t>
            </a:r>
            <a:r>
              <a:rPr lang="en-AU" i="1" dirty="0"/>
              <a:t>n</a:t>
            </a:r>
            <a:r>
              <a:rPr lang="en-AU" dirty="0"/>
              <a:t>.</a:t>
            </a:r>
          </a:p>
          <a:p>
            <a:pPr>
              <a:lnSpc>
                <a:spcPct val="105000"/>
              </a:lnSpc>
              <a:spcAft>
                <a:spcPts val="0"/>
              </a:spcAft>
            </a:pPr>
            <a:endParaRPr lang="en-AU" dirty="0"/>
          </a:p>
          <a:p>
            <a:pPr>
              <a:lnSpc>
                <a:spcPct val="105000"/>
              </a:lnSpc>
              <a:spcAft>
                <a:spcPts val="0"/>
              </a:spcAft>
            </a:pPr>
            <a:r>
              <a:rPr lang="en-AU" dirty="0"/>
              <a:t>Say,            , what is                             ?</a:t>
            </a:r>
          </a:p>
          <a:p>
            <a:pPr>
              <a:lnSpc>
                <a:spcPct val="105000"/>
              </a:lnSpc>
              <a:spcAft>
                <a:spcPts val="0"/>
              </a:spcAft>
            </a:pPr>
            <a:endParaRPr lang="en-AU" dirty="0"/>
          </a:p>
          <a:p>
            <a:pPr>
              <a:lnSpc>
                <a:spcPct val="105000"/>
              </a:lnSpc>
              <a:spcAft>
                <a:spcPts val="0"/>
              </a:spcAft>
            </a:pPr>
            <a:r>
              <a:rPr lang="en-AU" dirty="0"/>
              <a:t>Species A goes from 3 to 4 individuals in a given timestep only if one of the Species B individuals is selected to die (probability 0.4, since 2 of the 5 individuals in the system are Species B) and one of the Species A individuals is selected to give birth (probability 0.6, since 3 of the 5 individuals in the system are Species A.) Thus                                                          .</a:t>
            </a:r>
          </a:p>
          <a:p>
            <a:pPr>
              <a:lnSpc>
                <a:spcPct val="105000"/>
              </a:lnSpc>
              <a:spcAft>
                <a:spcPts val="0"/>
              </a:spcAft>
            </a:pPr>
            <a:endParaRPr lang="en-AU" dirty="0"/>
          </a:p>
          <a:p>
            <a:pPr>
              <a:lnSpc>
                <a:spcPct val="105000"/>
              </a:lnSpc>
              <a:spcAft>
                <a:spcPts val="0"/>
              </a:spcAft>
            </a:pPr>
            <a:r>
              <a:rPr lang="en-AU" dirty="0"/>
              <a:t>Similarly, Species A’s abundance stays at 3 if either a Species A dies and a Species A is born or if a Species B dies and a Species B is born i.e. </a:t>
            </a:r>
          </a:p>
        </p:txBody>
      </p:sp>
      <p:graphicFrame>
        <p:nvGraphicFramePr>
          <p:cNvPr id="5" name="Object 4">
            <a:extLst>
              <a:ext uri="{FF2B5EF4-FFF2-40B4-BE49-F238E27FC236}">
                <a16:creationId xmlns:a16="http://schemas.microsoft.com/office/drawing/2014/main" id="{9E5AB929-D126-4517-B561-5462F4596C13}"/>
              </a:ext>
            </a:extLst>
          </p:cNvPr>
          <p:cNvGraphicFramePr>
            <a:graphicFrameLocks noChangeAspect="1"/>
          </p:cNvGraphicFramePr>
          <p:nvPr>
            <p:extLst>
              <p:ext uri="{D42A27DB-BD31-4B8C-83A1-F6EECF244321}">
                <p14:modId xmlns:p14="http://schemas.microsoft.com/office/powerpoint/2010/main" val="1391471446"/>
              </p:ext>
            </p:extLst>
          </p:nvPr>
        </p:nvGraphicFramePr>
        <p:xfrm>
          <a:off x="1343660" y="1653223"/>
          <a:ext cx="876300" cy="336550"/>
        </p:xfrm>
        <a:graphic>
          <a:graphicData uri="http://schemas.openxmlformats.org/presentationml/2006/ole">
            <mc:AlternateContent xmlns:mc="http://schemas.openxmlformats.org/markup-compatibility/2006">
              <mc:Choice xmlns:v="urn:schemas-microsoft-com:vml" Requires="v">
                <p:oleObj spid="_x0000_s9238" name="Equation" r:id="rId4" imgW="876240" imgH="342720" progId="Equation.DSMT4">
                  <p:embed/>
                </p:oleObj>
              </mc:Choice>
              <mc:Fallback>
                <p:oleObj name="Equation" r:id="rId4" imgW="876240" imgH="342720" progId="Equation.DSMT4">
                  <p:embed/>
                  <p:pic>
                    <p:nvPicPr>
                      <p:cNvPr id="5" name="Object 4">
                        <a:extLst>
                          <a:ext uri="{FF2B5EF4-FFF2-40B4-BE49-F238E27FC236}">
                            <a16:creationId xmlns:a16="http://schemas.microsoft.com/office/drawing/2014/main" id="{9E5AB929-D126-4517-B561-5462F4596C13}"/>
                          </a:ext>
                        </a:extLst>
                      </p:cNvPr>
                      <p:cNvPicPr>
                        <a:picLocks noChangeAspect="1" noChangeArrowheads="1"/>
                      </p:cNvPicPr>
                      <p:nvPr/>
                    </p:nvPicPr>
                    <p:blipFill>
                      <a:blip r:embed="rId5"/>
                      <a:srcRect/>
                      <a:stretch>
                        <a:fillRect/>
                      </a:stretch>
                    </p:blipFill>
                    <p:spPr bwMode="auto">
                      <a:xfrm>
                        <a:off x="1343660" y="1653223"/>
                        <a:ext cx="876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a:extLst>
              <a:ext uri="{FF2B5EF4-FFF2-40B4-BE49-F238E27FC236}">
                <a16:creationId xmlns:a16="http://schemas.microsoft.com/office/drawing/2014/main" id="{E9B15277-6DED-426A-8C3B-826C2E8DAC4F}"/>
              </a:ext>
            </a:extLst>
          </p:cNvPr>
          <p:cNvGraphicFramePr>
            <a:graphicFrameLocks noChangeAspect="1"/>
          </p:cNvGraphicFramePr>
          <p:nvPr>
            <p:extLst>
              <p:ext uri="{D42A27DB-BD31-4B8C-83A1-F6EECF244321}">
                <p14:modId xmlns:p14="http://schemas.microsoft.com/office/powerpoint/2010/main" val="1704545303"/>
              </p:ext>
            </p:extLst>
          </p:nvPr>
        </p:nvGraphicFramePr>
        <p:xfrm>
          <a:off x="1470660" y="2336292"/>
          <a:ext cx="749300" cy="336550"/>
        </p:xfrm>
        <a:graphic>
          <a:graphicData uri="http://schemas.openxmlformats.org/presentationml/2006/ole">
            <mc:AlternateContent xmlns:mc="http://schemas.openxmlformats.org/markup-compatibility/2006">
              <mc:Choice xmlns:v="urn:schemas-microsoft-com:vml" Requires="v">
                <p:oleObj spid="_x0000_s9239" name="Equation" r:id="rId6" imgW="749160" imgH="342720" progId="Equation.DSMT4">
                  <p:embed/>
                </p:oleObj>
              </mc:Choice>
              <mc:Fallback>
                <p:oleObj name="Equation" r:id="rId6" imgW="749160" imgH="342720" progId="Equation.DSMT4">
                  <p:embed/>
                  <p:pic>
                    <p:nvPicPr>
                      <p:cNvPr id="6" name="Object 5">
                        <a:extLst>
                          <a:ext uri="{FF2B5EF4-FFF2-40B4-BE49-F238E27FC236}">
                            <a16:creationId xmlns:a16="http://schemas.microsoft.com/office/drawing/2014/main" id="{E9B15277-6DED-426A-8C3B-826C2E8DAC4F}"/>
                          </a:ext>
                        </a:extLst>
                      </p:cNvPr>
                      <p:cNvPicPr>
                        <a:picLocks noChangeAspect="1" noChangeArrowheads="1"/>
                      </p:cNvPicPr>
                      <p:nvPr/>
                    </p:nvPicPr>
                    <p:blipFill>
                      <a:blip r:embed="rId7"/>
                      <a:srcRect/>
                      <a:stretch>
                        <a:fillRect/>
                      </a:stretch>
                    </p:blipFill>
                    <p:spPr bwMode="auto">
                      <a:xfrm>
                        <a:off x="1470660" y="2336292"/>
                        <a:ext cx="749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a:extLst>
              <a:ext uri="{FF2B5EF4-FFF2-40B4-BE49-F238E27FC236}">
                <a16:creationId xmlns:a16="http://schemas.microsoft.com/office/drawing/2014/main" id="{2BFC3E41-282C-4BBC-A1B4-68F27AE082B4}"/>
              </a:ext>
            </a:extLst>
          </p:cNvPr>
          <p:cNvGraphicFramePr>
            <a:graphicFrameLocks noChangeAspect="1"/>
          </p:cNvGraphicFramePr>
          <p:nvPr>
            <p:extLst>
              <p:ext uri="{D42A27DB-BD31-4B8C-83A1-F6EECF244321}">
                <p14:modId xmlns:p14="http://schemas.microsoft.com/office/powerpoint/2010/main" val="3589144726"/>
              </p:ext>
            </p:extLst>
          </p:nvPr>
        </p:nvGraphicFramePr>
        <p:xfrm>
          <a:off x="3356610" y="2287080"/>
          <a:ext cx="2057400" cy="385762"/>
        </p:xfrm>
        <a:graphic>
          <a:graphicData uri="http://schemas.openxmlformats.org/presentationml/2006/ole">
            <mc:AlternateContent xmlns:mc="http://schemas.openxmlformats.org/markup-compatibility/2006">
              <mc:Choice xmlns:v="urn:schemas-microsoft-com:vml" Requires="v">
                <p:oleObj spid="_x0000_s9240" name="Equation" r:id="rId8" imgW="2057400" imgH="393480" progId="Equation.DSMT4">
                  <p:embed/>
                </p:oleObj>
              </mc:Choice>
              <mc:Fallback>
                <p:oleObj name="Equation" r:id="rId8" imgW="2057400" imgH="393480" progId="Equation.DSMT4">
                  <p:embed/>
                  <p:pic>
                    <p:nvPicPr>
                      <p:cNvPr id="7" name="Object 6">
                        <a:extLst>
                          <a:ext uri="{FF2B5EF4-FFF2-40B4-BE49-F238E27FC236}">
                            <a16:creationId xmlns:a16="http://schemas.microsoft.com/office/drawing/2014/main" id="{2BFC3E41-282C-4BBC-A1B4-68F27AE082B4}"/>
                          </a:ext>
                        </a:extLst>
                      </p:cNvPr>
                      <p:cNvPicPr>
                        <a:picLocks noChangeAspect="1" noChangeArrowheads="1"/>
                      </p:cNvPicPr>
                      <p:nvPr/>
                    </p:nvPicPr>
                    <p:blipFill>
                      <a:blip r:embed="rId9"/>
                      <a:srcRect/>
                      <a:stretch>
                        <a:fillRect/>
                      </a:stretch>
                    </p:blipFill>
                    <p:spPr bwMode="auto">
                      <a:xfrm>
                        <a:off x="3356610" y="2287080"/>
                        <a:ext cx="2057400"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a:extLst>
              <a:ext uri="{FF2B5EF4-FFF2-40B4-BE49-F238E27FC236}">
                <a16:creationId xmlns:a16="http://schemas.microsoft.com/office/drawing/2014/main" id="{04C15355-BE9E-4754-8E4E-6957F8688015}"/>
              </a:ext>
            </a:extLst>
          </p:cNvPr>
          <p:cNvGraphicFramePr>
            <a:graphicFrameLocks noChangeAspect="1"/>
          </p:cNvGraphicFramePr>
          <p:nvPr>
            <p:extLst>
              <p:ext uri="{D42A27DB-BD31-4B8C-83A1-F6EECF244321}">
                <p14:modId xmlns:p14="http://schemas.microsoft.com/office/powerpoint/2010/main" val="1564719093"/>
              </p:ext>
            </p:extLst>
          </p:nvPr>
        </p:nvGraphicFramePr>
        <p:xfrm>
          <a:off x="7535926" y="3970528"/>
          <a:ext cx="4089400" cy="384175"/>
        </p:xfrm>
        <a:graphic>
          <a:graphicData uri="http://schemas.openxmlformats.org/presentationml/2006/ole">
            <mc:AlternateContent xmlns:mc="http://schemas.openxmlformats.org/markup-compatibility/2006">
              <mc:Choice xmlns:v="urn:schemas-microsoft-com:vml" Requires="v">
                <p:oleObj spid="_x0000_s9241" name="Equation" r:id="rId10" imgW="4089240" imgH="393480" progId="Equation.DSMT4">
                  <p:embed/>
                </p:oleObj>
              </mc:Choice>
              <mc:Fallback>
                <p:oleObj name="Equation" r:id="rId10" imgW="4089240" imgH="393480" progId="Equation.DSMT4">
                  <p:embed/>
                  <p:pic>
                    <p:nvPicPr>
                      <p:cNvPr id="8" name="Object 7">
                        <a:extLst>
                          <a:ext uri="{FF2B5EF4-FFF2-40B4-BE49-F238E27FC236}">
                            <a16:creationId xmlns:a16="http://schemas.microsoft.com/office/drawing/2014/main" id="{04C15355-BE9E-4754-8E4E-6957F8688015}"/>
                          </a:ext>
                        </a:extLst>
                      </p:cNvPr>
                      <p:cNvPicPr>
                        <a:picLocks noChangeAspect="1" noChangeArrowheads="1"/>
                      </p:cNvPicPr>
                      <p:nvPr/>
                    </p:nvPicPr>
                    <p:blipFill>
                      <a:blip r:embed="rId11"/>
                      <a:srcRect/>
                      <a:stretch>
                        <a:fillRect/>
                      </a:stretch>
                    </p:blipFill>
                    <p:spPr bwMode="auto">
                      <a:xfrm>
                        <a:off x="7535926" y="3970528"/>
                        <a:ext cx="40894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a:extLst>
              <a:ext uri="{FF2B5EF4-FFF2-40B4-BE49-F238E27FC236}">
                <a16:creationId xmlns:a16="http://schemas.microsoft.com/office/drawing/2014/main" id="{28E6E9D0-7788-4518-B9D8-25815DC266A7}"/>
              </a:ext>
            </a:extLst>
          </p:cNvPr>
          <p:cNvGraphicFramePr>
            <a:graphicFrameLocks noChangeAspect="1"/>
          </p:cNvGraphicFramePr>
          <p:nvPr>
            <p:extLst>
              <p:ext uri="{D42A27DB-BD31-4B8C-83A1-F6EECF244321}">
                <p14:modId xmlns:p14="http://schemas.microsoft.com/office/powerpoint/2010/main" val="1346272330"/>
              </p:ext>
            </p:extLst>
          </p:nvPr>
        </p:nvGraphicFramePr>
        <p:xfrm>
          <a:off x="890715" y="5422900"/>
          <a:ext cx="5651500" cy="385762"/>
        </p:xfrm>
        <a:graphic>
          <a:graphicData uri="http://schemas.openxmlformats.org/presentationml/2006/ole">
            <mc:AlternateContent xmlns:mc="http://schemas.openxmlformats.org/markup-compatibility/2006">
              <mc:Choice xmlns:v="urn:schemas-microsoft-com:vml" Requires="v">
                <p:oleObj spid="_x0000_s9242" name="Equation" r:id="rId12" imgW="5651280" imgH="393480" progId="Equation.DSMT4">
                  <p:embed/>
                </p:oleObj>
              </mc:Choice>
              <mc:Fallback>
                <p:oleObj name="Equation" r:id="rId12" imgW="5651280" imgH="393480" progId="Equation.DSMT4">
                  <p:embed/>
                  <p:pic>
                    <p:nvPicPr>
                      <p:cNvPr id="9" name="Object 8">
                        <a:extLst>
                          <a:ext uri="{FF2B5EF4-FFF2-40B4-BE49-F238E27FC236}">
                            <a16:creationId xmlns:a16="http://schemas.microsoft.com/office/drawing/2014/main" id="{28E6E9D0-7788-4518-B9D8-25815DC266A7}"/>
                          </a:ext>
                        </a:extLst>
                      </p:cNvPr>
                      <p:cNvPicPr>
                        <a:picLocks noChangeAspect="1" noChangeArrowheads="1"/>
                      </p:cNvPicPr>
                      <p:nvPr/>
                    </p:nvPicPr>
                    <p:blipFill>
                      <a:blip r:embed="rId13"/>
                      <a:srcRect/>
                      <a:stretch>
                        <a:fillRect/>
                      </a:stretch>
                    </p:blipFill>
                    <p:spPr bwMode="auto">
                      <a:xfrm>
                        <a:off x="890715" y="5422900"/>
                        <a:ext cx="5651500"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55930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528320" y="802641"/>
            <a:ext cx="10426192" cy="717816"/>
          </a:xfrm>
        </p:spPr>
        <p:txBody>
          <a:bodyPr/>
          <a:lstStyle/>
          <a:p>
            <a:r>
              <a:rPr lang="en-US" dirty="0"/>
              <a:t>Urn Models</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Faculty of Science</a:t>
            </a:r>
          </a:p>
        </p:txBody>
      </p:sp>
      <p:sp>
        <p:nvSpPr>
          <p:cNvPr id="19"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497225" y="1589047"/>
            <a:ext cx="11591993" cy="4557753"/>
          </a:xfrm>
        </p:spPr>
        <p:txBody>
          <a:bodyPr/>
          <a:lstStyle/>
          <a:p>
            <a:pPr>
              <a:lnSpc>
                <a:spcPct val="105000"/>
              </a:lnSpc>
              <a:spcAft>
                <a:spcPts val="0"/>
              </a:spcAft>
            </a:pPr>
            <a:r>
              <a:rPr lang="en-AU" dirty="0"/>
              <a:t>The transition matrix is therefore</a:t>
            </a:r>
          </a:p>
          <a:p>
            <a:pPr>
              <a:lnSpc>
                <a:spcPct val="105000"/>
              </a:lnSpc>
              <a:spcAft>
                <a:spcPts val="0"/>
              </a:spcAft>
            </a:pPr>
            <a:endParaRPr lang="en-AU" dirty="0"/>
          </a:p>
          <a:p>
            <a:pPr>
              <a:lnSpc>
                <a:spcPct val="105000"/>
              </a:lnSpc>
              <a:spcAft>
                <a:spcPts val="0"/>
              </a:spcAft>
            </a:pPr>
            <a:endParaRPr lang="en-AU" dirty="0"/>
          </a:p>
          <a:p>
            <a:pPr>
              <a:lnSpc>
                <a:spcPct val="105000"/>
              </a:lnSpc>
              <a:spcAft>
                <a:spcPts val="0"/>
              </a:spcAft>
            </a:pPr>
            <a:endParaRPr lang="en-AU" dirty="0"/>
          </a:p>
          <a:p>
            <a:pPr>
              <a:lnSpc>
                <a:spcPct val="105000"/>
              </a:lnSpc>
              <a:spcAft>
                <a:spcPts val="0"/>
              </a:spcAft>
            </a:pPr>
            <a:endParaRPr lang="en-AU" dirty="0"/>
          </a:p>
          <a:p>
            <a:pPr>
              <a:lnSpc>
                <a:spcPct val="105000"/>
              </a:lnSpc>
              <a:spcAft>
                <a:spcPts val="0"/>
              </a:spcAft>
            </a:pPr>
            <a:endParaRPr lang="en-AU" dirty="0"/>
          </a:p>
          <a:p>
            <a:pPr>
              <a:lnSpc>
                <a:spcPct val="105000"/>
              </a:lnSpc>
              <a:spcAft>
                <a:spcPts val="0"/>
              </a:spcAft>
            </a:pPr>
            <a:endParaRPr lang="en-AU" dirty="0"/>
          </a:p>
          <a:p>
            <a:pPr>
              <a:lnSpc>
                <a:spcPct val="105000"/>
              </a:lnSpc>
              <a:spcAft>
                <a:spcPts val="0"/>
              </a:spcAft>
            </a:pPr>
            <a:endParaRPr lang="en-AU" sz="1900" dirty="0"/>
          </a:p>
          <a:p>
            <a:pPr>
              <a:lnSpc>
                <a:spcPct val="105000"/>
              </a:lnSpc>
              <a:spcAft>
                <a:spcPts val="0"/>
              </a:spcAft>
            </a:pPr>
            <a:endParaRPr lang="en-AU" sz="1900" dirty="0"/>
          </a:p>
          <a:p>
            <a:pPr>
              <a:lnSpc>
                <a:spcPct val="105000"/>
              </a:lnSpc>
              <a:spcAft>
                <a:spcPts val="0"/>
              </a:spcAft>
            </a:pPr>
            <a:endParaRPr lang="en-AU" dirty="0"/>
          </a:p>
          <a:p>
            <a:pPr>
              <a:lnSpc>
                <a:spcPct val="105000"/>
              </a:lnSpc>
              <a:spcAft>
                <a:spcPts val="0"/>
              </a:spcAft>
            </a:pPr>
            <a:r>
              <a:rPr lang="en-AU" dirty="0"/>
              <a:t>This gives  </a:t>
            </a:r>
          </a:p>
        </p:txBody>
      </p:sp>
      <p:graphicFrame>
        <p:nvGraphicFramePr>
          <p:cNvPr id="10" name="Object 9">
            <a:extLst>
              <a:ext uri="{FF2B5EF4-FFF2-40B4-BE49-F238E27FC236}">
                <a16:creationId xmlns:a16="http://schemas.microsoft.com/office/drawing/2014/main" id="{8D22E4F4-7655-4CA8-878C-76DA4E6323F6}"/>
              </a:ext>
            </a:extLst>
          </p:cNvPr>
          <p:cNvGraphicFramePr>
            <a:graphicFrameLocks noChangeAspect="1"/>
          </p:cNvGraphicFramePr>
          <p:nvPr>
            <p:extLst>
              <p:ext uri="{D42A27DB-BD31-4B8C-83A1-F6EECF244321}">
                <p14:modId xmlns:p14="http://schemas.microsoft.com/office/powerpoint/2010/main" val="770488019"/>
              </p:ext>
            </p:extLst>
          </p:nvPr>
        </p:nvGraphicFramePr>
        <p:xfrm>
          <a:off x="242888" y="2043113"/>
          <a:ext cx="11912600" cy="2000250"/>
        </p:xfrm>
        <a:graphic>
          <a:graphicData uri="http://schemas.openxmlformats.org/presentationml/2006/ole">
            <mc:AlternateContent xmlns:mc="http://schemas.openxmlformats.org/markup-compatibility/2006">
              <mc:Choice xmlns:v="urn:schemas-microsoft-com:vml" Requires="v">
                <p:oleObj spid="_x0000_s10250" name="Equation" r:id="rId4" imgW="11912400" imgH="2044440" progId="Equation.DSMT4">
                  <p:embed/>
                </p:oleObj>
              </mc:Choice>
              <mc:Fallback>
                <p:oleObj name="Equation" r:id="rId4" imgW="11912400" imgH="2044440" progId="Equation.DSMT4">
                  <p:embed/>
                  <p:pic>
                    <p:nvPicPr>
                      <p:cNvPr id="10" name="Object 9">
                        <a:extLst>
                          <a:ext uri="{FF2B5EF4-FFF2-40B4-BE49-F238E27FC236}">
                            <a16:creationId xmlns:a16="http://schemas.microsoft.com/office/drawing/2014/main" id="{8D22E4F4-7655-4CA8-878C-76DA4E6323F6}"/>
                          </a:ext>
                        </a:extLst>
                      </p:cNvPr>
                      <p:cNvPicPr>
                        <a:picLocks noChangeAspect="1" noChangeArrowheads="1"/>
                      </p:cNvPicPr>
                      <p:nvPr/>
                    </p:nvPicPr>
                    <p:blipFill>
                      <a:blip r:embed="rId5"/>
                      <a:srcRect/>
                      <a:stretch>
                        <a:fillRect/>
                      </a:stretch>
                    </p:blipFill>
                    <p:spPr bwMode="auto">
                      <a:xfrm>
                        <a:off x="242888" y="2043113"/>
                        <a:ext cx="119126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a:extLst>
              <a:ext uri="{FF2B5EF4-FFF2-40B4-BE49-F238E27FC236}">
                <a16:creationId xmlns:a16="http://schemas.microsoft.com/office/drawing/2014/main" id="{8006657D-0F9F-4B52-A8D3-323677D4B7F3}"/>
              </a:ext>
            </a:extLst>
          </p:cNvPr>
          <p:cNvGraphicFramePr>
            <a:graphicFrameLocks noChangeAspect="1"/>
          </p:cNvGraphicFramePr>
          <p:nvPr>
            <p:extLst>
              <p:ext uri="{D42A27DB-BD31-4B8C-83A1-F6EECF244321}">
                <p14:modId xmlns:p14="http://schemas.microsoft.com/office/powerpoint/2010/main" val="3616666725"/>
              </p:ext>
            </p:extLst>
          </p:nvPr>
        </p:nvGraphicFramePr>
        <p:xfrm>
          <a:off x="2188718" y="4102273"/>
          <a:ext cx="4648200" cy="2098675"/>
        </p:xfrm>
        <a:graphic>
          <a:graphicData uri="http://schemas.openxmlformats.org/presentationml/2006/ole">
            <mc:AlternateContent xmlns:mc="http://schemas.openxmlformats.org/markup-compatibility/2006">
              <mc:Choice xmlns:v="urn:schemas-microsoft-com:vml" Requires="v">
                <p:oleObj spid="_x0000_s10251" name="Equation" r:id="rId6" imgW="4647960" imgH="2145960" progId="Equation.DSMT4">
                  <p:embed/>
                </p:oleObj>
              </mc:Choice>
              <mc:Fallback>
                <p:oleObj name="Equation" r:id="rId6" imgW="4647960" imgH="2145960" progId="Equation.DSMT4">
                  <p:embed/>
                  <p:pic>
                    <p:nvPicPr>
                      <p:cNvPr id="11" name="Object 10">
                        <a:extLst>
                          <a:ext uri="{FF2B5EF4-FFF2-40B4-BE49-F238E27FC236}">
                            <a16:creationId xmlns:a16="http://schemas.microsoft.com/office/drawing/2014/main" id="{8006657D-0F9F-4B52-A8D3-323677D4B7F3}"/>
                          </a:ext>
                        </a:extLst>
                      </p:cNvPr>
                      <p:cNvPicPr>
                        <a:picLocks noChangeAspect="1" noChangeArrowheads="1"/>
                      </p:cNvPicPr>
                      <p:nvPr/>
                    </p:nvPicPr>
                    <p:blipFill>
                      <a:blip r:embed="rId7"/>
                      <a:srcRect/>
                      <a:stretch>
                        <a:fillRect/>
                      </a:stretch>
                    </p:blipFill>
                    <p:spPr bwMode="auto">
                      <a:xfrm>
                        <a:off x="2188718" y="4102273"/>
                        <a:ext cx="4648200"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416878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528320" y="802641"/>
            <a:ext cx="10426192" cy="717816"/>
          </a:xfrm>
        </p:spPr>
        <p:txBody>
          <a:bodyPr/>
          <a:lstStyle/>
          <a:p>
            <a:r>
              <a:rPr lang="en-US" dirty="0"/>
              <a:t>Urn Models: Steady-State</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Faculty of Science</a:t>
            </a:r>
          </a:p>
        </p:txBody>
      </p:sp>
      <p:sp>
        <p:nvSpPr>
          <p:cNvPr id="19"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497225" y="1589047"/>
            <a:ext cx="11591993" cy="4557753"/>
          </a:xfrm>
        </p:spPr>
        <p:txBody>
          <a:bodyPr/>
          <a:lstStyle/>
          <a:p>
            <a:pPr>
              <a:lnSpc>
                <a:spcPct val="105000"/>
              </a:lnSpc>
              <a:spcAft>
                <a:spcPts val="0"/>
              </a:spcAft>
            </a:pPr>
            <a:r>
              <a:rPr lang="en-AU" dirty="0"/>
              <a:t>As            , we see that there are two steady-state solutions of                   .</a:t>
            </a:r>
          </a:p>
          <a:p>
            <a:pPr>
              <a:lnSpc>
                <a:spcPct val="105000"/>
              </a:lnSpc>
              <a:spcAft>
                <a:spcPts val="0"/>
              </a:spcAft>
            </a:pPr>
            <a:endParaRPr lang="en-AU" dirty="0"/>
          </a:p>
          <a:p>
            <a:pPr>
              <a:lnSpc>
                <a:spcPct val="105000"/>
              </a:lnSpc>
              <a:spcAft>
                <a:spcPts val="1700"/>
              </a:spcAft>
            </a:pPr>
            <a:r>
              <a:rPr lang="en-AU" dirty="0"/>
              <a:t>Either                                                                                       .</a:t>
            </a:r>
          </a:p>
          <a:p>
            <a:pPr>
              <a:lnSpc>
                <a:spcPct val="105000"/>
              </a:lnSpc>
              <a:spcAft>
                <a:spcPts val="1700"/>
              </a:spcAft>
            </a:pPr>
            <a:r>
              <a:rPr lang="en-AU" dirty="0"/>
              <a:t>In other words, either Species A is monodominant and Species B is extinct, or Species B is monodominant and Species A is extinct.</a:t>
            </a:r>
          </a:p>
          <a:p>
            <a:pPr>
              <a:lnSpc>
                <a:spcPct val="105000"/>
              </a:lnSpc>
              <a:spcAft>
                <a:spcPts val="1700"/>
              </a:spcAft>
            </a:pPr>
            <a:r>
              <a:rPr lang="en-AU" dirty="0"/>
              <a:t>How, then, are do real ecological populations have any diversity and haven’t (through purely random drift) collapsed to be the same species everywhere?</a:t>
            </a:r>
          </a:p>
          <a:p>
            <a:pPr>
              <a:lnSpc>
                <a:spcPct val="105000"/>
              </a:lnSpc>
              <a:spcAft>
                <a:spcPts val="1700"/>
              </a:spcAft>
            </a:pPr>
            <a:r>
              <a:rPr lang="en-AU" dirty="0"/>
              <a:t>Adding an immigration (or “mutation”) term makes the boundaries non-absorbing. All other states are then become persistent.</a:t>
            </a:r>
          </a:p>
          <a:p>
            <a:pPr>
              <a:lnSpc>
                <a:spcPct val="105000"/>
              </a:lnSpc>
              <a:spcAft>
                <a:spcPts val="1700"/>
              </a:spcAft>
            </a:pPr>
            <a:r>
              <a:rPr lang="en-AU" dirty="0"/>
              <a:t>Without rare mutations, genetic diversity would collapse and all individuals within populations would be identical. </a:t>
            </a:r>
          </a:p>
        </p:txBody>
      </p:sp>
      <p:graphicFrame>
        <p:nvGraphicFramePr>
          <p:cNvPr id="7" name="Object 6">
            <a:extLst>
              <a:ext uri="{FF2B5EF4-FFF2-40B4-BE49-F238E27FC236}">
                <a16:creationId xmlns:a16="http://schemas.microsoft.com/office/drawing/2014/main" id="{9F7083A2-7EA8-4911-8AB8-C30A26C95C91}"/>
              </a:ext>
            </a:extLst>
          </p:cNvPr>
          <p:cNvGraphicFramePr>
            <a:graphicFrameLocks noChangeAspect="1"/>
          </p:cNvGraphicFramePr>
          <p:nvPr>
            <p:extLst>
              <p:ext uri="{D42A27DB-BD31-4B8C-83A1-F6EECF244321}">
                <p14:modId xmlns:p14="http://schemas.microsoft.com/office/powerpoint/2010/main" val="1586537555"/>
              </p:ext>
            </p:extLst>
          </p:nvPr>
        </p:nvGraphicFramePr>
        <p:xfrm>
          <a:off x="1282700" y="1726248"/>
          <a:ext cx="774700" cy="211137"/>
        </p:xfrm>
        <a:graphic>
          <a:graphicData uri="http://schemas.openxmlformats.org/presentationml/2006/ole">
            <mc:AlternateContent xmlns:mc="http://schemas.openxmlformats.org/markup-compatibility/2006">
              <mc:Choice xmlns:v="urn:schemas-microsoft-com:vml" Requires="v">
                <p:oleObj spid="_x0000_s11278" name="Equation" r:id="rId4" imgW="774360" imgH="215640" progId="Equation.DSMT4">
                  <p:embed/>
                </p:oleObj>
              </mc:Choice>
              <mc:Fallback>
                <p:oleObj name="Equation" r:id="rId4" imgW="774360" imgH="215640" progId="Equation.DSMT4">
                  <p:embed/>
                  <p:pic>
                    <p:nvPicPr>
                      <p:cNvPr id="7" name="Object 6">
                        <a:extLst>
                          <a:ext uri="{FF2B5EF4-FFF2-40B4-BE49-F238E27FC236}">
                            <a16:creationId xmlns:a16="http://schemas.microsoft.com/office/drawing/2014/main" id="{9F7083A2-7EA8-4911-8AB8-C30A26C95C91}"/>
                          </a:ext>
                        </a:extLst>
                      </p:cNvPr>
                      <p:cNvPicPr>
                        <a:picLocks noChangeAspect="1" noChangeArrowheads="1"/>
                      </p:cNvPicPr>
                      <p:nvPr/>
                    </p:nvPicPr>
                    <p:blipFill>
                      <a:blip r:embed="rId5"/>
                      <a:srcRect/>
                      <a:stretch>
                        <a:fillRect/>
                      </a:stretch>
                    </p:blipFill>
                    <p:spPr bwMode="auto">
                      <a:xfrm>
                        <a:off x="1282700" y="1726248"/>
                        <a:ext cx="77470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a:extLst>
              <a:ext uri="{FF2B5EF4-FFF2-40B4-BE49-F238E27FC236}">
                <a16:creationId xmlns:a16="http://schemas.microsoft.com/office/drawing/2014/main" id="{4408E845-182A-400B-AEBC-96BC9EB38FE9}"/>
              </a:ext>
            </a:extLst>
          </p:cNvPr>
          <p:cNvGraphicFramePr>
            <a:graphicFrameLocks noChangeAspect="1"/>
          </p:cNvGraphicFramePr>
          <p:nvPr>
            <p:extLst>
              <p:ext uri="{D42A27DB-BD31-4B8C-83A1-F6EECF244321}">
                <p14:modId xmlns:p14="http://schemas.microsoft.com/office/powerpoint/2010/main" val="90646486"/>
              </p:ext>
            </p:extLst>
          </p:nvPr>
        </p:nvGraphicFramePr>
        <p:xfrm>
          <a:off x="8240776" y="1646872"/>
          <a:ext cx="1295400" cy="369887"/>
        </p:xfrm>
        <a:graphic>
          <a:graphicData uri="http://schemas.openxmlformats.org/presentationml/2006/ole">
            <mc:AlternateContent xmlns:mc="http://schemas.openxmlformats.org/markup-compatibility/2006">
              <mc:Choice xmlns:v="urn:schemas-microsoft-com:vml" Requires="v">
                <p:oleObj spid="_x0000_s11279" name="Equation" r:id="rId6" imgW="1295280" imgH="380880" progId="Equation.DSMT4">
                  <p:embed/>
                </p:oleObj>
              </mc:Choice>
              <mc:Fallback>
                <p:oleObj name="Equation" r:id="rId6" imgW="1295280" imgH="380880" progId="Equation.DSMT4">
                  <p:embed/>
                  <p:pic>
                    <p:nvPicPr>
                      <p:cNvPr id="8" name="Object 7">
                        <a:extLst>
                          <a:ext uri="{FF2B5EF4-FFF2-40B4-BE49-F238E27FC236}">
                            <a16:creationId xmlns:a16="http://schemas.microsoft.com/office/drawing/2014/main" id="{4408E845-182A-400B-AEBC-96BC9EB38FE9}"/>
                          </a:ext>
                        </a:extLst>
                      </p:cNvPr>
                      <p:cNvPicPr>
                        <a:picLocks noChangeAspect="1" noChangeArrowheads="1"/>
                      </p:cNvPicPr>
                      <p:nvPr/>
                    </p:nvPicPr>
                    <p:blipFill>
                      <a:blip r:embed="rId7"/>
                      <a:srcRect/>
                      <a:stretch>
                        <a:fillRect/>
                      </a:stretch>
                    </p:blipFill>
                    <p:spPr bwMode="auto">
                      <a:xfrm>
                        <a:off x="8240776" y="1646872"/>
                        <a:ext cx="1295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a:extLst>
              <a:ext uri="{FF2B5EF4-FFF2-40B4-BE49-F238E27FC236}">
                <a16:creationId xmlns:a16="http://schemas.microsoft.com/office/drawing/2014/main" id="{EAE803B9-7515-4A6D-8E8C-ECEA60A95686}"/>
              </a:ext>
            </a:extLst>
          </p:cNvPr>
          <p:cNvGraphicFramePr>
            <a:graphicFrameLocks noChangeAspect="1"/>
          </p:cNvGraphicFramePr>
          <p:nvPr>
            <p:extLst>
              <p:ext uri="{D42A27DB-BD31-4B8C-83A1-F6EECF244321}">
                <p14:modId xmlns:p14="http://schemas.microsoft.com/office/powerpoint/2010/main" val="3925490923"/>
              </p:ext>
            </p:extLst>
          </p:nvPr>
        </p:nvGraphicFramePr>
        <p:xfrm>
          <a:off x="1670050" y="2306193"/>
          <a:ext cx="6324600" cy="395288"/>
        </p:xfrm>
        <a:graphic>
          <a:graphicData uri="http://schemas.openxmlformats.org/presentationml/2006/ole">
            <mc:AlternateContent xmlns:mc="http://schemas.openxmlformats.org/markup-compatibility/2006">
              <mc:Choice xmlns:v="urn:schemas-microsoft-com:vml" Requires="v">
                <p:oleObj spid="_x0000_s11280" name="Equation" r:id="rId8" imgW="6324480" imgH="406080" progId="Equation.DSMT4">
                  <p:embed/>
                </p:oleObj>
              </mc:Choice>
              <mc:Fallback>
                <p:oleObj name="Equation" r:id="rId8" imgW="6324480" imgH="406080" progId="Equation.DSMT4">
                  <p:embed/>
                  <p:pic>
                    <p:nvPicPr>
                      <p:cNvPr id="9" name="Object 8">
                        <a:extLst>
                          <a:ext uri="{FF2B5EF4-FFF2-40B4-BE49-F238E27FC236}">
                            <a16:creationId xmlns:a16="http://schemas.microsoft.com/office/drawing/2014/main" id="{EAE803B9-7515-4A6D-8E8C-ECEA60A95686}"/>
                          </a:ext>
                        </a:extLst>
                      </p:cNvPr>
                      <p:cNvPicPr>
                        <a:picLocks noChangeAspect="1" noChangeArrowheads="1"/>
                      </p:cNvPicPr>
                      <p:nvPr/>
                    </p:nvPicPr>
                    <p:blipFill>
                      <a:blip r:embed="rId9"/>
                      <a:srcRect/>
                      <a:stretch>
                        <a:fillRect/>
                      </a:stretch>
                    </p:blipFill>
                    <p:spPr bwMode="auto">
                      <a:xfrm>
                        <a:off x="1670050" y="2306193"/>
                        <a:ext cx="632460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406559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528320" y="802641"/>
            <a:ext cx="10426192" cy="717816"/>
          </a:xfrm>
        </p:spPr>
        <p:txBody>
          <a:bodyPr/>
          <a:lstStyle/>
          <a:p>
            <a:r>
              <a:rPr lang="en-US" dirty="0"/>
              <a:t>Time to Most Recent Common Ancestor</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Faculty of Science</a:t>
            </a:r>
          </a:p>
        </p:txBody>
      </p:sp>
      <p:sp>
        <p:nvSpPr>
          <p:cNvPr id="19"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497225" y="1589047"/>
            <a:ext cx="11591993" cy="4557753"/>
          </a:xfrm>
        </p:spPr>
        <p:txBody>
          <a:bodyPr/>
          <a:lstStyle/>
          <a:p>
            <a:pPr>
              <a:lnSpc>
                <a:spcPct val="105000"/>
              </a:lnSpc>
              <a:spcAft>
                <a:spcPts val="2100"/>
              </a:spcAft>
            </a:pPr>
            <a:r>
              <a:rPr lang="en-AU" dirty="0"/>
              <a:t>Much work in genetics is based on analysing the expected behaviour of random walks.</a:t>
            </a:r>
          </a:p>
          <a:p>
            <a:pPr>
              <a:lnSpc>
                <a:spcPct val="105000"/>
              </a:lnSpc>
              <a:spcAft>
                <a:spcPts val="2100"/>
              </a:spcAft>
            </a:pPr>
            <a:r>
              <a:rPr lang="en-AU" dirty="0"/>
              <a:t>In a standard inheritance model, genetic material is passed from parent to child with almost (but not quite) 100% similarity between that of the parent and the child. Small mutations occur which randomly perturb this , however.</a:t>
            </a:r>
          </a:p>
          <a:p>
            <a:pPr>
              <a:lnSpc>
                <a:spcPct val="105000"/>
              </a:lnSpc>
              <a:spcAft>
                <a:spcPts val="2100"/>
              </a:spcAft>
            </a:pPr>
            <a:r>
              <a:rPr lang="en-AU" dirty="0"/>
              <a:t>Given how similar or dissimilar two individuals are can be used to assess an estimate of the </a:t>
            </a:r>
            <a:r>
              <a:rPr lang="en-AU" b="1" dirty="0"/>
              <a:t>time to most recent common ancestor</a:t>
            </a:r>
            <a:r>
              <a:rPr lang="en-AU" dirty="0"/>
              <a:t>. </a:t>
            </a:r>
          </a:p>
          <a:p>
            <a:pPr>
              <a:lnSpc>
                <a:spcPct val="105000"/>
              </a:lnSpc>
              <a:spcAft>
                <a:spcPts val="2100"/>
              </a:spcAft>
            </a:pPr>
            <a:r>
              <a:rPr lang="en-AU" dirty="0"/>
              <a:t>Analysing the Y chromosome of two brothers, for example, should reveal that their common ancestor (i.e. their father) is only one generation back.</a:t>
            </a:r>
          </a:p>
          <a:p>
            <a:pPr>
              <a:lnSpc>
                <a:spcPct val="105000"/>
              </a:lnSpc>
              <a:spcAft>
                <a:spcPts val="2100"/>
              </a:spcAft>
            </a:pPr>
            <a:r>
              <a:rPr lang="en-AU" dirty="0"/>
              <a:t>Analysing the Y chromosome of  two male cousins, for example, should be a little less similar, as their last common ancestor would be two generations back (i.e. their grandparents.)</a:t>
            </a:r>
          </a:p>
        </p:txBody>
      </p:sp>
    </p:spTree>
    <p:custDataLst>
      <p:tags r:id="rId1"/>
    </p:custDataLst>
    <p:extLst>
      <p:ext uri="{BB962C8B-B14F-4D97-AF65-F5344CB8AC3E}">
        <p14:creationId xmlns:p14="http://schemas.microsoft.com/office/powerpoint/2010/main" val="177721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528320" y="802641"/>
            <a:ext cx="10426192" cy="717816"/>
          </a:xfrm>
        </p:spPr>
        <p:txBody>
          <a:bodyPr/>
          <a:lstStyle/>
          <a:p>
            <a:r>
              <a:rPr lang="en-US" dirty="0"/>
              <a:t>Classification of Markov Chains: Absorbing</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Faculty of Science</a:t>
            </a:r>
          </a:p>
        </p:txBody>
      </p:sp>
      <p:sp>
        <p:nvSpPr>
          <p:cNvPr id="19"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497225" y="1589047"/>
            <a:ext cx="11591993" cy="4557753"/>
          </a:xfrm>
        </p:spPr>
        <p:txBody>
          <a:bodyPr/>
          <a:lstStyle/>
          <a:p>
            <a:pPr>
              <a:lnSpc>
                <a:spcPct val="105000"/>
              </a:lnSpc>
              <a:spcAft>
                <a:spcPts val="700"/>
              </a:spcAft>
            </a:pPr>
            <a:r>
              <a:rPr lang="en-AU" dirty="0"/>
              <a:t>We say that a state of a Markov Chain is </a:t>
            </a:r>
            <a:r>
              <a:rPr lang="en-AU" b="1" dirty="0"/>
              <a:t>absorbing</a:t>
            </a:r>
            <a:r>
              <a:rPr lang="en-AU" dirty="0"/>
              <a:t> if and only if, once entered, it cannot be left.</a:t>
            </a:r>
          </a:p>
          <a:p>
            <a:pPr>
              <a:lnSpc>
                <a:spcPct val="105000"/>
              </a:lnSpc>
              <a:spcAft>
                <a:spcPts val="700"/>
              </a:spcAft>
            </a:pPr>
            <a:endParaRPr lang="en-AU" dirty="0"/>
          </a:p>
          <a:p>
            <a:pPr>
              <a:lnSpc>
                <a:spcPct val="105000"/>
              </a:lnSpc>
              <a:spcAft>
                <a:spcPts val="700"/>
              </a:spcAft>
            </a:pPr>
            <a:r>
              <a:rPr lang="en-AU" dirty="0"/>
              <a:t>That is, if state </a:t>
            </a:r>
            <a:r>
              <a:rPr lang="en-AU" i="1" dirty="0" err="1"/>
              <a:t>i</a:t>
            </a:r>
            <a:r>
              <a:rPr lang="en-AU" dirty="0"/>
              <a:t> is absorbing, then the transition probability           and all other transition probabilities from </a:t>
            </a:r>
            <a:r>
              <a:rPr lang="en-AU" i="1" dirty="0" err="1"/>
              <a:t>i</a:t>
            </a:r>
            <a:r>
              <a:rPr lang="en-AU" dirty="0"/>
              <a:t>,                          </a:t>
            </a:r>
          </a:p>
          <a:p>
            <a:pPr>
              <a:lnSpc>
                <a:spcPct val="105000"/>
              </a:lnSpc>
              <a:spcAft>
                <a:spcPts val="700"/>
              </a:spcAft>
            </a:pPr>
            <a:endParaRPr lang="en-AU" dirty="0"/>
          </a:p>
          <a:p>
            <a:pPr>
              <a:lnSpc>
                <a:spcPct val="105000"/>
              </a:lnSpc>
              <a:spcAft>
                <a:spcPts val="700"/>
              </a:spcAft>
            </a:pPr>
            <a:r>
              <a:rPr lang="en-AU" dirty="0"/>
              <a:t>In this example (with all arrows from a given state equally weighted),                                                       G is an absorbing state as there is no way to leave it once entered.</a:t>
            </a:r>
          </a:p>
          <a:p>
            <a:pPr>
              <a:lnSpc>
                <a:spcPct val="120000"/>
              </a:lnSpc>
              <a:spcAft>
                <a:spcPts val="2100"/>
              </a:spcAft>
            </a:pPr>
            <a:endParaRPr lang="en-AU" dirty="0"/>
          </a:p>
          <a:p>
            <a:pPr>
              <a:lnSpc>
                <a:spcPct val="120000"/>
              </a:lnSpc>
              <a:spcAft>
                <a:spcPts val="2100"/>
              </a:spcAft>
            </a:pPr>
            <a:endParaRPr lang="en-AU" dirty="0"/>
          </a:p>
        </p:txBody>
      </p:sp>
      <p:sp>
        <p:nvSpPr>
          <p:cNvPr id="221" name="Rectangle 220">
            <a:extLst>
              <a:ext uri="{FF2B5EF4-FFF2-40B4-BE49-F238E27FC236}">
                <a16:creationId xmlns:a16="http://schemas.microsoft.com/office/drawing/2014/main" id="{3D27E7C8-ABC6-4E74-85C5-33C1981DCEF4}"/>
              </a:ext>
            </a:extLst>
          </p:cNvPr>
          <p:cNvSpPr/>
          <p:nvPr/>
        </p:nvSpPr>
        <p:spPr>
          <a:xfrm>
            <a:off x="9596904" y="3743565"/>
            <a:ext cx="1800000" cy="1800000"/>
          </a:xfrm>
          <a:prstGeom prst="rect">
            <a:avLst/>
          </a:prstGeom>
          <a:noFill/>
          <a:ln w="53975">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4" name="Oval 223">
            <a:extLst>
              <a:ext uri="{FF2B5EF4-FFF2-40B4-BE49-F238E27FC236}">
                <a16:creationId xmlns:a16="http://schemas.microsoft.com/office/drawing/2014/main" id="{A14572C2-8FCA-42FE-BBC4-70716C688E90}"/>
              </a:ext>
            </a:extLst>
          </p:cNvPr>
          <p:cNvSpPr/>
          <p:nvPr/>
        </p:nvSpPr>
        <p:spPr>
          <a:xfrm>
            <a:off x="9189874" y="5082618"/>
            <a:ext cx="792000" cy="792000"/>
          </a:xfrm>
          <a:prstGeom prst="ellipse">
            <a:avLst/>
          </a:prstGeom>
          <a:solidFill>
            <a:srgbClr val="FF0000"/>
          </a:solidFill>
          <a:ln w="53975">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26" name="Straight Arrow Connector 225">
            <a:extLst>
              <a:ext uri="{FF2B5EF4-FFF2-40B4-BE49-F238E27FC236}">
                <a16:creationId xmlns:a16="http://schemas.microsoft.com/office/drawing/2014/main" id="{F285DDA9-4DE4-4303-8AA1-561807F53993}"/>
              </a:ext>
            </a:extLst>
          </p:cNvPr>
          <p:cNvCxnSpPr>
            <a:cxnSpLocks/>
          </p:cNvCxnSpPr>
          <p:nvPr/>
        </p:nvCxnSpPr>
        <p:spPr>
          <a:xfrm flipH="1">
            <a:off x="10092746" y="3733731"/>
            <a:ext cx="1509573" cy="1"/>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cxnSp>
        <p:nvCxnSpPr>
          <p:cNvPr id="227" name="Straight Arrow Connector 226">
            <a:extLst>
              <a:ext uri="{FF2B5EF4-FFF2-40B4-BE49-F238E27FC236}">
                <a16:creationId xmlns:a16="http://schemas.microsoft.com/office/drawing/2014/main" id="{B33D4686-2058-49E2-A181-E8C499EC0B71}"/>
              </a:ext>
            </a:extLst>
          </p:cNvPr>
          <p:cNvCxnSpPr>
            <a:cxnSpLocks/>
          </p:cNvCxnSpPr>
          <p:nvPr/>
        </p:nvCxnSpPr>
        <p:spPr>
          <a:xfrm flipH="1">
            <a:off x="10335702" y="5547430"/>
            <a:ext cx="1509573" cy="1"/>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cxnSp>
        <p:nvCxnSpPr>
          <p:cNvPr id="228" name="Straight Arrow Connector 227">
            <a:extLst>
              <a:ext uri="{FF2B5EF4-FFF2-40B4-BE49-F238E27FC236}">
                <a16:creationId xmlns:a16="http://schemas.microsoft.com/office/drawing/2014/main" id="{A266DED9-28A9-46BC-AC63-F10646F3802C}"/>
              </a:ext>
            </a:extLst>
          </p:cNvPr>
          <p:cNvCxnSpPr>
            <a:cxnSpLocks/>
          </p:cNvCxnSpPr>
          <p:nvPr/>
        </p:nvCxnSpPr>
        <p:spPr>
          <a:xfrm>
            <a:off x="9374304" y="3743565"/>
            <a:ext cx="1406713" cy="0"/>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cxnSp>
        <p:nvCxnSpPr>
          <p:cNvPr id="230" name="Straight Arrow Connector 229">
            <a:extLst>
              <a:ext uri="{FF2B5EF4-FFF2-40B4-BE49-F238E27FC236}">
                <a16:creationId xmlns:a16="http://schemas.microsoft.com/office/drawing/2014/main" id="{73FFB965-1753-48A9-A961-1F6926AFF1D6}"/>
              </a:ext>
            </a:extLst>
          </p:cNvPr>
          <p:cNvCxnSpPr>
            <a:cxnSpLocks/>
          </p:cNvCxnSpPr>
          <p:nvPr/>
        </p:nvCxnSpPr>
        <p:spPr>
          <a:xfrm flipV="1">
            <a:off x="11399613" y="4237732"/>
            <a:ext cx="0" cy="1252066"/>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Straight Arrow Connector 230">
            <a:extLst>
              <a:ext uri="{FF2B5EF4-FFF2-40B4-BE49-F238E27FC236}">
                <a16:creationId xmlns:a16="http://schemas.microsoft.com/office/drawing/2014/main" id="{A66B984E-0ACB-4DCB-83D6-39EC061D62DB}"/>
              </a:ext>
            </a:extLst>
          </p:cNvPr>
          <p:cNvCxnSpPr>
            <a:cxnSpLocks/>
          </p:cNvCxnSpPr>
          <p:nvPr/>
        </p:nvCxnSpPr>
        <p:spPr>
          <a:xfrm>
            <a:off x="11396904" y="3590804"/>
            <a:ext cx="6010" cy="1277845"/>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cxnSp>
        <p:nvCxnSpPr>
          <p:cNvPr id="232" name="Straight Arrow Connector 231">
            <a:extLst>
              <a:ext uri="{FF2B5EF4-FFF2-40B4-BE49-F238E27FC236}">
                <a16:creationId xmlns:a16="http://schemas.microsoft.com/office/drawing/2014/main" id="{2EBD277B-CFD2-4422-B2A7-C67AE87E2B4F}"/>
              </a:ext>
            </a:extLst>
          </p:cNvPr>
          <p:cNvCxnSpPr>
            <a:cxnSpLocks/>
          </p:cNvCxnSpPr>
          <p:nvPr/>
        </p:nvCxnSpPr>
        <p:spPr>
          <a:xfrm>
            <a:off x="9593389" y="3491765"/>
            <a:ext cx="6010" cy="1277845"/>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sp>
        <p:nvSpPr>
          <p:cNvPr id="225" name="Oval 224">
            <a:extLst>
              <a:ext uri="{FF2B5EF4-FFF2-40B4-BE49-F238E27FC236}">
                <a16:creationId xmlns:a16="http://schemas.microsoft.com/office/drawing/2014/main" id="{5C83A04E-5413-4630-86C0-1FDEA9C1D7F1}"/>
              </a:ext>
            </a:extLst>
          </p:cNvPr>
          <p:cNvSpPr/>
          <p:nvPr/>
        </p:nvSpPr>
        <p:spPr>
          <a:xfrm>
            <a:off x="9200904" y="3328855"/>
            <a:ext cx="792000" cy="792000"/>
          </a:xfrm>
          <a:prstGeom prst="ellipse">
            <a:avLst/>
          </a:prstGeom>
          <a:solidFill>
            <a:srgbClr val="FF0000"/>
          </a:solidFill>
          <a:ln w="53975">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22" name="Oval 221">
            <a:extLst>
              <a:ext uri="{FF2B5EF4-FFF2-40B4-BE49-F238E27FC236}">
                <a16:creationId xmlns:a16="http://schemas.microsoft.com/office/drawing/2014/main" id="{0868D092-383C-4521-BC6B-5520A46AACF3}"/>
              </a:ext>
            </a:extLst>
          </p:cNvPr>
          <p:cNvSpPr/>
          <p:nvPr/>
        </p:nvSpPr>
        <p:spPr>
          <a:xfrm>
            <a:off x="11019271" y="3328855"/>
            <a:ext cx="792000" cy="792000"/>
          </a:xfrm>
          <a:prstGeom prst="ellipse">
            <a:avLst/>
          </a:prstGeom>
          <a:solidFill>
            <a:srgbClr val="FF0000"/>
          </a:solidFill>
          <a:ln w="53975">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3" name="Oval 222">
            <a:extLst>
              <a:ext uri="{FF2B5EF4-FFF2-40B4-BE49-F238E27FC236}">
                <a16:creationId xmlns:a16="http://schemas.microsoft.com/office/drawing/2014/main" id="{E75C40FB-DE61-43CE-AA81-CA09C7CA9E66}"/>
              </a:ext>
            </a:extLst>
          </p:cNvPr>
          <p:cNvSpPr/>
          <p:nvPr/>
        </p:nvSpPr>
        <p:spPr>
          <a:xfrm>
            <a:off x="11019271" y="5082618"/>
            <a:ext cx="792000" cy="792000"/>
          </a:xfrm>
          <a:prstGeom prst="ellipse">
            <a:avLst/>
          </a:prstGeom>
          <a:solidFill>
            <a:srgbClr val="FF0000"/>
          </a:solidFill>
          <a:ln w="53975">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275" name="Object 274">
            <a:extLst>
              <a:ext uri="{FF2B5EF4-FFF2-40B4-BE49-F238E27FC236}">
                <a16:creationId xmlns:a16="http://schemas.microsoft.com/office/drawing/2014/main" id="{AB92A50A-2FC3-4601-B883-435F4EE7F78C}"/>
              </a:ext>
            </a:extLst>
          </p:cNvPr>
          <p:cNvGraphicFramePr>
            <a:graphicFrameLocks noChangeAspect="1"/>
          </p:cNvGraphicFramePr>
          <p:nvPr>
            <p:extLst>
              <p:ext uri="{D42A27DB-BD31-4B8C-83A1-F6EECF244321}">
                <p14:modId xmlns:p14="http://schemas.microsoft.com/office/powerpoint/2010/main" val="3598303074"/>
              </p:ext>
            </p:extLst>
          </p:nvPr>
        </p:nvGraphicFramePr>
        <p:xfrm>
          <a:off x="9490036" y="3561898"/>
          <a:ext cx="1981200" cy="249238"/>
        </p:xfrm>
        <a:graphic>
          <a:graphicData uri="http://schemas.openxmlformats.org/presentationml/2006/ole">
            <mc:AlternateContent xmlns:mc="http://schemas.openxmlformats.org/markup-compatibility/2006">
              <mc:Choice xmlns:v="urn:schemas-microsoft-com:vml" Requires="v">
                <p:oleObj spid="_x0000_s1042" name="Equation" r:id="rId4" imgW="1981080" imgH="253800" progId="Equation.DSMT4">
                  <p:embed/>
                </p:oleObj>
              </mc:Choice>
              <mc:Fallback>
                <p:oleObj name="Equation" r:id="rId4" imgW="1981080" imgH="253800" progId="Equation.DSMT4">
                  <p:embed/>
                  <p:pic>
                    <p:nvPicPr>
                      <p:cNvPr id="275" name="Object 274">
                        <a:extLst>
                          <a:ext uri="{FF2B5EF4-FFF2-40B4-BE49-F238E27FC236}">
                            <a16:creationId xmlns:a16="http://schemas.microsoft.com/office/drawing/2014/main" id="{AB92A50A-2FC3-4601-B883-435F4EE7F78C}"/>
                          </a:ext>
                        </a:extLst>
                      </p:cNvPr>
                      <p:cNvPicPr>
                        <a:picLocks noChangeAspect="1" noChangeArrowheads="1"/>
                      </p:cNvPicPr>
                      <p:nvPr/>
                    </p:nvPicPr>
                    <p:blipFill>
                      <a:blip r:embed="rId5"/>
                      <a:srcRect/>
                      <a:stretch>
                        <a:fillRect/>
                      </a:stretch>
                    </p:blipFill>
                    <p:spPr bwMode="auto">
                      <a:xfrm>
                        <a:off x="9490036" y="3561898"/>
                        <a:ext cx="1981200"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6" name="Object 275">
            <a:extLst>
              <a:ext uri="{FF2B5EF4-FFF2-40B4-BE49-F238E27FC236}">
                <a16:creationId xmlns:a16="http://schemas.microsoft.com/office/drawing/2014/main" id="{34B57F8A-3E0C-4BB1-9DB0-5E84EF6951BB}"/>
              </a:ext>
            </a:extLst>
          </p:cNvPr>
          <p:cNvGraphicFramePr>
            <a:graphicFrameLocks noChangeAspect="1"/>
          </p:cNvGraphicFramePr>
          <p:nvPr>
            <p:extLst>
              <p:ext uri="{D42A27DB-BD31-4B8C-83A1-F6EECF244321}">
                <p14:modId xmlns:p14="http://schemas.microsoft.com/office/powerpoint/2010/main" val="3393535483"/>
              </p:ext>
            </p:extLst>
          </p:nvPr>
        </p:nvGraphicFramePr>
        <p:xfrm>
          <a:off x="9467248" y="5354191"/>
          <a:ext cx="2032000" cy="261937"/>
        </p:xfrm>
        <a:graphic>
          <a:graphicData uri="http://schemas.openxmlformats.org/presentationml/2006/ole">
            <mc:AlternateContent xmlns:mc="http://schemas.openxmlformats.org/markup-compatibility/2006">
              <mc:Choice xmlns:v="urn:schemas-microsoft-com:vml" Requires="v">
                <p:oleObj spid="_x0000_s1043" name="Equation" r:id="rId6" imgW="2031840" imgH="266400" progId="Equation.DSMT4">
                  <p:embed/>
                </p:oleObj>
              </mc:Choice>
              <mc:Fallback>
                <p:oleObj name="Equation" r:id="rId6" imgW="2031840" imgH="266400" progId="Equation.DSMT4">
                  <p:embed/>
                  <p:pic>
                    <p:nvPicPr>
                      <p:cNvPr id="276" name="Object 275">
                        <a:extLst>
                          <a:ext uri="{FF2B5EF4-FFF2-40B4-BE49-F238E27FC236}">
                            <a16:creationId xmlns:a16="http://schemas.microsoft.com/office/drawing/2014/main" id="{34B57F8A-3E0C-4BB1-9DB0-5E84EF6951BB}"/>
                          </a:ext>
                        </a:extLst>
                      </p:cNvPr>
                      <p:cNvPicPr>
                        <a:picLocks noChangeAspect="1" noChangeArrowheads="1"/>
                      </p:cNvPicPr>
                      <p:nvPr/>
                    </p:nvPicPr>
                    <p:blipFill>
                      <a:blip r:embed="rId7"/>
                      <a:srcRect/>
                      <a:stretch>
                        <a:fillRect/>
                      </a:stretch>
                    </p:blipFill>
                    <p:spPr bwMode="auto">
                      <a:xfrm>
                        <a:off x="9467248" y="5354191"/>
                        <a:ext cx="2032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2" name="Object 61">
            <a:extLst>
              <a:ext uri="{FF2B5EF4-FFF2-40B4-BE49-F238E27FC236}">
                <a16:creationId xmlns:a16="http://schemas.microsoft.com/office/drawing/2014/main" id="{ABDB571E-9E02-462E-9726-91E3953BC5A2}"/>
              </a:ext>
            </a:extLst>
          </p:cNvPr>
          <p:cNvGraphicFramePr>
            <a:graphicFrameLocks noChangeAspect="1"/>
          </p:cNvGraphicFramePr>
          <p:nvPr>
            <p:extLst>
              <p:ext uri="{D42A27DB-BD31-4B8C-83A1-F6EECF244321}">
                <p14:modId xmlns:p14="http://schemas.microsoft.com/office/powerpoint/2010/main" val="2379936553"/>
              </p:ext>
            </p:extLst>
          </p:nvPr>
        </p:nvGraphicFramePr>
        <p:xfrm>
          <a:off x="7858109" y="2828632"/>
          <a:ext cx="673100" cy="334962"/>
        </p:xfrm>
        <a:graphic>
          <a:graphicData uri="http://schemas.openxmlformats.org/presentationml/2006/ole">
            <mc:AlternateContent xmlns:mc="http://schemas.openxmlformats.org/markup-compatibility/2006">
              <mc:Choice xmlns:v="urn:schemas-microsoft-com:vml" Requires="v">
                <p:oleObj spid="_x0000_s1044" name="Equation" r:id="rId8" imgW="672840" imgH="342720" progId="Equation.DSMT4">
                  <p:embed/>
                </p:oleObj>
              </mc:Choice>
              <mc:Fallback>
                <p:oleObj name="Equation" r:id="rId8" imgW="672840" imgH="342720" progId="Equation.DSMT4">
                  <p:embed/>
                  <p:pic>
                    <p:nvPicPr>
                      <p:cNvPr id="62" name="Object 61">
                        <a:extLst>
                          <a:ext uri="{FF2B5EF4-FFF2-40B4-BE49-F238E27FC236}">
                            <a16:creationId xmlns:a16="http://schemas.microsoft.com/office/drawing/2014/main" id="{ABDB571E-9E02-462E-9726-91E3953BC5A2}"/>
                          </a:ext>
                        </a:extLst>
                      </p:cNvPr>
                      <p:cNvPicPr>
                        <a:picLocks noChangeAspect="1" noChangeArrowheads="1"/>
                      </p:cNvPicPr>
                      <p:nvPr/>
                    </p:nvPicPr>
                    <p:blipFill>
                      <a:blip r:embed="rId9"/>
                      <a:srcRect/>
                      <a:stretch>
                        <a:fillRect/>
                      </a:stretch>
                    </p:blipFill>
                    <p:spPr bwMode="auto">
                      <a:xfrm>
                        <a:off x="7858109" y="2828632"/>
                        <a:ext cx="67310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3" name="Object 62">
            <a:extLst>
              <a:ext uri="{FF2B5EF4-FFF2-40B4-BE49-F238E27FC236}">
                <a16:creationId xmlns:a16="http://schemas.microsoft.com/office/drawing/2014/main" id="{91FE66A9-80E0-415C-BA88-60F8A7E3239B}"/>
              </a:ext>
            </a:extLst>
          </p:cNvPr>
          <p:cNvGraphicFramePr>
            <a:graphicFrameLocks noChangeAspect="1"/>
          </p:cNvGraphicFramePr>
          <p:nvPr>
            <p:extLst>
              <p:ext uri="{D42A27DB-BD31-4B8C-83A1-F6EECF244321}">
                <p14:modId xmlns:p14="http://schemas.microsoft.com/office/powerpoint/2010/main" val="1748076"/>
              </p:ext>
            </p:extLst>
          </p:nvPr>
        </p:nvGraphicFramePr>
        <p:xfrm>
          <a:off x="3136513" y="3163594"/>
          <a:ext cx="1739900" cy="374650"/>
        </p:xfrm>
        <a:graphic>
          <a:graphicData uri="http://schemas.openxmlformats.org/presentationml/2006/ole">
            <mc:AlternateContent xmlns:mc="http://schemas.openxmlformats.org/markup-compatibility/2006">
              <mc:Choice xmlns:v="urn:schemas-microsoft-com:vml" Requires="v">
                <p:oleObj spid="_x0000_s1045" name="Equation" r:id="rId10" imgW="1739880" imgH="380880" progId="Equation.DSMT4">
                  <p:embed/>
                </p:oleObj>
              </mc:Choice>
              <mc:Fallback>
                <p:oleObj name="Equation" r:id="rId10" imgW="1739880" imgH="380880" progId="Equation.DSMT4">
                  <p:embed/>
                  <p:pic>
                    <p:nvPicPr>
                      <p:cNvPr id="63" name="Object 62">
                        <a:extLst>
                          <a:ext uri="{FF2B5EF4-FFF2-40B4-BE49-F238E27FC236}">
                            <a16:creationId xmlns:a16="http://schemas.microsoft.com/office/drawing/2014/main" id="{91FE66A9-80E0-415C-BA88-60F8A7E3239B}"/>
                          </a:ext>
                        </a:extLst>
                      </p:cNvPr>
                      <p:cNvPicPr>
                        <a:picLocks noChangeAspect="1" noChangeArrowheads="1"/>
                      </p:cNvPicPr>
                      <p:nvPr/>
                    </p:nvPicPr>
                    <p:blipFill>
                      <a:blip r:embed="rId11"/>
                      <a:srcRect/>
                      <a:stretch>
                        <a:fillRect/>
                      </a:stretch>
                    </p:blipFill>
                    <p:spPr bwMode="auto">
                      <a:xfrm>
                        <a:off x="3136513" y="3163594"/>
                        <a:ext cx="1739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267470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P spid="221" grpId="0" animBg="1"/>
      <p:bldP spid="224" grpId="0" animBg="1"/>
      <p:bldP spid="225" grpId="0" animBg="1"/>
      <p:bldP spid="222" grpId="0" animBg="1"/>
      <p:bldP spid="2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578538-0612-4F59-A2E1-700C3C0EE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419" y="462396"/>
            <a:ext cx="4775681" cy="5592963"/>
          </a:xfrm>
          <a:prstGeom prst="rect">
            <a:avLst/>
          </a:prstGeom>
        </p:spPr>
      </p:pic>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528320" y="802641"/>
            <a:ext cx="10426192" cy="717816"/>
          </a:xfrm>
        </p:spPr>
        <p:txBody>
          <a:bodyPr/>
          <a:lstStyle/>
          <a:p>
            <a:r>
              <a:rPr lang="en-US" dirty="0"/>
              <a:t>Time to Most Recent Common Ancestor</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Faculty of Science</a:t>
            </a:r>
          </a:p>
        </p:txBody>
      </p:sp>
      <p:sp>
        <p:nvSpPr>
          <p:cNvPr id="19"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497226" y="1589047"/>
            <a:ext cx="6703194" cy="4557753"/>
          </a:xfrm>
        </p:spPr>
        <p:txBody>
          <a:bodyPr/>
          <a:lstStyle/>
          <a:p>
            <a:pPr>
              <a:lnSpc>
                <a:spcPct val="105000"/>
              </a:lnSpc>
              <a:spcAft>
                <a:spcPts val="2100"/>
              </a:spcAft>
            </a:pPr>
            <a:r>
              <a:rPr lang="en-AU" dirty="0"/>
              <a:t>By looking at how dissimilar two individuals are, and knowing the rate at which genetic lines diverge, estimates can then be made of time to most recent common ancestor.</a:t>
            </a:r>
          </a:p>
          <a:p>
            <a:pPr>
              <a:lnSpc>
                <a:spcPct val="105000"/>
              </a:lnSpc>
              <a:spcAft>
                <a:spcPts val="2100"/>
              </a:spcAft>
            </a:pPr>
            <a:endParaRPr lang="en-AU" dirty="0"/>
          </a:p>
          <a:p>
            <a:pPr>
              <a:lnSpc>
                <a:spcPct val="105000"/>
              </a:lnSpc>
              <a:spcAft>
                <a:spcPts val="2100"/>
              </a:spcAft>
            </a:pPr>
            <a:r>
              <a:rPr lang="en-AU" dirty="0"/>
              <a:t>This can be done to reconstruct  the natural history and development of different species.</a:t>
            </a:r>
          </a:p>
          <a:p>
            <a:pPr>
              <a:lnSpc>
                <a:spcPct val="105000"/>
              </a:lnSpc>
              <a:spcAft>
                <a:spcPts val="2100"/>
              </a:spcAft>
            </a:pPr>
            <a:endParaRPr lang="en-AU" dirty="0"/>
          </a:p>
          <a:p>
            <a:pPr>
              <a:lnSpc>
                <a:spcPct val="105000"/>
              </a:lnSpc>
              <a:spcAft>
                <a:spcPts val="2100"/>
              </a:spcAft>
            </a:pPr>
            <a:r>
              <a:rPr lang="en-AU" dirty="0"/>
              <a:t>It can also be used to assess possible paternity or maternity cases. </a:t>
            </a:r>
          </a:p>
        </p:txBody>
      </p:sp>
    </p:spTree>
    <p:custDataLst>
      <p:tags r:id="rId1"/>
    </p:custDataLst>
    <p:extLst>
      <p:ext uri="{BB962C8B-B14F-4D97-AF65-F5344CB8AC3E}">
        <p14:creationId xmlns:p14="http://schemas.microsoft.com/office/powerpoint/2010/main" val="400724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907A6C-839F-489D-8958-B7BF8A42BD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00" y="1048296"/>
            <a:ext cx="3533690" cy="4761407"/>
          </a:xfrm>
          <a:prstGeom prst="rect">
            <a:avLst/>
          </a:prstGeom>
        </p:spPr>
      </p:pic>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528320" y="802641"/>
            <a:ext cx="10426192" cy="717816"/>
          </a:xfrm>
        </p:spPr>
        <p:txBody>
          <a:bodyPr/>
          <a:lstStyle/>
          <a:p>
            <a:r>
              <a:rPr lang="en-US" dirty="0"/>
              <a:t>Richard III</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Faculty of Science</a:t>
            </a:r>
          </a:p>
        </p:txBody>
      </p:sp>
      <p:sp>
        <p:nvSpPr>
          <p:cNvPr id="19"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497226" y="1589047"/>
            <a:ext cx="8037174" cy="4557753"/>
          </a:xfrm>
        </p:spPr>
        <p:txBody>
          <a:bodyPr/>
          <a:lstStyle/>
          <a:p>
            <a:pPr>
              <a:lnSpc>
                <a:spcPct val="105000"/>
              </a:lnSpc>
              <a:spcAft>
                <a:spcPts val="2100"/>
              </a:spcAft>
            </a:pPr>
            <a:r>
              <a:rPr lang="en-AU" dirty="0"/>
              <a:t>King Richard III of England was the last English King to die in battle.</a:t>
            </a:r>
          </a:p>
          <a:p>
            <a:pPr>
              <a:lnSpc>
                <a:spcPct val="105000"/>
              </a:lnSpc>
              <a:spcAft>
                <a:spcPts val="2100"/>
              </a:spcAft>
            </a:pPr>
            <a:endParaRPr lang="en-AU" dirty="0"/>
          </a:p>
          <a:p>
            <a:pPr>
              <a:lnSpc>
                <a:spcPct val="105000"/>
              </a:lnSpc>
              <a:spcAft>
                <a:spcPts val="2100"/>
              </a:spcAft>
            </a:pPr>
            <a:r>
              <a:rPr lang="en-AU" dirty="0"/>
              <a:t>He was killed at the Battle of Bosworth Field  in 1485. His body was reported buried at a nearby monastery, Greyfriars, which was destroyed around 50 years later and its location was forgotten.</a:t>
            </a:r>
          </a:p>
          <a:p>
            <a:pPr>
              <a:lnSpc>
                <a:spcPct val="105000"/>
              </a:lnSpc>
              <a:spcAft>
                <a:spcPts val="2100"/>
              </a:spcAft>
            </a:pPr>
            <a:endParaRPr lang="en-AU" dirty="0"/>
          </a:p>
          <a:p>
            <a:pPr>
              <a:lnSpc>
                <a:spcPct val="105000"/>
              </a:lnSpc>
              <a:spcAft>
                <a:spcPts val="2100"/>
              </a:spcAft>
            </a:pPr>
            <a:r>
              <a:rPr lang="en-AU" dirty="0"/>
              <a:t>In 2012, archaeologists began digging up a carpark in Leicester, in the belief that the ruins of Greyfriars would be beneath.</a:t>
            </a:r>
          </a:p>
        </p:txBody>
      </p:sp>
    </p:spTree>
    <p:custDataLst>
      <p:tags r:id="rId1"/>
    </p:custDataLst>
    <p:extLst>
      <p:ext uri="{BB962C8B-B14F-4D97-AF65-F5344CB8AC3E}">
        <p14:creationId xmlns:p14="http://schemas.microsoft.com/office/powerpoint/2010/main" val="176637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907A6C-839F-489D-8958-B7BF8A42BD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00" y="1048296"/>
            <a:ext cx="3533690" cy="4761407"/>
          </a:xfrm>
          <a:prstGeom prst="rect">
            <a:avLst/>
          </a:prstGeom>
        </p:spPr>
      </p:pic>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528320" y="802641"/>
            <a:ext cx="10426192" cy="717816"/>
          </a:xfrm>
        </p:spPr>
        <p:txBody>
          <a:bodyPr/>
          <a:lstStyle/>
          <a:p>
            <a:r>
              <a:rPr lang="en-US" dirty="0"/>
              <a:t>Richard III</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Faculty of Science</a:t>
            </a:r>
          </a:p>
        </p:txBody>
      </p:sp>
      <p:sp>
        <p:nvSpPr>
          <p:cNvPr id="19"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497226" y="1589047"/>
            <a:ext cx="8037174" cy="4557753"/>
          </a:xfrm>
        </p:spPr>
        <p:txBody>
          <a:bodyPr/>
          <a:lstStyle/>
          <a:p>
            <a:pPr>
              <a:lnSpc>
                <a:spcPct val="105000"/>
              </a:lnSpc>
              <a:spcAft>
                <a:spcPts val="2100"/>
              </a:spcAft>
            </a:pPr>
            <a:r>
              <a:rPr lang="en-AU" dirty="0"/>
              <a:t>Later accounts, including Shakespeare’s play </a:t>
            </a:r>
            <a:r>
              <a:rPr lang="en-AU" i="1" dirty="0"/>
              <a:t>Richard III </a:t>
            </a:r>
            <a:r>
              <a:rPr lang="en-AU" dirty="0"/>
              <a:t>indicated that Richard III was “hunchbacked” or had some severe spinal deformity.</a:t>
            </a:r>
          </a:p>
          <a:p>
            <a:pPr>
              <a:lnSpc>
                <a:spcPct val="105000"/>
              </a:lnSpc>
              <a:spcAft>
                <a:spcPts val="2100"/>
              </a:spcAft>
            </a:pPr>
            <a:r>
              <a:rPr lang="en-AU" dirty="0"/>
              <a:t>Upon digging up the carpark, the following was found:</a:t>
            </a:r>
          </a:p>
          <a:p>
            <a:pPr marL="0" indent="0">
              <a:lnSpc>
                <a:spcPct val="105000"/>
              </a:lnSpc>
              <a:spcAft>
                <a:spcPts val="2100"/>
              </a:spcAft>
              <a:buNone/>
            </a:pPr>
            <a:endParaRPr lang="en-AU" dirty="0"/>
          </a:p>
        </p:txBody>
      </p:sp>
      <p:pic>
        <p:nvPicPr>
          <p:cNvPr id="6" name="Picture 5">
            <a:extLst>
              <a:ext uri="{FF2B5EF4-FFF2-40B4-BE49-F238E27FC236}">
                <a16:creationId xmlns:a16="http://schemas.microsoft.com/office/drawing/2014/main" id="{D91FA1F7-FCEB-4BEC-8CE3-C5F6EB570B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377" y="3525023"/>
            <a:ext cx="3625752" cy="2427959"/>
          </a:xfrm>
          <a:prstGeom prst="rect">
            <a:avLst/>
          </a:prstGeom>
        </p:spPr>
      </p:pic>
      <p:pic>
        <p:nvPicPr>
          <p:cNvPr id="8" name="Picture 7">
            <a:extLst>
              <a:ext uri="{FF2B5EF4-FFF2-40B4-BE49-F238E27FC236}">
                <a16:creationId xmlns:a16="http://schemas.microsoft.com/office/drawing/2014/main" id="{B71E25AB-D4E4-45D2-9C86-CB84DE9E61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7819" y="3428999"/>
            <a:ext cx="4416200" cy="2481241"/>
          </a:xfrm>
          <a:prstGeom prst="rect">
            <a:avLst/>
          </a:prstGeom>
        </p:spPr>
      </p:pic>
    </p:spTree>
    <p:custDataLst>
      <p:tags r:id="rId1"/>
    </p:custDataLst>
    <p:extLst>
      <p:ext uri="{BB962C8B-B14F-4D97-AF65-F5344CB8AC3E}">
        <p14:creationId xmlns:p14="http://schemas.microsoft.com/office/powerpoint/2010/main" val="353130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528320" y="802641"/>
            <a:ext cx="10426192" cy="717816"/>
          </a:xfrm>
        </p:spPr>
        <p:txBody>
          <a:bodyPr/>
          <a:lstStyle/>
          <a:p>
            <a:r>
              <a:rPr lang="en-US" dirty="0"/>
              <a:t>Richard III</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Faculty of Science</a:t>
            </a:r>
          </a:p>
        </p:txBody>
      </p:sp>
      <p:sp>
        <p:nvSpPr>
          <p:cNvPr id="19"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497226" y="1589047"/>
            <a:ext cx="8037174" cy="4557753"/>
          </a:xfrm>
        </p:spPr>
        <p:txBody>
          <a:bodyPr/>
          <a:lstStyle/>
          <a:p>
            <a:pPr>
              <a:lnSpc>
                <a:spcPct val="105000"/>
              </a:lnSpc>
              <a:spcAft>
                <a:spcPts val="2700"/>
              </a:spcAft>
            </a:pPr>
            <a:r>
              <a:rPr lang="en-AU" dirty="0"/>
              <a:t>Richard III left no confirmed living descendants. His only son died aged 10.</a:t>
            </a:r>
          </a:p>
          <a:p>
            <a:pPr>
              <a:lnSpc>
                <a:spcPct val="105000"/>
              </a:lnSpc>
              <a:spcAft>
                <a:spcPts val="2700"/>
              </a:spcAft>
            </a:pPr>
            <a:r>
              <a:rPr lang="en-AU" dirty="0"/>
              <a:t>Historians, however, traced his sister’s family tree and located his living 14th cousin, a cabinet maker from Canada called Michael Ibsen.</a:t>
            </a:r>
          </a:p>
          <a:p>
            <a:pPr>
              <a:lnSpc>
                <a:spcPct val="105000"/>
              </a:lnSpc>
              <a:spcAft>
                <a:spcPts val="2700"/>
              </a:spcAft>
            </a:pPr>
            <a:r>
              <a:rPr lang="en-AU" dirty="0"/>
              <a:t>The genetic similarity of Richard III and Michael Ibsen was analysed and the dissimilarity was assessed based on how far the genetic line was expected to have diverged over 15 generations to their last common ancestor.</a:t>
            </a:r>
          </a:p>
        </p:txBody>
      </p:sp>
      <p:pic>
        <p:nvPicPr>
          <p:cNvPr id="9" name="Picture 8">
            <a:extLst>
              <a:ext uri="{FF2B5EF4-FFF2-40B4-BE49-F238E27FC236}">
                <a16:creationId xmlns:a16="http://schemas.microsoft.com/office/drawing/2014/main" id="{C246580D-37B1-41E6-B613-D035977F27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00" y="1048296"/>
            <a:ext cx="3533690" cy="4761407"/>
          </a:xfrm>
          <a:prstGeom prst="rect">
            <a:avLst/>
          </a:prstGeom>
        </p:spPr>
      </p:pic>
    </p:spTree>
    <p:custDataLst>
      <p:tags r:id="rId1"/>
    </p:custDataLst>
    <p:extLst>
      <p:ext uri="{BB962C8B-B14F-4D97-AF65-F5344CB8AC3E}">
        <p14:creationId xmlns:p14="http://schemas.microsoft.com/office/powerpoint/2010/main" val="211798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528320" y="802641"/>
            <a:ext cx="10426192" cy="717816"/>
          </a:xfrm>
        </p:spPr>
        <p:txBody>
          <a:bodyPr/>
          <a:lstStyle/>
          <a:p>
            <a:r>
              <a:rPr lang="en-US" dirty="0"/>
              <a:t>Richard III</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Faculty of Science</a:t>
            </a:r>
          </a:p>
        </p:txBody>
      </p:sp>
      <p:sp>
        <p:nvSpPr>
          <p:cNvPr id="19"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497226" y="1589047"/>
            <a:ext cx="8037174" cy="4557753"/>
          </a:xfrm>
        </p:spPr>
        <p:txBody>
          <a:bodyPr/>
          <a:lstStyle/>
          <a:p>
            <a:pPr>
              <a:lnSpc>
                <a:spcPct val="105000"/>
              </a:lnSpc>
              <a:spcAft>
                <a:spcPts val="2700"/>
              </a:spcAft>
            </a:pPr>
            <a:r>
              <a:rPr lang="en-AU" dirty="0"/>
              <a:t>Analysing the divergence in genetic similarity down the female line gave a probability that Michael Ibsen and Richard III were related of around 99.999%.</a:t>
            </a:r>
          </a:p>
          <a:p>
            <a:pPr>
              <a:lnSpc>
                <a:spcPct val="105000"/>
              </a:lnSpc>
              <a:spcAft>
                <a:spcPts val="2700"/>
              </a:spcAft>
            </a:pPr>
            <a:r>
              <a:rPr lang="en-AU" dirty="0"/>
              <a:t>Combined with the spinal deformities and description of post-mortem wounds, it was concluded that the body found in 2012 was indeed Richard III. It was reburied in Leicester Cathedral in 2015.</a:t>
            </a:r>
          </a:p>
        </p:txBody>
      </p:sp>
      <p:pic>
        <p:nvPicPr>
          <p:cNvPr id="9" name="Picture 8">
            <a:extLst>
              <a:ext uri="{FF2B5EF4-FFF2-40B4-BE49-F238E27FC236}">
                <a16:creationId xmlns:a16="http://schemas.microsoft.com/office/drawing/2014/main" id="{C246580D-37B1-41E6-B613-D035977F27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00" y="1048296"/>
            <a:ext cx="3533690" cy="4761407"/>
          </a:xfrm>
          <a:prstGeom prst="rect">
            <a:avLst/>
          </a:prstGeom>
        </p:spPr>
      </p:pic>
    </p:spTree>
    <p:custDataLst>
      <p:tags r:id="rId1"/>
    </p:custDataLst>
    <p:extLst>
      <p:ext uri="{BB962C8B-B14F-4D97-AF65-F5344CB8AC3E}">
        <p14:creationId xmlns:p14="http://schemas.microsoft.com/office/powerpoint/2010/main" val="269845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528320" y="802641"/>
            <a:ext cx="10426192" cy="717816"/>
          </a:xfrm>
        </p:spPr>
        <p:txBody>
          <a:bodyPr/>
          <a:lstStyle/>
          <a:p>
            <a:r>
              <a:rPr lang="en-US" dirty="0"/>
              <a:t>Classification of Markov Chains: Absorbing</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Faculty of Science</a:t>
            </a:r>
          </a:p>
        </p:txBody>
      </p:sp>
      <p:sp>
        <p:nvSpPr>
          <p:cNvPr id="19"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497225" y="1589047"/>
            <a:ext cx="11591993" cy="4557753"/>
          </a:xfrm>
        </p:spPr>
        <p:txBody>
          <a:bodyPr/>
          <a:lstStyle/>
          <a:p>
            <a:pPr>
              <a:lnSpc>
                <a:spcPct val="105000"/>
              </a:lnSpc>
              <a:spcAft>
                <a:spcPts val="400"/>
              </a:spcAft>
            </a:pPr>
            <a:r>
              <a:rPr lang="en-AU" dirty="0"/>
              <a:t>A Markov Chain can have more than one absorbing state.</a:t>
            </a:r>
          </a:p>
          <a:p>
            <a:pPr>
              <a:lnSpc>
                <a:spcPct val="105000"/>
              </a:lnSpc>
              <a:spcAft>
                <a:spcPts val="400"/>
              </a:spcAft>
            </a:pPr>
            <a:endParaRPr lang="en-AU" dirty="0"/>
          </a:p>
          <a:p>
            <a:pPr>
              <a:lnSpc>
                <a:spcPct val="105000"/>
              </a:lnSpc>
              <a:spcAft>
                <a:spcPts val="400"/>
              </a:spcAft>
            </a:pPr>
            <a:r>
              <a:rPr lang="en-AU" dirty="0"/>
              <a:t>For example, consider the case of a gambler who bets on the repeated flips of a fair coin, such that he/she wins $1 each time it lands Heads and $1 each time it lands Tails. He/she bets repeatedly until he/she first reaches $0 (bankruptcy) or $4 (profit.)</a:t>
            </a:r>
          </a:p>
          <a:p>
            <a:pPr>
              <a:lnSpc>
                <a:spcPct val="105000"/>
              </a:lnSpc>
              <a:spcAft>
                <a:spcPts val="400"/>
              </a:spcAft>
            </a:pPr>
            <a:endParaRPr lang="en-AU" dirty="0"/>
          </a:p>
          <a:p>
            <a:pPr>
              <a:lnSpc>
                <a:spcPct val="105000"/>
              </a:lnSpc>
              <a:spcAft>
                <a:spcPts val="400"/>
              </a:spcAft>
            </a:pPr>
            <a:r>
              <a:rPr lang="en-AU" dirty="0"/>
              <a:t>The transition matrix and state diagram for this are:</a:t>
            </a:r>
          </a:p>
          <a:p>
            <a:pPr>
              <a:lnSpc>
                <a:spcPct val="120000"/>
              </a:lnSpc>
              <a:spcAft>
                <a:spcPts val="2100"/>
              </a:spcAft>
            </a:pPr>
            <a:endParaRPr lang="en-AU" dirty="0"/>
          </a:p>
          <a:p>
            <a:pPr>
              <a:lnSpc>
                <a:spcPct val="120000"/>
              </a:lnSpc>
              <a:spcAft>
                <a:spcPts val="2100"/>
              </a:spcAft>
            </a:pPr>
            <a:endParaRPr lang="en-AU" dirty="0"/>
          </a:p>
        </p:txBody>
      </p:sp>
      <p:cxnSp>
        <p:nvCxnSpPr>
          <p:cNvPr id="227" name="Straight Arrow Connector 226">
            <a:extLst>
              <a:ext uri="{FF2B5EF4-FFF2-40B4-BE49-F238E27FC236}">
                <a16:creationId xmlns:a16="http://schemas.microsoft.com/office/drawing/2014/main" id="{B33D4686-2058-49E2-A181-E8C499EC0B71}"/>
              </a:ext>
            </a:extLst>
          </p:cNvPr>
          <p:cNvCxnSpPr>
            <a:cxnSpLocks/>
          </p:cNvCxnSpPr>
          <p:nvPr/>
        </p:nvCxnSpPr>
        <p:spPr>
          <a:xfrm flipH="1">
            <a:off x="7246022" y="5379357"/>
            <a:ext cx="1509573" cy="1"/>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cxnSp>
        <p:nvCxnSpPr>
          <p:cNvPr id="228" name="Straight Arrow Connector 227">
            <a:extLst>
              <a:ext uri="{FF2B5EF4-FFF2-40B4-BE49-F238E27FC236}">
                <a16:creationId xmlns:a16="http://schemas.microsoft.com/office/drawing/2014/main" id="{A266DED9-28A9-46BC-AC63-F10646F3802C}"/>
              </a:ext>
            </a:extLst>
          </p:cNvPr>
          <p:cNvCxnSpPr>
            <a:cxnSpLocks/>
          </p:cNvCxnSpPr>
          <p:nvPr/>
        </p:nvCxnSpPr>
        <p:spPr>
          <a:xfrm>
            <a:off x="6000478" y="5003770"/>
            <a:ext cx="1406713" cy="0"/>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0" name="Object 19">
            <a:extLst>
              <a:ext uri="{FF2B5EF4-FFF2-40B4-BE49-F238E27FC236}">
                <a16:creationId xmlns:a16="http://schemas.microsoft.com/office/drawing/2014/main" id="{6BE98362-D3F6-49ED-A480-EE7DD6598B36}"/>
              </a:ext>
            </a:extLst>
          </p:cNvPr>
          <p:cNvGraphicFramePr>
            <a:graphicFrameLocks noChangeAspect="1"/>
          </p:cNvGraphicFramePr>
          <p:nvPr>
            <p:extLst>
              <p:ext uri="{D42A27DB-BD31-4B8C-83A1-F6EECF244321}">
                <p14:modId xmlns:p14="http://schemas.microsoft.com/office/powerpoint/2010/main" val="3580700754"/>
              </p:ext>
            </p:extLst>
          </p:nvPr>
        </p:nvGraphicFramePr>
        <p:xfrm>
          <a:off x="406726" y="4278251"/>
          <a:ext cx="3606800" cy="1922463"/>
        </p:xfrm>
        <a:graphic>
          <a:graphicData uri="http://schemas.openxmlformats.org/presentationml/2006/ole">
            <mc:AlternateContent xmlns:mc="http://schemas.openxmlformats.org/markup-compatibility/2006">
              <mc:Choice xmlns:v="urn:schemas-microsoft-com:vml" Requires="v">
                <p:oleObj spid="_x0000_s2058" name="Equation" r:id="rId4" imgW="3606480" imgH="1968480" progId="Equation.DSMT4">
                  <p:embed/>
                </p:oleObj>
              </mc:Choice>
              <mc:Fallback>
                <p:oleObj name="Equation" r:id="rId4" imgW="3606480" imgH="1968480" progId="Equation.DSMT4">
                  <p:embed/>
                  <p:pic>
                    <p:nvPicPr>
                      <p:cNvPr id="20" name="Object 19">
                        <a:extLst>
                          <a:ext uri="{FF2B5EF4-FFF2-40B4-BE49-F238E27FC236}">
                            <a16:creationId xmlns:a16="http://schemas.microsoft.com/office/drawing/2014/main" id="{6BE98362-D3F6-49ED-A480-EE7DD6598B36}"/>
                          </a:ext>
                        </a:extLst>
                      </p:cNvPr>
                      <p:cNvPicPr>
                        <a:picLocks noChangeAspect="1" noChangeArrowheads="1"/>
                      </p:cNvPicPr>
                      <p:nvPr/>
                    </p:nvPicPr>
                    <p:blipFill>
                      <a:blip r:embed="rId5"/>
                      <a:srcRect/>
                      <a:stretch>
                        <a:fillRect/>
                      </a:stretch>
                    </p:blipFill>
                    <p:spPr bwMode="auto">
                      <a:xfrm>
                        <a:off x="406726" y="4278251"/>
                        <a:ext cx="3606800"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5" name="Straight Connector 4">
            <a:extLst>
              <a:ext uri="{FF2B5EF4-FFF2-40B4-BE49-F238E27FC236}">
                <a16:creationId xmlns:a16="http://schemas.microsoft.com/office/drawing/2014/main" id="{1DF98BAD-D2D6-4838-96A7-A49691B2FE6F}"/>
              </a:ext>
            </a:extLst>
          </p:cNvPr>
          <p:cNvCxnSpPr>
            <a:cxnSpLocks/>
          </p:cNvCxnSpPr>
          <p:nvPr/>
        </p:nvCxnSpPr>
        <p:spPr>
          <a:xfrm>
            <a:off x="4632960" y="5387677"/>
            <a:ext cx="5187696"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8EF56FF-7E34-47F1-83C8-B3679F3A0F93}"/>
              </a:ext>
            </a:extLst>
          </p:cNvPr>
          <p:cNvCxnSpPr>
            <a:cxnSpLocks/>
          </p:cNvCxnSpPr>
          <p:nvPr/>
        </p:nvCxnSpPr>
        <p:spPr>
          <a:xfrm flipV="1">
            <a:off x="6185649" y="5003770"/>
            <a:ext cx="5241751" cy="2002"/>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F6EF265-5732-4898-AC4A-4EE6D5A72AD8}"/>
              </a:ext>
            </a:extLst>
          </p:cNvPr>
          <p:cNvCxnSpPr>
            <a:cxnSpLocks/>
          </p:cNvCxnSpPr>
          <p:nvPr/>
        </p:nvCxnSpPr>
        <p:spPr>
          <a:xfrm>
            <a:off x="9382859" y="5003770"/>
            <a:ext cx="1233319" cy="0"/>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2B71B01-D1F8-4380-A3C6-7D2DE4DBFCCB}"/>
              </a:ext>
            </a:extLst>
          </p:cNvPr>
          <p:cNvCxnSpPr>
            <a:cxnSpLocks/>
          </p:cNvCxnSpPr>
          <p:nvPr/>
        </p:nvCxnSpPr>
        <p:spPr>
          <a:xfrm>
            <a:off x="7693038" y="5003770"/>
            <a:ext cx="1406713" cy="0"/>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1B5754F-F403-4FED-B8D8-350B042FC786}"/>
              </a:ext>
            </a:extLst>
          </p:cNvPr>
          <p:cNvCxnSpPr>
            <a:cxnSpLocks/>
          </p:cNvCxnSpPr>
          <p:nvPr/>
        </p:nvCxnSpPr>
        <p:spPr>
          <a:xfrm flipH="1">
            <a:off x="8792810" y="5396424"/>
            <a:ext cx="1247302" cy="0"/>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sp>
        <p:nvSpPr>
          <p:cNvPr id="225" name="Oval 224">
            <a:extLst>
              <a:ext uri="{FF2B5EF4-FFF2-40B4-BE49-F238E27FC236}">
                <a16:creationId xmlns:a16="http://schemas.microsoft.com/office/drawing/2014/main" id="{5C83A04E-5413-4630-86C0-1FDEA9C1D7F1}"/>
              </a:ext>
            </a:extLst>
          </p:cNvPr>
          <p:cNvSpPr/>
          <p:nvPr/>
        </p:nvSpPr>
        <p:spPr>
          <a:xfrm>
            <a:off x="4320000" y="4680000"/>
            <a:ext cx="1080000" cy="1080000"/>
          </a:xfrm>
          <a:prstGeom prst="ellipse">
            <a:avLst/>
          </a:prstGeom>
          <a:solidFill>
            <a:srgbClr val="FF0000"/>
          </a:solidFill>
          <a:ln w="53975">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24" name="Oval 223">
            <a:extLst>
              <a:ext uri="{FF2B5EF4-FFF2-40B4-BE49-F238E27FC236}">
                <a16:creationId xmlns:a16="http://schemas.microsoft.com/office/drawing/2014/main" id="{A14572C2-8FCA-42FE-BBC4-70716C688E90}"/>
              </a:ext>
            </a:extLst>
          </p:cNvPr>
          <p:cNvSpPr/>
          <p:nvPr/>
        </p:nvSpPr>
        <p:spPr>
          <a:xfrm>
            <a:off x="7560000" y="4680000"/>
            <a:ext cx="1080000" cy="1080000"/>
          </a:xfrm>
          <a:prstGeom prst="ellipse">
            <a:avLst/>
          </a:prstGeom>
          <a:solidFill>
            <a:srgbClr val="FF0000"/>
          </a:solidFill>
          <a:ln w="53975">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3" name="Oval 222">
            <a:extLst>
              <a:ext uri="{FF2B5EF4-FFF2-40B4-BE49-F238E27FC236}">
                <a16:creationId xmlns:a16="http://schemas.microsoft.com/office/drawing/2014/main" id="{E75C40FB-DE61-43CE-AA81-CA09C7CA9E66}"/>
              </a:ext>
            </a:extLst>
          </p:cNvPr>
          <p:cNvSpPr/>
          <p:nvPr/>
        </p:nvSpPr>
        <p:spPr>
          <a:xfrm>
            <a:off x="9180000" y="4680000"/>
            <a:ext cx="1080000" cy="1080000"/>
          </a:xfrm>
          <a:prstGeom prst="ellipse">
            <a:avLst/>
          </a:prstGeom>
          <a:solidFill>
            <a:srgbClr val="FF0000"/>
          </a:solidFill>
          <a:ln w="53975">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val 20">
            <a:extLst>
              <a:ext uri="{FF2B5EF4-FFF2-40B4-BE49-F238E27FC236}">
                <a16:creationId xmlns:a16="http://schemas.microsoft.com/office/drawing/2014/main" id="{6A26B8E4-05B2-4510-87AA-2F03981E67DF}"/>
              </a:ext>
            </a:extLst>
          </p:cNvPr>
          <p:cNvSpPr/>
          <p:nvPr/>
        </p:nvSpPr>
        <p:spPr>
          <a:xfrm>
            <a:off x="10800000" y="4680000"/>
            <a:ext cx="1080000" cy="1080000"/>
          </a:xfrm>
          <a:prstGeom prst="ellipse">
            <a:avLst/>
          </a:prstGeom>
          <a:solidFill>
            <a:srgbClr val="FF0000"/>
          </a:solidFill>
          <a:ln w="53975">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8" name="Straight Arrow Connector 37">
            <a:extLst>
              <a:ext uri="{FF2B5EF4-FFF2-40B4-BE49-F238E27FC236}">
                <a16:creationId xmlns:a16="http://schemas.microsoft.com/office/drawing/2014/main" id="{5CEC03C4-D766-4BC8-B45C-2B1D042A8FBE}"/>
              </a:ext>
            </a:extLst>
          </p:cNvPr>
          <p:cNvCxnSpPr>
            <a:cxnSpLocks/>
          </p:cNvCxnSpPr>
          <p:nvPr/>
        </p:nvCxnSpPr>
        <p:spPr>
          <a:xfrm flipH="1">
            <a:off x="5538434" y="5377375"/>
            <a:ext cx="1509573" cy="1"/>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sp>
        <p:nvSpPr>
          <p:cNvPr id="222" name="Oval 221">
            <a:extLst>
              <a:ext uri="{FF2B5EF4-FFF2-40B4-BE49-F238E27FC236}">
                <a16:creationId xmlns:a16="http://schemas.microsoft.com/office/drawing/2014/main" id="{0868D092-383C-4521-BC6B-5520A46AACF3}"/>
              </a:ext>
            </a:extLst>
          </p:cNvPr>
          <p:cNvSpPr/>
          <p:nvPr/>
        </p:nvSpPr>
        <p:spPr>
          <a:xfrm>
            <a:off x="5920229" y="4699482"/>
            <a:ext cx="1080000" cy="1080000"/>
          </a:xfrm>
          <a:prstGeom prst="ellipse">
            <a:avLst/>
          </a:prstGeom>
          <a:solidFill>
            <a:srgbClr val="FF0000"/>
          </a:solidFill>
          <a:ln w="53975">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275" name="Object 274">
            <a:extLst>
              <a:ext uri="{FF2B5EF4-FFF2-40B4-BE49-F238E27FC236}">
                <a16:creationId xmlns:a16="http://schemas.microsoft.com/office/drawing/2014/main" id="{AB92A50A-2FC3-4601-B883-435F4EE7F78C}"/>
              </a:ext>
            </a:extLst>
          </p:cNvPr>
          <p:cNvGraphicFramePr>
            <a:graphicFrameLocks noChangeAspect="1"/>
          </p:cNvGraphicFramePr>
          <p:nvPr>
            <p:extLst>
              <p:ext uri="{D42A27DB-BD31-4B8C-83A1-F6EECF244321}">
                <p14:modId xmlns:p14="http://schemas.microsoft.com/office/powerpoint/2010/main" val="2761015950"/>
              </p:ext>
            </p:extLst>
          </p:nvPr>
        </p:nvGraphicFramePr>
        <p:xfrm>
          <a:off x="4723972" y="5064113"/>
          <a:ext cx="6654800" cy="261938"/>
        </p:xfrm>
        <a:graphic>
          <a:graphicData uri="http://schemas.openxmlformats.org/presentationml/2006/ole">
            <mc:AlternateContent xmlns:mc="http://schemas.openxmlformats.org/markup-compatibility/2006">
              <mc:Choice xmlns:v="urn:schemas-microsoft-com:vml" Requires="v">
                <p:oleObj spid="_x0000_s2059" name="Equation" r:id="rId6" imgW="6654600" imgH="266400" progId="Equation.DSMT4">
                  <p:embed/>
                </p:oleObj>
              </mc:Choice>
              <mc:Fallback>
                <p:oleObj name="Equation" r:id="rId6" imgW="6654600" imgH="266400" progId="Equation.DSMT4">
                  <p:embed/>
                  <p:pic>
                    <p:nvPicPr>
                      <p:cNvPr id="275" name="Object 274">
                        <a:extLst>
                          <a:ext uri="{FF2B5EF4-FFF2-40B4-BE49-F238E27FC236}">
                            <a16:creationId xmlns:a16="http://schemas.microsoft.com/office/drawing/2014/main" id="{AB92A50A-2FC3-4601-B883-435F4EE7F78C}"/>
                          </a:ext>
                        </a:extLst>
                      </p:cNvPr>
                      <p:cNvPicPr>
                        <a:picLocks noChangeAspect="1" noChangeArrowheads="1"/>
                      </p:cNvPicPr>
                      <p:nvPr/>
                    </p:nvPicPr>
                    <p:blipFill>
                      <a:blip r:embed="rId7"/>
                      <a:srcRect/>
                      <a:stretch>
                        <a:fillRect/>
                      </a:stretch>
                    </p:blipFill>
                    <p:spPr bwMode="auto">
                      <a:xfrm>
                        <a:off x="4723972" y="5064113"/>
                        <a:ext cx="6654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230940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xEl>
                                              <p:pRg st="4" end="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P spid="225" grpId="0" uiExpand="1" animBg="1"/>
      <p:bldP spid="224" grpId="0" uiExpand="1" animBg="1"/>
      <p:bldP spid="223" grpId="0" uiExpand="1" animBg="1"/>
      <p:bldP spid="21" grpId="0" uiExpand="1" animBg="1"/>
      <p:bldP spid="222" grpId="0" uiExpan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528320" y="802641"/>
            <a:ext cx="10426192" cy="717816"/>
          </a:xfrm>
        </p:spPr>
        <p:txBody>
          <a:bodyPr/>
          <a:lstStyle/>
          <a:p>
            <a:r>
              <a:rPr lang="en-US" dirty="0"/>
              <a:t>Classification of Markov Chains: Absorbing</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Faculty of Science</a:t>
            </a:r>
          </a:p>
        </p:txBody>
      </p:sp>
      <p:sp>
        <p:nvSpPr>
          <p:cNvPr id="19"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497225" y="1589047"/>
            <a:ext cx="11591993" cy="4557753"/>
          </a:xfrm>
        </p:spPr>
        <p:txBody>
          <a:bodyPr/>
          <a:lstStyle/>
          <a:p>
            <a:pPr>
              <a:lnSpc>
                <a:spcPct val="105000"/>
              </a:lnSpc>
              <a:spcAft>
                <a:spcPts val="400"/>
              </a:spcAft>
            </a:pPr>
            <a:r>
              <a:rPr lang="en-AU" dirty="0"/>
              <a:t>We find the steady-state distribution of the Markov Chain by solving                   .</a:t>
            </a:r>
          </a:p>
          <a:p>
            <a:pPr>
              <a:lnSpc>
                <a:spcPct val="105000"/>
              </a:lnSpc>
              <a:spcAft>
                <a:spcPts val="400"/>
              </a:spcAft>
            </a:pPr>
            <a:endParaRPr lang="en-AU" dirty="0"/>
          </a:p>
          <a:p>
            <a:pPr>
              <a:lnSpc>
                <a:spcPct val="105000"/>
              </a:lnSpc>
              <a:spcAft>
                <a:spcPts val="400"/>
              </a:spcAft>
            </a:pPr>
            <a:r>
              <a:rPr lang="en-AU" dirty="0"/>
              <a:t>Here, we find                                         such that</a:t>
            </a:r>
          </a:p>
          <a:p>
            <a:pPr>
              <a:lnSpc>
                <a:spcPct val="105000"/>
              </a:lnSpc>
              <a:spcAft>
                <a:spcPts val="400"/>
              </a:spcAft>
            </a:pPr>
            <a:endParaRPr lang="en-AU" dirty="0"/>
          </a:p>
          <a:p>
            <a:pPr>
              <a:lnSpc>
                <a:spcPct val="105000"/>
              </a:lnSpc>
              <a:spcAft>
                <a:spcPts val="400"/>
              </a:spcAft>
            </a:pPr>
            <a:endParaRPr lang="en-AU" dirty="0"/>
          </a:p>
          <a:p>
            <a:pPr>
              <a:lnSpc>
                <a:spcPct val="105000"/>
              </a:lnSpc>
              <a:spcAft>
                <a:spcPts val="400"/>
              </a:spcAft>
            </a:pPr>
            <a:endParaRPr lang="en-AU" dirty="0"/>
          </a:p>
          <a:p>
            <a:pPr>
              <a:lnSpc>
                <a:spcPct val="105000"/>
              </a:lnSpc>
              <a:spcAft>
                <a:spcPts val="400"/>
              </a:spcAft>
            </a:pPr>
            <a:endParaRPr lang="en-AU" dirty="0"/>
          </a:p>
          <a:p>
            <a:pPr>
              <a:lnSpc>
                <a:spcPct val="105000"/>
              </a:lnSpc>
              <a:spcAft>
                <a:spcPts val="400"/>
              </a:spcAft>
            </a:pPr>
            <a:endParaRPr lang="en-AU" dirty="0"/>
          </a:p>
          <a:p>
            <a:pPr>
              <a:lnSpc>
                <a:spcPct val="105000"/>
              </a:lnSpc>
              <a:spcAft>
                <a:spcPts val="400"/>
              </a:spcAft>
            </a:pPr>
            <a:endParaRPr lang="en-AU" dirty="0"/>
          </a:p>
          <a:p>
            <a:pPr>
              <a:lnSpc>
                <a:spcPct val="105000"/>
              </a:lnSpc>
              <a:spcAft>
                <a:spcPts val="400"/>
              </a:spcAft>
            </a:pPr>
            <a:r>
              <a:rPr lang="en-AU" dirty="0"/>
              <a:t>This gives</a:t>
            </a:r>
          </a:p>
          <a:p>
            <a:pPr>
              <a:lnSpc>
                <a:spcPct val="105000"/>
              </a:lnSpc>
              <a:spcAft>
                <a:spcPts val="400"/>
              </a:spcAft>
            </a:pPr>
            <a:endParaRPr lang="en-AU" dirty="0"/>
          </a:p>
          <a:p>
            <a:pPr>
              <a:lnSpc>
                <a:spcPct val="105000"/>
              </a:lnSpc>
              <a:spcAft>
                <a:spcPts val="400"/>
              </a:spcAft>
            </a:pPr>
            <a:endParaRPr lang="en-AU" dirty="0"/>
          </a:p>
          <a:p>
            <a:pPr>
              <a:lnSpc>
                <a:spcPct val="120000"/>
              </a:lnSpc>
              <a:spcAft>
                <a:spcPts val="2100"/>
              </a:spcAft>
            </a:pPr>
            <a:endParaRPr lang="en-AU" dirty="0"/>
          </a:p>
        </p:txBody>
      </p:sp>
      <p:graphicFrame>
        <p:nvGraphicFramePr>
          <p:cNvPr id="22" name="Object 21">
            <a:extLst>
              <a:ext uri="{FF2B5EF4-FFF2-40B4-BE49-F238E27FC236}">
                <a16:creationId xmlns:a16="http://schemas.microsoft.com/office/drawing/2014/main" id="{FAC37DBF-660E-4D8A-86DF-703D1E312477}"/>
              </a:ext>
            </a:extLst>
          </p:cNvPr>
          <p:cNvGraphicFramePr>
            <a:graphicFrameLocks noChangeAspect="1"/>
          </p:cNvGraphicFramePr>
          <p:nvPr>
            <p:extLst>
              <p:ext uri="{D42A27DB-BD31-4B8C-83A1-F6EECF244321}">
                <p14:modId xmlns:p14="http://schemas.microsoft.com/office/powerpoint/2010/main" val="339814959"/>
              </p:ext>
            </p:extLst>
          </p:nvPr>
        </p:nvGraphicFramePr>
        <p:xfrm>
          <a:off x="8922639" y="1628754"/>
          <a:ext cx="1295400" cy="369888"/>
        </p:xfrm>
        <a:graphic>
          <a:graphicData uri="http://schemas.openxmlformats.org/presentationml/2006/ole">
            <mc:AlternateContent xmlns:mc="http://schemas.openxmlformats.org/markup-compatibility/2006">
              <mc:Choice xmlns:v="urn:schemas-microsoft-com:vml" Requires="v">
                <p:oleObj spid="_x0000_s3090" name="Equation" r:id="rId4" imgW="1295280" imgH="380880" progId="Equation.DSMT4">
                  <p:embed/>
                </p:oleObj>
              </mc:Choice>
              <mc:Fallback>
                <p:oleObj name="Equation" r:id="rId4" imgW="1295280" imgH="380880" progId="Equation.DSMT4">
                  <p:embed/>
                  <p:pic>
                    <p:nvPicPr>
                      <p:cNvPr id="22" name="Object 21">
                        <a:extLst>
                          <a:ext uri="{FF2B5EF4-FFF2-40B4-BE49-F238E27FC236}">
                            <a16:creationId xmlns:a16="http://schemas.microsoft.com/office/drawing/2014/main" id="{FAC37DBF-660E-4D8A-86DF-703D1E312477}"/>
                          </a:ext>
                        </a:extLst>
                      </p:cNvPr>
                      <p:cNvPicPr>
                        <a:picLocks noChangeAspect="1" noChangeArrowheads="1"/>
                      </p:cNvPicPr>
                      <p:nvPr/>
                    </p:nvPicPr>
                    <p:blipFill>
                      <a:blip r:embed="rId5"/>
                      <a:srcRect/>
                      <a:stretch>
                        <a:fillRect/>
                      </a:stretch>
                    </p:blipFill>
                    <p:spPr bwMode="auto">
                      <a:xfrm>
                        <a:off x="8922639" y="1628754"/>
                        <a:ext cx="1295400" cy="369888"/>
                      </a:xfrm>
                      <a:prstGeom prst="rect">
                        <a:avLst/>
                      </a:prstGeom>
                      <a:noFill/>
                      <a:ln>
                        <a:noFill/>
                      </a:ln>
                      <a:extLst/>
                    </p:spPr>
                  </p:pic>
                </p:oleObj>
              </mc:Fallback>
            </mc:AlternateContent>
          </a:graphicData>
        </a:graphic>
      </p:graphicFrame>
      <p:graphicFrame>
        <p:nvGraphicFramePr>
          <p:cNvPr id="23" name="Object 22">
            <a:extLst>
              <a:ext uri="{FF2B5EF4-FFF2-40B4-BE49-F238E27FC236}">
                <a16:creationId xmlns:a16="http://schemas.microsoft.com/office/drawing/2014/main" id="{B3DB0244-104B-4CBB-9B73-BBFADD1656EE}"/>
              </a:ext>
            </a:extLst>
          </p:cNvPr>
          <p:cNvGraphicFramePr>
            <a:graphicFrameLocks noChangeAspect="1"/>
          </p:cNvGraphicFramePr>
          <p:nvPr>
            <p:extLst>
              <p:ext uri="{D42A27DB-BD31-4B8C-83A1-F6EECF244321}">
                <p14:modId xmlns:p14="http://schemas.microsoft.com/office/powerpoint/2010/main" val="2760145434"/>
              </p:ext>
            </p:extLst>
          </p:nvPr>
        </p:nvGraphicFramePr>
        <p:xfrm>
          <a:off x="2564829" y="2405368"/>
          <a:ext cx="2857500" cy="392112"/>
        </p:xfrm>
        <a:graphic>
          <a:graphicData uri="http://schemas.openxmlformats.org/presentationml/2006/ole">
            <mc:AlternateContent xmlns:mc="http://schemas.openxmlformats.org/markup-compatibility/2006">
              <mc:Choice xmlns:v="urn:schemas-microsoft-com:vml" Requires="v">
                <p:oleObj spid="_x0000_s3091" name="Equation" r:id="rId6" imgW="2857320" imgH="406080" progId="Equation.DSMT4">
                  <p:embed/>
                </p:oleObj>
              </mc:Choice>
              <mc:Fallback>
                <p:oleObj name="Equation" r:id="rId6" imgW="2857320" imgH="406080" progId="Equation.DSMT4">
                  <p:embed/>
                  <p:pic>
                    <p:nvPicPr>
                      <p:cNvPr id="23" name="Object 22">
                        <a:extLst>
                          <a:ext uri="{FF2B5EF4-FFF2-40B4-BE49-F238E27FC236}">
                            <a16:creationId xmlns:a16="http://schemas.microsoft.com/office/drawing/2014/main" id="{B3DB0244-104B-4CBB-9B73-BBFADD1656EE}"/>
                          </a:ext>
                        </a:extLst>
                      </p:cNvPr>
                      <p:cNvPicPr>
                        <a:picLocks noChangeAspect="1" noChangeArrowheads="1"/>
                      </p:cNvPicPr>
                      <p:nvPr/>
                    </p:nvPicPr>
                    <p:blipFill>
                      <a:blip r:embed="rId7"/>
                      <a:srcRect/>
                      <a:stretch>
                        <a:fillRect/>
                      </a:stretch>
                    </p:blipFill>
                    <p:spPr bwMode="auto">
                      <a:xfrm>
                        <a:off x="2564829" y="2405368"/>
                        <a:ext cx="285750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a:extLst>
              <a:ext uri="{FF2B5EF4-FFF2-40B4-BE49-F238E27FC236}">
                <a16:creationId xmlns:a16="http://schemas.microsoft.com/office/drawing/2014/main" id="{66ADF675-8B16-4FB7-92D4-74B23288F53A}"/>
              </a:ext>
            </a:extLst>
          </p:cNvPr>
          <p:cNvGraphicFramePr>
            <a:graphicFrameLocks noChangeAspect="1"/>
          </p:cNvGraphicFramePr>
          <p:nvPr>
            <p:extLst>
              <p:ext uri="{D42A27DB-BD31-4B8C-83A1-F6EECF244321}">
                <p14:modId xmlns:p14="http://schemas.microsoft.com/office/powerpoint/2010/main" val="667911425"/>
              </p:ext>
            </p:extLst>
          </p:nvPr>
        </p:nvGraphicFramePr>
        <p:xfrm>
          <a:off x="844042" y="2905898"/>
          <a:ext cx="7721600" cy="1924050"/>
        </p:xfrm>
        <a:graphic>
          <a:graphicData uri="http://schemas.openxmlformats.org/presentationml/2006/ole">
            <mc:AlternateContent xmlns:mc="http://schemas.openxmlformats.org/markup-compatibility/2006">
              <mc:Choice xmlns:v="urn:schemas-microsoft-com:vml" Requires="v">
                <p:oleObj spid="_x0000_s3092" name="Equation" r:id="rId8" imgW="7721280" imgH="1968480" progId="Equation.DSMT4">
                  <p:embed/>
                </p:oleObj>
              </mc:Choice>
              <mc:Fallback>
                <p:oleObj name="Equation" r:id="rId8" imgW="7721280" imgH="1968480" progId="Equation.DSMT4">
                  <p:embed/>
                  <p:pic>
                    <p:nvPicPr>
                      <p:cNvPr id="24" name="Object 23">
                        <a:extLst>
                          <a:ext uri="{FF2B5EF4-FFF2-40B4-BE49-F238E27FC236}">
                            <a16:creationId xmlns:a16="http://schemas.microsoft.com/office/drawing/2014/main" id="{66ADF675-8B16-4FB7-92D4-74B23288F53A}"/>
                          </a:ext>
                        </a:extLst>
                      </p:cNvPr>
                      <p:cNvPicPr>
                        <a:picLocks noChangeAspect="1" noChangeArrowheads="1"/>
                      </p:cNvPicPr>
                      <p:nvPr/>
                    </p:nvPicPr>
                    <p:blipFill>
                      <a:blip r:embed="rId9"/>
                      <a:srcRect/>
                      <a:stretch>
                        <a:fillRect/>
                      </a:stretch>
                    </p:blipFill>
                    <p:spPr bwMode="auto">
                      <a:xfrm>
                        <a:off x="844042" y="2905898"/>
                        <a:ext cx="77216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a:extLst>
              <a:ext uri="{FF2B5EF4-FFF2-40B4-BE49-F238E27FC236}">
                <a16:creationId xmlns:a16="http://schemas.microsoft.com/office/drawing/2014/main" id="{87399D9B-78F7-4469-8334-C0839B82DC64}"/>
              </a:ext>
            </a:extLst>
          </p:cNvPr>
          <p:cNvGraphicFramePr>
            <a:graphicFrameLocks noChangeAspect="1"/>
          </p:cNvGraphicFramePr>
          <p:nvPr>
            <p:extLst>
              <p:ext uri="{D42A27DB-BD31-4B8C-83A1-F6EECF244321}">
                <p14:modId xmlns:p14="http://schemas.microsoft.com/office/powerpoint/2010/main" val="3867633486"/>
              </p:ext>
            </p:extLst>
          </p:nvPr>
        </p:nvGraphicFramePr>
        <p:xfrm>
          <a:off x="2109216" y="4938245"/>
          <a:ext cx="7264400" cy="708025"/>
        </p:xfrm>
        <a:graphic>
          <a:graphicData uri="http://schemas.openxmlformats.org/presentationml/2006/ole">
            <mc:AlternateContent xmlns:mc="http://schemas.openxmlformats.org/markup-compatibility/2006">
              <mc:Choice xmlns:v="urn:schemas-microsoft-com:vml" Requires="v">
                <p:oleObj spid="_x0000_s3093" name="Equation" r:id="rId10" imgW="7264080" imgH="723600" progId="Equation.DSMT4">
                  <p:embed/>
                </p:oleObj>
              </mc:Choice>
              <mc:Fallback>
                <p:oleObj name="Equation" r:id="rId10" imgW="7264080" imgH="723600" progId="Equation.DSMT4">
                  <p:embed/>
                  <p:pic>
                    <p:nvPicPr>
                      <p:cNvPr id="25" name="Object 24">
                        <a:extLst>
                          <a:ext uri="{FF2B5EF4-FFF2-40B4-BE49-F238E27FC236}">
                            <a16:creationId xmlns:a16="http://schemas.microsoft.com/office/drawing/2014/main" id="{87399D9B-78F7-4469-8334-C0839B82DC64}"/>
                          </a:ext>
                        </a:extLst>
                      </p:cNvPr>
                      <p:cNvPicPr>
                        <a:picLocks noChangeAspect="1" noChangeArrowheads="1"/>
                      </p:cNvPicPr>
                      <p:nvPr/>
                    </p:nvPicPr>
                    <p:blipFill>
                      <a:blip r:embed="rId11"/>
                      <a:srcRect/>
                      <a:stretch>
                        <a:fillRect/>
                      </a:stretch>
                    </p:blipFill>
                    <p:spPr bwMode="auto">
                      <a:xfrm>
                        <a:off x="2109216" y="4938245"/>
                        <a:ext cx="7264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380498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528320" y="802641"/>
            <a:ext cx="10426192" cy="717816"/>
          </a:xfrm>
        </p:spPr>
        <p:txBody>
          <a:bodyPr/>
          <a:lstStyle/>
          <a:p>
            <a:r>
              <a:rPr lang="en-US" dirty="0"/>
              <a:t>Classification of Markov Chains: Absorbing</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Faculty of Science</a:t>
            </a:r>
          </a:p>
        </p:txBody>
      </p:sp>
      <p:sp>
        <p:nvSpPr>
          <p:cNvPr id="19"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497225" y="1589047"/>
            <a:ext cx="11591993" cy="4557753"/>
          </a:xfrm>
        </p:spPr>
        <p:txBody>
          <a:bodyPr/>
          <a:lstStyle/>
          <a:p>
            <a:pPr>
              <a:lnSpc>
                <a:spcPct val="105000"/>
              </a:lnSpc>
              <a:spcAft>
                <a:spcPts val="400"/>
              </a:spcAft>
            </a:pPr>
            <a:r>
              <a:rPr lang="en-AU" dirty="0"/>
              <a:t>                                                                                                            can be solved by either           </a:t>
            </a:r>
          </a:p>
          <a:p>
            <a:pPr>
              <a:lnSpc>
                <a:spcPct val="105000"/>
              </a:lnSpc>
              <a:spcAft>
                <a:spcPts val="400"/>
              </a:spcAft>
            </a:pPr>
            <a:endParaRPr lang="en-AU" dirty="0"/>
          </a:p>
          <a:p>
            <a:pPr marL="0" indent="0">
              <a:lnSpc>
                <a:spcPct val="105000"/>
              </a:lnSpc>
              <a:spcAft>
                <a:spcPts val="400"/>
              </a:spcAft>
              <a:buNone/>
            </a:pPr>
            <a:r>
              <a:rPr lang="en-AU" dirty="0"/>
              <a:t>                                                                               (or any linear combination of these.)</a:t>
            </a:r>
          </a:p>
          <a:p>
            <a:pPr>
              <a:lnSpc>
                <a:spcPct val="105000"/>
              </a:lnSpc>
              <a:spcAft>
                <a:spcPts val="400"/>
              </a:spcAft>
            </a:pPr>
            <a:endParaRPr lang="en-AU" dirty="0"/>
          </a:p>
          <a:p>
            <a:pPr>
              <a:lnSpc>
                <a:spcPct val="105000"/>
              </a:lnSpc>
              <a:spcAft>
                <a:spcPts val="400"/>
              </a:spcAft>
            </a:pPr>
            <a:r>
              <a:rPr lang="en-AU" dirty="0"/>
              <a:t>There is no unique absorbing state.</a:t>
            </a:r>
          </a:p>
          <a:p>
            <a:pPr>
              <a:lnSpc>
                <a:spcPct val="105000"/>
              </a:lnSpc>
              <a:spcAft>
                <a:spcPts val="400"/>
              </a:spcAft>
            </a:pPr>
            <a:endParaRPr lang="en-AU" dirty="0"/>
          </a:p>
          <a:p>
            <a:pPr>
              <a:lnSpc>
                <a:spcPct val="105000"/>
              </a:lnSpc>
              <a:spcAft>
                <a:spcPts val="400"/>
              </a:spcAft>
            </a:pPr>
            <a:r>
              <a:rPr lang="en-AU" dirty="0"/>
              <a:t>This can be seen from the state diagram. The system could eventually get “stuck” in State 0 </a:t>
            </a:r>
            <a:r>
              <a:rPr lang="en-AU"/>
              <a:t>or in State 4.</a:t>
            </a:r>
            <a:endParaRPr lang="en-AU" dirty="0"/>
          </a:p>
        </p:txBody>
      </p:sp>
      <p:graphicFrame>
        <p:nvGraphicFramePr>
          <p:cNvPr id="22" name="Object 21">
            <a:extLst>
              <a:ext uri="{FF2B5EF4-FFF2-40B4-BE49-F238E27FC236}">
                <a16:creationId xmlns:a16="http://schemas.microsoft.com/office/drawing/2014/main" id="{FAC37DBF-660E-4D8A-86DF-703D1E312477}"/>
              </a:ext>
            </a:extLst>
          </p:cNvPr>
          <p:cNvGraphicFramePr>
            <a:graphicFrameLocks noChangeAspect="1"/>
          </p:cNvGraphicFramePr>
          <p:nvPr>
            <p:extLst>
              <p:ext uri="{D42A27DB-BD31-4B8C-83A1-F6EECF244321}">
                <p14:modId xmlns:p14="http://schemas.microsoft.com/office/powerpoint/2010/main" val="3189948611"/>
              </p:ext>
            </p:extLst>
          </p:nvPr>
        </p:nvGraphicFramePr>
        <p:xfrm>
          <a:off x="864426" y="1415225"/>
          <a:ext cx="7924800" cy="703262"/>
        </p:xfrm>
        <a:graphic>
          <a:graphicData uri="http://schemas.openxmlformats.org/presentationml/2006/ole">
            <mc:AlternateContent xmlns:mc="http://schemas.openxmlformats.org/markup-compatibility/2006">
              <mc:Choice xmlns:v="urn:schemas-microsoft-com:vml" Requires="v">
                <p:oleObj spid="_x0000_s4110" name="Equation" r:id="rId4" imgW="7924680" imgH="723600" progId="Equation.DSMT4">
                  <p:embed/>
                </p:oleObj>
              </mc:Choice>
              <mc:Fallback>
                <p:oleObj name="Equation" r:id="rId4" imgW="7924680" imgH="723600" progId="Equation.DSMT4">
                  <p:embed/>
                  <p:pic>
                    <p:nvPicPr>
                      <p:cNvPr id="22" name="Object 21">
                        <a:extLst>
                          <a:ext uri="{FF2B5EF4-FFF2-40B4-BE49-F238E27FC236}">
                            <a16:creationId xmlns:a16="http://schemas.microsoft.com/office/drawing/2014/main" id="{FAC37DBF-660E-4D8A-86DF-703D1E312477}"/>
                          </a:ext>
                        </a:extLst>
                      </p:cNvPr>
                      <p:cNvPicPr>
                        <a:picLocks noChangeAspect="1" noChangeArrowheads="1"/>
                      </p:cNvPicPr>
                      <p:nvPr/>
                    </p:nvPicPr>
                    <p:blipFill>
                      <a:blip r:embed="rId5"/>
                      <a:srcRect/>
                      <a:stretch>
                        <a:fillRect/>
                      </a:stretch>
                    </p:blipFill>
                    <p:spPr bwMode="auto">
                      <a:xfrm>
                        <a:off x="864426" y="1415225"/>
                        <a:ext cx="7924800" cy="703262"/>
                      </a:xfrm>
                      <a:prstGeom prst="rect">
                        <a:avLst/>
                      </a:prstGeom>
                      <a:noFill/>
                      <a:ln>
                        <a:noFill/>
                      </a:ln>
                      <a:extLst/>
                    </p:spPr>
                  </p:pic>
                </p:oleObj>
              </mc:Fallback>
            </mc:AlternateContent>
          </a:graphicData>
        </a:graphic>
      </p:graphicFrame>
      <p:graphicFrame>
        <p:nvGraphicFramePr>
          <p:cNvPr id="9" name="Object 8">
            <a:extLst>
              <a:ext uri="{FF2B5EF4-FFF2-40B4-BE49-F238E27FC236}">
                <a16:creationId xmlns:a16="http://schemas.microsoft.com/office/drawing/2014/main" id="{335C484B-9D10-4866-831A-DA0E2F541F59}"/>
              </a:ext>
            </a:extLst>
          </p:cNvPr>
          <p:cNvGraphicFramePr>
            <a:graphicFrameLocks noChangeAspect="1"/>
          </p:cNvGraphicFramePr>
          <p:nvPr>
            <p:extLst>
              <p:ext uri="{D42A27DB-BD31-4B8C-83A1-F6EECF244321}">
                <p14:modId xmlns:p14="http://schemas.microsoft.com/office/powerpoint/2010/main" val="3494477562"/>
              </p:ext>
            </p:extLst>
          </p:nvPr>
        </p:nvGraphicFramePr>
        <p:xfrm>
          <a:off x="864426" y="2401571"/>
          <a:ext cx="5541962" cy="393700"/>
        </p:xfrm>
        <a:graphic>
          <a:graphicData uri="http://schemas.openxmlformats.org/presentationml/2006/ole">
            <mc:AlternateContent xmlns:mc="http://schemas.openxmlformats.org/markup-compatibility/2006">
              <mc:Choice xmlns:v="urn:schemas-microsoft-com:vml" Requires="v">
                <p:oleObj spid="_x0000_s4111" name="Equation" r:id="rId6" imgW="5537160" imgH="406080" progId="Equation.DSMT4">
                  <p:embed/>
                </p:oleObj>
              </mc:Choice>
              <mc:Fallback>
                <p:oleObj name="Equation" r:id="rId6" imgW="5537160" imgH="406080" progId="Equation.DSMT4">
                  <p:embed/>
                  <p:pic>
                    <p:nvPicPr>
                      <p:cNvPr id="9" name="Object 8">
                        <a:extLst>
                          <a:ext uri="{FF2B5EF4-FFF2-40B4-BE49-F238E27FC236}">
                            <a16:creationId xmlns:a16="http://schemas.microsoft.com/office/drawing/2014/main" id="{335C484B-9D10-4866-831A-DA0E2F541F59}"/>
                          </a:ext>
                        </a:extLst>
                      </p:cNvPr>
                      <p:cNvPicPr>
                        <a:picLocks noChangeAspect="1" noChangeArrowheads="1"/>
                      </p:cNvPicPr>
                      <p:nvPr/>
                    </p:nvPicPr>
                    <p:blipFill>
                      <a:blip r:embed="rId7"/>
                      <a:srcRect/>
                      <a:stretch>
                        <a:fillRect/>
                      </a:stretch>
                    </p:blipFill>
                    <p:spPr bwMode="auto">
                      <a:xfrm>
                        <a:off x="864426" y="2401571"/>
                        <a:ext cx="554196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0" name="Straight Arrow Connector 9">
            <a:extLst>
              <a:ext uri="{FF2B5EF4-FFF2-40B4-BE49-F238E27FC236}">
                <a16:creationId xmlns:a16="http://schemas.microsoft.com/office/drawing/2014/main" id="{9DB519F8-47C1-4004-90C6-553B74B482C8}"/>
              </a:ext>
            </a:extLst>
          </p:cNvPr>
          <p:cNvCxnSpPr>
            <a:cxnSpLocks/>
          </p:cNvCxnSpPr>
          <p:nvPr/>
        </p:nvCxnSpPr>
        <p:spPr>
          <a:xfrm flipH="1">
            <a:off x="7246022" y="5379357"/>
            <a:ext cx="1509573" cy="1"/>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A0D52C1-894C-4449-AE7A-E87BC20FA3C7}"/>
              </a:ext>
            </a:extLst>
          </p:cNvPr>
          <p:cNvCxnSpPr>
            <a:cxnSpLocks/>
          </p:cNvCxnSpPr>
          <p:nvPr/>
        </p:nvCxnSpPr>
        <p:spPr>
          <a:xfrm>
            <a:off x="6000478" y="5003770"/>
            <a:ext cx="1406713" cy="0"/>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4BD838F-4200-4409-8653-EDDD9BBE608A}"/>
              </a:ext>
            </a:extLst>
          </p:cNvPr>
          <p:cNvCxnSpPr>
            <a:cxnSpLocks/>
          </p:cNvCxnSpPr>
          <p:nvPr/>
        </p:nvCxnSpPr>
        <p:spPr>
          <a:xfrm>
            <a:off x="4632960" y="5387677"/>
            <a:ext cx="5187696"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1CB95B3-9672-4A6C-A818-28780763F73F}"/>
              </a:ext>
            </a:extLst>
          </p:cNvPr>
          <p:cNvCxnSpPr>
            <a:cxnSpLocks/>
          </p:cNvCxnSpPr>
          <p:nvPr/>
        </p:nvCxnSpPr>
        <p:spPr>
          <a:xfrm flipV="1">
            <a:off x="6185649" y="5003770"/>
            <a:ext cx="5241751" cy="2002"/>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0FF0195-5947-49FA-BAF6-F0BD9462761F}"/>
              </a:ext>
            </a:extLst>
          </p:cNvPr>
          <p:cNvCxnSpPr>
            <a:cxnSpLocks/>
          </p:cNvCxnSpPr>
          <p:nvPr/>
        </p:nvCxnSpPr>
        <p:spPr>
          <a:xfrm>
            <a:off x="9382859" y="5003770"/>
            <a:ext cx="1233319" cy="0"/>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929B583-3364-4B23-8D07-0A1B41AD07E6}"/>
              </a:ext>
            </a:extLst>
          </p:cNvPr>
          <p:cNvCxnSpPr>
            <a:cxnSpLocks/>
          </p:cNvCxnSpPr>
          <p:nvPr/>
        </p:nvCxnSpPr>
        <p:spPr>
          <a:xfrm>
            <a:off x="7693038" y="5003770"/>
            <a:ext cx="1406713" cy="0"/>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0C8F265-9EFF-4B09-9FDE-28872F937CFB}"/>
              </a:ext>
            </a:extLst>
          </p:cNvPr>
          <p:cNvCxnSpPr>
            <a:cxnSpLocks/>
          </p:cNvCxnSpPr>
          <p:nvPr/>
        </p:nvCxnSpPr>
        <p:spPr>
          <a:xfrm flipH="1">
            <a:off x="8792810" y="5396424"/>
            <a:ext cx="1247302" cy="0"/>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7ADDA40C-BAB1-4084-B339-3159B2D7982F}"/>
              </a:ext>
            </a:extLst>
          </p:cNvPr>
          <p:cNvSpPr/>
          <p:nvPr/>
        </p:nvSpPr>
        <p:spPr>
          <a:xfrm>
            <a:off x="4320000" y="4680000"/>
            <a:ext cx="1080000" cy="1080000"/>
          </a:xfrm>
          <a:prstGeom prst="ellipse">
            <a:avLst/>
          </a:prstGeom>
          <a:solidFill>
            <a:srgbClr val="FF0000"/>
          </a:solidFill>
          <a:ln w="53975">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8" name="Oval 17">
            <a:extLst>
              <a:ext uri="{FF2B5EF4-FFF2-40B4-BE49-F238E27FC236}">
                <a16:creationId xmlns:a16="http://schemas.microsoft.com/office/drawing/2014/main" id="{618669D3-B5EE-433E-A00D-4F4D3B1DADB4}"/>
              </a:ext>
            </a:extLst>
          </p:cNvPr>
          <p:cNvSpPr/>
          <p:nvPr/>
        </p:nvSpPr>
        <p:spPr>
          <a:xfrm>
            <a:off x="7560000" y="4680000"/>
            <a:ext cx="1080000" cy="1080000"/>
          </a:xfrm>
          <a:prstGeom prst="ellipse">
            <a:avLst/>
          </a:prstGeom>
          <a:solidFill>
            <a:srgbClr val="FF0000"/>
          </a:solidFill>
          <a:ln w="53975">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Oval 19">
            <a:extLst>
              <a:ext uri="{FF2B5EF4-FFF2-40B4-BE49-F238E27FC236}">
                <a16:creationId xmlns:a16="http://schemas.microsoft.com/office/drawing/2014/main" id="{121400D6-AAAF-44C1-BE2C-1E8CD2D71F1C}"/>
              </a:ext>
            </a:extLst>
          </p:cNvPr>
          <p:cNvSpPr/>
          <p:nvPr/>
        </p:nvSpPr>
        <p:spPr>
          <a:xfrm>
            <a:off x="9180000" y="4680000"/>
            <a:ext cx="1080000" cy="1080000"/>
          </a:xfrm>
          <a:prstGeom prst="ellipse">
            <a:avLst/>
          </a:prstGeom>
          <a:solidFill>
            <a:srgbClr val="FF0000"/>
          </a:solidFill>
          <a:ln w="53975">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val 20">
            <a:extLst>
              <a:ext uri="{FF2B5EF4-FFF2-40B4-BE49-F238E27FC236}">
                <a16:creationId xmlns:a16="http://schemas.microsoft.com/office/drawing/2014/main" id="{AE49C46D-F970-48DF-B362-D1DFC99014AD}"/>
              </a:ext>
            </a:extLst>
          </p:cNvPr>
          <p:cNvSpPr/>
          <p:nvPr/>
        </p:nvSpPr>
        <p:spPr>
          <a:xfrm>
            <a:off x="10800000" y="4680000"/>
            <a:ext cx="1080000" cy="1080000"/>
          </a:xfrm>
          <a:prstGeom prst="ellipse">
            <a:avLst/>
          </a:prstGeom>
          <a:solidFill>
            <a:srgbClr val="FF0000"/>
          </a:solidFill>
          <a:ln w="53975">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6" name="Straight Arrow Connector 25">
            <a:extLst>
              <a:ext uri="{FF2B5EF4-FFF2-40B4-BE49-F238E27FC236}">
                <a16:creationId xmlns:a16="http://schemas.microsoft.com/office/drawing/2014/main" id="{00AACF32-DB7E-4975-A9C1-459C67AED656}"/>
              </a:ext>
            </a:extLst>
          </p:cNvPr>
          <p:cNvCxnSpPr>
            <a:cxnSpLocks/>
          </p:cNvCxnSpPr>
          <p:nvPr/>
        </p:nvCxnSpPr>
        <p:spPr>
          <a:xfrm flipH="1">
            <a:off x="5538434" y="5377375"/>
            <a:ext cx="1509573" cy="1"/>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A92C376C-772C-4B97-A63D-1907E804D4E9}"/>
              </a:ext>
            </a:extLst>
          </p:cNvPr>
          <p:cNvSpPr/>
          <p:nvPr/>
        </p:nvSpPr>
        <p:spPr>
          <a:xfrm>
            <a:off x="5920229" y="4699482"/>
            <a:ext cx="1080000" cy="1080000"/>
          </a:xfrm>
          <a:prstGeom prst="ellipse">
            <a:avLst/>
          </a:prstGeom>
          <a:solidFill>
            <a:srgbClr val="FF0000"/>
          </a:solidFill>
          <a:ln w="53975">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28" name="Object 27">
            <a:extLst>
              <a:ext uri="{FF2B5EF4-FFF2-40B4-BE49-F238E27FC236}">
                <a16:creationId xmlns:a16="http://schemas.microsoft.com/office/drawing/2014/main" id="{7E66948C-C415-4EB3-95AC-6D40C06607EB}"/>
              </a:ext>
            </a:extLst>
          </p:cNvPr>
          <p:cNvGraphicFramePr>
            <a:graphicFrameLocks noChangeAspect="1"/>
          </p:cNvGraphicFramePr>
          <p:nvPr>
            <p:extLst>
              <p:ext uri="{D42A27DB-BD31-4B8C-83A1-F6EECF244321}">
                <p14:modId xmlns:p14="http://schemas.microsoft.com/office/powerpoint/2010/main" val="1004251127"/>
              </p:ext>
            </p:extLst>
          </p:nvPr>
        </p:nvGraphicFramePr>
        <p:xfrm>
          <a:off x="4723972" y="5064113"/>
          <a:ext cx="6654800" cy="261938"/>
        </p:xfrm>
        <a:graphic>
          <a:graphicData uri="http://schemas.openxmlformats.org/presentationml/2006/ole">
            <mc:AlternateContent xmlns:mc="http://schemas.openxmlformats.org/markup-compatibility/2006">
              <mc:Choice xmlns:v="urn:schemas-microsoft-com:vml" Requires="v">
                <p:oleObj spid="_x0000_s4112" name="Equation" r:id="rId8" imgW="6654600" imgH="266400" progId="Equation.DSMT4">
                  <p:embed/>
                </p:oleObj>
              </mc:Choice>
              <mc:Fallback>
                <p:oleObj name="Equation" r:id="rId8" imgW="6654600" imgH="266400" progId="Equation.DSMT4">
                  <p:embed/>
                  <p:pic>
                    <p:nvPicPr>
                      <p:cNvPr id="28" name="Object 27">
                        <a:extLst>
                          <a:ext uri="{FF2B5EF4-FFF2-40B4-BE49-F238E27FC236}">
                            <a16:creationId xmlns:a16="http://schemas.microsoft.com/office/drawing/2014/main" id="{7E66948C-C415-4EB3-95AC-6D40C06607EB}"/>
                          </a:ext>
                        </a:extLst>
                      </p:cNvPr>
                      <p:cNvPicPr>
                        <a:picLocks noChangeAspect="1" noChangeArrowheads="1"/>
                      </p:cNvPicPr>
                      <p:nvPr/>
                    </p:nvPicPr>
                    <p:blipFill>
                      <a:blip r:embed="rId9"/>
                      <a:srcRect/>
                      <a:stretch>
                        <a:fillRect/>
                      </a:stretch>
                    </p:blipFill>
                    <p:spPr bwMode="auto">
                      <a:xfrm>
                        <a:off x="4723972" y="5064113"/>
                        <a:ext cx="6654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245017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528320" y="802641"/>
            <a:ext cx="10426192" cy="717816"/>
          </a:xfrm>
        </p:spPr>
        <p:txBody>
          <a:bodyPr/>
          <a:lstStyle/>
          <a:p>
            <a:r>
              <a:rPr lang="en-US" dirty="0"/>
              <a:t>Classification of Markov Chains: Communication</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Faculty of Science</a:t>
            </a:r>
          </a:p>
        </p:txBody>
      </p:sp>
      <p:sp>
        <p:nvSpPr>
          <p:cNvPr id="19"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497225" y="1589047"/>
            <a:ext cx="11591993" cy="4557753"/>
          </a:xfrm>
        </p:spPr>
        <p:txBody>
          <a:bodyPr/>
          <a:lstStyle/>
          <a:p>
            <a:pPr>
              <a:lnSpc>
                <a:spcPct val="105000"/>
              </a:lnSpc>
              <a:spcAft>
                <a:spcPts val="400"/>
              </a:spcAft>
            </a:pPr>
            <a:r>
              <a:rPr lang="en-AU" dirty="0"/>
              <a:t>The state </a:t>
            </a:r>
            <a:r>
              <a:rPr lang="en-AU" i="1" dirty="0" err="1"/>
              <a:t>i</a:t>
            </a:r>
            <a:r>
              <a:rPr lang="en-AU" dirty="0"/>
              <a:t> is said to </a:t>
            </a:r>
            <a:r>
              <a:rPr lang="en-AU" b="1" dirty="0"/>
              <a:t>communicate</a:t>
            </a:r>
            <a:r>
              <a:rPr lang="en-AU" dirty="0"/>
              <a:t> with state </a:t>
            </a:r>
            <a:r>
              <a:rPr lang="en-AU" i="1" dirty="0"/>
              <a:t>j</a:t>
            </a:r>
            <a:r>
              <a:rPr lang="en-AU" dirty="0"/>
              <a:t> (sometimes written as          ) if, with non-zero probability, a system which is in state</a:t>
            </a:r>
            <a:r>
              <a:rPr lang="en-AU" i="1" dirty="0"/>
              <a:t> </a:t>
            </a:r>
            <a:r>
              <a:rPr lang="en-AU" i="1" dirty="0" err="1"/>
              <a:t>i</a:t>
            </a:r>
            <a:r>
              <a:rPr lang="en-AU" i="1" dirty="0"/>
              <a:t> </a:t>
            </a:r>
            <a:r>
              <a:rPr lang="en-AU" dirty="0"/>
              <a:t>reaches state</a:t>
            </a:r>
            <a:r>
              <a:rPr lang="en-AU" i="1" dirty="0"/>
              <a:t> j </a:t>
            </a:r>
            <a:r>
              <a:rPr lang="en-AU" dirty="0"/>
              <a:t>at a future time. That is, for at least one possible </a:t>
            </a:r>
            <a:r>
              <a:rPr lang="en-AU" i="1" dirty="0"/>
              <a:t>n</a:t>
            </a:r>
            <a:r>
              <a:rPr lang="en-AU" dirty="0"/>
              <a:t>, the </a:t>
            </a:r>
            <a:r>
              <a:rPr lang="en-AU" i="1" dirty="0"/>
              <a:t>n</a:t>
            </a:r>
            <a:r>
              <a:rPr lang="en-AU" dirty="0"/>
              <a:t>-step transition matrix has             .</a:t>
            </a:r>
          </a:p>
          <a:p>
            <a:pPr>
              <a:lnSpc>
                <a:spcPct val="105000"/>
              </a:lnSpc>
              <a:spcAft>
                <a:spcPts val="400"/>
              </a:spcAft>
            </a:pPr>
            <a:endParaRPr lang="en-AU" dirty="0"/>
          </a:p>
          <a:p>
            <a:pPr>
              <a:lnSpc>
                <a:spcPct val="105000"/>
              </a:lnSpc>
              <a:spcAft>
                <a:spcPts val="400"/>
              </a:spcAft>
            </a:pPr>
            <a:r>
              <a:rPr lang="en-AU" dirty="0"/>
              <a:t>In the case below,</a:t>
            </a:r>
          </a:p>
          <a:p>
            <a:pPr>
              <a:lnSpc>
                <a:spcPct val="105000"/>
              </a:lnSpc>
              <a:spcAft>
                <a:spcPts val="400"/>
              </a:spcAft>
            </a:pPr>
            <a:endParaRPr lang="en-AU" dirty="0"/>
          </a:p>
          <a:p>
            <a:pPr>
              <a:lnSpc>
                <a:spcPct val="105000"/>
              </a:lnSpc>
              <a:spcAft>
                <a:spcPts val="400"/>
              </a:spcAft>
            </a:pPr>
            <a:r>
              <a:rPr lang="en-AU" dirty="0"/>
              <a:t>Similarly,</a:t>
            </a:r>
          </a:p>
          <a:p>
            <a:pPr>
              <a:lnSpc>
                <a:spcPct val="105000"/>
              </a:lnSpc>
              <a:spcAft>
                <a:spcPts val="400"/>
              </a:spcAft>
            </a:pPr>
            <a:endParaRPr lang="en-AU" dirty="0"/>
          </a:p>
          <a:p>
            <a:pPr>
              <a:lnSpc>
                <a:spcPct val="105000"/>
              </a:lnSpc>
              <a:spcAft>
                <a:spcPts val="400"/>
              </a:spcAft>
            </a:pPr>
            <a:r>
              <a:rPr lang="en-AU" dirty="0"/>
              <a:t>We can also write  </a:t>
            </a:r>
          </a:p>
        </p:txBody>
      </p:sp>
      <p:cxnSp>
        <p:nvCxnSpPr>
          <p:cNvPr id="10" name="Straight Arrow Connector 9">
            <a:extLst>
              <a:ext uri="{FF2B5EF4-FFF2-40B4-BE49-F238E27FC236}">
                <a16:creationId xmlns:a16="http://schemas.microsoft.com/office/drawing/2014/main" id="{9DB519F8-47C1-4004-90C6-553B74B482C8}"/>
              </a:ext>
            </a:extLst>
          </p:cNvPr>
          <p:cNvCxnSpPr>
            <a:cxnSpLocks/>
          </p:cNvCxnSpPr>
          <p:nvPr/>
        </p:nvCxnSpPr>
        <p:spPr>
          <a:xfrm flipH="1">
            <a:off x="7246022" y="5379357"/>
            <a:ext cx="1509573" cy="1"/>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A0D52C1-894C-4449-AE7A-E87BC20FA3C7}"/>
              </a:ext>
            </a:extLst>
          </p:cNvPr>
          <p:cNvCxnSpPr>
            <a:cxnSpLocks/>
          </p:cNvCxnSpPr>
          <p:nvPr/>
        </p:nvCxnSpPr>
        <p:spPr>
          <a:xfrm>
            <a:off x="6000478" y="5003770"/>
            <a:ext cx="1406713" cy="0"/>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4BD838F-4200-4409-8653-EDDD9BBE608A}"/>
              </a:ext>
            </a:extLst>
          </p:cNvPr>
          <p:cNvCxnSpPr>
            <a:cxnSpLocks/>
          </p:cNvCxnSpPr>
          <p:nvPr/>
        </p:nvCxnSpPr>
        <p:spPr>
          <a:xfrm>
            <a:off x="4632960" y="5387677"/>
            <a:ext cx="5187696"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1CB95B3-9672-4A6C-A818-28780763F73F}"/>
              </a:ext>
            </a:extLst>
          </p:cNvPr>
          <p:cNvCxnSpPr>
            <a:cxnSpLocks/>
          </p:cNvCxnSpPr>
          <p:nvPr/>
        </p:nvCxnSpPr>
        <p:spPr>
          <a:xfrm flipV="1">
            <a:off x="6185649" y="5003770"/>
            <a:ext cx="5241751" cy="2002"/>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0FF0195-5947-49FA-BAF6-F0BD9462761F}"/>
              </a:ext>
            </a:extLst>
          </p:cNvPr>
          <p:cNvCxnSpPr>
            <a:cxnSpLocks/>
          </p:cNvCxnSpPr>
          <p:nvPr/>
        </p:nvCxnSpPr>
        <p:spPr>
          <a:xfrm>
            <a:off x="9382859" y="5003770"/>
            <a:ext cx="1233319" cy="0"/>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929B583-3364-4B23-8D07-0A1B41AD07E6}"/>
              </a:ext>
            </a:extLst>
          </p:cNvPr>
          <p:cNvCxnSpPr>
            <a:cxnSpLocks/>
          </p:cNvCxnSpPr>
          <p:nvPr/>
        </p:nvCxnSpPr>
        <p:spPr>
          <a:xfrm>
            <a:off x="7693038" y="5003770"/>
            <a:ext cx="1406713" cy="0"/>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0C8F265-9EFF-4B09-9FDE-28872F937CFB}"/>
              </a:ext>
            </a:extLst>
          </p:cNvPr>
          <p:cNvCxnSpPr>
            <a:cxnSpLocks/>
          </p:cNvCxnSpPr>
          <p:nvPr/>
        </p:nvCxnSpPr>
        <p:spPr>
          <a:xfrm flipH="1">
            <a:off x="8792810" y="5396424"/>
            <a:ext cx="1247302" cy="0"/>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7ADDA40C-BAB1-4084-B339-3159B2D7982F}"/>
              </a:ext>
            </a:extLst>
          </p:cNvPr>
          <p:cNvSpPr/>
          <p:nvPr/>
        </p:nvSpPr>
        <p:spPr>
          <a:xfrm>
            <a:off x="4320000" y="4680000"/>
            <a:ext cx="1080000" cy="1080000"/>
          </a:xfrm>
          <a:prstGeom prst="ellipse">
            <a:avLst/>
          </a:prstGeom>
          <a:solidFill>
            <a:srgbClr val="FF0000"/>
          </a:solidFill>
          <a:ln w="53975">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8" name="Oval 17">
            <a:extLst>
              <a:ext uri="{FF2B5EF4-FFF2-40B4-BE49-F238E27FC236}">
                <a16:creationId xmlns:a16="http://schemas.microsoft.com/office/drawing/2014/main" id="{618669D3-B5EE-433E-A00D-4F4D3B1DADB4}"/>
              </a:ext>
            </a:extLst>
          </p:cNvPr>
          <p:cNvSpPr/>
          <p:nvPr/>
        </p:nvSpPr>
        <p:spPr>
          <a:xfrm>
            <a:off x="7560000" y="4680000"/>
            <a:ext cx="1080000" cy="1080000"/>
          </a:xfrm>
          <a:prstGeom prst="ellipse">
            <a:avLst/>
          </a:prstGeom>
          <a:solidFill>
            <a:srgbClr val="FF0000"/>
          </a:solidFill>
          <a:ln w="53975">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Oval 19">
            <a:extLst>
              <a:ext uri="{FF2B5EF4-FFF2-40B4-BE49-F238E27FC236}">
                <a16:creationId xmlns:a16="http://schemas.microsoft.com/office/drawing/2014/main" id="{121400D6-AAAF-44C1-BE2C-1E8CD2D71F1C}"/>
              </a:ext>
            </a:extLst>
          </p:cNvPr>
          <p:cNvSpPr/>
          <p:nvPr/>
        </p:nvSpPr>
        <p:spPr>
          <a:xfrm>
            <a:off x="9180000" y="4680000"/>
            <a:ext cx="1080000" cy="1080000"/>
          </a:xfrm>
          <a:prstGeom prst="ellipse">
            <a:avLst/>
          </a:prstGeom>
          <a:solidFill>
            <a:srgbClr val="FF0000"/>
          </a:solidFill>
          <a:ln w="53975">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val 20">
            <a:extLst>
              <a:ext uri="{FF2B5EF4-FFF2-40B4-BE49-F238E27FC236}">
                <a16:creationId xmlns:a16="http://schemas.microsoft.com/office/drawing/2014/main" id="{AE49C46D-F970-48DF-B362-D1DFC99014AD}"/>
              </a:ext>
            </a:extLst>
          </p:cNvPr>
          <p:cNvSpPr/>
          <p:nvPr/>
        </p:nvSpPr>
        <p:spPr>
          <a:xfrm>
            <a:off x="10800000" y="4680000"/>
            <a:ext cx="1080000" cy="1080000"/>
          </a:xfrm>
          <a:prstGeom prst="ellipse">
            <a:avLst/>
          </a:prstGeom>
          <a:solidFill>
            <a:srgbClr val="FF0000"/>
          </a:solidFill>
          <a:ln w="53975">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6" name="Straight Arrow Connector 25">
            <a:extLst>
              <a:ext uri="{FF2B5EF4-FFF2-40B4-BE49-F238E27FC236}">
                <a16:creationId xmlns:a16="http://schemas.microsoft.com/office/drawing/2014/main" id="{00AACF32-DB7E-4975-A9C1-459C67AED656}"/>
              </a:ext>
            </a:extLst>
          </p:cNvPr>
          <p:cNvCxnSpPr>
            <a:cxnSpLocks/>
          </p:cNvCxnSpPr>
          <p:nvPr/>
        </p:nvCxnSpPr>
        <p:spPr>
          <a:xfrm flipH="1">
            <a:off x="5538434" y="5377375"/>
            <a:ext cx="1509573" cy="1"/>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A92C376C-772C-4B97-A63D-1907E804D4E9}"/>
              </a:ext>
            </a:extLst>
          </p:cNvPr>
          <p:cNvSpPr/>
          <p:nvPr/>
        </p:nvSpPr>
        <p:spPr>
          <a:xfrm>
            <a:off x="5920229" y="4699482"/>
            <a:ext cx="1080000" cy="1080000"/>
          </a:xfrm>
          <a:prstGeom prst="ellipse">
            <a:avLst/>
          </a:prstGeom>
          <a:solidFill>
            <a:srgbClr val="FF0000"/>
          </a:solidFill>
          <a:ln w="53975">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28" name="Object 27">
            <a:extLst>
              <a:ext uri="{FF2B5EF4-FFF2-40B4-BE49-F238E27FC236}">
                <a16:creationId xmlns:a16="http://schemas.microsoft.com/office/drawing/2014/main" id="{7E66948C-C415-4EB3-95AC-6D40C06607EB}"/>
              </a:ext>
            </a:extLst>
          </p:cNvPr>
          <p:cNvGraphicFramePr>
            <a:graphicFrameLocks noChangeAspect="1"/>
          </p:cNvGraphicFramePr>
          <p:nvPr>
            <p:extLst/>
          </p:nvPr>
        </p:nvGraphicFramePr>
        <p:xfrm>
          <a:off x="4723972" y="5064113"/>
          <a:ext cx="6654800" cy="261938"/>
        </p:xfrm>
        <a:graphic>
          <a:graphicData uri="http://schemas.openxmlformats.org/presentationml/2006/ole">
            <mc:AlternateContent xmlns:mc="http://schemas.openxmlformats.org/markup-compatibility/2006">
              <mc:Choice xmlns:v="urn:schemas-microsoft-com:vml" Requires="v">
                <p:oleObj spid="_x0000_s5150" name="Equation" r:id="rId4" imgW="6654600" imgH="266400" progId="Equation.DSMT4">
                  <p:embed/>
                </p:oleObj>
              </mc:Choice>
              <mc:Fallback>
                <p:oleObj name="Equation" r:id="rId4" imgW="6654600" imgH="266400" progId="Equation.DSMT4">
                  <p:embed/>
                  <p:pic>
                    <p:nvPicPr>
                      <p:cNvPr id="28" name="Object 27">
                        <a:extLst>
                          <a:ext uri="{FF2B5EF4-FFF2-40B4-BE49-F238E27FC236}">
                            <a16:creationId xmlns:a16="http://schemas.microsoft.com/office/drawing/2014/main" id="{7E66948C-C415-4EB3-95AC-6D40C06607EB}"/>
                          </a:ext>
                        </a:extLst>
                      </p:cNvPr>
                      <p:cNvPicPr>
                        <a:picLocks noChangeAspect="1" noChangeArrowheads="1"/>
                      </p:cNvPicPr>
                      <p:nvPr/>
                    </p:nvPicPr>
                    <p:blipFill>
                      <a:blip r:embed="rId5"/>
                      <a:srcRect/>
                      <a:stretch>
                        <a:fillRect/>
                      </a:stretch>
                    </p:blipFill>
                    <p:spPr bwMode="auto">
                      <a:xfrm>
                        <a:off x="4723972" y="5064113"/>
                        <a:ext cx="6654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a:extLst>
              <a:ext uri="{FF2B5EF4-FFF2-40B4-BE49-F238E27FC236}">
                <a16:creationId xmlns:a16="http://schemas.microsoft.com/office/drawing/2014/main" id="{6B210CD5-AD5F-4A0E-8B3F-8C51E26362BA}"/>
              </a:ext>
            </a:extLst>
          </p:cNvPr>
          <p:cNvGraphicFramePr>
            <a:graphicFrameLocks noChangeAspect="1"/>
          </p:cNvGraphicFramePr>
          <p:nvPr>
            <p:extLst>
              <p:ext uri="{D42A27DB-BD31-4B8C-83A1-F6EECF244321}">
                <p14:modId xmlns:p14="http://schemas.microsoft.com/office/powerpoint/2010/main" val="3206827304"/>
              </p:ext>
            </p:extLst>
          </p:nvPr>
        </p:nvGraphicFramePr>
        <p:xfrm>
          <a:off x="9085000" y="1656000"/>
          <a:ext cx="635000" cy="311150"/>
        </p:xfrm>
        <a:graphic>
          <a:graphicData uri="http://schemas.openxmlformats.org/presentationml/2006/ole">
            <mc:AlternateContent xmlns:mc="http://schemas.openxmlformats.org/markup-compatibility/2006">
              <mc:Choice xmlns:v="urn:schemas-microsoft-com:vml" Requires="v">
                <p:oleObj spid="_x0000_s5151" name="Equation" r:id="rId6" imgW="634680" imgH="317160" progId="Equation.DSMT4">
                  <p:embed/>
                </p:oleObj>
              </mc:Choice>
              <mc:Fallback>
                <p:oleObj name="Equation" r:id="rId6" imgW="634680" imgH="317160" progId="Equation.DSMT4">
                  <p:embed/>
                  <p:pic>
                    <p:nvPicPr>
                      <p:cNvPr id="23" name="Object 22">
                        <a:extLst>
                          <a:ext uri="{FF2B5EF4-FFF2-40B4-BE49-F238E27FC236}">
                            <a16:creationId xmlns:a16="http://schemas.microsoft.com/office/drawing/2014/main" id="{6B210CD5-AD5F-4A0E-8B3F-8C51E26362BA}"/>
                          </a:ext>
                        </a:extLst>
                      </p:cNvPr>
                      <p:cNvPicPr>
                        <a:picLocks noChangeAspect="1" noChangeArrowheads="1"/>
                      </p:cNvPicPr>
                      <p:nvPr/>
                    </p:nvPicPr>
                    <p:blipFill>
                      <a:blip r:embed="rId7"/>
                      <a:srcRect/>
                      <a:stretch>
                        <a:fillRect/>
                      </a:stretch>
                    </p:blipFill>
                    <p:spPr bwMode="auto">
                      <a:xfrm>
                        <a:off x="9085000" y="1656000"/>
                        <a:ext cx="635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a:extLst>
              <a:ext uri="{FF2B5EF4-FFF2-40B4-BE49-F238E27FC236}">
                <a16:creationId xmlns:a16="http://schemas.microsoft.com/office/drawing/2014/main" id="{6836AF64-BFDA-4480-B53E-CFD45EAB4B3B}"/>
              </a:ext>
            </a:extLst>
          </p:cNvPr>
          <p:cNvGraphicFramePr>
            <a:graphicFrameLocks noChangeAspect="1"/>
          </p:cNvGraphicFramePr>
          <p:nvPr>
            <p:extLst>
              <p:ext uri="{D42A27DB-BD31-4B8C-83A1-F6EECF244321}">
                <p14:modId xmlns:p14="http://schemas.microsoft.com/office/powerpoint/2010/main" val="3661366874"/>
              </p:ext>
            </p:extLst>
          </p:nvPr>
        </p:nvGraphicFramePr>
        <p:xfrm>
          <a:off x="5943993" y="2304000"/>
          <a:ext cx="838200" cy="396875"/>
        </p:xfrm>
        <a:graphic>
          <a:graphicData uri="http://schemas.openxmlformats.org/presentationml/2006/ole">
            <mc:AlternateContent xmlns:mc="http://schemas.openxmlformats.org/markup-compatibility/2006">
              <mc:Choice xmlns:v="urn:schemas-microsoft-com:vml" Requires="v">
                <p:oleObj spid="_x0000_s5152" name="Equation" r:id="rId8" imgW="838080" imgH="406080" progId="Equation.DSMT4">
                  <p:embed/>
                </p:oleObj>
              </mc:Choice>
              <mc:Fallback>
                <p:oleObj name="Equation" r:id="rId8" imgW="838080" imgH="406080" progId="Equation.DSMT4">
                  <p:embed/>
                  <p:pic>
                    <p:nvPicPr>
                      <p:cNvPr id="24" name="Object 23">
                        <a:extLst>
                          <a:ext uri="{FF2B5EF4-FFF2-40B4-BE49-F238E27FC236}">
                            <a16:creationId xmlns:a16="http://schemas.microsoft.com/office/drawing/2014/main" id="{6836AF64-BFDA-4480-B53E-CFD45EAB4B3B}"/>
                          </a:ext>
                        </a:extLst>
                      </p:cNvPr>
                      <p:cNvPicPr>
                        <a:picLocks noChangeAspect="1" noChangeArrowheads="1"/>
                      </p:cNvPicPr>
                      <p:nvPr/>
                    </p:nvPicPr>
                    <p:blipFill>
                      <a:blip r:embed="rId9"/>
                      <a:srcRect/>
                      <a:stretch>
                        <a:fillRect/>
                      </a:stretch>
                    </p:blipFill>
                    <p:spPr bwMode="auto">
                      <a:xfrm>
                        <a:off x="5943993" y="2304000"/>
                        <a:ext cx="838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a:extLst>
              <a:ext uri="{FF2B5EF4-FFF2-40B4-BE49-F238E27FC236}">
                <a16:creationId xmlns:a16="http://schemas.microsoft.com/office/drawing/2014/main" id="{F50DD783-0E99-4F6C-9140-230829468B4B}"/>
              </a:ext>
            </a:extLst>
          </p:cNvPr>
          <p:cNvGraphicFramePr>
            <a:graphicFrameLocks noChangeAspect="1"/>
          </p:cNvGraphicFramePr>
          <p:nvPr>
            <p:extLst>
              <p:ext uri="{D42A27DB-BD31-4B8C-83A1-F6EECF244321}">
                <p14:modId xmlns:p14="http://schemas.microsoft.com/office/powerpoint/2010/main" val="4081790010"/>
              </p:ext>
            </p:extLst>
          </p:nvPr>
        </p:nvGraphicFramePr>
        <p:xfrm>
          <a:off x="3075429" y="3117850"/>
          <a:ext cx="2844800" cy="285750"/>
        </p:xfrm>
        <a:graphic>
          <a:graphicData uri="http://schemas.openxmlformats.org/presentationml/2006/ole">
            <mc:AlternateContent xmlns:mc="http://schemas.openxmlformats.org/markup-compatibility/2006">
              <mc:Choice xmlns:v="urn:schemas-microsoft-com:vml" Requires="v">
                <p:oleObj spid="_x0000_s5153" name="Equation" r:id="rId10" imgW="2844720" imgH="291960" progId="Equation.DSMT4">
                  <p:embed/>
                </p:oleObj>
              </mc:Choice>
              <mc:Fallback>
                <p:oleObj name="Equation" r:id="rId10" imgW="2844720" imgH="291960" progId="Equation.DSMT4">
                  <p:embed/>
                  <p:pic>
                    <p:nvPicPr>
                      <p:cNvPr id="25" name="Object 24">
                        <a:extLst>
                          <a:ext uri="{FF2B5EF4-FFF2-40B4-BE49-F238E27FC236}">
                            <a16:creationId xmlns:a16="http://schemas.microsoft.com/office/drawing/2014/main" id="{F50DD783-0E99-4F6C-9140-230829468B4B}"/>
                          </a:ext>
                        </a:extLst>
                      </p:cNvPr>
                      <p:cNvPicPr>
                        <a:picLocks noChangeAspect="1" noChangeArrowheads="1"/>
                      </p:cNvPicPr>
                      <p:nvPr/>
                    </p:nvPicPr>
                    <p:blipFill>
                      <a:blip r:embed="rId11"/>
                      <a:srcRect/>
                      <a:stretch>
                        <a:fillRect/>
                      </a:stretch>
                    </p:blipFill>
                    <p:spPr bwMode="auto">
                      <a:xfrm>
                        <a:off x="3075429" y="3117850"/>
                        <a:ext cx="28448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28">
            <a:extLst>
              <a:ext uri="{FF2B5EF4-FFF2-40B4-BE49-F238E27FC236}">
                <a16:creationId xmlns:a16="http://schemas.microsoft.com/office/drawing/2014/main" id="{5532EFB6-0F8F-4F7B-BF12-84423CC67ED3}"/>
              </a:ext>
            </a:extLst>
          </p:cNvPr>
          <p:cNvGraphicFramePr>
            <a:graphicFrameLocks noChangeAspect="1"/>
          </p:cNvGraphicFramePr>
          <p:nvPr>
            <p:extLst>
              <p:ext uri="{D42A27DB-BD31-4B8C-83A1-F6EECF244321}">
                <p14:modId xmlns:p14="http://schemas.microsoft.com/office/powerpoint/2010/main" val="2284492012"/>
              </p:ext>
            </p:extLst>
          </p:nvPr>
        </p:nvGraphicFramePr>
        <p:xfrm>
          <a:off x="5987285" y="3130078"/>
          <a:ext cx="3505200" cy="285750"/>
        </p:xfrm>
        <a:graphic>
          <a:graphicData uri="http://schemas.openxmlformats.org/presentationml/2006/ole">
            <mc:AlternateContent xmlns:mc="http://schemas.openxmlformats.org/markup-compatibility/2006">
              <mc:Choice xmlns:v="urn:schemas-microsoft-com:vml" Requires="v">
                <p:oleObj spid="_x0000_s5154" name="Equation" r:id="rId12" imgW="3504960" imgH="291960" progId="Equation.DSMT4">
                  <p:embed/>
                </p:oleObj>
              </mc:Choice>
              <mc:Fallback>
                <p:oleObj name="Equation" r:id="rId12" imgW="3504960" imgH="291960" progId="Equation.DSMT4">
                  <p:embed/>
                  <p:pic>
                    <p:nvPicPr>
                      <p:cNvPr id="29" name="Object 28">
                        <a:extLst>
                          <a:ext uri="{FF2B5EF4-FFF2-40B4-BE49-F238E27FC236}">
                            <a16:creationId xmlns:a16="http://schemas.microsoft.com/office/drawing/2014/main" id="{5532EFB6-0F8F-4F7B-BF12-84423CC67ED3}"/>
                          </a:ext>
                        </a:extLst>
                      </p:cNvPr>
                      <p:cNvPicPr>
                        <a:picLocks noChangeAspect="1" noChangeArrowheads="1"/>
                      </p:cNvPicPr>
                      <p:nvPr/>
                    </p:nvPicPr>
                    <p:blipFill>
                      <a:blip r:embed="rId13"/>
                      <a:srcRect/>
                      <a:stretch>
                        <a:fillRect/>
                      </a:stretch>
                    </p:blipFill>
                    <p:spPr bwMode="auto">
                      <a:xfrm>
                        <a:off x="5987285" y="3130078"/>
                        <a:ext cx="35052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Object 29">
            <a:extLst>
              <a:ext uri="{FF2B5EF4-FFF2-40B4-BE49-F238E27FC236}">
                <a16:creationId xmlns:a16="http://schemas.microsoft.com/office/drawing/2014/main" id="{0851EFCE-DADA-42FC-B6EC-5E1D938EA6DA}"/>
              </a:ext>
            </a:extLst>
          </p:cNvPr>
          <p:cNvGraphicFramePr>
            <a:graphicFrameLocks noChangeAspect="1"/>
          </p:cNvGraphicFramePr>
          <p:nvPr>
            <p:extLst>
              <p:ext uri="{D42A27DB-BD31-4B8C-83A1-F6EECF244321}">
                <p14:modId xmlns:p14="http://schemas.microsoft.com/office/powerpoint/2010/main" val="2873931699"/>
              </p:ext>
            </p:extLst>
          </p:nvPr>
        </p:nvGraphicFramePr>
        <p:xfrm>
          <a:off x="2044272" y="3898925"/>
          <a:ext cx="5359400" cy="285750"/>
        </p:xfrm>
        <a:graphic>
          <a:graphicData uri="http://schemas.openxmlformats.org/presentationml/2006/ole">
            <mc:AlternateContent xmlns:mc="http://schemas.openxmlformats.org/markup-compatibility/2006">
              <mc:Choice xmlns:v="urn:schemas-microsoft-com:vml" Requires="v">
                <p:oleObj spid="_x0000_s5155" name="Equation" r:id="rId14" imgW="5359320" imgH="291960" progId="Equation.DSMT4">
                  <p:embed/>
                </p:oleObj>
              </mc:Choice>
              <mc:Fallback>
                <p:oleObj name="Equation" r:id="rId14" imgW="5359320" imgH="291960" progId="Equation.DSMT4">
                  <p:embed/>
                  <p:pic>
                    <p:nvPicPr>
                      <p:cNvPr id="30" name="Object 29">
                        <a:extLst>
                          <a:ext uri="{FF2B5EF4-FFF2-40B4-BE49-F238E27FC236}">
                            <a16:creationId xmlns:a16="http://schemas.microsoft.com/office/drawing/2014/main" id="{0851EFCE-DADA-42FC-B6EC-5E1D938EA6DA}"/>
                          </a:ext>
                        </a:extLst>
                      </p:cNvPr>
                      <p:cNvPicPr>
                        <a:picLocks noChangeAspect="1" noChangeArrowheads="1"/>
                      </p:cNvPicPr>
                      <p:nvPr/>
                    </p:nvPicPr>
                    <p:blipFill>
                      <a:blip r:embed="rId15"/>
                      <a:srcRect/>
                      <a:stretch>
                        <a:fillRect/>
                      </a:stretch>
                    </p:blipFill>
                    <p:spPr bwMode="auto">
                      <a:xfrm>
                        <a:off x="2044272" y="3898925"/>
                        <a:ext cx="53594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a:extLst>
              <a:ext uri="{FF2B5EF4-FFF2-40B4-BE49-F238E27FC236}">
                <a16:creationId xmlns:a16="http://schemas.microsoft.com/office/drawing/2014/main" id="{5685AAE5-A686-4236-9C7F-8B0E3EFF5E4E}"/>
              </a:ext>
            </a:extLst>
          </p:cNvPr>
          <p:cNvGraphicFramePr>
            <a:graphicFrameLocks noChangeAspect="1"/>
          </p:cNvGraphicFramePr>
          <p:nvPr>
            <p:extLst>
              <p:ext uri="{D42A27DB-BD31-4B8C-83A1-F6EECF244321}">
                <p14:modId xmlns:p14="http://schemas.microsoft.com/office/powerpoint/2010/main" val="3471334963"/>
              </p:ext>
            </p:extLst>
          </p:nvPr>
        </p:nvGraphicFramePr>
        <p:xfrm>
          <a:off x="705158" y="5093213"/>
          <a:ext cx="3035300" cy="284162"/>
        </p:xfrm>
        <a:graphic>
          <a:graphicData uri="http://schemas.openxmlformats.org/presentationml/2006/ole">
            <mc:AlternateContent xmlns:mc="http://schemas.openxmlformats.org/markup-compatibility/2006">
              <mc:Choice xmlns:v="urn:schemas-microsoft-com:vml" Requires="v">
                <p:oleObj spid="_x0000_s5156" name="Equation" r:id="rId16" imgW="3035160" imgH="291960" progId="Equation.DSMT4">
                  <p:embed/>
                </p:oleObj>
              </mc:Choice>
              <mc:Fallback>
                <p:oleObj name="Equation" r:id="rId16" imgW="3035160" imgH="291960" progId="Equation.DSMT4">
                  <p:embed/>
                  <p:pic>
                    <p:nvPicPr>
                      <p:cNvPr id="31" name="Object 30">
                        <a:extLst>
                          <a:ext uri="{FF2B5EF4-FFF2-40B4-BE49-F238E27FC236}">
                            <a16:creationId xmlns:a16="http://schemas.microsoft.com/office/drawing/2014/main" id="{5685AAE5-A686-4236-9C7F-8B0E3EFF5E4E}"/>
                          </a:ext>
                        </a:extLst>
                      </p:cNvPr>
                      <p:cNvPicPr>
                        <a:picLocks noChangeAspect="1" noChangeArrowheads="1"/>
                      </p:cNvPicPr>
                      <p:nvPr/>
                    </p:nvPicPr>
                    <p:blipFill>
                      <a:blip r:embed="rId17"/>
                      <a:srcRect/>
                      <a:stretch>
                        <a:fillRect/>
                      </a:stretch>
                    </p:blipFill>
                    <p:spPr bwMode="auto">
                      <a:xfrm>
                        <a:off x="705158" y="5093213"/>
                        <a:ext cx="303530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208901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528320" y="802641"/>
            <a:ext cx="10426192" cy="717816"/>
          </a:xfrm>
        </p:spPr>
        <p:txBody>
          <a:bodyPr/>
          <a:lstStyle/>
          <a:p>
            <a:r>
              <a:rPr lang="en-US" dirty="0"/>
              <a:t>Classification of Markov Chains: Ergodicity</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Faculty of Science</a:t>
            </a:r>
          </a:p>
        </p:txBody>
      </p:sp>
      <p:sp>
        <p:nvSpPr>
          <p:cNvPr id="19"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497225" y="1589047"/>
            <a:ext cx="11591993" cy="4557753"/>
          </a:xfrm>
        </p:spPr>
        <p:txBody>
          <a:bodyPr/>
          <a:lstStyle/>
          <a:p>
            <a:pPr>
              <a:lnSpc>
                <a:spcPct val="105000"/>
              </a:lnSpc>
              <a:spcAft>
                <a:spcPts val="400"/>
              </a:spcAft>
            </a:pPr>
            <a:r>
              <a:rPr lang="en-AU" dirty="0"/>
              <a:t> A Markov Chain is said to be </a:t>
            </a:r>
            <a:r>
              <a:rPr lang="en-AU" b="1" dirty="0"/>
              <a:t>ergodic</a:t>
            </a:r>
            <a:r>
              <a:rPr lang="en-AU" dirty="0"/>
              <a:t> if every state communicates with every other.</a:t>
            </a:r>
          </a:p>
          <a:p>
            <a:pPr>
              <a:lnSpc>
                <a:spcPct val="105000"/>
              </a:lnSpc>
              <a:spcAft>
                <a:spcPts val="400"/>
              </a:spcAft>
            </a:pPr>
            <a:endParaRPr lang="en-AU" dirty="0"/>
          </a:p>
          <a:p>
            <a:pPr>
              <a:lnSpc>
                <a:spcPct val="105000"/>
              </a:lnSpc>
              <a:spcAft>
                <a:spcPts val="400"/>
              </a:spcAft>
            </a:pPr>
            <a:r>
              <a:rPr lang="en-AU" dirty="0"/>
              <a:t>That is, when leaving any state, it is possible (but not necessarily in a single move) to reach any other. </a:t>
            </a:r>
          </a:p>
          <a:p>
            <a:pPr>
              <a:lnSpc>
                <a:spcPct val="105000"/>
              </a:lnSpc>
              <a:spcAft>
                <a:spcPts val="400"/>
              </a:spcAft>
            </a:pPr>
            <a:endParaRPr lang="en-AU" dirty="0"/>
          </a:p>
        </p:txBody>
      </p:sp>
    </p:spTree>
    <p:custDataLst>
      <p:tags r:id="rId1"/>
    </p:custDataLst>
    <p:extLst>
      <p:ext uri="{BB962C8B-B14F-4D97-AF65-F5344CB8AC3E}">
        <p14:creationId xmlns:p14="http://schemas.microsoft.com/office/powerpoint/2010/main" val="82918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528320" y="802641"/>
            <a:ext cx="10426192" cy="717816"/>
          </a:xfrm>
        </p:spPr>
        <p:txBody>
          <a:bodyPr/>
          <a:lstStyle/>
          <a:p>
            <a:r>
              <a:rPr lang="en-US" dirty="0"/>
              <a:t>Classification of Markov Chains: Transience</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Faculty of Science</a:t>
            </a:r>
          </a:p>
        </p:txBody>
      </p:sp>
      <p:sp>
        <p:nvSpPr>
          <p:cNvPr id="19"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497225" y="1589047"/>
            <a:ext cx="11591993" cy="4557753"/>
          </a:xfrm>
        </p:spPr>
        <p:txBody>
          <a:bodyPr/>
          <a:lstStyle/>
          <a:p>
            <a:pPr>
              <a:lnSpc>
                <a:spcPct val="105000"/>
              </a:lnSpc>
              <a:spcAft>
                <a:spcPts val="400"/>
              </a:spcAft>
            </a:pPr>
            <a:r>
              <a:rPr lang="en-AU" dirty="0"/>
              <a:t>The state </a:t>
            </a:r>
            <a:r>
              <a:rPr lang="en-AU" i="1" dirty="0" err="1"/>
              <a:t>i</a:t>
            </a:r>
            <a:r>
              <a:rPr lang="en-AU" dirty="0"/>
              <a:t> is said to be </a:t>
            </a:r>
            <a:r>
              <a:rPr lang="en-AU" b="1" dirty="0"/>
              <a:t>transient</a:t>
            </a:r>
            <a:r>
              <a:rPr lang="en-AU" dirty="0"/>
              <a:t> if, after leaving state </a:t>
            </a:r>
            <a:r>
              <a:rPr lang="en-AU" i="1" dirty="0" err="1"/>
              <a:t>i</a:t>
            </a:r>
            <a:r>
              <a:rPr lang="en-AU" dirty="0"/>
              <a:t>, the probability that it is ever in state </a:t>
            </a:r>
            <a:r>
              <a:rPr lang="en-AU" i="1" dirty="0" err="1"/>
              <a:t>i</a:t>
            </a:r>
            <a:r>
              <a:rPr lang="en-AU" dirty="0"/>
              <a:t> again &lt; 1.</a:t>
            </a:r>
          </a:p>
          <a:p>
            <a:pPr>
              <a:lnSpc>
                <a:spcPct val="105000"/>
              </a:lnSpc>
              <a:spcAft>
                <a:spcPts val="400"/>
              </a:spcAft>
            </a:pPr>
            <a:endParaRPr lang="en-AU" dirty="0"/>
          </a:p>
          <a:p>
            <a:pPr>
              <a:lnSpc>
                <a:spcPct val="105000"/>
              </a:lnSpc>
              <a:spcAft>
                <a:spcPts val="400"/>
              </a:spcAft>
            </a:pPr>
            <a:r>
              <a:rPr lang="en-AU" dirty="0"/>
              <a:t>Clearly any state which communicates with an absorbing state is transient. For example, in the example of the fair $1 bets, the states {1, 2, 3} are transient, since there is a non-zero probability that the chain ever reaches either absorbing barrier, hence a non-zero probability that they do not return to those other states.</a:t>
            </a:r>
          </a:p>
          <a:p>
            <a:pPr>
              <a:lnSpc>
                <a:spcPct val="105000"/>
              </a:lnSpc>
              <a:spcAft>
                <a:spcPts val="400"/>
              </a:spcAft>
            </a:pPr>
            <a:endParaRPr lang="en-AU" dirty="0"/>
          </a:p>
          <a:p>
            <a:pPr>
              <a:lnSpc>
                <a:spcPct val="105000"/>
              </a:lnSpc>
              <a:spcAft>
                <a:spcPts val="400"/>
              </a:spcAft>
            </a:pPr>
            <a:r>
              <a:rPr lang="en-AU" dirty="0"/>
              <a:t>States which are not transient are known as </a:t>
            </a:r>
            <a:r>
              <a:rPr lang="en-AU" b="1" dirty="0"/>
              <a:t>intransient</a:t>
            </a:r>
            <a:r>
              <a:rPr lang="en-AU" dirty="0"/>
              <a:t> or</a:t>
            </a:r>
            <a:r>
              <a:rPr lang="en-AU" b="1" dirty="0"/>
              <a:t> persistent</a:t>
            </a:r>
            <a:r>
              <a:rPr lang="en-AU" dirty="0"/>
              <a:t>.</a:t>
            </a:r>
          </a:p>
          <a:p>
            <a:pPr>
              <a:lnSpc>
                <a:spcPct val="105000"/>
              </a:lnSpc>
              <a:spcAft>
                <a:spcPts val="400"/>
              </a:spcAft>
            </a:pPr>
            <a:endParaRPr lang="en-AU" dirty="0"/>
          </a:p>
        </p:txBody>
      </p:sp>
    </p:spTree>
    <p:custDataLst>
      <p:tags r:id="rId1"/>
    </p:custDataLst>
    <p:extLst>
      <p:ext uri="{BB962C8B-B14F-4D97-AF65-F5344CB8AC3E}">
        <p14:creationId xmlns:p14="http://schemas.microsoft.com/office/powerpoint/2010/main" val="252684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528320" y="802641"/>
            <a:ext cx="10426192" cy="717816"/>
          </a:xfrm>
        </p:spPr>
        <p:txBody>
          <a:bodyPr/>
          <a:lstStyle/>
          <a:p>
            <a:r>
              <a:rPr lang="en-US" dirty="0"/>
              <a:t>Classification of Markov Chains: Periodicity</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Faculty of Science</a:t>
            </a:r>
          </a:p>
        </p:txBody>
      </p:sp>
      <p:sp>
        <p:nvSpPr>
          <p:cNvPr id="19"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497225" y="1589047"/>
            <a:ext cx="11591993" cy="4557753"/>
          </a:xfrm>
        </p:spPr>
        <p:txBody>
          <a:bodyPr/>
          <a:lstStyle/>
          <a:p>
            <a:pPr>
              <a:lnSpc>
                <a:spcPct val="105000"/>
              </a:lnSpc>
              <a:spcAft>
                <a:spcPts val="0"/>
              </a:spcAft>
            </a:pPr>
            <a:r>
              <a:rPr lang="en-AU" dirty="0"/>
              <a:t>We say that a persistent state of a Markov Chain is </a:t>
            </a:r>
            <a:r>
              <a:rPr lang="en-AU" b="1" dirty="0"/>
              <a:t>periodic</a:t>
            </a:r>
            <a:r>
              <a:rPr lang="en-AU" dirty="0"/>
              <a:t> with period </a:t>
            </a:r>
            <a:r>
              <a:rPr lang="en-AU" i="1" dirty="0"/>
              <a:t>d </a:t>
            </a:r>
            <a:r>
              <a:rPr lang="en-AU" dirty="0"/>
              <a:t>when</a:t>
            </a:r>
            <a:r>
              <a:rPr lang="en-AU" i="1" dirty="0"/>
              <a:t> d </a:t>
            </a:r>
            <a:r>
              <a:rPr lang="en-AU" dirty="0"/>
              <a:t>is the largest integer such that no transitions from the state to itself are possible unless the number of moves is divisible by </a:t>
            </a:r>
            <a:r>
              <a:rPr lang="en-AU" i="1" dirty="0"/>
              <a:t>d</a:t>
            </a:r>
            <a:r>
              <a:rPr lang="en-AU" dirty="0"/>
              <a:t>.</a:t>
            </a:r>
          </a:p>
          <a:p>
            <a:pPr>
              <a:lnSpc>
                <a:spcPct val="105000"/>
              </a:lnSpc>
              <a:spcAft>
                <a:spcPts val="0"/>
              </a:spcAft>
            </a:pPr>
            <a:endParaRPr lang="en-AU" dirty="0"/>
          </a:p>
          <a:p>
            <a:pPr>
              <a:lnSpc>
                <a:spcPct val="105000"/>
              </a:lnSpc>
              <a:spcAft>
                <a:spcPts val="0"/>
              </a:spcAft>
            </a:pPr>
            <a:r>
              <a:rPr lang="en-AU" dirty="0"/>
              <a:t>That is, when calculating an </a:t>
            </a:r>
            <a:r>
              <a:rPr lang="en-AU" i="1" dirty="0"/>
              <a:t>n</a:t>
            </a:r>
            <a:r>
              <a:rPr lang="en-AU" dirty="0"/>
              <a:t>-step transition matrix      , the state </a:t>
            </a:r>
            <a:r>
              <a:rPr lang="en-AU" i="1" dirty="0" err="1"/>
              <a:t>i</a:t>
            </a:r>
            <a:r>
              <a:rPr lang="en-AU" dirty="0"/>
              <a:t> is periodic with period </a:t>
            </a:r>
            <a:r>
              <a:rPr lang="en-AU" i="1" dirty="0"/>
              <a:t>d</a:t>
            </a:r>
            <a:r>
              <a:rPr lang="en-AU" dirty="0"/>
              <a:t> if </a:t>
            </a:r>
            <a:r>
              <a:rPr lang="en-AU" i="1" dirty="0"/>
              <a:t>d</a:t>
            </a:r>
            <a:r>
              <a:rPr lang="en-AU" dirty="0"/>
              <a:t> is the largest integer such that </a:t>
            </a:r>
          </a:p>
          <a:p>
            <a:pPr>
              <a:lnSpc>
                <a:spcPct val="105000"/>
              </a:lnSpc>
              <a:spcAft>
                <a:spcPts val="0"/>
              </a:spcAft>
            </a:pPr>
            <a:endParaRPr lang="en-AU" dirty="0"/>
          </a:p>
          <a:p>
            <a:pPr>
              <a:lnSpc>
                <a:spcPct val="105000"/>
              </a:lnSpc>
              <a:spcAft>
                <a:spcPts val="0"/>
              </a:spcAft>
            </a:pPr>
            <a:r>
              <a:rPr lang="en-AU" dirty="0"/>
              <a:t>In the simple random walk below, states {1, 2, 3} are period 2 and {0 , 4} are period 1. </a:t>
            </a:r>
          </a:p>
          <a:p>
            <a:pPr>
              <a:lnSpc>
                <a:spcPct val="120000"/>
              </a:lnSpc>
              <a:spcAft>
                <a:spcPts val="2100"/>
              </a:spcAft>
            </a:pPr>
            <a:endParaRPr lang="en-AU" dirty="0"/>
          </a:p>
          <a:p>
            <a:pPr>
              <a:lnSpc>
                <a:spcPct val="120000"/>
              </a:lnSpc>
              <a:spcAft>
                <a:spcPts val="2100"/>
              </a:spcAft>
            </a:pPr>
            <a:endParaRPr lang="en-AU" dirty="0"/>
          </a:p>
        </p:txBody>
      </p:sp>
      <p:cxnSp>
        <p:nvCxnSpPr>
          <p:cNvPr id="227" name="Straight Arrow Connector 226">
            <a:extLst>
              <a:ext uri="{FF2B5EF4-FFF2-40B4-BE49-F238E27FC236}">
                <a16:creationId xmlns:a16="http://schemas.microsoft.com/office/drawing/2014/main" id="{B33D4686-2058-49E2-A181-E8C499EC0B71}"/>
              </a:ext>
            </a:extLst>
          </p:cNvPr>
          <p:cNvCxnSpPr>
            <a:cxnSpLocks/>
          </p:cNvCxnSpPr>
          <p:nvPr/>
        </p:nvCxnSpPr>
        <p:spPr>
          <a:xfrm flipH="1">
            <a:off x="7246022" y="5379357"/>
            <a:ext cx="1509573" cy="1"/>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cxnSp>
        <p:nvCxnSpPr>
          <p:cNvPr id="228" name="Straight Arrow Connector 227">
            <a:extLst>
              <a:ext uri="{FF2B5EF4-FFF2-40B4-BE49-F238E27FC236}">
                <a16:creationId xmlns:a16="http://schemas.microsoft.com/office/drawing/2014/main" id="{A266DED9-28A9-46BC-AC63-F10646F3802C}"/>
              </a:ext>
            </a:extLst>
          </p:cNvPr>
          <p:cNvCxnSpPr>
            <a:cxnSpLocks/>
          </p:cNvCxnSpPr>
          <p:nvPr/>
        </p:nvCxnSpPr>
        <p:spPr>
          <a:xfrm>
            <a:off x="6000478" y="5003770"/>
            <a:ext cx="1406713" cy="0"/>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0" name="Object 19">
            <a:extLst>
              <a:ext uri="{FF2B5EF4-FFF2-40B4-BE49-F238E27FC236}">
                <a16:creationId xmlns:a16="http://schemas.microsoft.com/office/drawing/2014/main" id="{6BE98362-D3F6-49ED-A480-EE7DD6598B36}"/>
              </a:ext>
            </a:extLst>
          </p:cNvPr>
          <p:cNvGraphicFramePr>
            <a:graphicFrameLocks noChangeAspect="1"/>
          </p:cNvGraphicFramePr>
          <p:nvPr>
            <p:extLst/>
          </p:nvPr>
        </p:nvGraphicFramePr>
        <p:xfrm>
          <a:off x="406726" y="4278251"/>
          <a:ext cx="3606800" cy="1922463"/>
        </p:xfrm>
        <a:graphic>
          <a:graphicData uri="http://schemas.openxmlformats.org/presentationml/2006/ole">
            <mc:AlternateContent xmlns:mc="http://schemas.openxmlformats.org/markup-compatibility/2006">
              <mc:Choice xmlns:v="urn:schemas-microsoft-com:vml" Requires="v">
                <p:oleObj spid="_x0000_s6162" name="Equation" r:id="rId4" imgW="3606480" imgH="1968480" progId="Equation.DSMT4">
                  <p:embed/>
                </p:oleObj>
              </mc:Choice>
              <mc:Fallback>
                <p:oleObj name="Equation" r:id="rId4" imgW="3606480" imgH="1968480" progId="Equation.DSMT4">
                  <p:embed/>
                  <p:pic>
                    <p:nvPicPr>
                      <p:cNvPr id="20" name="Object 19">
                        <a:extLst>
                          <a:ext uri="{FF2B5EF4-FFF2-40B4-BE49-F238E27FC236}">
                            <a16:creationId xmlns:a16="http://schemas.microsoft.com/office/drawing/2014/main" id="{6BE98362-D3F6-49ED-A480-EE7DD6598B36}"/>
                          </a:ext>
                        </a:extLst>
                      </p:cNvPr>
                      <p:cNvPicPr>
                        <a:picLocks noChangeAspect="1" noChangeArrowheads="1"/>
                      </p:cNvPicPr>
                      <p:nvPr/>
                    </p:nvPicPr>
                    <p:blipFill>
                      <a:blip r:embed="rId5"/>
                      <a:srcRect/>
                      <a:stretch>
                        <a:fillRect/>
                      </a:stretch>
                    </p:blipFill>
                    <p:spPr bwMode="auto">
                      <a:xfrm>
                        <a:off x="406726" y="4278251"/>
                        <a:ext cx="3606800"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5" name="Straight Connector 4">
            <a:extLst>
              <a:ext uri="{FF2B5EF4-FFF2-40B4-BE49-F238E27FC236}">
                <a16:creationId xmlns:a16="http://schemas.microsoft.com/office/drawing/2014/main" id="{1DF98BAD-D2D6-4838-96A7-A49691B2FE6F}"/>
              </a:ext>
            </a:extLst>
          </p:cNvPr>
          <p:cNvCxnSpPr>
            <a:cxnSpLocks/>
          </p:cNvCxnSpPr>
          <p:nvPr/>
        </p:nvCxnSpPr>
        <p:spPr>
          <a:xfrm>
            <a:off x="4632960" y="5387677"/>
            <a:ext cx="5187696"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8EF56FF-7E34-47F1-83C8-B3679F3A0F93}"/>
              </a:ext>
            </a:extLst>
          </p:cNvPr>
          <p:cNvCxnSpPr>
            <a:cxnSpLocks/>
          </p:cNvCxnSpPr>
          <p:nvPr/>
        </p:nvCxnSpPr>
        <p:spPr>
          <a:xfrm flipV="1">
            <a:off x="6185649" y="5003770"/>
            <a:ext cx="5241751" cy="2002"/>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F6EF265-5732-4898-AC4A-4EE6D5A72AD8}"/>
              </a:ext>
            </a:extLst>
          </p:cNvPr>
          <p:cNvCxnSpPr>
            <a:cxnSpLocks/>
          </p:cNvCxnSpPr>
          <p:nvPr/>
        </p:nvCxnSpPr>
        <p:spPr>
          <a:xfrm>
            <a:off x="9382859" y="5003770"/>
            <a:ext cx="1233319" cy="0"/>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2B71B01-D1F8-4380-A3C6-7D2DE4DBFCCB}"/>
              </a:ext>
            </a:extLst>
          </p:cNvPr>
          <p:cNvCxnSpPr>
            <a:cxnSpLocks/>
          </p:cNvCxnSpPr>
          <p:nvPr/>
        </p:nvCxnSpPr>
        <p:spPr>
          <a:xfrm>
            <a:off x="7693038" y="5003770"/>
            <a:ext cx="1406713" cy="0"/>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1B5754F-F403-4FED-B8D8-350B042FC786}"/>
              </a:ext>
            </a:extLst>
          </p:cNvPr>
          <p:cNvCxnSpPr>
            <a:cxnSpLocks/>
          </p:cNvCxnSpPr>
          <p:nvPr/>
        </p:nvCxnSpPr>
        <p:spPr>
          <a:xfrm flipH="1">
            <a:off x="8792810" y="5396424"/>
            <a:ext cx="1247302" cy="0"/>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sp>
        <p:nvSpPr>
          <p:cNvPr id="225" name="Oval 224">
            <a:extLst>
              <a:ext uri="{FF2B5EF4-FFF2-40B4-BE49-F238E27FC236}">
                <a16:creationId xmlns:a16="http://schemas.microsoft.com/office/drawing/2014/main" id="{5C83A04E-5413-4630-86C0-1FDEA9C1D7F1}"/>
              </a:ext>
            </a:extLst>
          </p:cNvPr>
          <p:cNvSpPr/>
          <p:nvPr/>
        </p:nvSpPr>
        <p:spPr>
          <a:xfrm>
            <a:off x="4320000" y="4680000"/>
            <a:ext cx="1080000" cy="1080000"/>
          </a:xfrm>
          <a:prstGeom prst="ellipse">
            <a:avLst/>
          </a:prstGeom>
          <a:solidFill>
            <a:srgbClr val="FF0000"/>
          </a:solidFill>
          <a:ln w="53975">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24" name="Oval 223">
            <a:extLst>
              <a:ext uri="{FF2B5EF4-FFF2-40B4-BE49-F238E27FC236}">
                <a16:creationId xmlns:a16="http://schemas.microsoft.com/office/drawing/2014/main" id="{A14572C2-8FCA-42FE-BBC4-70716C688E90}"/>
              </a:ext>
            </a:extLst>
          </p:cNvPr>
          <p:cNvSpPr/>
          <p:nvPr/>
        </p:nvSpPr>
        <p:spPr>
          <a:xfrm>
            <a:off x="7560000" y="4680000"/>
            <a:ext cx="1080000" cy="1080000"/>
          </a:xfrm>
          <a:prstGeom prst="ellipse">
            <a:avLst/>
          </a:prstGeom>
          <a:solidFill>
            <a:srgbClr val="FF0000"/>
          </a:solidFill>
          <a:ln w="53975">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3" name="Oval 222">
            <a:extLst>
              <a:ext uri="{FF2B5EF4-FFF2-40B4-BE49-F238E27FC236}">
                <a16:creationId xmlns:a16="http://schemas.microsoft.com/office/drawing/2014/main" id="{E75C40FB-DE61-43CE-AA81-CA09C7CA9E66}"/>
              </a:ext>
            </a:extLst>
          </p:cNvPr>
          <p:cNvSpPr/>
          <p:nvPr/>
        </p:nvSpPr>
        <p:spPr>
          <a:xfrm>
            <a:off x="9180000" y="4680000"/>
            <a:ext cx="1080000" cy="1080000"/>
          </a:xfrm>
          <a:prstGeom prst="ellipse">
            <a:avLst/>
          </a:prstGeom>
          <a:solidFill>
            <a:srgbClr val="FF0000"/>
          </a:solidFill>
          <a:ln w="53975">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val 20">
            <a:extLst>
              <a:ext uri="{FF2B5EF4-FFF2-40B4-BE49-F238E27FC236}">
                <a16:creationId xmlns:a16="http://schemas.microsoft.com/office/drawing/2014/main" id="{6A26B8E4-05B2-4510-87AA-2F03981E67DF}"/>
              </a:ext>
            </a:extLst>
          </p:cNvPr>
          <p:cNvSpPr/>
          <p:nvPr/>
        </p:nvSpPr>
        <p:spPr>
          <a:xfrm>
            <a:off x="10800000" y="4680000"/>
            <a:ext cx="1080000" cy="1080000"/>
          </a:xfrm>
          <a:prstGeom prst="ellipse">
            <a:avLst/>
          </a:prstGeom>
          <a:solidFill>
            <a:srgbClr val="FF0000"/>
          </a:solidFill>
          <a:ln w="53975">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8" name="Straight Arrow Connector 37">
            <a:extLst>
              <a:ext uri="{FF2B5EF4-FFF2-40B4-BE49-F238E27FC236}">
                <a16:creationId xmlns:a16="http://schemas.microsoft.com/office/drawing/2014/main" id="{5CEC03C4-D766-4BC8-B45C-2B1D042A8FBE}"/>
              </a:ext>
            </a:extLst>
          </p:cNvPr>
          <p:cNvCxnSpPr>
            <a:cxnSpLocks/>
          </p:cNvCxnSpPr>
          <p:nvPr/>
        </p:nvCxnSpPr>
        <p:spPr>
          <a:xfrm flipH="1">
            <a:off x="5538434" y="5377375"/>
            <a:ext cx="1509573" cy="1"/>
          </a:xfrm>
          <a:prstGeom prst="straightConnector1">
            <a:avLst/>
          </a:prstGeom>
          <a:ln w="53975">
            <a:solidFill>
              <a:srgbClr val="323232"/>
            </a:solidFill>
            <a:tailEnd type="triangle"/>
          </a:ln>
        </p:spPr>
        <p:style>
          <a:lnRef idx="1">
            <a:schemeClr val="accent1"/>
          </a:lnRef>
          <a:fillRef idx="0">
            <a:schemeClr val="accent1"/>
          </a:fillRef>
          <a:effectRef idx="0">
            <a:schemeClr val="accent1"/>
          </a:effectRef>
          <a:fontRef idx="minor">
            <a:schemeClr val="tx1"/>
          </a:fontRef>
        </p:style>
      </p:cxnSp>
      <p:sp>
        <p:nvSpPr>
          <p:cNvPr id="222" name="Oval 221">
            <a:extLst>
              <a:ext uri="{FF2B5EF4-FFF2-40B4-BE49-F238E27FC236}">
                <a16:creationId xmlns:a16="http://schemas.microsoft.com/office/drawing/2014/main" id="{0868D092-383C-4521-BC6B-5520A46AACF3}"/>
              </a:ext>
            </a:extLst>
          </p:cNvPr>
          <p:cNvSpPr/>
          <p:nvPr/>
        </p:nvSpPr>
        <p:spPr>
          <a:xfrm>
            <a:off x="5920229" y="4699482"/>
            <a:ext cx="1080000" cy="1080000"/>
          </a:xfrm>
          <a:prstGeom prst="ellipse">
            <a:avLst/>
          </a:prstGeom>
          <a:solidFill>
            <a:srgbClr val="FF0000"/>
          </a:solidFill>
          <a:ln w="53975">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275" name="Object 274">
            <a:extLst>
              <a:ext uri="{FF2B5EF4-FFF2-40B4-BE49-F238E27FC236}">
                <a16:creationId xmlns:a16="http://schemas.microsoft.com/office/drawing/2014/main" id="{AB92A50A-2FC3-4601-B883-435F4EE7F78C}"/>
              </a:ext>
            </a:extLst>
          </p:cNvPr>
          <p:cNvGraphicFramePr>
            <a:graphicFrameLocks noChangeAspect="1"/>
          </p:cNvGraphicFramePr>
          <p:nvPr>
            <p:extLst/>
          </p:nvPr>
        </p:nvGraphicFramePr>
        <p:xfrm>
          <a:off x="4723972" y="5064113"/>
          <a:ext cx="6654800" cy="261938"/>
        </p:xfrm>
        <a:graphic>
          <a:graphicData uri="http://schemas.openxmlformats.org/presentationml/2006/ole">
            <mc:AlternateContent xmlns:mc="http://schemas.openxmlformats.org/markup-compatibility/2006">
              <mc:Choice xmlns:v="urn:schemas-microsoft-com:vml" Requires="v">
                <p:oleObj spid="_x0000_s6163" name="Equation" r:id="rId6" imgW="6654600" imgH="266400" progId="Equation.DSMT4">
                  <p:embed/>
                </p:oleObj>
              </mc:Choice>
              <mc:Fallback>
                <p:oleObj name="Equation" r:id="rId6" imgW="6654600" imgH="266400" progId="Equation.DSMT4">
                  <p:embed/>
                  <p:pic>
                    <p:nvPicPr>
                      <p:cNvPr id="275" name="Object 274">
                        <a:extLst>
                          <a:ext uri="{FF2B5EF4-FFF2-40B4-BE49-F238E27FC236}">
                            <a16:creationId xmlns:a16="http://schemas.microsoft.com/office/drawing/2014/main" id="{AB92A50A-2FC3-4601-B883-435F4EE7F78C}"/>
                          </a:ext>
                        </a:extLst>
                      </p:cNvPr>
                      <p:cNvPicPr>
                        <a:picLocks noChangeAspect="1" noChangeArrowheads="1"/>
                      </p:cNvPicPr>
                      <p:nvPr/>
                    </p:nvPicPr>
                    <p:blipFill>
                      <a:blip r:embed="rId7"/>
                      <a:srcRect/>
                      <a:stretch>
                        <a:fillRect/>
                      </a:stretch>
                    </p:blipFill>
                    <p:spPr bwMode="auto">
                      <a:xfrm>
                        <a:off x="4723972" y="5064113"/>
                        <a:ext cx="6654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a:extLst>
              <a:ext uri="{FF2B5EF4-FFF2-40B4-BE49-F238E27FC236}">
                <a16:creationId xmlns:a16="http://schemas.microsoft.com/office/drawing/2014/main" id="{7269F7C6-B528-4BA1-A424-CAD12204095B}"/>
              </a:ext>
            </a:extLst>
          </p:cNvPr>
          <p:cNvGraphicFramePr>
            <a:graphicFrameLocks noChangeAspect="1"/>
          </p:cNvGraphicFramePr>
          <p:nvPr>
            <p:extLst>
              <p:ext uri="{D42A27DB-BD31-4B8C-83A1-F6EECF244321}">
                <p14:modId xmlns:p14="http://schemas.microsoft.com/office/powerpoint/2010/main" val="73305127"/>
              </p:ext>
            </p:extLst>
          </p:nvPr>
        </p:nvGraphicFramePr>
        <p:xfrm>
          <a:off x="7000229" y="2968458"/>
          <a:ext cx="596900" cy="284163"/>
        </p:xfrm>
        <a:graphic>
          <a:graphicData uri="http://schemas.openxmlformats.org/presentationml/2006/ole">
            <mc:AlternateContent xmlns:mc="http://schemas.openxmlformats.org/markup-compatibility/2006">
              <mc:Choice xmlns:v="urn:schemas-microsoft-com:vml" Requires="v">
                <p:oleObj spid="_x0000_s6164" name="Equation" r:id="rId8" imgW="596880" imgH="291960" progId="Equation.DSMT4">
                  <p:embed/>
                </p:oleObj>
              </mc:Choice>
              <mc:Fallback>
                <p:oleObj name="Equation" r:id="rId8" imgW="596880" imgH="291960" progId="Equation.DSMT4">
                  <p:embed/>
                  <p:pic>
                    <p:nvPicPr>
                      <p:cNvPr id="22" name="Object 21">
                        <a:extLst>
                          <a:ext uri="{FF2B5EF4-FFF2-40B4-BE49-F238E27FC236}">
                            <a16:creationId xmlns:a16="http://schemas.microsoft.com/office/drawing/2014/main" id="{7269F7C6-B528-4BA1-A424-CAD12204095B}"/>
                          </a:ext>
                        </a:extLst>
                      </p:cNvPr>
                      <p:cNvPicPr>
                        <a:picLocks noChangeAspect="1" noChangeArrowheads="1"/>
                      </p:cNvPicPr>
                      <p:nvPr/>
                    </p:nvPicPr>
                    <p:blipFill>
                      <a:blip r:embed="rId9"/>
                      <a:srcRect/>
                      <a:stretch>
                        <a:fillRect/>
                      </a:stretch>
                    </p:blipFill>
                    <p:spPr bwMode="auto">
                      <a:xfrm>
                        <a:off x="7000229" y="2968458"/>
                        <a:ext cx="5969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a:extLst>
              <a:ext uri="{FF2B5EF4-FFF2-40B4-BE49-F238E27FC236}">
                <a16:creationId xmlns:a16="http://schemas.microsoft.com/office/drawing/2014/main" id="{DAA07180-FB21-47E3-8987-91684A5D0C8E}"/>
              </a:ext>
            </a:extLst>
          </p:cNvPr>
          <p:cNvGraphicFramePr>
            <a:graphicFrameLocks noChangeAspect="1"/>
          </p:cNvGraphicFramePr>
          <p:nvPr>
            <p:extLst>
              <p:ext uri="{D42A27DB-BD31-4B8C-83A1-F6EECF244321}">
                <p14:modId xmlns:p14="http://schemas.microsoft.com/office/powerpoint/2010/main" val="1323935542"/>
              </p:ext>
            </p:extLst>
          </p:nvPr>
        </p:nvGraphicFramePr>
        <p:xfrm>
          <a:off x="4512910" y="3285745"/>
          <a:ext cx="4279900" cy="358775"/>
        </p:xfrm>
        <a:graphic>
          <a:graphicData uri="http://schemas.openxmlformats.org/presentationml/2006/ole">
            <mc:AlternateContent xmlns:mc="http://schemas.openxmlformats.org/markup-compatibility/2006">
              <mc:Choice xmlns:v="urn:schemas-microsoft-com:vml" Requires="v">
                <p:oleObj spid="_x0000_s6165" name="Equation" r:id="rId10" imgW="4279680" imgH="368280" progId="Equation.DSMT4">
                  <p:embed/>
                </p:oleObj>
              </mc:Choice>
              <mc:Fallback>
                <p:oleObj name="Equation" r:id="rId10" imgW="4279680" imgH="368280" progId="Equation.DSMT4">
                  <p:embed/>
                  <p:pic>
                    <p:nvPicPr>
                      <p:cNvPr id="23" name="Object 22">
                        <a:extLst>
                          <a:ext uri="{FF2B5EF4-FFF2-40B4-BE49-F238E27FC236}">
                            <a16:creationId xmlns:a16="http://schemas.microsoft.com/office/drawing/2014/main" id="{DAA07180-FB21-47E3-8987-91684A5D0C8E}"/>
                          </a:ext>
                        </a:extLst>
                      </p:cNvPr>
                      <p:cNvPicPr>
                        <a:picLocks noChangeAspect="1" noChangeArrowheads="1"/>
                      </p:cNvPicPr>
                      <p:nvPr/>
                    </p:nvPicPr>
                    <p:blipFill>
                      <a:blip r:embed="rId11"/>
                      <a:srcRect/>
                      <a:stretch>
                        <a:fillRect/>
                      </a:stretch>
                    </p:blipFill>
                    <p:spPr bwMode="auto">
                      <a:xfrm>
                        <a:off x="4512910" y="3285745"/>
                        <a:ext cx="4279900" cy="358775"/>
                      </a:xfrm>
                      <a:prstGeom prst="rect">
                        <a:avLst/>
                      </a:prstGeom>
                      <a:noFill/>
                      <a:ln>
                        <a:noFill/>
                      </a:ln>
                    </p:spPr>
                  </p:pic>
                </p:oleObj>
              </mc:Fallback>
            </mc:AlternateContent>
          </a:graphicData>
        </a:graphic>
      </p:graphicFrame>
    </p:spTree>
    <p:custDataLst>
      <p:tags r:id="rId2"/>
    </p:custDataLst>
    <p:extLst>
      <p:ext uri="{BB962C8B-B14F-4D97-AF65-F5344CB8AC3E}">
        <p14:creationId xmlns:p14="http://schemas.microsoft.com/office/powerpoint/2010/main" val="422231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8|21.5|47"/>
</p:tagLst>
</file>

<file path=ppt/tags/tag10.xml><?xml version="1.0" encoding="utf-8"?>
<p:tagLst xmlns:a="http://schemas.openxmlformats.org/drawingml/2006/main" xmlns:r="http://schemas.openxmlformats.org/officeDocument/2006/relationships" xmlns:p="http://schemas.openxmlformats.org/presentationml/2006/main">
  <p:tag name="TIMING" val="|2.2|18.2|6.7|11|11.9|9.3|9.4|21"/>
</p:tagLst>
</file>

<file path=ppt/tags/tag11.xml><?xml version="1.0" encoding="utf-8"?>
<p:tagLst xmlns:a="http://schemas.openxmlformats.org/drawingml/2006/main" xmlns:r="http://schemas.openxmlformats.org/officeDocument/2006/relationships" xmlns:p="http://schemas.openxmlformats.org/presentationml/2006/main">
  <p:tag name="TIMING" val="|2.8|4.9|34|52.1|19.2|94.3"/>
</p:tagLst>
</file>

<file path=ppt/tags/tag12.xml><?xml version="1.0" encoding="utf-8"?>
<p:tagLst xmlns:a="http://schemas.openxmlformats.org/drawingml/2006/main" xmlns:r="http://schemas.openxmlformats.org/officeDocument/2006/relationships" xmlns:p="http://schemas.openxmlformats.org/presentationml/2006/main">
  <p:tag name="TIMING" val="|3.1|19.6|16.9|20.9"/>
</p:tagLst>
</file>

<file path=ppt/tags/tag13.xml><?xml version="1.0" encoding="utf-8"?>
<p:tagLst xmlns:a="http://schemas.openxmlformats.org/drawingml/2006/main" xmlns:r="http://schemas.openxmlformats.org/officeDocument/2006/relationships" xmlns:p="http://schemas.openxmlformats.org/presentationml/2006/main">
  <p:tag name="TIMING" val="|4.5|40.4|21|40.9|5.8|45|24.7|26.2|16|10|15.8|12.9"/>
</p:tagLst>
</file>

<file path=ppt/tags/tag14.xml><?xml version="1.0" encoding="utf-8"?>
<p:tagLst xmlns:a="http://schemas.openxmlformats.org/drawingml/2006/main" xmlns:r="http://schemas.openxmlformats.org/officeDocument/2006/relationships" xmlns:p="http://schemas.openxmlformats.org/presentationml/2006/main">
  <p:tag name="TIMING" val="|2|30.6|13.8|35|10.1"/>
</p:tagLst>
</file>

<file path=ppt/tags/tag15.xml><?xml version="1.0" encoding="utf-8"?>
<p:tagLst xmlns:a="http://schemas.openxmlformats.org/drawingml/2006/main" xmlns:r="http://schemas.openxmlformats.org/officeDocument/2006/relationships" xmlns:p="http://schemas.openxmlformats.org/presentationml/2006/main">
  <p:tag name="TIMING" val="|1.7|31|31|82.2"/>
</p:tagLst>
</file>

<file path=ppt/tags/tag16.xml><?xml version="1.0" encoding="utf-8"?>
<p:tagLst xmlns:a="http://schemas.openxmlformats.org/drawingml/2006/main" xmlns:r="http://schemas.openxmlformats.org/officeDocument/2006/relationships" xmlns:p="http://schemas.openxmlformats.org/presentationml/2006/main">
  <p:tag name="TIMING" val="|1|124.6"/>
</p:tagLst>
</file>

<file path=ppt/tags/tag17.xml><?xml version="1.0" encoding="utf-8"?>
<p:tagLst xmlns:a="http://schemas.openxmlformats.org/drawingml/2006/main" xmlns:r="http://schemas.openxmlformats.org/officeDocument/2006/relationships" xmlns:p="http://schemas.openxmlformats.org/presentationml/2006/main">
  <p:tag name="TIMING" val="|4.5|20|22.6|44.7|77.7"/>
</p:tagLst>
</file>

<file path=ppt/tags/tag18.xml><?xml version="1.0" encoding="utf-8"?>
<p:tagLst xmlns:a="http://schemas.openxmlformats.org/drawingml/2006/main" xmlns:r="http://schemas.openxmlformats.org/officeDocument/2006/relationships" xmlns:p="http://schemas.openxmlformats.org/presentationml/2006/main">
  <p:tag name="TIMING" val="|2.5|86.2|34.4|22.7|58.9"/>
</p:tagLst>
</file>

<file path=ppt/tags/tag19.xml><?xml version="1.0" encoding="utf-8"?>
<p:tagLst xmlns:a="http://schemas.openxmlformats.org/drawingml/2006/main" xmlns:r="http://schemas.openxmlformats.org/officeDocument/2006/relationships" xmlns:p="http://schemas.openxmlformats.org/presentationml/2006/main">
  <p:tag name="TIMING" val="|1.1|12.1|88.8"/>
</p:tagLst>
</file>

<file path=ppt/tags/tag2.xml><?xml version="1.0" encoding="utf-8"?>
<p:tagLst xmlns:a="http://schemas.openxmlformats.org/drawingml/2006/main" xmlns:r="http://schemas.openxmlformats.org/officeDocument/2006/relationships" xmlns:p="http://schemas.openxmlformats.org/presentationml/2006/main">
  <p:tag name="TIMING" val="|1|16.9|29.6|63"/>
</p:tagLst>
</file>

<file path=ppt/tags/tag20.xml><?xml version="1.0" encoding="utf-8"?>
<p:tagLst xmlns:a="http://schemas.openxmlformats.org/drawingml/2006/main" xmlns:r="http://schemas.openxmlformats.org/officeDocument/2006/relationships" xmlns:p="http://schemas.openxmlformats.org/presentationml/2006/main">
  <p:tag name="TIMING" val="|5|8.9|35.7"/>
</p:tagLst>
</file>

<file path=ppt/tags/tag21.xml><?xml version="1.0" encoding="utf-8"?>
<p:tagLst xmlns:a="http://schemas.openxmlformats.org/drawingml/2006/main" xmlns:r="http://schemas.openxmlformats.org/officeDocument/2006/relationships" xmlns:p="http://schemas.openxmlformats.org/presentationml/2006/main">
  <p:tag name="TIMING" val="|1.8|56.6|8.8"/>
</p:tagLst>
</file>

<file path=ppt/tags/tag22.xml><?xml version="1.0" encoding="utf-8"?>
<p:tagLst xmlns:a="http://schemas.openxmlformats.org/drawingml/2006/main" xmlns:r="http://schemas.openxmlformats.org/officeDocument/2006/relationships" xmlns:p="http://schemas.openxmlformats.org/presentationml/2006/main">
  <p:tag name="TIMING" val="|1|11.1|33.1"/>
</p:tagLst>
</file>

<file path=ppt/tags/tag23.xml><?xml version="1.0" encoding="utf-8"?>
<p:tagLst xmlns:a="http://schemas.openxmlformats.org/drawingml/2006/main" xmlns:r="http://schemas.openxmlformats.org/officeDocument/2006/relationships" xmlns:p="http://schemas.openxmlformats.org/presentationml/2006/main">
  <p:tag name="TIMING" val="|1.1|62.3"/>
</p:tagLst>
</file>

<file path=ppt/tags/tag3.xml><?xml version="1.0" encoding="utf-8"?>
<p:tagLst xmlns:a="http://schemas.openxmlformats.org/drawingml/2006/main" xmlns:r="http://schemas.openxmlformats.org/officeDocument/2006/relationships" xmlns:p="http://schemas.openxmlformats.org/presentationml/2006/main">
  <p:tag name="TIMING" val="|2.7|40.3|40"/>
</p:tagLst>
</file>

<file path=ppt/tags/tag4.xml><?xml version="1.0" encoding="utf-8"?>
<p:tagLst xmlns:a="http://schemas.openxmlformats.org/drawingml/2006/main" xmlns:r="http://schemas.openxmlformats.org/officeDocument/2006/relationships" xmlns:p="http://schemas.openxmlformats.org/presentationml/2006/main">
  <p:tag name="TIMING" val="|1.1|58.5|26.9"/>
</p:tagLst>
</file>

<file path=ppt/tags/tag5.xml><?xml version="1.0" encoding="utf-8"?>
<p:tagLst xmlns:a="http://schemas.openxmlformats.org/drawingml/2006/main" xmlns:r="http://schemas.openxmlformats.org/officeDocument/2006/relationships" xmlns:p="http://schemas.openxmlformats.org/presentationml/2006/main">
  <p:tag name="TIMING" val="|9.8|35.3|38.9|28.9"/>
</p:tagLst>
</file>

<file path=ppt/tags/tag6.xml><?xml version="1.0" encoding="utf-8"?>
<p:tagLst xmlns:a="http://schemas.openxmlformats.org/drawingml/2006/main" xmlns:r="http://schemas.openxmlformats.org/officeDocument/2006/relationships" xmlns:p="http://schemas.openxmlformats.org/presentationml/2006/main">
  <p:tag name="TIMING" val="|4.6|44.2"/>
</p:tagLst>
</file>

<file path=ppt/tags/tag7.xml><?xml version="1.0" encoding="utf-8"?>
<p:tagLst xmlns:a="http://schemas.openxmlformats.org/drawingml/2006/main" xmlns:r="http://schemas.openxmlformats.org/officeDocument/2006/relationships" xmlns:p="http://schemas.openxmlformats.org/presentationml/2006/main">
  <p:tag name="TIMING" val="|4|48.9|59.8"/>
</p:tagLst>
</file>

<file path=ppt/tags/tag8.xml><?xml version="1.0" encoding="utf-8"?>
<p:tagLst xmlns:a="http://schemas.openxmlformats.org/drawingml/2006/main" xmlns:r="http://schemas.openxmlformats.org/officeDocument/2006/relationships" xmlns:p="http://schemas.openxmlformats.org/presentationml/2006/main">
  <p:tag name="TIMING" val="|7.2|26.6|22.7"/>
</p:tagLst>
</file>

<file path=ppt/tags/tag9.xml><?xml version="1.0" encoding="utf-8"?>
<p:tagLst xmlns:a="http://schemas.openxmlformats.org/drawingml/2006/main" xmlns:r="http://schemas.openxmlformats.org/officeDocument/2006/relationships" xmlns:p="http://schemas.openxmlformats.org/presentationml/2006/main">
  <p:tag name="TIMING" val="|2.4|18|42.6"/>
</p:tagLst>
</file>

<file path=ppt/theme/theme1.xml><?xml version="1.0" encoding="utf-8"?>
<a:theme xmlns:a="http://schemas.openxmlformats.org/drawingml/2006/main" name="Office Theme">
  <a:themeElements>
    <a:clrScheme name="211">
      <a:dk1>
        <a:srgbClr val="000000"/>
      </a:dk1>
      <a:lt1>
        <a:srgbClr val="FFFFFF"/>
      </a:lt1>
      <a:dk2>
        <a:srgbClr val="323232"/>
      </a:dk2>
      <a:lt2>
        <a:srgbClr val="B2B2B2"/>
      </a:lt2>
      <a:accent1>
        <a:srgbClr val="0F4BEB"/>
      </a:accent1>
      <a:accent2>
        <a:srgbClr val="FF2305"/>
      </a:accent2>
      <a:accent3>
        <a:srgbClr val="000000"/>
      </a:accent3>
      <a:accent4>
        <a:srgbClr val="FAF528"/>
      </a:accent4>
      <a:accent5>
        <a:srgbClr val="09D369"/>
      </a:accent5>
      <a:accent6>
        <a:srgbClr val="FF9600"/>
      </a:accent6>
      <a:hlink>
        <a:srgbClr val="00B7E0"/>
      </a:hlink>
      <a:folHlink>
        <a:srgbClr val="00B7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500 UTS Additional Branded Templates PPT 16x9_Bv2" id="{EB039CC6-8CB9-C24A-A749-50853131CC6F}" vid="{C4909B0C-217E-B842-A58C-94EA4BEBE0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AA1561C7AC61740AC0C42373ECAF626" ma:contentTypeVersion="16" ma:contentTypeDescription="Create a new document." ma:contentTypeScope="" ma:versionID="7871bf40383dc8eb116be7574c6b1300">
  <xsd:schema xmlns:xsd="http://www.w3.org/2001/XMLSchema" xmlns:xs="http://www.w3.org/2001/XMLSchema" xmlns:p="http://schemas.microsoft.com/office/2006/metadata/properties" xmlns:ns1="http://schemas.microsoft.com/sharepoint/v3" xmlns:ns3="0fb774b7-0571-4e61-9f02-9eb8691563b7" xmlns:ns4="4a3a446d-7f3a-4d3c-9240-ab7cb2625859" targetNamespace="http://schemas.microsoft.com/office/2006/metadata/properties" ma:root="true" ma:fieldsID="9323fdd9f42624cb97fdfb2820cf9435" ns1:_="" ns3:_="" ns4:_="">
    <xsd:import namespace="http://schemas.microsoft.com/sharepoint/v3"/>
    <xsd:import namespace="0fb774b7-0571-4e61-9f02-9eb8691563b7"/>
    <xsd:import namespace="4a3a446d-7f3a-4d3c-9240-ab7cb262585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1:_ip_UnifiedCompliancePolicyProperties" minOccurs="0"/>
                <xsd:element ref="ns1:_ip_UnifiedCompliancePolicyUIAction" minOccurs="0"/>
                <xsd:element ref="ns3:MediaServiceAutoKeyPoints" minOccurs="0"/>
                <xsd:element ref="ns3:MediaServiceKeyPoints" minOccurs="0"/>
                <xsd:element ref="ns3:MediaServiceGenerationTime" minOccurs="0"/>
                <xsd:element ref="ns3:MediaServiceEventHashCode"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fb774b7-0571-4e61-9f02-9eb8691563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a3a446d-7f3a-4d3c-9240-ab7cb2625859"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SharingHintHash" ma:index="2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D75D1A-C83D-4F46-9C4E-831A1655F79D}">
  <ds:schemaRefs>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purl.org/dc/dcmitype/"/>
    <ds:schemaRef ds:uri="http://purl.org/dc/elements/1.1/"/>
    <ds:schemaRef ds:uri="http://www.w3.org/XML/1998/namespace"/>
    <ds:schemaRef ds:uri="0fb774b7-0571-4e61-9f02-9eb8691563b7"/>
    <ds:schemaRef ds:uri="http://schemas.microsoft.com/office/infopath/2007/PartnerControls"/>
    <ds:schemaRef ds:uri="4a3a446d-7f3a-4d3c-9240-ab7cb2625859"/>
    <ds:schemaRef ds:uri="http://schemas.microsoft.com/sharepoint/v3"/>
  </ds:schemaRefs>
</ds:datastoreItem>
</file>

<file path=customXml/itemProps2.xml><?xml version="1.0" encoding="utf-8"?>
<ds:datastoreItem xmlns:ds="http://schemas.openxmlformats.org/officeDocument/2006/customXml" ds:itemID="{4061ED84-6A7A-46B3-B708-E59439FB7C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fb774b7-0571-4e61-9f02-9eb8691563b7"/>
    <ds:schemaRef ds:uri="4a3a446d-7f3a-4d3c-9240-ab7cb26258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CFBDC6E-8A3B-4A1E-8FCC-39A505EB0DC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16989</TotalTime>
  <Words>2088</Words>
  <Application>Microsoft Office PowerPoint</Application>
  <PresentationFormat>Widescreen</PresentationFormat>
  <Paragraphs>189</Paragraphs>
  <Slides>24</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24</vt:i4>
      </vt:variant>
    </vt:vector>
  </HeadingPairs>
  <TitlesOfParts>
    <vt:vector size="31" baseType="lpstr">
      <vt:lpstr>Arial</vt:lpstr>
      <vt:lpstr>Calibri</vt:lpstr>
      <vt:lpstr>Helvetica</vt:lpstr>
      <vt:lpstr>Times</vt:lpstr>
      <vt:lpstr>Office Theme</vt:lpstr>
      <vt:lpstr>Equation</vt:lpstr>
      <vt:lpstr>MathType 6.0 Equation</vt:lpstr>
      <vt:lpstr>37161 Probability and Random Variables</vt:lpstr>
      <vt:lpstr>Classification of Markov Chains: Absorbing</vt:lpstr>
      <vt:lpstr>Classification of Markov Chains: Absorbing</vt:lpstr>
      <vt:lpstr>Classification of Markov Chains: Absorbing</vt:lpstr>
      <vt:lpstr>Classification of Markov Chains: Absorbing</vt:lpstr>
      <vt:lpstr>Classification of Markov Chains: Communication</vt:lpstr>
      <vt:lpstr>Classification of Markov Chains: Ergodicity</vt:lpstr>
      <vt:lpstr>Classification of Markov Chains: Transience</vt:lpstr>
      <vt:lpstr>Classification of Markov Chains: Periodicity</vt:lpstr>
      <vt:lpstr>Classification of Markov Chains: Periodicity</vt:lpstr>
      <vt:lpstr>Classification of Markov Chains: Periodicity</vt:lpstr>
      <vt:lpstr>Classification of Markov Chains</vt:lpstr>
      <vt:lpstr>Urn Models</vt:lpstr>
      <vt:lpstr>Urn Models</vt:lpstr>
      <vt:lpstr>Urn Models</vt:lpstr>
      <vt:lpstr>Urn Models</vt:lpstr>
      <vt:lpstr>Urn Models</vt:lpstr>
      <vt:lpstr>Urn Models: Steady-State</vt:lpstr>
      <vt:lpstr>Time to Most Recent Common Ancestor</vt:lpstr>
      <vt:lpstr>Time to Most Recent Common Ancestor</vt:lpstr>
      <vt:lpstr>Richard III</vt:lpstr>
      <vt:lpstr>Richard III</vt:lpstr>
      <vt:lpstr>Richard III</vt:lpstr>
      <vt:lpstr>Richard III</vt:lpstr>
    </vt:vector>
  </TitlesOfParts>
  <Company>University of Technology Sydney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Mathematical Sciences curriculum proposal: Efficiencies and benefits</dc:title>
  <dc:creator>Stephen Woodcock</dc:creator>
  <cp:lastModifiedBy>Stephen Woodcock</cp:lastModifiedBy>
  <cp:revision>484</cp:revision>
  <dcterms:created xsi:type="dcterms:W3CDTF">2019-09-13T00:17:52Z</dcterms:created>
  <dcterms:modified xsi:type="dcterms:W3CDTF">2021-10-25T01:54:43Z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a6c3db-1667-4f49-995a-8b9973972958_Enabled">
    <vt:lpwstr>true</vt:lpwstr>
  </property>
  <property fmtid="{D5CDD505-2E9C-101B-9397-08002B2CF9AE}" pid="3" name="MSIP_Label_51a6c3db-1667-4f49-995a-8b9973972958_SetDate">
    <vt:lpwstr>2021-08-02T23:23:39Z</vt:lpwstr>
  </property>
  <property fmtid="{D5CDD505-2E9C-101B-9397-08002B2CF9AE}" pid="4" name="MSIP_Label_51a6c3db-1667-4f49-995a-8b9973972958_Method">
    <vt:lpwstr>Standard</vt:lpwstr>
  </property>
  <property fmtid="{D5CDD505-2E9C-101B-9397-08002B2CF9AE}" pid="5" name="MSIP_Label_51a6c3db-1667-4f49-995a-8b9973972958_Name">
    <vt:lpwstr>UTS-Internal</vt:lpwstr>
  </property>
  <property fmtid="{D5CDD505-2E9C-101B-9397-08002B2CF9AE}" pid="6" name="MSIP_Label_51a6c3db-1667-4f49-995a-8b9973972958_SiteId">
    <vt:lpwstr>e8911c26-cf9f-4a9c-878e-527807be8791</vt:lpwstr>
  </property>
  <property fmtid="{D5CDD505-2E9C-101B-9397-08002B2CF9AE}" pid="7" name="MSIP_Label_51a6c3db-1667-4f49-995a-8b9973972958_ActionId">
    <vt:lpwstr>40f1ae68-f8fe-4d1a-9f5e-ac40fd1cce6e</vt:lpwstr>
  </property>
  <property fmtid="{D5CDD505-2E9C-101B-9397-08002B2CF9AE}" pid="8" name="MSIP_Label_51a6c3db-1667-4f49-995a-8b9973972958_ContentBits">
    <vt:lpwstr>0</vt:lpwstr>
  </property>
  <property fmtid="{D5CDD505-2E9C-101B-9397-08002B2CF9AE}" pid="9" name="ContentTypeId">
    <vt:lpwstr>0x010100EAA1561C7AC61740AC0C42373ECAF626</vt:lpwstr>
  </property>
</Properties>
</file>