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0" r:id="rId1"/>
  </p:sldMasterIdLst>
  <p:notesMasterIdLst>
    <p:notesMasterId r:id="rId46"/>
  </p:notesMasterIdLst>
  <p:sldIdLst>
    <p:sldId id="256" r:id="rId2"/>
    <p:sldId id="257" r:id="rId3"/>
    <p:sldId id="741" r:id="rId4"/>
    <p:sldId id="740" r:id="rId5"/>
    <p:sldId id="265" r:id="rId6"/>
    <p:sldId id="272" r:id="rId7"/>
    <p:sldId id="273" r:id="rId8"/>
    <p:sldId id="732" r:id="rId9"/>
    <p:sldId id="742" r:id="rId10"/>
    <p:sldId id="733" r:id="rId11"/>
    <p:sldId id="734" r:id="rId12"/>
    <p:sldId id="735" r:id="rId13"/>
    <p:sldId id="262" r:id="rId14"/>
    <p:sldId id="259" r:id="rId15"/>
    <p:sldId id="261" r:id="rId16"/>
    <p:sldId id="275" r:id="rId17"/>
    <p:sldId id="709" r:id="rId18"/>
    <p:sldId id="276" r:id="rId19"/>
    <p:sldId id="260" r:id="rId20"/>
    <p:sldId id="264" r:id="rId21"/>
    <p:sldId id="710" r:id="rId22"/>
    <p:sldId id="714" r:id="rId23"/>
    <p:sldId id="713" r:id="rId24"/>
    <p:sldId id="712" r:id="rId25"/>
    <p:sldId id="266" r:id="rId26"/>
    <p:sldId id="267" r:id="rId27"/>
    <p:sldId id="736" r:id="rId28"/>
    <p:sldId id="268" r:id="rId29"/>
    <p:sldId id="269" r:id="rId30"/>
    <p:sldId id="715" r:id="rId31"/>
    <p:sldId id="716" r:id="rId32"/>
    <p:sldId id="738" r:id="rId33"/>
    <p:sldId id="720" r:id="rId34"/>
    <p:sldId id="722" r:id="rId35"/>
    <p:sldId id="737" r:id="rId36"/>
    <p:sldId id="717" r:id="rId37"/>
    <p:sldId id="719" r:id="rId38"/>
    <p:sldId id="723" r:id="rId39"/>
    <p:sldId id="274" r:id="rId40"/>
    <p:sldId id="724" r:id="rId41"/>
    <p:sldId id="725" r:id="rId42"/>
    <p:sldId id="727" r:id="rId43"/>
    <p:sldId id="730" r:id="rId44"/>
    <p:sldId id="73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338395-6ED8-BE4D-B210-16399B37ECD2}">
          <p14:sldIdLst>
            <p14:sldId id="256"/>
          </p14:sldIdLst>
        </p14:section>
        <p14:section name="Welcome" id="{D58F665A-00EF-3B4B-9EA4-CECD496A4C48}">
          <p14:sldIdLst>
            <p14:sldId id="257"/>
            <p14:sldId id="741"/>
            <p14:sldId id="740"/>
            <p14:sldId id="265"/>
          </p14:sldIdLst>
        </p14:section>
        <p14:section name="Course management" id="{F22A8909-BFAC-AF40-BAE1-5E25451AE0FB}">
          <p14:sldIdLst>
            <p14:sldId id="272"/>
            <p14:sldId id="273"/>
            <p14:sldId id="732"/>
            <p14:sldId id="742"/>
          </p14:sldIdLst>
        </p14:section>
        <p14:section name="What are your goals?" id="{40983C91-BABE-354D-89CA-9D2B064330F7}">
          <p14:sldIdLst>
            <p14:sldId id="733"/>
            <p14:sldId id="734"/>
            <p14:sldId id="735"/>
          </p14:sldIdLst>
        </p14:section>
        <p14:section name="What is computation" id="{6C99BF42-5ED1-1140-92C6-C6FE29FD67A1}">
          <p14:sldIdLst>
            <p14:sldId id="262"/>
            <p14:sldId id="259"/>
            <p14:sldId id="261"/>
            <p14:sldId id="275"/>
            <p14:sldId id="709"/>
            <p14:sldId id="276"/>
            <p14:sldId id="260"/>
            <p14:sldId id="264"/>
            <p14:sldId id="710"/>
            <p14:sldId id="714"/>
            <p14:sldId id="713"/>
            <p14:sldId id="712"/>
            <p14:sldId id="266"/>
            <p14:sldId id="267"/>
            <p14:sldId id="736"/>
          </p14:sldIdLst>
        </p14:section>
        <p14:section name="What is fast computation" id="{28B13E6D-11EC-134D-9D88-6860477A4493}">
          <p14:sldIdLst>
            <p14:sldId id="268"/>
            <p14:sldId id="269"/>
            <p14:sldId id="715"/>
            <p14:sldId id="716"/>
            <p14:sldId id="738"/>
            <p14:sldId id="720"/>
            <p14:sldId id="722"/>
            <p14:sldId id="737"/>
            <p14:sldId id="717"/>
            <p14:sldId id="719"/>
            <p14:sldId id="723"/>
            <p14:sldId id="274"/>
            <p14:sldId id="724"/>
            <p14:sldId id="725"/>
            <p14:sldId id="727"/>
          </p14:sldIdLst>
        </p14:section>
        <p14:section name="Conclusion" id="{BCA33967-E271-154D-9AF9-0CB0EEB21BD2}">
          <p14:sldIdLst>
            <p14:sldId id="730"/>
            <p14:sldId id="7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8"/>
    <p:restoredTop sz="82057"/>
  </p:normalViewPr>
  <p:slideViewPr>
    <p:cSldViewPr snapToGrid="0" snapToObjects="1">
      <p:cViewPr varScale="1">
        <p:scale>
          <a:sx n="131" d="100"/>
          <a:sy n="131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CE710-D9F4-1540-A7F0-E84755B3FB6D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4A64C-9D33-4F45-8550-F90F350D6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5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chanical_calculator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General-purpose_computer" TargetMode="External"/><Relationship Id="rId4" Type="http://schemas.openxmlformats.org/officeDocument/2006/relationships/hyperlink" Target="https://en.wikipedia.org/wiki/Polynomia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altLang="zh-CN" dirty="0"/>
              <a:t>ENI</a:t>
            </a:r>
            <a:r>
              <a:rPr lang="en-US" altLang="zh-CN" dirty="0"/>
              <a:t>AC:</a:t>
            </a:r>
            <a:r>
              <a:rPr lang="zh-CN" altLang="en-US" dirty="0"/>
              <a:t> 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programmable general-purpose electronic digital computer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engine: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automatic 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echanical calculator"/>
              </a:rPr>
              <a:t>mechanical calculator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designed to tabulate 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lynomial"/>
              </a:rPr>
              <a:t>polynomial functions</a:t>
            </a:r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Analytical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engine: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mechanical 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general-purpose computer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4A64C-9D33-4F45-8550-F90F350D6C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www.tomshardware.com</a:t>
            </a:r>
            <a:r>
              <a:rPr lang="en-US"/>
              <a:t>/reviews/upgrade-repair-pc,3000-2.html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4A64C-9D33-4F45-8550-F90F350D6C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8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Add ENIAC,</a:t>
            </a:r>
            <a:r>
              <a:rPr lang="zh-CN" altLang="en-US"/>
              <a:t> </a:t>
            </a:r>
            <a:r>
              <a:rPr lang="en-US" altLang="zh-CN" err="1"/>
              <a:t>Barbbage’s</a:t>
            </a:r>
            <a:r>
              <a:rPr lang="zh-CN" altLang="en-US"/>
              <a:t> </a:t>
            </a:r>
            <a:r>
              <a:rPr lang="en-US" altLang="zh-CN"/>
              <a:t>differential</a:t>
            </a:r>
            <a:r>
              <a:rPr lang="zh-CN" altLang="en-US" baseline="0"/>
              <a:t> </a:t>
            </a:r>
            <a:r>
              <a:rPr lang="en-US" altLang="zh-CN" baseline="0"/>
              <a:t>engines,</a:t>
            </a:r>
            <a:r>
              <a:rPr lang="zh-CN" altLang="en-US" baseline="0"/>
              <a:t> </a:t>
            </a:r>
            <a:r>
              <a:rPr lang="en-US" altLang="zh-CN" baseline="0"/>
              <a:t>analytic</a:t>
            </a:r>
            <a:r>
              <a:rPr lang="zh-CN" altLang="en-US" baseline="0"/>
              <a:t> </a:t>
            </a:r>
            <a:r>
              <a:rPr lang="en-US" altLang="zh-CN" baseline="0"/>
              <a:t>engines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4A64C-9D33-4F45-8550-F90F350D6C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62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Start</a:t>
            </a:r>
            <a:r>
              <a:rPr lang="zh-CN" altLang="en-US"/>
              <a:t> </a:t>
            </a:r>
            <a:r>
              <a:rPr lang="en-US" altLang="zh-CN"/>
              <a:t>from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basic</a:t>
            </a:r>
            <a:r>
              <a:rPr lang="zh-CN" altLang="en-US"/>
              <a:t> </a:t>
            </a:r>
            <a:r>
              <a:rPr lang="en-US" altLang="zh-CN"/>
              <a:t>question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 baseline="0"/>
              <a:t> </a:t>
            </a:r>
            <a:r>
              <a:rPr lang="en-US" altLang="zh-CN" baseline="0"/>
              <a:t>“What</a:t>
            </a:r>
            <a:r>
              <a:rPr lang="zh-CN" altLang="en-US" baseline="0"/>
              <a:t> </a:t>
            </a:r>
            <a:r>
              <a:rPr lang="en-US" altLang="zh-CN" baseline="0"/>
              <a:t>is</a:t>
            </a:r>
            <a:r>
              <a:rPr lang="zh-CN" altLang="en-US" baseline="0"/>
              <a:t> </a:t>
            </a:r>
            <a:r>
              <a:rPr lang="en-US" altLang="zh-CN" baseline="0"/>
              <a:t>Fast</a:t>
            </a:r>
            <a:r>
              <a:rPr lang="zh-CN" altLang="en-US" baseline="0"/>
              <a:t> </a:t>
            </a:r>
            <a:r>
              <a:rPr lang="en-US" altLang="zh-CN" baseline="0"/>
              <a:t>Computation”,</a:t>
            </a:r>
            <a:r>
              <a:rPr lang="zh-CN" altLang="en-US" baseline="0"/>
              <a:t> </a:t>
            </a:r>
            <a:r>
              <a:rPr lang="en-US" altLang="zh-CN" baseline="0"/>
              <a:t>to</a:t>
            </a:r>
            <a:r>
              <a:rPr lang="zh-CN" altLang="en-US" baseline="0"/>
              <a:t> </a:t>
            </a:r>
            <a:r>
              <a:rPr lang="en-US" altLang="zh-CN" baseline="0"/>
              <a:t>the</a:t>
            </a:r>
            <a:r>
              <a:rPr lang="zh-CN" altLang="en-US" baseline="0"/>
              <a:t> </a:t>
            </a:r>
            <a:r>
              <a:rPr lang="en-US" altLang="zh-CN" baseline="0"/>
              <a:t>definition</a:t>
            </a:r>
            <a:r>
              <a:rPr lang="zh-CN" altLang="en-US" baseline="0"/>
              <a:t> </a:t>
            </a:r>
            <a:r>
              <a:rPr lang="en-US" altLang="zh-CN" baseline="0"/>
              <a:t>of</a:t>
            </a:r>
            <a:r>
              <a:rPr lang="zh-CN" altLang="en-US" baseline="0"/>
              <a:t> </a:t>
            </a:r>
            <a:r>
              <a:rPr lang="en-US" altLang="zh-CN" baseline="0"/>
              <a:t>the</a:t>
            </a:r>
            <a:r>
              <a:rPr lang="zh-CN" altLang="en-US" baseline="0"/>
              <a:t> </a:t>
            </a:r>
            <a:r>
              <a:rPr lang="en-US" altLang="zh-CN" baseline="0"/>
              <a:t>complexity</a:t>
            </a:r>
            <a:r>
              <a:rPr lang="zh-CN" altLang="en-US" baseline="0"/>
              <a:t> </a:t>
            </a:r>
            <a:r>
              <a:rPr lang="en-US" altLang="zh-CN" baseline="0"/>
              <a:t>class</a:t>
            </a:r>
            <a:r>
              <a:rPr lang="zh-CN" altLang="en-US" baseline="0"/>
              <a:t> </a:t>
            </a:r>
            <a:r>
              <a:rPr lang="en-US" altLang="zh-CN" baseline="0"/>
              <a:t>P.</a:t>
            </a:r>
          </a:p>
          <a:p>
            <a:endParaRPr lang="en-US" baseline="0"/>
          </a:p>
          <a:p>
            <a:r>
              <a:rPr lang="en-US" altLang="zh-CN" baseline="0"/>
              <a:t>Use</a:t>
            </a:r>
            <a:r>
              <a:rPr lang="zh-CN" altLang="en-US" baseline="0"/>
              <a:t> </a:t>
            </a:r>
            <a:r>
              <a:rPr lang="en-US" altLang="zh-CN" baseline="0"/>
              <a:t>integer</a:t>
            </a:r>
            <a:r>
              <a:rPr lang="zh-CN" altLang="en-US" baseline="0"/>
              <a:t> </a:t>
            </a:r>
            <a:r>
              <a:rPr lang="en-US" altLang="zh-CN" baseline="0"/>
              <a:t>multiplication,</a:t>
            </a:r>
            <a:r>
              <a:rPr lang="zh-CN" altLang="en-US" baseline="0"/>
              <a:t> </a:t>
            </a:r>
            <a:r>
              <a:rPr lang="en-US" altLang="zh-CN" baseline="0"/>
              <a:t>integer</a:t>
            </a:r>
            <a:r>
              <a:rPr lang="zh-CN" altLang="en-US" baseline="0"/>
              <a:t> </a:t>
            </a:r>
            <a:r>
              <a:rPr lang="en-US" altLang="zh-CN" baseline="0" err="1"/>
              <a:t>factorisation</a:t>
            </a:r>
            <a:r>
              <a:rPr lang="en-US" altLang="zh-CN" baseline="0"/>
              <a:t>,</a:t>
            </a:r>
            <a:r>
              <a:rPr lang="zh-CN" altLang="en-US" baseline="0"/>
              <a:t> </a:t>
            </a:r>
            <a:r>
              <a:rPr lang="en-US" altLang="zh-CN" baseline="0"/>
              <a:t>and</a:t>
            </a:r>
            <a:r>
              <a:rPr lang="zh-CN" altLang="en-US" baseline="0"/>
              <a:t> </a:t>
            </a:r>
            <a:r>
              <a:rPr lang="en-US" altLang="zh-CN" baseline="0"/>
              <a:t>travelling</a:t>
            </a:r>
            <a:r>
              <a:rPr lang="zh-CN" altLang="en-US" baseline="0"/>
              <a:t> </a:t>
            </a:r>
            <a:r>
              <a:rPr lang="en-US" altLang="zh-CN" baseline="0"/>
              <a:t>salesman</a:t>
            </a:r>
            <a:r>
              <a:rPr lang="zh-CN" altLang="en-US" baseline="0"/>
              <a:t> </a:t>
            </a:r>
            <a:r>
              <a:rPr lang="en-US" altLang="zh-CN" baseline="0"/>
              <a:t>as</a:t>
            </a:r>
            <a:r>
              <a:rPr lang="zh-CN" altLang="en-US" baseline="0"/>
              <a:t> </a:t>
            </a:r>
            <a:r>
              <a:rPr lang="en-US" altLang="zh-CN" baseline="0"/>
              <a:t>examples.</a:t>
            </a:r>
          </a:p>
          <a:p>
            <a:endParaRPr lang="en-US" baseline="0"/>
          </a:p>
          <a:p>
            <a:r>
              <a:rPr lang="en-US" altLang="zh-CN" baseline="0"/>
              <a:t>The</a:t>
            </a:r>
            <a:r>
              <a:rPr lang="zh-CN" altLang="en-US" baseline="0"/>
              <a:t> </a:t>
            </a:r>
            <a:r>
              <a:rPr lang="en-US" altLang="zh-CN" baseline="0"/>
              <a:t>question</a:t>
            </a:r>
            <a:r>
              <a:rPr lang="zh-CN" altLang="en-US" baseline="0"/>
              <a:t> </a:t>
            </a:r>
            <a:r>
              <a:rPr lang="en-US" altLang="zh-CN" baseline="0"/>
              <a:t>of</a:t>
            </a:r>
            <a:r>
              <a:rPr lang="zh-CN" altLang="en-US" baseline="0"/>
              <a:t> </a:t>
            </a:r>
            <a:r>
              <a:rPr lang="en-US" altLang="zh-CN" baseline="0"/>
              <a:t>P</a:t>
            </a:r>
            <a:r>
              <a:rPr lang="zh-CN" altLang="en-US" baseline="0"/>
              <a:t> </a:t>
            </a:r>
            <a:r>
              <a:rPr lang="en-US" altLang="zh-CN" baseline="0"/>
              <a:t>vs</a:t>
            </a:r>
            <a:r>
              <a:rPr lang="zh-CN" altLang="en-US" baseline="0"/>
              <a:t> </a:t>
            </a:r>
            <a:r>
              <a:rPr lang="en-US" altLang="zh-CN" baseline="0"/>
              <a:t>NP.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4A64C-9D33-4F45-8550-F90F350D6C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8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4A64C-9D33-4F45-8550-F90F350D6C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25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insert a picture of long multiplication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4A64C-9D33-4F45-8550-F90F350D6CC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02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say that the theoretical criteria for fast computation is polynomial-time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4A64C-9D33-4F45-8550-F90F350D6CC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3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DE71F-00A7-8A46-ABEA-0DEC211133AC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4375D-79E9-6A44-A2A9-E3E8D3B34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48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s://en.wikipedia.org/wiki/File:Babbage_Difference_Engine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hyperlink" Target="https://en.wikipedia.org/wiki/Analytical_Engine" TargetMode="Externa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arles_Babbage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KYWKKp9mK8?feature=oembed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echanical_computer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Vacuum_tube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://commons.wikimedia.org/wiki/File:Integrated_circuits_(3).jpg" TargetMode="External"/><Relationship Id="rId9" Type="http://schemas.openxmlformats.org/officeDocument/2006/relationships/hyperlink" Target="https://creativecommons.org/licenses/by-sa/3.0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mple.net/tikz/examples/turing-machine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inapsis-aom.blogspot.com/2012/02/vigencia-del-test-de-turing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.wikipedia.org/wiki/Andrey_Kolmogoro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kk.wikipedia.org/wiki/%D0%90%D0%BD%D0%B0%D1%82%D0%BE%D0%BB%D0%B8%D0%B9_%D0%90%D0%BB%D0%B5%D0%BA%D1%81%D0%B5%D0%B5%D0%B2%D0%B8%D1%87_%D0%9A%D0%B0%D1%80%D0%B0%D1%86%D1%83%D0%B1%D0%B0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lists.gforge.inria.fr/pipermail/cado-nfs-discuss/2019-December/001139.html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miltonian_path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wooden-tile/t/thank-you.html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41080</a:t>
            </a:r>
            <a:r>
              <a:rPr lang="zh-CN" altLang="en-US" dirty="0"/>
              <a:t> </a:t>
            </a: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Week</a:t>
            </a:r>
            <a:r>
              <a:rPr lang="zh-CN" altLang="en-US" dirty="0"/>
              <a:t> </a:t>
            </a:r>
            <a:r>
              <a:rPr lang="en-US" altLang="zh-CN" dirty="0"/>
              <a:t>1,</a:t>
            </a:r>
            <a:r>
              <a:rPr lang="zh-CN" altLang="en-US" dirty="0"/>
              <a:t> </a:t>
            </a:r>
            <a:r>
              <a:rPr lang="en-US" altLang="zh-CN" dirty="0"/>
              <a:t>Spring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2023</a:t>
            </a:r>
          </a:p>
          <a:p>
            <a:r>
              <a:rPr lang="en-US" altLang="zh-CN" dirty="0"/>
              <a:t>Youming</a:t>
            </a:r>
            <a:r>
              <a:rPr lang="zh-CN" altLang="en-US" dirty="0"/>
              <a:t> </a:t>
            </a:r>
            <a:r>
              <a:rPr lang="en-US" altLang="zh-CN" dirty="0"/>
              <a:t>Qiao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5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0153-A47A-F34B-ABDD-04071251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zh-CN" dirty="0"/>
              <a:t>What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computing?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EDE93-3092-404C-9141-6C47BF9C9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computing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motivated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following</a:t>
            </a:r>
            <a:r>
              <a:rPr lang="zh-CN" altLang="en-US" dirty="0"/>
              <a:t> </a:t>
            </a:r>
            <a:r>
              <a:rPr lang="en-US" altLang="zh-CN" dirty="0"/>
              <a:t>big</a:t>
            </a:r>
            <a:r>
              <a:rPr lang="zh-CN" altLang="en-US" dirty="0"/>
              <a:t> </a:t>
            </a:r>
            <a:r>
              <a:rPr lang="en-US" altLang="zh-CN" dirty="0"/>
              <a:t>questions:</a:t>
            </a:r>
          </a:p>
          <a:p>
            <a:r>
              <a:rPr lang="en-US" altLang="zh-CN" sz="3600" dirty="0"/>
              <a:t>What</a:t>
            </a:r>
            <a:r>
              <a:rPr lang="zh-CN" altLang="en-US" sz="3600" dirty="0"/>
              <a:t> </a:t>
            </a:r>
            <a:r>
              <a:rPr lang="en-US" altLang="zh-CN" sz="3600" dirty="0"/>
              <a:t>is</a:t>
            </a:r>
            <a:r>
              <a:rPr lang="zh-CN" altLang="en-US" sz="3600" dirty="0"/>
              <a:t> </a:t>
            </a:r>
            <a:r>
              <a:rPr lang="en-US" altLang="zh-CN" sz="3600" dirty="0"/>
              <a:t>computation?</a:t>
            </a:r>
          </a:p>
          <a:p>
            <a:r>
              <a:rPr lang="en-US" altLang="zh-CN" sz="3600" dirty="0"/>
              <a:t>What</a:t>
            </a:r>
            <a:r>
              <a:rPr lang="zh-CN" altLang="en-US" sz="3600" dirty="0"/>
              <a:t> </a:t>
            </a:r>
            <a:r>
              <a:rPr lang="en-US" altLang="zh-CN" sz="3600" dirty="0"/>
              <a:t>can</a:t>
            </a:r>
            <a:r>
              <a:rPr lang="zh-CN" altLang="en-US" sz="3600" dirty="0"/>
              <a:t> </a:t>
            </a:r>
            <a:r>
              <a:rPr lang="en-US" altLang="zh-CN" sz="3600" dirty="0"/>
              <a:t>and</a:t>
            </a:r>
            <a:r>
              <a:rPr lang="zh-CN" altLang="en-US" sz="3600" dirty="0"/>
              <a:t> </a:t>
            </a:r>
            <a:r>
              <a:rPr lang="en-US" altLang="zh-CN" sz="3600" dirty="0"/>
              <a:t>cannot</a:t>
            </a:r>
            <a:r>
              <a:rPr lang="zh-CN" altLang="en-US" sz="3600" dirty="0"/>
              <a:t> </a:t>
            </a:r>
            <a:r>
              <a:rPr lang="en-US" altLang="zh-CN" sz="3600" dirty="0"/>
              <a:t>be</a:t>
            </a:r>
            <a:r>
              <a:rPr lang="zh-CN" altLang="en-US" sz="3600" dirty="0"/>
              <a:t> </a:t>
            </a:r>
            <a:r>
              <a:rPr lang="en-US" altLang="zh-CN" sz="3600" dirty="0"/>
              <a:t>computed?</a:t>
            </a:r>
          </a:p>
          <a:p>
            <a:r>
              <a:rPr lang="en-US" altLang="zh-CN" sz="3600" dirty="0"/>
              <a:t>What</a:t>
            </a:r>
            <a:r>
              <a:rPr lang="zh-CN" altLang="en-US" sz="3600" dirty="0"/>
              <a:t> </a:t>
            </a:r>
            <a:r>
              <a:rPr lang="en-US" altLang="zh-CN" sz="3600" dirty="0"/>
              <a:t>can</a:t>
            </a:r>
            <a:r>
              <a:rPr lang="zh-CN" altLang="en-US" sz="3600" dirty="0"/>
              <a:t> </a:t>
            </a:r>
            <a:r>
              <a:rPr lang="en-US" altLang="zh-CN" sz="3600" dirty="0"/>
              <a:t>be</a:t>
            </a:r>
            <a:r>
              <a:rPr lang="zh-CN" altLang="en-US" sz="3600" dirty="0"/>
              <a:t> </a:t>
            </a:r>
            <a:r>
              <a:rPr lang="en-US" altLang="zh-CN" sz="3600" dirty="0"/>
              <a:t>efficiently</a:t>
            </a:r>
            <a:r>
              <a:rPr lang="zh-CN" altLang="en-US" sz="3600" dirty="0"/>
              <a:t> </a:t>
            </a:r>
            <a:r>
              <a:rPr lang="en-US" altLang="zh-CN" sz="3600" dirty="0"/>
              <a:t>computed?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roots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philosophy,</a:t>
            </a:r>
            <a:r>
              <a:rPr lang="zh-CN" altLang="en-US" dirty="0"/>
              <a:t> </a:t>
            </a:r>
            <a:r>
              <a:rPr lang="en-US" altLang="zh-CN" dirty="0"/>
              <a:t>mathematics,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engineering.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73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486B-EDD1-9248-BB87-3F17433BB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computing?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A4466-B365-FF49-BC30-8E99D43DF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Grasp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high-level</a:t>
            </a:r>
            <a:r>
              <a:rPr lang="zh-CN" altLang="en-US" dirty="0"/>
              <a:t> </a:t>
            </a:r>
            <a:r>
              <a:rPr lang="en-US" altLang="zh-CN" dirty="0"/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computing;</a:t>
            </a:r>
            <a:endParaRPr lang="en-AU" altLang="zh-CN" dirty="0"/>
          </a:p>
          <a:p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ways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modelling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perspectives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computing;</a:t>
            </a:r>
          </a:p>
          <a:p>
            <a:pPr lvl="1"/>
            <a:r>
              <a:rPr lang="en-US" altLang="zh-CN" dirty="0"/>
              <a:t>Sometimes,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solve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hand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just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formulate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appropriate</a:t>
            </a:r>
            <a:r>
              <a:rPr lang="zh-CN" altLang="en-US" dirty="0"/>
              <a:t> </a:t>
            </a:r>
            <a:r>
              <a:rPr lang="en-US" altLang="zh-CN" dirty="0"/>
              <a:t>model!</a:t>
            </a:r>
          </a:p>
          <a:p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often</a:t>
            </a:r>
            <a:r>
              <a:rPr lang="zh-CN" altLang="en-US" dirty="0"/>
              <a:t> </a:t>
            </a:r>
            <a:r>
              <a:rPr lang="en-US" altLang="zh-CN" dirty="0"/>
              <a:t>drives</a:t>
            </a:r>
            <a:r>
              <a:rPr lang="zh-CN" altLang="en-US" dirty="0"/>
              <a:t> </a:t>
            </a:r>
            <a:r>
              <a:rPr lang="en-US" altLang="zh-CN" dirty="0"/>
              <a:t>practice;</a:t>
            </a:r>
          </a:p>
          <a:p>
            <a:pPr lvl="1"/>
            <a:r>
              <a:rPr lang="en-US" altLang="zh-CN" dirty="0"/>
              <a:t>Mathematical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predates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modern</a:t>
            </a:r>
            <a:r>
              <a:rPr lang="zh-CN" altLang="en-US" dirty="0"/>
              <a:t> </a:t>
            </a:r>
            <a:r>
              <a:rPr lang="en-US" altLang="zh-CN" dirty="0"/>
              <a:t>computers;</a:t>
            </a:r>
          </a:p>
          <a:p>
            <a:pPr lvl="1"/>
            <a:r>
              <a:rPr lang="en-US" altLang="zh-CN" dirty="0"/>
              <a:t>Quantum</a:t>
            </a:r>
            <a:r>
              <a:rPr lang="zh-CN" altLang="en-US" dirty="0"/>
              <a:t> </a:t>
            </a:r>
            <a:r>
              <a:rPr lang="en-US" altLang="zh-CN" dirty="0"/>
              <a:t>computing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been</a:t>
            </a:r>
            <a:r>
              <a:rPr lang="zh-CN" altLang="en-US" dirty="0"/>
              <a:t> </a:t>
            </a:r>
            <a:r>
              <a:rPr lang="en-US" altLang="zh-CN" dirty="0"/>
              <a:t>studied</a:t>
            </a:r>
            <a:r>
              <a:rPr lang="zh-CN" altLang="en-US" dirty="0"/>
              <a:t> </a:t>
            </a:r>
            <a:r>
              <a:rPr lang="en-US" altLang="zh-CN" dirty="0"/>
              <a:t>intensively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theory,</a:t>
            </a:r>
            <a:r>
              <a:rPr lang="zh-CN" altLang="en-US" dirty="0"/>
              <a:t> </a:t>
            </a:r>
            <a:r>
              <a:rPr lang="en-US" altLang="zh-CN" dirty="0"/>
              <a:t>motivating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currently</a:t>
            </a:r>
            <a:r>
              <a:rPr lang="zh-CN" altLang="en-US" dirty="0"/>
              <a:t> </a:t>
            </a:r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investment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building</a:t>
            </a:r>
            <a:r>
              <a:rPr lang="zh-CN" altLang="en-US" dirty="0"/>
              <a:t> </a:t>
            </a:r>
            <a:r>
              <a:rPr lang="en-US" altLang="zh-CN" dirty="0"/>
              <a:t>actual</a:t>
            </a:r>
            <a:r>
              <a:rPr lang="zh-CN" altLang="en-US" dirty="0"/>
              <a:t> </a:t>
            </a:r>
            <a:r>
              <a:rPr lang="en-US" altLang="zh-CN" dirty="0"/>
              <a:t>quantum</a:t>
            </a:r>
            <a:r>
              <a:rPr lang="zh-CN" altLang="en-US" dirty="0"/>
              <a:t> </a:t>
            </a:r>
            <a:r>
              <a:rPr lang="en-US" altLang="zh-CN" dirty="0"/>
              <a:t>computers.</a:t>
            </a:r>
          </a:p>
          <a:p>
            <a:r>
              <a:rPr lang="en-US" altLang="zh-CN" dirty="0"/>
              <a:t>Practice</a:t>
            </a:r>
            <a:r>
              <a:rPr lang="zh-CN" altLang="en-US" dirty="0"/>
              <a:t> </a:t>
            </a:r>
            <a:r>
              <a:rPr lang="en-US" altLang="zh-CN" dirty="0"/>
              <a:t>mathematical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reasonings.</a:t>
            </a:r>
          </a:p>
        </p:txBody>
      </p:sp>
    </p:spTree>
    <p:extLst>
      <p:ext uri="{BB962C8B-B14F-4D97-AF65-F5344CB8AC3E}">
        <p14:creationId xmlns:p14="http://schemas.microsoft.com/office/powerpoint/2010/main" val="286889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BEC8-56EC-1042-AF37-54C9A9EC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</a:t>
            </a:r>
            <a:r>
              <a:rPr lang="en-US" altLang="zh-CN" dirty="0"/>
              <a:t>hat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course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FF168-2444-1540-854F-67DF88EFD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2"/>
                </a:solidFill>
              </a:rPr>
              <a:t>Simple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yet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useful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models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finite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pushdown</a:t>
            </a:r>
            <a:r>
              <a:rPr lang="zh-CN" altLang="en-US" dirty="0"/>
              <a:t> </a:t>
            </a:r>
            <a:r>
              <a:rPr lang="en-US" altLang="zh-CN" dirty="0"/>
              <a:t>automata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What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can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be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computed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Turing</a:t>
            </a:r>
            <a:r>
              <a:rPr lang="zh-CN" altLang="en-US" dirty="0"/>
              <a:t> </a:t>
            </a:r>
            <a:r>
              <a:rPr lang="en-US" altLang="zh-CN" dirty="0"/>
              <a:t>machines,</a:t>
            </a:r>
            <a:r>
              <a:rPr lang="zh-CN" altLang="en-US" dirty="0"/>
              <a:t> </a:t>
            </a:r>
            <a:r>
              <a:rPr lang="en-US" altLang="zh-CN" dirty="0"/>
              <a:t>computability</a:t>
            </a:r>
            <a:r>
              <a:rPr lang="zh-CN" altLang="en-US" dirty="0"/>
              <a:t> </a:t>
            </a:r>
            <a:r>
              <a:rPr lang="en-US" altLang="zh-CN" dirty="0"/>
              <a:t>theory…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What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can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be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computed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efficiently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polynomial-time</a:t>
            </a:r>
            <a:r>
              <a:rPr lang="zh-CN" altLang="en-US" dirty="0"/>
              <a:t> </a:t>
            </a:r>
            <a:r>
              <a:rPr lang="en-US" altLang="zh-CN" dirty="0"/>
              <a:t>algorithms,</a:t>
            </a:r>
            <a:r>
              <a:rPr lang="zh-CN" altLang="en-US" dirty="0"/>
              <a:t> </a:t>
            </a:r>
            <a:r>
              <a:rPr lang="en-US" altLang="zh-CN" dirty="0"/>
              <a:t>computational</a:t>
            </a:r>
            <a:r>
              <a:rPr lang="zh-CN" altLang="en-US" dirty="0"/>
              <a:t> </a:t>
            </a:r>
            <a:r>
              <a:rPr lang="en-US" altLang="zh-CN" dirty="0"/>
              <a:t>complexity…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Advanced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topics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quantum</a:t>
            </a:r>
            <a:r>
              <a:rPr lang="zh-CN" altLang="en-US" dirty="0"/>
              <a:t> </a:t>
            </a:r>
            <a:r>
              <a:rPr lang="en-US" altLang="zh-CN" dirty="0"/>
              <a:t>computing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cryptography.</a:t>
            </a:r>
          </a:p>
          <a:p>
            <a:pPr marL="0" indent="0">
              <a:buNone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lecture,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glimpse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motivations,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historical</a:t>
            </a:r>
            <a:r>
              <a:rPr lang="zh-CN" altLang="en-US" dirty="0"/>
              <a:t> </a:t>
            </a:r>
            <a:r>
              <a:rPr lang="en-US" altLang="zh-CN" dirty="0"/>
              <a:t>anecdotes,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AU" altLang="zh-CN" dirty="0"/>
              <a:t>get familiar with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basic</a:t>
            </a:r>
            <a:r>
              <a:rPr lang="zh-CN" altLang="en-US" dirty="0"/>
              <a:t> </a:t>
            </a:r>
            <a:r>
              <a:rPr lang="en-US" altLang="zh-CN" dirty="0"/>
              <a:t>ideas.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Computing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computers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88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6600"/>
              <a:t>Some modern computers</a:t>
            </a:r>
            <a:endParaRPr lang="en-US" sz="6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2869554"/>
            <a:ext cx="3758184" cy="3100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08" y="2977601"/>
            <a:ext cx="3758184" cy="2884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08" y="3174906"/>
            <a:ext cx="3758184" cy="2489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DFB6EF-C177-A945-BCA6-2E8A8CCCEF5F}"/>
              </a:ext>
            </a:extLst>
          </p:cNvPr>
          <p:cNvSpPr txBox="1"/>
          <p:nvPr/>
        </p:nvSpPr>
        <p:spPr>
          <a:xfrm>
            <a:off x="1028700" y="2171700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Desktop computer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80F363-FAA6-994A-B581-FD35F4956D7A}"/>
              </a:ext>
            </a:extLst>
          </p:cNvPr>
          <p:cNvSpPr txBox="1"/>
          <p:nvPr/>
        </p:nvSpPr>
        <p:spPr>
          <a:xfrm>
            <a:off x="4800600" y="2171700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Laptop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6273EE-1EB6-0346-947A-795243C46546}"/>
              </a:ext>
            </a:extLst>
          </p:cNvPr>
          <p:cNvSpPr txBox="1"/>
          <p:nvPr/>
        </p:nvSpPr>
        <p:spPr>
          <a:xfrm>
            <a:off x="8572500" y="2132851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Supercomputer</a:t>
            </a:r>
          </a:p>
        </p:txBody>
      </p:sp>
    </p:spTree>
    <p:extLst>
      <p:ext uri="{BB962C8B-B14F-4D97-AF65-F5344CB8AC3E}">
        <p14:creationId xmlns:p14="http://schemas.microsoft.com/office/powerpoint/2010/main" val="2563229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6000"/>
              <a:t>Some old computers</a:t>
            </a:r>
            <a:endParaRPr lang="en-US" sz="6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6" y="1014147"/>
            <a:ext cx="3529109" cy="2699768"/>
          </a:xfrm>
          <a:prstGeom prst="rect">
            <a:avLst/>
          </a:prstGeom>
        </p:spPr>
      </p:pic>
      <p:pic>
        <p:nvPicPr>
          <p:cNvPr id="8" name="Picture 7" descr="A picture containing text, indoor, stack, stacked&#10;&#10;Description automatically generated">
            <a:extLst>
              <a:ext uri="{FF2B5EF4-FFF2-40B4-BE49-F238E27FC236}">
                <a16:creationId xmlns:a16="http://schemas.microsoft.com/office/drawing/2014/main" id="{732202AB-D2A6-0E47-AA41-6C5B78D53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32788" y="899477"/>
            <a:ext cx="3526424" cy="3385367"/>
          </a:xfrm>
          <a:prstGeom prst="rect">
            <a:avLst/>
          </a:prstGeom>
        </p:spPr>
      </p:pic>
      <p:pic>
        <p:nvPicPr>
          <p:cNvPr id="5" name="Picture 4" descr="A picture containing indoor, furniture&#10;&#10;Description automatically generated">
            <a:extLst>
              <a:ext uri="{FF2B5EF4-FFF2-40B4-BE49-F238E27FC236}">
                <a16:creationId xmlns:a16="http://schemas.microsoft.com/office/drawing/2014/main" id="{F9F8EFC5-35A2-F748-9E09-D3AAC0E07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53400" y="1080160"/>
            <a:ext cx="3553968" cy="2567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F36378-E203-CB40-B99B-A58EB94969FD}"/>
              </a:ext>
            </a:extLst>
          </p:cNvPr>
          <p:cNvSpPr txBox="1"/>
          <p:nvPr/>
        </p:nvSpPr>
        <p:spPr>
          <a:xfrm>
            <a:off x="9400326" y="3447846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s://en.wikipedia.org/wiki/File:Babbage_Difference_Engine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12237-7C7F-8145-B4C6-071EB8EE0F9D}"/>
              </a:ext>
            </a:extLst>
          </p:cNvPr>
          <p:cNvSpPr txBox="1"/>
          <p:nvPr/>
        </p:nvSpPr>
        <p:spPr>
          <a:xfrm>
            <a:off x="5552170" y="3856659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Analytical_Eng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C4374-A10F-2E42-9790-B36CB910BE35}"/>
              </a:ext>
            </a:extLst>
          </p:cNvPr>
          <p:cNvSpPr txBox="1"/>
          <p:nvPr/>
        </p:nvSpPr>
        <p:spPr>
          <a:xfrm>
            <a:off x="1308100" y="355600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ENIAC (~1940s)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A1FA18-E14D-B44D-816E-691D5976771E}"/>
              </a:ext>
            </a:extLst>
          </p:cNvPr>
          <p:cNvSpPr txBox="1"/>
          <p:nvPr/>
        </p:nvSpPr>
        <p:spPr>
          <a:xfrm>
            <a:off x="4205191" y="394606"/>
            <a:ext cx="3783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Difference engine (designed in 1820s)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EC21D-B67C-4C47-8066-6AB56BDF3C8B}"/>
              </a:ext>
            </a:extLst>
          </p:cNvPr>
          <p:cNvSpPr txBox="1"/>
          <p:nvPr/>
        </p:nvSpPr>
        <p:spPr>
          <a:xfrm>
            <a:off x="7988300" y="392620"/>
            <a:ext cx="39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Analytical engine (designed in 1830s)</a:t>
            </a:r>
          </a:p>
        </p:txBody>
      </p:sp>
    </p:spTree>
    <p:extLst>
      <p:ext uri="{BB962C8B-B14F-4D97-AF65-F5344CB8AC3E}">
        <p14:creationId xmlns:p14="http://schemas.microsoft.com/office/powerpoint/2010/main" val="1678592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26956E-AA15-3146-B9C1-01E43ABA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Charles Babbage</a:t>
            </a:r>
          </a:p>
        </p:txBody>
      </p:sp>
      <p:pic>
        <p:nvPicPr>
          <p:cNvPr id="7" name="Picture Placeholder 6" descr="A picture containing person, military uniform, black, white&#10;&#10;Description automatically generated">
            <a:extLst>
              <a:ext uri="{FF2B5EF4-FFF2-40B4-BE49-F238E27FC236}">
                <a16:creationId xmlns:a16="http://schemas.microsoft.com/office/drawing/2014/main" id="{2ADCAEFF-34F9-F24D-8196-9744274FBD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676" r="567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6EB428-63A0-0C4B-8EBD-C8F6118B3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English polymath (1791– 1871)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Designer of difference engine and analytical engine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Con</a:t>
            </a:r>
            <a:r>
              <a:rPr lang="en-US" altLang="zh-CN" sz="2000" dirty="0"/>
              <a:t>sidered</a:t>
            </a:r>
            <a:r>
              <a:rPr lang="zh-CN" altLang="en-US" sz="2000" dirty="0"/>
              <a:t> </a:t>
            </a:r>
            <a:r>
              <a:rPr lang="en-US" altLang="zh-CN" sz="2000" dirty="0"/>
              <a:t>by</a:t>
            </a:r>
            <a:r>
              <a:rPr lang="zh-CN" altLang="en-US" sz="2000" dirty="0"/>
              <a:t> </a:t>
            </a:r>
            <a:r>
              <a:rPr lang="en-US" altLang="zh-CN" sz="2000" dirty="0"/>
              <a:t>some</a:t>
            </a:r>
            <a:r>
              <a:rPr lang="zh-CN" altLang="en-US" sz="2000" dirty="0"/>
              <a:t> </a:t>
            </a:r>
            <a:r>
              <a:rPr lang="en-US" altLang="zh-CN" sz="2000" dirty="0"/>
              <a:t>as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father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computers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Difference engine: function interpolation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Analytical engine: a general-purpose computer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FB8C4-82ED-4843-9234-BFCC8C2F610D}"/>
              </a:ext>
            </a:extLst>
          </p:cNvPr>
          <p:cNvSpPr txBox="1"/>
          <p:nvPr/>
        </p:nvSpPr>
        <p:spPr>
          <a:xfrm>
            <a:off x="2328549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Charles_Babb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78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4683EE-2CE9-D040-A0E5-C9DF943C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</a:t>
            </a:r>
            <a:r>
              <a:rPr lang="en-US" altLang="zh-CN" dirty="0"/>
              <a:t>fference</a:t>
            </a:r>
            <a:r>
              <a:rPr lang="zh-CN" altLang="en-US" dirty="0"/>
              <a:t> </a:t>
            </a:r>
            <a:r>
              <a:rPr lang="en-US" altLang="zh-CN" dirty="0"/>
              <a:t>engine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(Credit:</a:t>
            </a:r>
            <a:r>
              <a:rPr lang="zh-CN" altLang="en-US" dirty="0"/>
              <a:t> </a:t>
            </a:r>
            <a:r>
              <a:rPr lang="en-AU" dirty="0"/>
              <a:t>Seth Ladd</a:t>
            </a:r>
            <a:r>
              <a:rPr lang="en-US" altLang="zh-CN" dirty="0"/>
              <a:t>)</a:t>
            </a:r>
            <a:endParaRPr lang="en-US" dirty="0"/>
          </a:p>
        </p:txBody>
      </p:sp>
      <p:pic>
        <p:nvPicPr>
          <p:cNvPr id="7" name="Online Media 6" descr="Babbage Engine Demonstration pt. 3">
            <a:hlinkClick r:id="" action="ppaction://media"/>
            <a:extLst>
              <a:ext uri="{FF2B5EF4-FFF2-40B4-BE49-F238E27FC236}">
                <a16:creationId xmlns:a16="http://schemas.microsoft.com/office/drawing/2014/main" id="{14CDA270-276F-2D4C-8F88-4A8073AA2DB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74850" y="1690688"/>
            <a:ext cx="8242300" cy="46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E03A-2AC4-AF47-949C-6B501FC2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en-US" altLang="zh-CN" sz="2600"/>
              <a:t>The</a:t>
            </a:r>
            <a:r>
              <a:rPr lang="zh-CN" altLang="en-US" sz="2600"/>
              <a:t> </a:t>
            </a:r>
            <a:r>
              <a:rPr lang="en-US" altLang="zh-CN" sz="2600"/>
              <a:t>evolutions</a:t>
            </a:r>
            <a:r>
              <a:rPr lang="zh-CN" altLang="en-US" sz="2600"/>
              <a:t> </a:t>
            </a:r>
            <a:r>
              <a:rPr lang="en-US" altLang="zh-CN" sz="2600"/>
              <a:t>of</a:t>
            </a:r>
            <a:r>
              <a:rPr lang="zh-CN" altLang="en-US" sz="2600"/>
              <a:t> </a:t>
            </a:r>
            <a:r>
              <a:rPr lang="en-US" altLang="zh-CN" sz="2600"/>
              <a:t>the</a:t>
            </a:r>
            <a:r>
              <a:rPr lang="zh-CN" altLang="en-US" sz="2600"/>
              <a:t> </a:t>
            </a:r>
            <a:r>
              <a:rPr lang="en-US" altLang="zh-CN" sz="2600"/>
              <a:t>physics</a:t>
            </a:r>
            <a:r>
              <a:rPr lang="zh-CN" altLang="en-US" sz="2600"/>
              <a:t> </a:t>
            </a:r>
            <a:r>
              <a:rPr lang="en-US" altLang="zh-CN" sz="2600"/>
              <a:t>for</a:t>
            </a:r>
            <a:r>
              <a:rPr lang="zh-CN" altLang="en-US" sz="2600"/>
              <a:t> </a:t>
            </a:r>
            <a:r>
              <a:rPr lang="en-US" altLang="zh-CN" sz="2600"/>
              <a:t>computers</a:t>
            </a:r>
            <a:endParaRPr lang="en-US" sz="260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3469A4E5-1875-4E04-BC41-4F91393D7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Mo</a:t>
            </a:r>
            <a:r>
              <a:rPr lang="en-US" altLang="zh-CN" sz="1800"/>
              <a:t>dern</a:t>
            </a:r>
            <a:r>
              <a:rPr lang="zh-CN" altLang="en-US" sz="1800"/>
              <a:t> </a:t>
            </a:r>
            <a:r>
              <a:rPr lang="en-US" altLang="zh-CN" sz="1800"/>
              <a:t>computers:</a:t>
            </a:r>
            <a:r>
              <a:rPr lang="zh-CN" altLang="en-US" sz="1800"/>
              <a:t> </a:t>
            </a:r>
            <a:r>
              <a:rPr lang="en-US" altLang="zh-CN" sz="1800">
                <a:solidFill>
                  <a:schemeClr val="accent2"/>
                </a:solidFill>
              </a:rPr>
              <a:t>integrated</a:t>
            </a:r>
            <a:r>
              <a:rPr lang="zh-CN" altLang="en-US" sz="1800">
                <a:solidFill>
                  <a:schemeClr val="accent2"/>
                </a:solidFill>
              </a:rPr>
              <a:t> </a:t>
            </a:r>
            <a:r>
              <a:rPr lang="en-US" altLang="zh-CN" sz="1800">
                <a:solidFill>
                  <a:schemeClr val="accent2"/>
                </a:solidFill>
              </a:rPr>
              <a:t>circuits</a:t>
            </a:r>
          </a:p>
          <a:p>
            <a:r>
              <a:rPr lang="en-US" altLang="zh-CN" sz="1800"/>
              <a:t>ENIAC:</a:t>
            </a:r>
            <a:r>
              <a:rPr lang="zh-CN" altLang="en-US" sz="1800"/>
              <a:t> </a:t>
            </a:r>
            <a:r>
              <a:rPr lang="en-US" altLang="zh-CN" sz="1800">
                <a:solidFill>
                  <a:schemeClr val="accent2"/>
                </a:solidFill>
              </a:rPr>
              <a:t>vacuum</a:t>
            </a:r>
            <a:r>
              <a:rPr lang="zh-CN" altLang="en-US" sz="1800">
                <a:solidFill>
                  <a:schemeClr val="accent2"/>
                </a:solidFill>
              </a:rPr>
              <a:t> </a:t>
            </a:r>
            <a:r>
              <a:rPr lang="en-US" altLang="zh-CN" sz="1800">
                <a:solidFill>
                  <a:schemeClr val="accent2"/>
                </a:solidFill>
              </a:rPr>
              <a:t>tubes</a:t>
            </a:r>
          </a:p>
          <a:p>
            <a:r>
              <a:rPr lang="en-US" altLang="zh-CN" sz="1800"/>
              <a:t>Difference</a:t>
            </a:r>
            <a:r>
              <a:rPr lang="zh-CN" altLang="en-US" sz="1800"/>
              <a:t> </a:t>
            </a:r>
            <a:r>
              <a:rPr lang="en-US" altLang="zh-CN" sz="1800"/>
              <a:t>and</a:t>
            </a:r>
            <a:r>
              <a:rPr lang="zh-CN" altLang="en-US" sz="1800"/>
              <a:t> </a:t>
            </a:r>
            <a:r>
              <a:rPr lang="en-US" altLang="zh-CN" sz="1800"/>
              <a:t>analytic</a:t>
            </a:r>
            <a:r>
              <a:rPr lang="zh-CN" altLang="en-US" sz="1800"/>
              <a:t> </a:t>
            </a:r>
            <a:r>
              <a:rPr lang="en-US" altLang="zh-CN" sz="1800"/>
              <a:t>engines:</a:t>
            </a:r>
            <a:r>
              <a:rPr lang="zh-CN" altLang="en-US" sz="1800"/>
              <a:t> </a:t>
            </a:r>
            <a:r>
              <a:rPr lang="en-US" altLang="zh-CN" sz="1800">
                <a:solidFill>
                  <a:schemeClr val="accent2"/>
                </a:solidFill>
              </a:rPr>
              <a:t>gears</a:t>
            </a:r>
            <a:r>
              <a:rPr lang="zh-CN" altLang="en-US" sz="1800">
                <a:solidFill>
                  <a:schemeClr val="accent2"/>
                </a:solidFill>
              </a:rPr>
              <a:t> </a:t>
            </a:r>
            <a:r>
              <a:rPr lang="en-US" altLang="zh-CN" sz="1800">
                <a:solidFill>
                  <a:schemeClr val="accent2"/>
                </a:solidFill>
              </a:rPr>
              <a:t>and</a:t>
            </a:r>
            <a:r>
              <a:rPr lang="zh-CN" altLang="en-US" sz="1800">
                <a:solidFill>
                  <a:schemeClr val="accent2"/>
                </a:solidFill>
              </a:rPr>
              <a:t> </a:t>
            </a:r>
            <a:r>
              <a:rPr lang="en-US" altLang="zh-CN" sz="1800">
                <a:solidFill>
                  <a:schemeClr val="accent2"/>
                </a:solidFill>
              </a:rPr>
              <a:t>levers</a:t>
            </a:r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11" name="Content Placeholder 10" descr="A close-up of a circuit board&#10;&#10;Description automatically generated">
            <a:extLst>
              <a:ext uri="{FF2B5EF4-FFF2-40B4-BE49-F238E27FC236}">
                <a16:creationId xmlns:a16="http://schemas.microsoft.com/office/drawing/2014/main" id="{BC267757-48D8-2140-A137-C12C70A33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295" r="14928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14" name="Picture 13" descr="A group of glass bottles&#10;&#10;Description automatically generated with medium confidence">
            <a:extLst>
              <a:ext uri="{FF2B5EF4-FFF2-40B4-BE49-F238E27FC236}">
                <a16:creationId xmlns:a16="http://schemas.microsoft.com/office/drawing/2014/main" id="{F9C0A4B7-46B6-2E4C-9C53-7C84BDADC8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1502" r="20639" b="1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17" name="Picture 1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3BF11DD-B55F-2945-BBDE-2680800CA0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3468" r="21000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729115-BD42-694E-81E4-7FA3BB5A2EFC}"/>
              </a:ext>
            </a:extLst>
          </p:cNvPr>
          <p:cNvSpPr txBox="1"/>
          <p:nvPr/>
        </p:nvSpPr>
        <p:spPr>
          <a:xfrm>
            <a:off x="1624878" y="3805011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commons.wikimedia.org/wiki/File:Integrated_circuits_(3)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C8E597-74A8-9541-92EB-D228A5198C3E}"/>
              </a:ext>
            </a:extLst>
          </p:cNvPr>
          <p:cNvSpPr txBox="1"/>
          <p:nvPr/>
        </p:nvSpPr>
        <p:spPr>
          <a:xfrm>
            <a:off x="5754918" y="3805022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en.wikipedia.org/wiki/Vacuum_tub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37427F-2E0E-6745-93AF-5EB1D2FF8E9C}"/>
              </a:ext>
            </a:extLst>
          </p:cNvPr>
          <p:cNvSpPr txBox="1"/>
          <p:nvPr/>
        </p:nvSpPr>
        <p:spPr>
          <a:xfrm>
            <a:off x="9884958" y="3805016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 tooltip="https://en.wikipedia.org/wiki/Mechanical_comput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5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Polling: various computing machines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0518-3034-8843-A6AE-2ADCD827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others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viewpoint?</a:t>
            </a:r>
          </a:p>
          <a:p>
            <a:r>
              <a:rPr lang="en-US" altLang="zh-CN" dirty="0"/>
              <a:t>Desktop</a:t>
            </a:r>
            <a:r>
              <a:rPr lang="zh-CN" altLang="en-US" dirty="0"/>
              <a:t> </a:t>
            </a:r>
            <a:r>
              <a:rPr lang="en-US" altLang="zh-CN" dirty="0"/>
              <a:t>computers</a:t>
            </a:r>
          </a:p>
          <a:p>
            <a:r>
              <a:rPr lang="en-US" altLang="zh-CN" dirty="0"/>
              <a:t>Laptop</a:t>
            </a:r>
            <a:endParaRPr lang="en-AU" altLang="zh-CN" dirty="0"/>
          </a:p>
          <a:p>
            <a:r>
              <a:rPr lang="en-US" altLang="zh-CN" dirty="0"/>
              <a:t>Supercomputers</a:t>
            </a:r>
            <a:endParaRPr lang="en-AU" altLang="zh-CN" dirty="0"/>
          </a:p>
          <a:p>
            <a:r>
              <a:rPr lang="en-US" altLang="zh-CN" dirty="0"/>
              <a:t>ENIAC</a:t>
            </a:r>
          </a:p>
          <a:p>
            <a:r>
              <a:rPr lang="en-US" altLang="zh-CN" dirty="0"/>
              <a:t>Difference</a:t>
            </a:r>
            <a:r>
              <a:rPr lang="zh-CN" altLang="en-US" dirty="0"/>
              <a:t> </a:t>
            </a:r>
            <a:r>
              <a:rPr lang="en-US" altLang="zh-CN" dirty="0"/>
              <a:t>engines</a:t>
            </a:r>
          </a:p>
          <a:p>
            <a:r>
              <a:rPr lang="en-US" altLang="zh-CN" dirty="0"/>
              <a:t>Analytical</a:t>
            </a:r>
            <a:r>
              <a:rPr lang="zh-CN" altLang="en-US" dirty="0"/>
              <a:t> </a:t>
            </a:r>
            <a:r>
              <a:rPr lang="en-US" altLang="zh-CN" dirty="0"/>
              <a:t>engines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242" y="524794"/>
            <a:ext cx="1774952" cy="164592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Welcome!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4981" y="524794"/>
            <a:ext cx="4687319" cy="1645920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800" dirty="0"/>
              <a:t>Welcome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Theory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Computing!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800" dirty="0"/>
              <a:t>Subject coordinator: Youming QIAO -&gt;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800" dirty="0"/>
              <a:t>TA: </a:t>
            </a:r>
            <a:r>
              <a:rPr lang="en-US" altLang="zh-CN" sz="1800" dirty="0" err="1"/>
              <a:t>Zhili</a:t>
            </a:r>
            <a:r>
              <a:rPr lang="en-US" altLang="zh-CN" sz="1800" dirty="0"/>
              <a:t> CHEN (left)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800" dirty="0"/>
              <a:t>TA:</a:t>
            </a:r>
            <a:r>
              <a:rPr lang="zh-CN" altLang="en-US" sz="1800" dirty="0"/>
              <a:t> </a:t>
            </a:r>
            <a:r>
              <a:rPr lang="en-US" altLang="zh-CN" sz="1800" dirty="0"/>
              <a:t>Chuanqi</a:t>
            </a:r>
            <a:r>
              <a:rPr lang="zh-CN" altLang="en-US" sz="1800" dirty="0"/>
              <a:t> </a:t>
            </a:r>
            <a:r>
              <a:rPr lang="en-US" altLang="zh-CN" sz="1800" dirty="0"/>
              <a:t>ZHANG</a:t>
            </a:r>
            <a:r>
              <a:rPr lang="zh-CN" altLang="en-US" sz="1800" dirty="0"/>
              <a:t> </a:t>
            </a:r>
            <a:r>
              <a:rPr lang="en-US" altLang="zh-CN" sz="1800" dirty="0"/>
              <a:t>(middle)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1800" dirty="0"/>
              <a:t>TA: Gang TANG (right)</a:t>
            </a:r>
          </a:p>
        </p:txBody>
      </p:sp>
      <p:pic>
        <p:nvPicPr>
          <p:cNvPr id="14" name="Picture 1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E275B42-5B88-3647-AA6C-54011D721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19" r="1" b="11570"/>
          <a:stretch/>
        </p:blipFill>
        <p:spPr>
          <a:xfrm>
            <a:off x="7821355" y="0"/>
            <a:ext cx="2776825" cy="2819327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2975427-21A7-6544-8A06-0860ACD33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6" r="18675" b="-1"/>
          <a:stretch/>
        </p:blipFill>
        <p:spPr>
          <a:xfrm rot="5400000">
            <a:off x="8112526" y="2968663"/>
            <a:ext cx="3302000" cy="3252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684F73-E3F7-2E4A-A0F4-01BC6A4C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7067" y="3359072"/>
            <a:ext cx="3302000" cy="2471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6A09F-8AFF-EA47-BAB8-D69119980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647" y="2943774"/>
            <a:ext cx="4402667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04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Result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poll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465B0-B297-0D49-AD4A-6B7F8CB7AC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/>
              <a:t>Which</a:t>
            </a:r>
            <a:r>
              <a:rPr lang="zh-CN" altLang="en-US"/>
              <a:t> </a:t>
            </a:r>
            <a:r>
              <a:rPr lang="en-US" altLang="zh-CN"/>
              <a:t>one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different</a:t>
            </a:r>
            <a:r>
              <a:rPr lang="zh-CN" altLang="en-US"/>
              <a:t> </a:t>
            </a:r>
            <a:r>
              <a:rPr lang="en-US" altLang="zh-CN"/>
              <a:t>from</a:t>
            </a:r>
            <a:r>
              <a:rPr lang="zh-CN" altLang="en-US"/>
              <a:t> </a:t>
            </a:r>
            <a:r>
              <a:rPr lang="en-US" altLang="zh-CN"/>
              <a:t>others</a:t>
            </a:r>
            <a:r>
              <a:rPr lang="zh-CN" altLang="en-US"/>
              <a:t> </a:t>
            </a:r>
            <a:r>
              <a:rPr lang="en-US" altLang="zh-CN"/>
              <a:t>from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theory</a:t>
            </a:r>
            <a:r>
              <a:rPr lang="zh-CN" altLang="en-US"/>
              <a:t> </a:t>
            </a:r>
            <a:r>
              <a:rPr lang="en-US" altLang="zh-CN"/>
              <a:t>viewpoint?</a:t>
            </a:r>
          </a:p>
          <a:p>
            <a:r>
              <a:rPr lang="en-US" altLang="zh-CN"/>
              <a:t>Desktop</a:t>
            </a:r>
            <a:r>
              <a:rPr lang="zh-CN" altLang="en-US"/>
              <a:t> </a:t>
            </a:r>
            <a:r>
              <a:rPr lang="en-US" altLang="zh-CN"/>
              <a:t>computers</a:t>
            </a:r>
          </a:p>
          <a:p>
            <a:r>
              <a:rPr lang="en-US" altLang="zh-CN"/>
              <a:t>Laptop</a:t>
            </a:r>
            <a:endParaRPr lang="en-AU" altLang="zh-CN"/>
          </a:p>
          <a:p>
            <a:r>
              <a:rPr lang="en-US" altLang="zh-CN"/>
              <a:t>Supercomputers</a:t>
            </a:r>
            <a:endParaRPr lang="en-AU" altLang="zh-CN"/>
          </a:p>
          <a:p>
            <a:r>
              <a:rPr lang="en-US" altLang="zh-CN"/>
              <a:t>ENIAC</a:t>
            </a:r>
          </a:p>
          <a:p>
            <a:r>
              <a:rPr lang="en-US" altLang="zh-CN">
                <a:solidFill>
                  <a:schemeClr val="accent2"/>
                </a:solidFill>
              </a:rPr>
              <a:t>Difference</a:t>
            </a:r>
            <a:r>
              <a:rPr lang="zh-CN" altLang="en-US">
                <a:solidFill>
                  <a:schemeClr val="accent2"/>
                </a:solidFill>
              </a:rPr>
              <a:t> </a:t>
            </a:r>
            <a:r>
              <a:rPr lang="en-US" altLang="zh-CN">
                <a:solidFill>
                  <a:schemeClr val="accent2"/>
                </a:solidFill>
              </a:rPr>
              <a:t>engines</a:t>
            </a:r>
          </a:p>
          <a:p>
            <a:r>
              <a:rPr lang="en-US" altLang="zh-CN"/>
              <a:t>Analytical</a:t>
            </a:r>
            <a:r>
              <a:rPr lang="zh-CN" altLang="en-US"/>
              <a:t> </a:t>
            </a:r>
            <a:r>
              <a:rPr lang="en-US" altLang="zh-CN"/>
              <a:t>engines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C4B79-332F-7940-BA73-058500F27C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Di</a:t>
            </a:r>
            <a:r>
              <a:rPr lang="en-US" altLang="zh-CN"/>
              <a:t>fference</a:t>
            </a:r>
            <a:r>
              <a:rPr lang="zh-CN" altLang="en-US"/>
              <a:t> </a:t>
            </a:r>
            <a:r>
              <a:rPr lang="en-US" altLang="zh-CN"/>
              <a:t>engines</a:t>
            </a:r>
            <a:r>
              <a:rPr lang="zh-CN" altLang="en-US"/>
              <a:t> </a:t>
            </a:r>
            <a:r>
              <a:rPr lang="en-US" altLang="zh-CN"/>
              <a:t>can</a:t>
            </a:r>
            <a:r>
              <a:rPr lang="zh-CN" altLang="en-US"/>
              <a:t> </a:t>
            </a:r>
            <a:r>
              <a:rPr lang="en-US" altLang="zh-CN"/>
              <a:t>only</a:t>
            </a:r>
            <a:r>
              <a:rPr lang="zh-CN" altLang="en-US"/>
              <a:t> </a:t>
            </a:r>
            <a:r>
              <a:rPr lang="en-US" altLang="zh-CN"/>
              <a:t>do</a:t>
            </a:r>
            <a:r>
              <a:rPr lang="zh-CN" altLang="en-US"/>
              <a:t> </a:t>
            </a:r>
            <a:r>
              <a:rPr lang="en-US" altLang="zh-CN">
                <a:solidFill>
                  <a:schemeClr val="accent2"/>
                </a:solidFill>
              </a:rPr>
              <a:t>specific</a:t>
            </a:r>
            <a:r>
              <a:rPr lang="zh-CN" altLang="en-US">
                <a:solidFill>
                  <a:schemeClr val="accent2"/>
                </a:solidFill>
              </a:rPr>
              <a:t> </a:t>
            </a:r>
            <a:r>
              <a:rPr lang="en-US" altLang="zh-CN">
                <a:solidFill>
                  <a:schemeClr val="accent2"/>
                </a:solidFill>
              </a:rPr>
              <a:t>tasks</a:t>
            </a:r>
            <a:r>
              <a:rPr lang="en-US" altLang="zh-CN"/>
              <a:t>,</a:t>
            </a:r>
            <a:r>
              <a:rPr lang="zh-CN" altLang="en-US"/>
              <a:t> </a:t>
            </a:r>
            <a:r>
              <a:rPr lang="en-US" altLang="zh-CN"/>
              <a:t>namely</a:t>
            </a:r>
            <a:r>
              <a:rPr lang="zh-CN" altLang="en-US"/>
              <a:t> </a:t>
            </a:r>
            <a:r>
              <a:rPr lang="en-US" altLang="zh-CN"/>
              <a:t>function</a:t>
            </a:r>
            <a:r>
              <a:rPr lang="zh-CN" altLang="en-US"/>
              <a:t> </a:t>
            </a:r>
            <a:r>
              <a:rPr lang="en-US" altLang="zh-CN"/>
              <a:t>interpolation</a:t>
            </a:r>
            <a:endParaRPr lang="en-AU" altLang="zh-CN"/>
          </a:p>
          <a:p>
            <a:r>
              <a:rPr lang="en-US" altLang="zh-CN"/>
              <a:t>Analytical</a:t>
            </a:r>
            <a:r>
              <a:rPr lang="zh-CN" altLang="en-US"/>
              <a:t> </a:t>
            </a:r>
            <a:r>
              <a:rPr lang="en-US" altLang="zh-CN"/>
              <a:t>engines</a:t>
            </a:r>
            <a:r>
              <a:rPr lang="zh-CN" altLang="en-US"/>
              <a:t> </a:t>
            </a:r>
            <a:r>
              <a:rPr lang="en-US" altLang="zh-CN"/>
              <a:t>incorporated</a:t>
            </a:r>
            <a:r>
              <a:rPr lang="zh-CN" altLang="en-US"/>
              <a:t> </a:t>
            </a:r>
            <a:r>
              <a:rPr lang="en-US" altLang="zh-CN"/>
              <a:t>logic</a:t>
            </a:r>
            <a:r>
              <a:rPr lang="zh-CN" altLang="en-US"/>
              <a:t> </a:t>
            </a:r>
            <a:r>
              <a:rPr lang="en-US" altLang="zh-CN"/>
              <a:t>unit,</a:t>
            </a:r>
            <a:r>
              <a:rPr lang="zh-CN" altLang="en-US"/>
              <a:t> </a:t>
            </a:r>
            <a:r>
              <a:rPr lang="en-US" altLang="zh-CN"/>
              <a:t>control</a:t>
            </a:r>
            <a:r>
              <a:rPr lang="zh-CN" altLang="en-US"/>
              <a:t> </a:t>
            </a:r>
            <a:r>
              <a:rPr lang="en-US" altLang="zh-CN"/>
              <a:t>flow,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memory.</a:t>
            </a:r>
            <a:r>
              <a:rPr lang="zh-CN" altLang="en-US"/>
              <a:t> </a:t>
            </a:r>
            <a:r>
              <a:rPr lang="en-US" altLang="zh-CN">
                <a:solidFill>
                  <a:srgbClr val="00B050"/>
                </a:solidFill>
              </a:rPr>
              <a:t>It</a:t>
            </a:r>
            <a:r>
              <a:rPr lang="zh-CN" altLang="en-US">
                <a:solidFill>
                  <a:srgbClr val="00B050"/>
                </a:solidFill>
              </a:rPr>
              <a:t> </a:t>
            </a:r>
            <a:r>
              <a:rPr lang="en-US" altLang="zh-CN">
                <a:solidFill>
                  <a:srgbClr val="00B050"/>
                </a:solidFill>
              </a:rPr>
              <a:t>can</a:t>
            </a:r>
            <a:r>
              <a:rPr lang="zh-CN" altLang="en-US">
                <a:solidFill>
                  <a:srgbClr val="00B050"/>
                </a:solidFill>
              </a:rPr>
              <a:t> </a:t>
            </a:r>
            <a:r>
              <a:rPr lang="en-US" altLang="zh-CN">
                <a:solidFill>
                  <a:srgbClr val="00B050"/>
                </a:solidFill>
              </a:rPr>
              <a:t>be</a:t>
            </a:r>
            <a:r>
              <a:rPr lang="zh-CN" altLang="en-US">
                <a:solidFill>
                  <a:srgbClr val="00B050"/>
                </a:solidFill>
              </a:rPr>
              <a:t> </a:t>
            </a:r>
            <a:r>
              <a:rPr lang="en-US" altLang="zh-CN">
                <a:solidFill>
                  <a:srgbClr val="00B050"/>
                </a:solidFill>
              </a:rPr>
              <a:t>programmed</a:t>
            </a:r>
            <a:r>
              <a:rPr lang="en-US" altLang="zh-CN"/>
              <a:t>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11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43D50C-BDBE-FC4F-B297-19061F8A1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</a:t>
            </a:r>
            <a:r>
              <a:rPr lang="en-US" altLang="zh-CN"/>
              <a:t>hat</a:t>
            </a:r>
            <a:r>
              <a:rPr lang="zh-CN" altLang="en-US"/>
              <a:t> </a:t>
            </a:r>
            <a:r>
              <a:rPr lang="en-US" altLang="zh-CN"/>
              <a:t>do</a:t>
            </a:r>
            <a:r>
              <a:rPr lang="zh-CN" altLang="en-US"/>
              <a:t> </a:t>
            </a:r>
            <a:r>
              <a:rPr lang="en-US" altLang="zh-CN"/>
              <a:t>we</a:t>
            </a:r>
            <a:r>
              <a:rPr lang="zh-CN" altLang="en-US"/>
              <a:t> </a:t>
            </a:r>
            <a:r>
              <a:rPr lang="en-US" altLang="zh-CN"/>
              <a:t>learn</a:t>
            </a:r>
            <a:r>
              <a:rPr lang="zh-CN" altLang="en-US"/>
              <a:t> </a:t>
            </a:r>
            <a:r>
              <a:rPr lang="en-US" altLang="zh-CN"/>
              <a:t>from</a:t>
            </a:r>
            <a:r>
              <a:rPr lang="zh-CN" altLang="en-US"/>
              <a:t> </a:t>
            </a:r>
            <a:r>
              <a:rPr lang="en-US" altLang="zh-CN"/>
              <a:t>these?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22D3D-26DA-A348-B57C-BD5E0EA20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Computers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vary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sizes,</a:t>
            </a:r>
            <a:r>
              <a:rPr lang="zh-CN" altLang="en-US" dirty="0"/>
              <a:t> </a:t>
            </a:r>
            <a:r>
              <a:rPr lang="en-US" altLang="zh-CN" dirty="0"/>
              <a:t>looks,</a:t>
            </a:r>
            <a:r>
              <a:rPr lang="zh-CN" altLang="en-US" dirty="0"/>
              <a:t> </a:t>
            </a:r>
            <a:r>
              <a:rPr lang="en-AU" altLang="zh-CN" dirty="0"/>
              <a:t>and </a:t>
            </a:r>
            <a:r>
              <a:rPr lang="en-US" altLang="zh-CN" dirty="0"/>
              <a:t>underlying</a:t>
            </a:r>
            <a:r>
              <a:rPr lang="zh-CN" altLang="en-US" dirty="0"/>
              <a:t> </a:t>
            </a:r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principles.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efforts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building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/>
                </a:solidFill>
              </a:rPr>
              <a:t>general-purpose</a:t>
            </a:r>
            <a:r>
              <a:rPr lang="zh-CN" altLang="en-US" dirty="0"/>
              <a:t> </a:t>
            </a:r>
            <a:r>
              <a:rPr lang="en-US" altLang="zh-CN" dirty="0"/>
              <a:t>“computers”</a:t>
            </a:r>
            <a:r>
              <a:rPr lang="zh-CN" altLang="en-US" dirty="0"/>
              <a:t> </a:t>
            </a:r>
            <a:r>
              <a:rPr lang="en-US" altLang="zh-CN" dirty="0"/>
              <a:t>dated</a:t>
            </a:r>
            <a:r>
              <a:rPr lang="zh-CN" altLang="en-US" dirty="0"/>
              <a:t> </a:t>
            </a:r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least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19</a:t>
            </a:r>
            <a:r>
              <a:rPr lang="en-US" altLang="zh-CN" baseline="30000" dirty="0"/>
              <a:t>th</a:t>
            </a:r>
            <a:r>
              <a:rPr lang="zh-CN" altLang="en-US" dirty="0"/>
              <a:t> </a:t>
            </a:r>
            <a:r>
              <a:rPr lang="en-US" altLang="zh-CN" dirty="0"/>
              <a:t>century.</a:t>
            </a:r>
          </a:p>
          <a:p>
            <a:pPr lvl="1"/>
            <a:r>
              <a:rPr lang="en-US" altLang="zh-CN" dirty="0"/>
              <a:t>Rather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calculators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perform</a:t>
            </a:r>
            <a:r>
              <a:rPr lang="zh-CN" altLang="en-US" dirty="0"/>
              <a:t> </a:t>
            </a:r>
            <a:r>
              <a:rPr lang="en-US" altLang="zh-CN" dirty="0"/>
              <a:t>specific</a:t>
            </a:r>
            <a:r>
              <a:rPr lang="zh-CN" altLang="en-US" dirty="0"/>
              <a:t> </a:t>
            </a:r>
            <a:r>
              <a:rPr lang="en-US" altLang="zh-CN" dirty="0"/>
              <a:t>functions.</a:t>
            </a:r>
          </a:p>
          <a:p>
            <a:r>
              <a:rPr lang="en-US" altLang="zh-CN" dirty="0"/>
              <a:t>Analytical</a:t>
            </a:r>
            <a:r>
              <a:rPr lang="zh-CN" altLang="en-US" dirty="0"/>
              <a:t> </a:t>
            </a:r>
            <a:r>
              <a:rPr lang="en-US" altLang="zh-CN" dirty="0"/>
              <a:t>engines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supercomputers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/>
                </a:solidFill>
              </a:rPr>
              <a:t>general-purpose</a:t>
            </a:r>
            <a:r>
              <a:rPr lang="zh-CN" altLang="en-US" dirty="0"/>
              <a:t> </a:t>
            </a:r>
            <a:r>
              <a:rPr lang="en-US" altLang="zh-CN" dirty="0"/>
              <a:t>computers!</a:t>
            </a:r>
          </a:p>
          <a:p>
            <a:pPr lvl="1"/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solvable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supercomputers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solved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analytical</a:t>
            </a:r>
            <a:r>
              <a:rPr lang="zh-CN" altLang="en-US" dirty="0"/>
              <a:t> </a:t>
            </a:r>
            <a:r>
              <a:rPr lang="en-US" altLang="zh-CN" dirty="0"/>
              <a:t>engine.</a:t>
            </a:r>
          </a:p>
          <a:p>
            <a:pPr lvl="1"/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course,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analytical</a:t>
            </a:r>
            <a:r>
              <a:rPr lang="zh-CN" altLang="en-US" dirty="0"/>
              <a:t> </a:t>
            </a:r>
            <a:r>
              <a:rPr lang="en-US" altLang="zh-CN" dirty="0"/>
              <a:t>engine</a:t>
            </a:r>
            <a:r>
              <a:rPr lang="zh-CN" altLang="en-US" dirty="0"/>
              <a:t> </a:t>
            </a:r>
            <a:r>
              <a:rPr lang="en-US" altLang="zh-CN" dirty="0"/>
              <a:t>would</a:t>
            </a:r>
            <a:r>
              <a:rPr lang="zh-CN" altLang="en-US" dirty="0"/>
              <a:t> </a:t>
            </a:r>
            <a:r>
              <a:rPr lang="en-US" altLang="zh-CN" dirty="0"/>
              <a:t>probably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enormous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built…</a:t>
            </a:r>
            <a:r>
              <a:rPr lang="zh-CN" altLang="en-US" dirty="0"/>
              <a:t> </a:t>
            </a:r>
            <a:endParaRPr lang="en-AU" altLang="zh-CN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computer</a:t>
            </a:r>
            <a:r>
              <a:rPr lang="zh-CN" altLang="en-US" dirty="0"/>
              <a:t> </a:t>
            </a:r>
            <a:r>
              <a:rPr lang="en-US" altLang="zh-CN" dirty="0"/>
              <a:t>science</a:t>
            </a:r>
            <a:r>
              <a:rPr lang="zh-CN" altLang="en-US" dirty="0"/>
              <a:t> </a:t>
            </a:r>
            <a:r>
              <a:rPr lang="en-US" altLang="zh-CN" dirty="0"/>
              <a:t>jargons,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Turing-complete</a:t>
            </a:r>
            <a:r>
              <a:rPr lang="en-US" altLang="zh-C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6A38D5C-6EC5-3942-ADD2-F36963873AF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</a:t>
            </a:r>
            <a:r>
              <a:rPr lang="en-US" altLang="zh-CN"/>
              <a:t>e</a:t>
            </a:r>
            <a:r>
              <a:rPr lang="zh-CN" altLang="en-US"/>
              <a:t> </a:t>
            </a:r>
            <a:r>
              <a:rPr lang="en-US" altLang="zh-CN"/>
              <a:t>theoretical</a:t>
            </a:r>
            <a:r>
              <a:rPr lang="zh-CN" altLang="en-US"/>
              <a:t> </a:t>
            </a:r>
            <a:r>
              <a:rPr lang="en-US" altLang="zh-CN"/>
              <a:t>foundation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computers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5ACEB6-76C2-B949-B351-0F5084F1379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early</a:t>
            </a:r>
            <a:r>
              <a:rPr lang="zh-CN" altLang="en-US"/>
              <a:t> </a:t>
            </a:r>
            <a:r>
              <a:rPr lang="en-US" altLang="zh-CN"/>
              <a:t>20th</a:t>
            </a:r>
            <a:r>
              <a:rPr lang="zh-CN" altLang="en-US"/>
              <a:t> </a:t>
            </a:r>
            <a:r>
              <a:rPr lang="en-US" altLang="zh-CN"/>
              <a:t>century,</a:t>
            </a:r>
            <a:r>
              <a:rPr lang="zh-CN" altLang="en-US"/>
              <a:t> </a:t>
            </a:r>
            <a:r>
              <a:rPr lang="en-US" altLang="zh-CN"/>
              <a:t>many</a:t>
            </a:r>
            <a:r>
              <a:rPr lang="zh-CN" altLang="en-US"/>
              <a:t> </a:t>
            </a:r>
            <a:r>
              <a:rPr lang="en-US" altLang="zh-CN"/>
              <a:t>models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computation</a:t>
            </a:r>
            <a:r>
              <a:rPr lang="zh-CN" altLang="en-US"/>
              <a:t> </a:t>
            </a:r>
            <a:r>
              <a:rPr lang="en-US" altLang="zh-CN"/>
              <a:t>were</a:t>
            </a:r>
            <a:r>
              <a:rPr lang="zh-CN" altLang="en-US"/>
              <a:t> </a:t>
            </a:r>
            <a:r>
              <a:rPr lang="en-US" altLang="zh-CN"/>
              <a:t>proposed.</a:t>
            </a:r>
            <a:r>
              <a:rPr lang="zh-CN" altLang="en-US"/>
              <a:t> </a:t>
            </a:r>
            <a:endParaRPr lang="en-US" altLang="zh-CN"/>
          </a:p>
          <a:p>
            <a:r>
              <a:rPr lang="en-US" altLang="zh-CN"/>
              <a:t>Alan</a:t>
            </a:r>
            <a:r>
              <a:rPr lang="zh-CN" altLang="en-US"/>
              <a:t> </a:t>
            </a:r>
            <a:r>
              <a:rPr lang="en-US" altLang="zh-CN"/>
              <a:t>Turing</a:t>
            </a:r>
            <a:r>
              <a:rPr lang="zh-CN" altLang="en-US"/>
              <a:t> </a:t>
            </a:r>
            <a:r>
              <a:rPr lang="en-US" altLang="zh-CN"/>
              <a:t>proposed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which</a:t>
            </a:r>
            <a:r>
              <a:rPr lang="zh-CN" altLang="en-US"/>
              <a:t> </a:t>
            </a:r>
            <a:r>
              <a:rPr lang="en-US" altLang="zh-CN"/>
              <a:t>has</a:t>
            </a:r>
            <a:r>
              <a:rPr lang="zh-CN" altLang="en-US"/>
              <a:t> </a:t>
            </a:r>
            <a:r>
              <a:rPr lang="en-US" altLang="zh-CN"/>
              <a:t>now</a:t>
            </a:r>
            <a:r>
              <a:rPr lang="zh-CN" altLang="en-US"/>
              <a:t> </a:t>
            </a:r>
            <a:r>
              <a:rPr lang="en-US" altLang="zh-CN"/>
              <a:t>become</a:t>
            </a:r>
            <a:r>
              <a:rPr lang="zh-CN" altLang="en-US"/>
              <a:t> </a:t>
            </a:r>
            <a:r>
              <a:rPr lang="en-US" altLang="zh-CN"/>
              <a:t>standard…</a:t>
            </a:r>
          </a:p>
          <a:p>
            <a:pPr marL="0" indent="0" algn="ctr">
              <a:buNone/>
            </a:pPr>
            <a:endParaRPr lang="en-US" altLang="zh-CN" sz="400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altLang="zh-CN" sz="4000">
                <a:solidFill>
                  <a:schemeClr val="accent2"/>
                </a:solidFill>
              </a:rPr>
              <a:t>Turing</a:t>
            </a:r>
            <a:r>
              <a:rPr lang="zh-CN" altLang="en-US" sz="4000">
                <a:solidFill>
                  <a:schemeClr val="accent2"/>
                </a:solidFill>
              </a:rPr>
              <a:t> </a:t>
            </a:r>
            <a:r>
              <a:rPr lang="en-US" altLang="zh-CN" sz="4000">
                <a:solidFill>
                  <a:schemeClr val="accent2"/>
                </a:solidFill>
              </a:rPr>
              <a:t>Machines</a:t>
            </a:r>
            <a:endParaRPr lang="en-US" altLang="zh-CN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80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89D6AA-4405-FE48-9A59-109BB923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Turing machines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8741CD-F69B-AB4B-BDE7-4E5D2B5FB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3407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Tape</a:t>
            </a:r>
            <a:r>
              <a:rPr lang="en-US" dirty="0"/>
              <a:t>: divided into cells, wit</a:t>
            </a:r>
            <a:r>
              <a:rPr lang="en-US" altLang="zh-CN" dirty="0"/>
              <a:t>h</a:t>
            </a:r>
            <a:r>
              <a:rPr lang="zh-CN" altLang="en-US" dirty="0"/>
              <a:t> </a:t>
            </a:r>
            <a:r>
              <a:rPr lang="en-US" dirty="0"/>
              <a:t>each cell containing some letter</a:t>
            </a:r>
          </a:p>
          <a:p>
            <a:r>
              <a:rPr lang="en-US" dirty="0">
                <a:solidFill>
                  <a:srgbClr val="00B050"/>
                </a:solidFill>
              </a:rPr>
              <a:t>Read/write head</a:t>
            </a:r>
            <a:r>
              <a:rPr lang="en-US" dirty="0"/>
              <a:t>: read and write letters on the cell</a:t>
            </a:r>
          </a:p>
          <a:p>
            <a:r>
              <a:rPr lang="en-US" dirty="0">
                <a:solidFill>
                  <a:srgbClr val="FF0000"/>
                </a:solidFill>
              </a:rPr>
              <a:t>Program (or control unit)</a:t>
            </a:r>
            <a:r>
              <a:rPr lang="en-US" dirty="0"/>
              <a:t>: depending on the letter read and the internal state, a function decides the moves including some of the following: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Rewrite the letter;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Move the head left or right;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Change its internal state;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Terminate the computation.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9EBB64B7-3C4A-6E41-BDF0-88620797D0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2275" y="2830252"/>
            <a:ext cx="5181600" cy="234208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46120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1DE2-C678-4842-8229-3AEF2BE5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>
            <a:normAutofit/>
          </a:bodyPr>
          <a:lstStyle/>
          <a:p>
            <a:r>
              <a:rPr lang="en-US"/>
              <a:t>Alan Turing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615B550-FBB3-4116-932F-0408CA41D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>
            <a:normAutofit/>
          </a:bodyPr>
          <a:lstStyle/>
          <a:p>
            <a:r>
              <a:rPr lang="en-US" sz="2400"/>
              <a:t>English mathematician, computer scientist, logician…</a:t>
            </a:r>
          </a:p>
          <a:p>
            <a:r>
              <a:rPr lang="en-US" sz="2400"/>
              <a:t>Proposed Turing machine in 1936 motivated by Hilbert’s “Decision Problem”</a:t>
            </a:r>
          </a:p>
          <a:p>
            <a:r>
              <a:rPr lang="en-US" sz="2400"/>
              <a:t>Many significant contributions: Turing’s test (in artificial intelligence), breaking the encryption machine Enigma used by German army…</a:t>
            </a:r>
          </a:p>
          <a:p>
            <a:endParaRPr lang="en-US" sz="2400"/>
          </a:p>
        </p:txBody>
      </p:sp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F7E64D01-2DB7-354A-8ECC-4F0A51E75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90521" y="833418"/>
            <a:ext cx="3903907" cy="5187917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2B778-C9C2-0443-A599-EDFDD865A90F}"/>
              </a:ext>
            </a:extLst>
          </p:cNvPr>
          <p:cNvSpPr txBox="1"/>
          <p:nvPr/>
        </p:nvSpPr>
        <p:spPr>
          <a:xfrm>
            <a:off x="8907611" y="5821280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sinapsis-aom.blogspot.com/2012/02/vigencia-del-test-de-turing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99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criteria: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Church-Turing</a:t>
            </a:r>
            <a:r>
              <a:rPr lang="zh-CN" altLang="en-US" dirty="0"/>
              <a:t> </a:t>
            </a:r>
            <a:r>
              <a:rPr lang="en-US" altLang="zh-CN" dirty="0"/>
              <a:t>thesis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CE723-85B2-514C-8AFA-39266A763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Church-Turing Thesis</a:t>
            </a:r>
            <a:r>
              <a:rPr lang="en-US" dirty="0"/>
              <a:t>: A function that be computed by an </a:t>
            </a:r>
            <a:r>
              <a:rPr lang="en-US" dirty="0">
                <a:solidFill>
                  <a:srgbClr val="00B050"/>
                </a:solidFill>
              </a:rPr>
              <a:t>algorithm</a:t>
            </a:r>
            <a:r>
              <a:rPr lang="en-US" dirty="0"/>
              <a:t> if and only if it can be computed by a </a:t>
            </a:r>
            <a:r>
              <a:rPr lang="en-US" dirty="0">
                <a:solidFill>
                  <a:schemeClr val="accent2"/>
                </a:solidFill>
              </a:rPr>
              <a:t>Turing machine</a:t>
            </a:r>
            <a:r>
              <a:rPr lang="en-US" dirty="0"/>
              <a:t>.</a:t>
            </a:r>
          </a:p>
          <a:p>
            <a:r>
              <a:rPr lang="en-US" dirty="0"/>
              <a:t>This is a thesis, or a hypothesis, because it tries to capture an </a:t>
            </a:r>
            <a:r>
              <a:rPr lang="en-US" dirty="0">
                <a:solidFill>
                  <a:schemeClr val="accent6"/>
                </a:solidFill>
              </a:rPr>
              <a:t>intuitive notion</a:t>
            </a:r>
            <a:r>
              <a:rPr lang="en-US" dirty="0"/>
              <a:t> using a </a:t>
            </a:r>
            <a:r>
              <a:rPr lang="en-US" dirty="0">
                <a:solidFill>
                  <a:schemeClr val="accent2"/>
                </a:solidFill>
              </a:rPr>
              <a:t>formal mathematical model</a:t>
            </a:r>
          </a:p>
          <a:p>
            <a:r>
              <a:rPr lang="en-US" dirty="0"/>
              <a:t>This establishes Turing machines as the central model in the study of </a:t>
            </a:r>
          </a:p>
          <a:p>
            <a:pPr marL="0" indent="0" algn="ctr">
              <a:buNone/>
            </a:pPr>
            <a:endParaRPr lang="en-US" sz="40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accent2"/>
                </a:solidFill>
              </a:rPr>
              <a:t>Computability Theory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zh-CN"/>
              <a:t>Computability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E7DF5-CB07-1A49-9180-CEA81A0A5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chemeClr val="accent2"/>
                </a:solidFill>
              </a:rPr>
              <a:t>Which problems can be computed? 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There exist problems that cannot be computed by algorithms (or Turing machines)!</a:t>
            </a:r>
          </a:p>
          <a:p>
            <a:r>
              <a:rPr lang="en-US" dirty="0"/>
              <a:t>Problems that are not computable range from mathematical questions, to puzzle-like problems, and to games.</a:t>
            </a:r>
          </a:p>
          <a:p>
            <a:r>
              <a:rPr lang="en-US" dirty="0"/>
              <a:t>We will examine computability in detail later in this course. </a:t>
            </a:r>
          </a:p>
        </p:txBody>
      </p:sp>
    </p:spTree>
    <p:extLst>
      <p:ext uri="{BB962C8B-B14F-4D97-AF65-F5344CB8AC3E}">
        <p14:creationId xmlns:p14="http://schemas.microsoft.com/office/powerpoint/2010/main" val="11124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B549-EEDB-3640-9DE3-93439A3F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Break</a:t>
            </a:r>
            <a:r>
              <a:rPr lang="zh-CN" altLang="en-US" dirty="0"/>
              <a:t> </a:t>
            </a:r>
            <a:r>
              <a:rPr lang="en-US" altLang="zh-CN" dirty="0"/>
              <a:t>time!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F446A-7854-FB46-8492-E4BC0B530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Take a rest or a cup of coffee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</a:t>
            </a:r>
            <a:r>
              <a:rPr lang="zh-CN" altLang="en-US" dirty="0">
                <a:sym typeface="Wingdings" pitchFamily="2" charset="2"/>
              </a:rPr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4131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zh-CN" dirty="0"/>
              <a:t>W</a:t>
            </a:r>
            <a:r>
              <a:rPr lang="en-US" altLang="zh-CN" dirty="0"/>
              <a:t>hat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computed</a:t>
            </a:r>
            <a:r>
              <a:rPr lang="zh-CN" altLang="en-US" dirty="0"/>
              <a:t> </a:t>
            </a:r>
            <a:r>
              <a:rPr lang="en-US" altLang="zh-CN" dirty="0"/>
              <a:t>efficiently?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zh-CN"/>
              <a:t>From computability to computational complexity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Computability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theory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concerned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about:</a:t>
                </a:r>
                <a:r>
                  <a:rPr lang="zh-CN" altLang="en-US" dirty="0"/>
                  <a:t> </a:t>
                </a:r>
                <a:endParaRPr lang="en-AU" altLang="zh-CN" dirty="0"/>
              </a:p>
              <a:p>
                <a:pPr marL="0" indent="0" algn="ctr">
                  <a:buNone/>
                </a:pPr>
                <a:r>
                  <a:rPr lang="en-US" altLang="zh-CN" dirty="0"/>
                  <a:t>Which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problems</a:t>
                </a:r>
                <a:r>
                  <a:rPr lang="zh-CN" altLang="en-US" dirty="0"/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solved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computers?</a:t>
                </a:r>
              </a:p>
              <a:p>
                <a:r>
                  <a:rPr lang="en-US" altLang="zh-CN" dirty="0"/>
                  <a:t>Now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let’s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restrict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problems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solved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computers.</a:t>
                </a:r>
              </a:p>
              <a:p>
                <a:r>
                  <a:rPr lang="en-US" altLang="zh-CN" dirty="0">
                    <a:solidFill>
                      <a:schemeClr val="accent2"/>
                    </a:solidFill>
                  </a:rPr>
                  <a:t>Integer</a:t>
                </a:r>
                <a:r>
                  <a:rPr lang="zh-CN" alt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2"/>
                    </a:solidFill>
                  </a:rPr>
                  <a:t>multiplication</a:t>
                </a:r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given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two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integers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i="1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compute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>
                    <a:solidFill>
                      <a:srgbClr val="00B050"/>
                    </a:solidFill>
                  </a:rPr>
                  <a:t>Integer</a:t>
                </a:r>
                <a:r>
                  <a:rPr lang="zh-CN" altLang="en-US" dirty="0">
                    <a:solidFill>
                      <a:srgbClr val="00B050"/>
                    </a:solidFill>
                  </a:rPr>
                  <a:t> </a:t>
                </a:r>
                <a:r>
                  <a:rPr lang="en-AU" altLang="zh-CN" dirty="0">
                    <a:solidFill>
                      <a:srgbClr val="00B050"/>
                    </a:solidFill>
                  </a:rPr>
                  <a:t>factorisation</a:t>
                </a:r>
                <a:r>
                  <a:rPr lang="en-AU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given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integer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compute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non-trivial</a:t>
                </a:r>
                <a:r>
                  <a:rPr lang="zh-CN" altLang="en-US" dirty="0"/>
                  <a:t> </a:t>
                </a:r>
                <a:r>
                  <a:rPr lang="en-US" altLang="zh-CN" dirty="0" err="1"/>
                  <a:t>factorisation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dirty="0"/>
                  <a:t>Integer multiplication and integer </a:t>
                </a:r>
                <a:r>
                  <a:rPr lang="en-US" dirty="0" err="1"/>
                  <a:t>factorisation</a:t>
                </a:r>
                <a:r>
                  <a:rPr lang="en-US" dirty="0"/>
                  <a:t> can be solved by computers! Why?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1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180BB-9025-736D-DC8E-165E7814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AU" dirty="0"/>
              <a:t>Tutors cont’d…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EA8A99-96BC-90EB-2E53-38F51D13B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US" dirty="0"/>
              <a:t>Euan MENDOZA (up)</a:t>
            </a:r>
          </a:p>
          <a:p>
            <a:r>
              <a:rPr lang="en-US" dirty="0"/>
              <a:t>Chris Atchison (down)</a:t>
            </a:r>
          </a:p>
          <a:p>
            <a:endParaRPr lang="en-US" dirty="0"/>
          </a:p>
          <a:p>
            <a:r>
              <a:rPr lang="en-US" dirty="0"/>
              <a:t>For detailed tutorial classes times and locations, please check on Canvas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erson in a hoodie&#10;&#10;Description automatically generated">
            <a:extLst>
              <a:ext uri="{FF2B5EF4-FFF2-40B4-BE49-F238E27FC236}">
                <a16:creationId xmlns:a16="http://schemas.microsoft.com/office/drawing/2014/main" id="{0AFE0B91-6FE3-241B-9369-3711A191A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74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5" name="Arc 1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in a green and red jacket&#10;&#10;Description automatically generated">
            <a:extLst>
              <a:ext uri="{FF2B5EF4-FFF2-40B4-BE49-F238E27FC236}">
                <a16:creationId xmlns:a16="http://schemas.microsoft.com/office/drawing/2014/main" id="{7A2618BD-EF66-C524-519E-7B3CCA54C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99" b="26199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105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2445-5159-0842-B4DB-98E957C3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</a:t>
            </a:r>
            <a:r>
              <a:rPr lang="en-US" altLang="zh-CN" dirty="0"/>
              <a:t>lling: integer multiplications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ABAD4D-B078-B349-9BD3-9D34D009E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Ho</a:t>
                </a:r>
                <a:r>
                  <a:rPr lang="en-US" altLang="zh-CN" dirty="0"/>
                  <a:t>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many</a:t>
                </a:r>
                <a:r>
                  <a:rPr lang="zh-CN" altLang="en-US" dirty="0"/>
                  <a:t> </a:t>
                </a:r>
                <a:r>
                  <a:rPr lang="en-US" altLang="zh-CN" dirty="0">
                    <a:solidFill>
                      <a:schemeClr val="accent2"/>
                    </a:solidFill>
                  </a:rPr>
                  <a:t>single</a:t>
                </a:r>
                <a:r>
                  <a:rPr lang="zh-CN" alt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2"/>
                    </a:solidFill>
                  </a:rPr>
                  <a:t>digit</a:t>
                </a:r>
                <a:r>
                  <a:rPr lang="zh-CN" alt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2"/>
                    </a:solidFill>
                  </a:rPr>
                  <a:t>operations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(multiplication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addition)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you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compute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113×127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(</a:t>
                </a:r>
                <a:r>
                  <a:rPr lang="en-US" altLang="zh-CN" dirty="0">
                    <a:solidFill>
                      <a:srgbClr val="00B050"/>
                    </a:solidFill>
                  </a:rPr>
                  <a:t>roughly</a:t>
                </a:r>
                <a:r>
                  <a:rPr lang="en-US" altLang="zh-CN" dirty="0"/>
                  <a:t>)?</a:t>
                </a:r>
              </a:p>
              <a:p>
                <a:r>
                  <a:rPr lang="en-US" altLang="zh-CN" dirty="0"/>
                  <a:t>~20</a:t>
                </a:r>
              </a:p>
              <a:p>
                <a:r>
                  <a:rPr lang="en-US" altLang="zh-CN" dirty="0"/>
                  <a:t>~100</a:t>
                </a:r>
              </a:p>
              <a:p>
                <a:r>
                  <a:rPr lang="en-US" altLang="zh-CN" dirty="0"/>
                  <a:t>~1000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ABAD4D-B078-B349-9BD3-9D34D009E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2435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2445-5159-0842-B4DB-98E957C3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</a:t>
            </a:r>
            <a:r>
              <a:rPr lang="en-US" altLang="zh-CN" dirty="0"/>
              <a:t>lling: integer multiplications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ABAD4D-B078-B349-9BD3-9D34D009E6C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Ho</a:t>
                </a:r>
                <a:r>
                  <a:rPr lang="en-US" altLang="zh-CN" dirty="0"/>
                  <a:t>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many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(roughly)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single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digit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operations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you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compute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113×127</m:t>
                    </m:r>
                  </m:oMath>
                </a14:m>
                <a:r>
                  <a:rPr lang="en-US" altLang="zh-CN" dirty="0"/>
                  <a:t>?</a:t>
                </a:r>
              </a:p>
              <a:p>
                <a:r>
                  <a:rPr lang="en-US" altLang="zh-CN" dirty="0">
                    <a:solidFill>
                      <a:schemeClr val="accent2"/>
                    </a:solidFill>
                  </a:rPr>
                  <a:t>~20</a:t>
                </a:r>
              </a:p>
              <a:p>
                <a:r>
                  <a:rPr lang="en-US" altLang="zh-CN" dirty="0"/>
                  <a:t>~100</a:t>
                </a:r>
              </a:p>
              <a:p>
                <a:r>
                  <a:rPr lang="en-US" altLang="zh-CN" dirty="0"/>
                  <a:t>~1000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ABAD4D-B078-B349-9BD3-9D34D009E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44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07DC714-CEF7-BD40-9EE6-9CFCD29A795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By the</a:t>
                </a:r>
                <a:r>
                  <a:rPr lang="zh-CN" altLang="en-US" dirty="0"/>
                  <a:t> </a:t>
                </a:r>
                <a:r>
                  <a:rPr lang="en-US" altLang="zh-CN" dirty="0">
                    <a:solidFill>
                      <a:srgbClr val="00B050"/>
                    </a:solidFill>
                  </a:rPr>
                  <a:t>long multiplication</a:t>
                </a:r>
                <a:r>
                  <a:rPr lang="zh-CN" alt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B050"/>
                    </a:solidFill>
                  </a:rPr>
                  <a:t>method</a:t>
                </a:r>
                <a:r>
                  <a:rPr lang="en-US" altLang="zh-CN" dirty="0"/>
                  <a:t> (high school arithmetic), roughly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need</a:t>
                </a:r>
              </a:p>
              <a:p>
                <a:r>
                  <a:rPr lang="en-US" altLang="zh-CN" dirty="0"/>
                  <a:t>Number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multiplications: </a:t>
                </a:r>
                <a:r>
                  <a:rPr lang="en-AU" altLang="zh-CN" dirty="0"/>
                  <a:t>9</a:t>
                </a:r>
              </a:p>
              <a:p>
                <a:r>
                  <a:rPr lang="en-AU" dirty="0"/>
                  <a:t>Number of additions: ~10</a:t>
                </a:r>
              </a:p>
              <a:p>
                <a:pPr marL="0" indent="0">
                  <a:buNone/>
                </a:pPr>
                <a:endParaRPr lang="en-AU" dirty="0"/>
              </a:p>
              <a:p>
                <a:r>
                  <a:rPr lang="en-US" dirty="0"/>
                  <a:t>Give</a:t>
                </a:r>
                <a:r>
                  <a:rPr lang="en-US" altLang="zh-CN" dirty="0"/>
                  <a:t>n two n-digit integers, the </a:t>
                </a:r>
                <a:r>
                  <a:rPr lang="en-US" altLang="zh-CN" dirty="0">
                    <a:solidFill>
                      <a:srgbClr val="00B050"/>
                    </a:solidFill>
                  </a:rPr>
                  <a:t>long multiplication method</a:t>
                </a:r>
                <a:r>
                  <a:rPr lang="en-US" altLang="zh-CN" dirty="0"/>
                  <a:t> gives an algorithm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baseline="300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07DC714-CEF7-BD40-9EE6-9CFCD29A79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445" t="-2326" r="-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2CFEDC1-EF9E-CA4C-B9B3-FCD8F1E1B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988" y="1690688"/>
            <a:ext cx="3657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4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E080-26A2-BF47-BBE5-3214CC243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</a:t>
            </a:r>
            <a:r>
              <a:rPr lang="en-US" altLang="zh-CN" dirty="0"/>
              <a:t>conceptual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42311A-B2FF-EB46-BC5D-201CF5B2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CN" sz="4000" dirty="0">
                <a:solidFill>
                  <a:schemeClr val="accent2"/>
                </a:solidFill>
              </a:rPr>
              <a:t>In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algorithm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analysis,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we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measure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the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running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time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of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the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algorithm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in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terms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of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the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input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size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n,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usually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expressed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as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a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function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in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n.</a:t>
            </a:r>
            <a:endParaRPr lang="en-US" altLang="zh-CN" dirty="0">
              <a:solidFill>
                <a:schemeClr val="accent2"/>
              </a:solidFill>
            </a:endParaRPr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known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/>
                </a:solidFill>
              </a:rPr>
              <a:t>asymptotic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algorithms.</a:t>
            </a:r>
            <a:r>
              <a:rPr lang="zh-CN" altLang="en-US" dirty="0"/>
              <a:t> </a:t>
            </a:r>
            <a:endParaRPr lang="en-AU" altLang="zh-CN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practice,</a:t>
            </a:r>
            <a:r>
              <a:rPr lang="zh-CN" altLang="en-US" dirty="0"/>
              <a:t> </a:t>
            </a:r>
            <a:r>
              <a:rPr lang="en-US" altLang="zh-CN" dirty="0"/>
              <a:t>sometimes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adopt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practical</a:t>
            </a:r>
            <a:r>
              <a:rPr lang="zh-CN" altLang="en-US" dirty="0"/>
              <a:t> </a:t>
            </a:r>
            <a:r>
              <a:rPr lang="en-US" altLang="zh-CN" dirty="0"/>
              <a:t>viewpoint,</a:t>
            </a:r>
            <a:r>
              <a:rPr lang="zh-CN" altLang="en-US" dirty="0"/>
              <a:t> </a:t>
            </a:r>
            <a:r>
              <a:rPr lang="en-US" altLang="zh-CN" dirty="0"/>
              <a:t>namely</a:t>
            </a:r>
            <a:r>
              <a:rPr lang="zh-CN" altLang="en-US" dirty="0"/>
              <a:t> </a:t>
            </a:r>
            <a:r>
              <a:rPr lang="en-US" altLang="zh-CN" dirty="0"/>
              <a:t>designing</a:t>
            </a:r>
            <a:r>
              <a:rPr lang="zh-CN" altLang="en-US" dirty="0"/>
              <a:t> </a:t>
            </a:r>
            <a:r>
              <a:rPr lang="en-US" altLang="zh-CN" dirty="0"/>
              <a:t>algorithms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”reasonably</a:t>
            </a:r>
            <a:r>
              <a:rPr lang="zh-CN" altLang="en-US" dirty="0"/>
              <a:t> </a:t>
            </a:r>
            <a:r>
              <a:rPr lang="en-US" altLang="zh-CN" dirty="0"/>
              <a:t>well”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AU" altLang="zh-CN" dirty="0"/>
              <a:t>sizes that are meaningful in practice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practical</a:t>
            </a:r>
            <a:r>
              <a:rPr lang="zh-CN" altLang="en-US" dirty="0"/>
              <a:t> </a:t>
            </a:r>
            <a:r>
              <a:rPr lang="en-US" altLang="zh-CN" dirty="0"/>
              <a:t>viewpoint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/>
                </a:solidFill>
              </a:rPr>
              <a:t>asymptotic</a:t>
            </a:r>
            <a:r>
              <a:rPr lang="zh-CN" altLang="en-US" dirty="0"/>
              <a:t> </a:t>
            </a:r>
            <a:r>
              <a:rPr lang="en-US" altLang="zh-CN" dirty="0"/>
              <a:t>viewpoint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values.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theory,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mostly</a:t>
            </a:r>
            <a:r>
              <a:rPr lang="zh-CN" altLang="en-US" dirty="0"/>
              <a:t> </a:t>
            </a:r>
            <a:r>
              <a:rPr lang="en-US" altLang="zh-CN" dirty="0"/>
              <a:t>stick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asymptotic</a:t>
            </a:r>
            <a:r>
              <a:rPr lang="zh-CN" altLang="en-US" dirty="0"/>
              <a:t> </a:t>
            </a:r>
            <a:r>
              <a:rPr lang="en-US" altLang="zh-CN" dirty="0"/>
              <a:t>viewpoint.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93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1FF029-3585-7249-AF7A-B5DF665E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Ho</a:t>
            </a:r>
            <a:r>
              <a:rPr lang="en-US" altLang="zh-CN" sz="4000" dirty="0"/>
              <a:t>w fast can we multiply integers?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89EDB6A-6B16-C845-A6EB-7322CA782C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6680" y="2405067"/>
                <a:ext cx="6002110" cy="3729034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Give</a:t>
                </a:r>
                <a:r>
                  <a:rPr lang="en-US" altLang="zh-CN" dirty="0"/>
                  <a:t>n two n-digit integers, the long multiplication method gives an algorithm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b="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baseline="300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pPr marL="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chemeClr val="accent2"/>
                    </a:solidFill>
                  </a:rPr>
                  <a:t>Can this be improved?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This question was asked by Andrei Kolmogorov in 1960 in Moscow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He conjectured that this was impossible.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89EDB6A-6B16-C845-A6EB-7322CA782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6680" y="2405067"/>
                <a:ext cx="6002110" cy="3729034"/>
              </a:xfrm>
              <a:blipFill>
                <a:blip r:embed="rId2"/>
                <a:stretch>
                  <a:fillRect l="-1688" t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 descr="A person in a suit and ti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1FA152A7-077D-FB40-9289-BCD5C3347B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" b="512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509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1FF029-3585-7249-AF7A-B5DF665E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Ho</a:t>
            </a:r>
            <a:r>
              <a:rPr lang="en-US" altLang="zh-CN" sz="4000" dirty="0"/>
              <a:t>w fast can we multiply integers?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89EDB6A-6B16-C845-A6EB-7322CA782C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6680" y="2405067"/>
                <a:ext cx="6002110" cy="3729034"/>
              </a:xfrm>
            </p:spPr>
            <p:txBody>
              <a:bodyPr vert="horz" lIns="91440" tIns="45720" rIns="91440" bIns="45720" rtlCol="0">
                <a:normAutofit fontScale="92500" lnSpcReduction="1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Give</a:t>
                </a:r>
                <a:r>
                  <a:rPr lang="en-US" altLang="zh-CN" dirty="0"/>
                  <a:t>n two n-digit integers, the long multiplication method gives an algorithm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altLang="zh-CN" b="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b="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baseline="300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Kolmogorov thought that this was best possible.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Anatoly Karatsuba (then 23 years old) then presented an algorithm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baseline="30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1.58</m:t>
                        </m:r>
                      </m:e>
                    </m:d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Harvey &amp; van der </a:t>
                </a:r>
                <a:r>
                  <a:rPr lang="en-US" dirty="0" err="1"/>
                  <a:t>Hoeven</a:t>
                </a:r>
                <a:r>
                  <a:rPr lang="en-US" dirty="0"/>
                  <a:t> (2019) showed an algorithm in time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89EDB6A-6B16-C845-A6EB-7322CA782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6680" y="2405067"/>
                <a:ext cx="6002110" cy="3729034"/>
              </a:xfrm>
              <a:blipFill>
                <a:blip r:embed="rId2"/>
                <a:stretch>
                  <a:fillRect l="-1477" t="-3061" r="-1688" b="-204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580F2565-BCDD-8D45-9D10-7EE6D08587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4635" b="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FF8382-5719-A04F-BD79-1E835D3C2BC6}"/>
              </a:ext>
            </a:extLst>
          </p:cNvPr>
          <p:cNvSpPr txBox="1"/>
          <p:nvPr/>
        </p:nvSpPr>
        <p:spPr>
          <a:xfrm>
            <a:off x="9884957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kk.wikipedia.org/wiki/%D0%90%D0%BD%D0%B0%D1%82%D0%BE%D0%BB%D0%B8%D0%B9_%D0%90%D0%BB%D0%B5%D0%BA%D1%81%D0%B5%D0%B5%D0%B2%D0%B8%D1%87_%D0%9A%D0%B0%D1%80%D0%B0%D1%86%D1%83%D0%B1%D0%B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1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BE9815-E9B6-F548-B107-661A8BBEA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</a:t>
            </a:r>
            <a:r>
              <a:rPr lang="en-US" altLang="zh-CN" dirty="0"/>
              <a:t>conceptual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A6EE8-0967-4F43-A751-EBA5983FD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CN" sz="4000" dirty="0">
                <a:solidFill>
                  <a:schemeClr val="accent2"/>
                </a:solidFill>
              </a:rPr>
              <a:t>Algorithms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can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do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surprising</a:t>
            </a:r>
            <a:r>
              <a:rPr lang="zh-CN" altLang="en-US" sz="4000" dirty="0">
                <a:solidFill>
                  <a:schemeClr val="accent2"/>
                </a:solidFill>
              </a:rPr>
              <a:t> </a:t>
            </a:r>
            <a:r>
              <a:rPr lang="en-US" altLang="zh-CN" sz="4000" dirty="0">
                <a:solidFill>
                  <a:schemeClr val="accent2"/>
                </a:solidFill>
              </a:rPr>
              <a:t>things!</a:t>
            </a:r>
          </a:p>
          <a:p>
            <a:r>
              <a:rPr lang="en-US" dirty="0"/>
              <a:t>Karatsuba</a:t>
            </a:r>
            <a:r>
              <a:rPr lang="en-US" altLang="zh-CN" dirty="0"/>
              <a:t>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surprising</a:t>
            </a:r>
            <a:r>
              <a:rPr lang="zh-CN" altLang="en-US" dirty="0"/>
              <a:t> </a:t>
            </a:r>
            <a:r>
              <a:rPr lang="en-US" altLang="zh-CN" dirty="0"/>
              <a:t>(how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multiplication</a:t>
            </a:r>
            <a:r>
              <a:rPr lang="zh-CN" altLang="en-US" dirty="0"/>
              <a:t> </a:t>
            </a:r>
            <a:r>
              <a:rPr lang="en-US" altLang="zh-CN" dirty="0"/>
              <a:t>method)?</a:t>
            </a:r>
          </a:p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algorithms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surprising:</a:t>
            </a:r>
            <a:r>
              <a:rPr lang="zh-CN" altLang="en-US" dirty="0"/>
              <a:t> </a:t>
            </a:r>
            <a:r>
              <a:rPr lang="en-US" altLang="zh-CN" dirty="0"/>
              <a:t>matrix</a:t>
            </a:r>
            <a:r>
              <a:rPr lang="zh-CN" altLang="en-US" dirty="0"/>
              <a:t> </a:t>
            </a:r>
            <a:r>
              <a:rPr lang="en-US" altLang="zh-CN" dirty="0"/>
              <a:t>multiplication</a:t>
            </a:r>
            <a:r>
              <a:rPr lang="zh-CN" altLang="en-US" dirty="0"/>
              <a:t> </a:t>
            </a:r>
            <a:r>
              <a:rPr lang="en-US" altLang="zh-CN" dirty="0"/>
              <a:t>(from</a:t>
            </a:r>
            <a:r>
              <a:rPr lang="zh-CN" altLang="en-US" dirty="0"/>
              <a:t> </a:t>
            </a:r>
            <a:r>
              <a:rPr lang="en-US" altLang="zh-CN" dirty="0"/>
              <a:t>O(n</a:t>
            </a:r>
            <a:r>
              <a:rPr lang="en-US" altLang="zh-CN" baseline="30000" dirty="0"/>
              <a:t>3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O(n</a:t>
            </a:r>
            <a:r>
              <a:rPr lang="en-US" altLang="zh-CN" baseline="30000" dirty="0"/>
              <a:t>2.3</a:t>
            </a:r>
            <a:r>
              <a:rPr lang="en-US" altLang="zh-CN" dirty="0"/>
              <a:t>)),</a:t>
            </a:r>
            <a:r>
              <a:rPr lang="zh-CN" altLang="en-US" dirty="0"/>
              <a:t> </a:t>
            </a:r>
            <a:r>
              <a:rPr lang="en-AU" altLang="zh-CN" dirty="0"/>
              <a:t>Fast Fourier Transform, quantum algorithm for integer factorisation… 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84200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802E-C799-3B49-AEEC-F33AE617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integer </a:t>
            </a:r>
            <a:r>
              <a:rPr lang="en-US" dirty="0" err="1"/>
              <a:t>factorisation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EBDE2B-2B6E-C345-81DC-A50A8B074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Suppose we want to factor the number 14351. How quickly can you find a proper factor of it?</a:t>
            </a:r>
          </a:p>
          <a:p>
            <a:r>
              <a:rPr lang="en-US" altLang="zh-CN" dirty="0"/>
              <a:t>~20</a:t>
            </a:r>
          </a:p>
          <a:p>
            <a:r>
              <a:rPr lang="en-US" altLang="zh-CN" dirty="0"/>
              <a:t>~100</a:t>
            </a:r>
          </a:p>
          <a:p>
            <a:r>
              <a:rPr lang="en-US" altLang="zh-CN" dirty="0"/>
              <a:t>~1000</a:t>
            </a:r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05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802E-C799-3B49-AEEC-F33AE617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integer </a:t>
            </a:r>
            <a:r>
              <a:rPr lang="en-US" dirty="0" err="1"/>
              <a:t>factorisation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EBDE2B-2B6E-C345-81DC-A50A8B074B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AU" dirty="0"/>
              <a:t>Suppose we want to factor the number 14351. How quickly can you find a proper factor of it?</a:t>
            </a:r>
          </a:p>
          <a:p>
            <a:r>
              <a:rPr lang="en-US" altLang="zh-CN" dirty="0"/>
              <a:t>~20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~100</a:t>
            </a:r>
          </a:p>
          <a:p>
            <a:r>
              <a:rPr lang="en-US" altLang="zh-CN" dirty="0"/>
              <a:t>~1000</a:t>
            </a:r>
            <a:endParaRPr lang="en-AU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3545D-34FE-8345-8F55-6C735B40D6D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A naïve method: try all integers from 2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14351</m:t>
                        </m:r>
                      </m:e>
                    </m:rad>
                    <m:r>
                      <a:rPr lang="en-AU" b="0" i="1" smtClean="0">
                        <a:latin typeface="Cambria Math" panose="02040503050406030204" pitchFamily="18" charset="0"/>
                      </a:rPr>
                      <m:t>≈120</m:t>
                    </m:r>
                  </m:oMath>
                </a14:m>
                <a:r>
                  <a:rPr lang="en-US" dirty="0"/>
                  <a:t>, see if one of them divides 14351. </a:t>
                </a:r>
              </a:p>
              <a:p>
                <a:r>
                  <a:rPr lang="en-US" dirty="0"/>
                  <a:t>So to factor an n-digit integer, this method takes time</a:t>
                </a:r>
                <a:r>
                  <a:rPr lang="en-AU" dirty="0"/>
                  <a:t> (roughly)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AU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AU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AU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AU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AU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Can this naïve method be improved? </a:t>
                </a:r>
              </a:p>
              <a:p>
                <a:r>
                  <a:rPr lang="en-US" dirty="0"/>
                  <a:t>Yes! The best algorithm at present runs in time (roughly)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A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ad>
                      <m:radPr>
                        <m:ctrlPr>
                          <a:rPr lang="en-AU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AU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AU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A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F3545D-34FE-8345-8F55-6C735B40D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1956" t="-2035" b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25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4CCF5-192F-7A45-A81B-3F380C68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</a:t>
            </a:r>
            <a:r>
              <a:rPr lang="en-US" altLang="zh-CN" dirty="0"/>
              <a:t>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difficulty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integer</a:t>
            </a:r>
            <a:r>
              <a:rPr lang="zh-CN" altLang="en-US" dirty="0"/>
              <a:t> </a:t>
            </a:r>
            <a:r>
              <a:rPr lang="en-US" altLang="zh-CN" dirty="0" err="1"/>
              <a:t>factorisation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42CAC-68F7-C840-A9B1-6DE4EA904A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altLang="zh-CN" dirty="0"/>
              <a:t>teger</a:t>
            </a:r>
            <a:r>
              <a:rPr lang="zh-CN" altLang="en-US" dirty="0"/>
              <a:t> </a:t>
            </a:r>
            <a:r>
              <a:rPr lang="en-AU" altLang="zh-CN" dirty="0"/>
              <a:t>factorisation</a:t>
            </a:r>
            <a:r>
              <a:rPr lang="zh-CN" altLang="en-US" dirty="0"/>
              <a:t> </a:t>
            </a:r>
            <a:r>
              <a:rPr lang="en-US" altLang="zh-CN" dirty="0"/>
              <a:t>seems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difficult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2019,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estimated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factoring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240-digit</a:t>
            </a:r>
            <a:r>
              <a:rPr lang="zh-CN" altLang="en-US" dirty="0"/>
              <a:t> </a:t>
            </a:r>
            <a:r>
              <a:rPr lang="en-US" altLang="zh-CN" dirty="0"/>
              <a:t>integer</a:t>
            </a:r>
            <a:r>
              <a:rPr lang="zh-CN" altLang="en-US" dirty="0"/>
              <a:t> </a:t>
            </a:r>
            <a:r>
              <a:rPr lang="en-US" altLang="zh-CN" dirty="0"/>
              <a:t>requires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/>
                </a:solidFill>
              </a:rPr>
              <a:t>900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core-years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[</a:t>
            </a:r>
            <a:r>
              <a:rPr lang="en-US" altLang="zh-CN" dirty="0">
                <a:hlinkClick r:id="rId2"/>
              </a:rPr>
              <a:t>ref</a:t>
            </a:r>
            <a:r>
              <a:rPr lang="en-US" altLang="zh-CN" dirty="0"/>
              <a:t>]</a:t>
            </a:r>
          </a:p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problem?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2EFC5FD-6AD8-CA42-862F-F914A82862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825625"/>
            <a:ext cx="5181600" cy="178844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FD1E90-BAF7-0340-B7E0-CA78013C2964}"/>
              </a:ext>
            </a:extLst>
          </p:cNvPr>
          <p:cNvSpPr txBox="1"/>
          <p:nvPr/>
        </p:nvSpPr>
        <p:spPr>
          <a:xfrm>
            <a:off x="6019800" y="4001294"/>
            <a:ext cx="518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Current Internet protocols such as HTTPS utilises the </a:t>
            </a:r>
            <a:r>
              <a:rPr lang="en-AU" sz="2800" dirty="0">
                <a:solidFill>
                  <a:srgbClr val="C00000"/>
                </a:solidFill>
              </a:rPr>
              <a:t>RSA</a:t>
            </a:r>
            <a:r>
              <a:rPr lang="en-AU" sz="2800" dirty="0"/>
              <a:t> protocol to ensure security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Solving integer factorisation would break RSA!</a:t>
            </a:r>
          </a:p>
        </p:txBody>
      </p:sp>
    </p:spTree>
    <p:extLst>
      <p:ext uri="{BB962C8B-B14F-4D97-AF65-F5344CB8AC3E}">
        <p14:creationId xmlns:p14="http://schemas.microsoft.com/office/powerpoint/2010/main" val="303009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integer multiplication and </a:t>
            </a:r>
            <a:r>
              <a:rPr lang="en-US" dirty="0" err="1"/>
              <a:t>factorisation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Multiplying two n-digit integers: solvable in time </a:t>
                </a:r>
                <a14:m>
                  <m:oMath xmlns:m="http://schemas.openxmlformats.org/officeDocument/2006/math">
                    <m:r>
                      <a:rPr lang="en-AU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AU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AU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AU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AU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Factoring an n-digit integer: solvable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AU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ad>
                      <m:radPr>
                        <m:ctrlPr>
                          <a:rPr lang="en-AU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AU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AU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AU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Put simply: </a:t>
                </a:r>
              </a:p>
              <a:p>
                <a:r>
                  <a:rPr lang="en-US" dirty="0"/>
                  <a:t>Multiplying two n-digit integers can be done in time </a:t>
                </a:r>
                <a:r>
                  <a:rPr lang="en-US" dirty="0">
                    <a:solidFill>
                      <a:srgbClr val="FFC000"/>
                    </a:solidFill>
                  </a:rPr>
                  <a:t>polynomial</a:t>
                </a:r>
                <a:r>
                  <a:rPr lang="en-US" dirty="0"/>
                  <a:t> in n</a:t>
                </a:r>
              </a:p>
              <a:p>
                <a:r>
                  <a:rPr lang="en-US" dirty="0"/>
                  <a:t>Factoring an n-digit integer, at present, can only be done in time </a:t>
                </a:r>
                <a:r>
                  <a:rPr lang="en-US" dirty="0">
                    <a:solidFill>
                      <a:srgbClr val="00B050"/>
                    </a:solidFill>
                  </a:rPr>
                  <a:t>exponential</a:t>
                </a:r>
                <a:r>
                  <a:rPr lang="en-US" dirty="0"/>
                  <a:t> in n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327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B8CE5-B2C3-2D43-9A20-CB02C08CA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Acknowledgement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DBFBF-BEBB-B441-AA3E-2CCA3ECBD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Luke Mathieson, who created this course at UTS</a:t>
            </a:r>
          </a:p>
          <a:p>
            <a:r>
              <a:rPr lang="en-AU" dirty="0"/>
              <a:t>Similar/related courses:</a:t>
            </a:r>
          </a:p>
          <a:p>
            <a:pPr lvl="1"/>
            <a:r>
              <a:rPr lang="en-AU" dirty="0"/>
              <a:t>Automata, Computability, and Complexity Theory: MIT</a:t>
            </a:r>
          </a:p>
          <a:p>
            <a:pPr lvl="1"/>
            <a:r>
              <a:rPr lang="en-AU" dirty="0"/>
              <a:t>Introduction to Theoretical Computer Science: Harvard</a:t>
            </a:r>
          </a:p>
          <a:p>
            <a:pPr lvl="1"/>
            <a:r>
              <a:rPr lang="en-AU" dirty="0"/>
              <a:t>Introduction to the Theory of Computation: Stanford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026" name="Picture 2" descr="Faculty of Engineering and IT staff | University of Technology Sydney">
            <a:extLst>
              <a:ext uri="{FF2B5EF4-FFF2-40B4-BE49-F238E27FC236}">
                <a16:creationId xmlns:a16="http://schemas.microsoft.com/office/drawing/2014/main" id="{14120AE3-3AEE-7A44-9197-9C49CA5F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0" y="1825625"/>
            <a:ext cx="203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357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DB19C-08C3-7145-AD06-CAE13A5D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criteria: the Cobham-Edmonds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438F-844B-8144-857A-AD8633996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Cobham-Edmonds thesis</a:t>
            </a:r>
            <a:r>
              <a:rPr lang="en-AU" dirty="0"/>
              <a:t>: A function that can be </a:t>
            </a:r>
            <a:r>
              <a:rPr lang="en-AU" dirty="0">
                <a:solidFill>
                  <a:srgbClr val="00B050"/>
                </a:solidFill>
              </a:rPr>
              <a:t>efficiently</a:t>
            </a:r>
            <a:r>
              <a:rPr lang="en-AU" dirty="0"/>
              <a:t> solved by a computer if and only if it admits a </a:t>
            </a:r>
            <a:r>
              <a:rPr lang="en-AU" dirty="0">
                <a:solidFill>
                  <a:schemeClr val="accent2"/>
                </a:solidFill>
              </a:rPr>
              <a:t>polynomial-time</a:t>
            </a:r>
            <a:r>
              <a:rPr lang="en-AU" dirty="0"/>
              <a:t> algorithm.</a:t>
            </a:r>
          </a:p>
          <a:p>
            <a:r>
              <a:rPr lang="en-AU" dirty="0"/>
              <a:t>Again, it is a thesis (or a hypothesis), and a controversial one (compared to the Church-Turing thesis).</a:t>
            </a:r>
          </a:p>
          <a:p>
            <a:r>
              <a:rPr lang="en-AU" dirty="0"/>
              <a:t>Still, this establishes the complexity class </a:t>
            </a:r>
            <a:r>
              <a:rPr lang="en-AU" dirty="0">
                <a:solidFill>
                  <a:srgbClr val="FF0000"/>
                </a:solidFill>
              </a:rPr>
              <a:t>P (problems solvable in polynomial time)</a:t>
            </a:r>
            <a:r>
              <a:rPr lang="en-AU" dirty="0"/>
              <a:t> as a central object in </a:t>
            </a:r>
          </a:p>
          <a:p>
            <a:endParaRPr lang="en-AU" dirty="0"/>
          </a:p>
          <a:p>
            <a:pPr marL="0" indent="0" algn="ctr">
              <a:buNone/>
            </a:pPr>
            <a:r>
              <a:rPr lang="en-AU" sz="4000" dirty="0">
                <a:solidFill>
                  <a:schemeClr val="accent2"/>
                </a:solidFill>
              </a:rPr>
              <a:t>Computational Complexity</a:t>
            </a:r>
            <a:endParaRPr lang="en-A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7FB5-2A1D-DD40-8849-DEC01394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Computational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582F-8555-E54F-A1B3-FDBC66DA75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accent2"/>
                </a:solidFill>
              </a:rPr>
              <a:t>Which problems can be computed </a:t>
            </a:r>
            <a:r>
              <a:rPr lang="en-US" sz="4000" dirty="0">
                <a:solidFill>
                  <a:srgbClr val="00B050"/>
                </a:solidFill>
              </a:rPr>
              <a:t>efficiently</a:t>
            </a:r>
            <a:r>
              <a:rPr lang="en-US" sz="4000" dirty="0">
                <a:solidFill>
                  <a:schemeClr val="accent2"/>
                </a:solidFill>
              </a:rPr>
              <a:t>? 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There exist problems that cannot be computed in polynomial time.</a:t>
            </a:r>
          </a:p>
          <a:p>
            <a:r>
              <a:rPr lang="en-US" dirty="0"/>
              <a:t>However, many problems we wish to solve fast share a common feature: their solutions, if exist, can be </a:t>
            </a:r>
            <a:r>
              <a:rPr lang="en-US" dirty="0">
                <a:solidFill>
                  <a:schemeClr val="accent2"/>
                </a:solidFill>
              </a:rPr>
              <a:t>verified</a:t>
            </a:r>
            <a:r>
              <a:rPr lang="en-US" dirty="0"/>
              <a:t> in polynomial time. </a:t>
            </a:r>
          </a:p>
          <a:p>
            <a:r>
              <a:rPr lang="en-US" dirty="0"/>
              <a:t>The class of such problems form a complexity class called </a:t>
            </a:r>
            <a:r>
              <a:rPr lang="en-US" dirty="0">
                <a:solidFill>
                  <a:schemeClr val="accent2"/>
                </a:solidFill>
              </a:rPr>
              <a:t>NP</a:t>
            </a:r>
            <a:r>
              <a:rPr lang="en-US" dirty="0"/>
              <a:t>.</a:t>
            </a:r>
          </a:p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50219-18B5-FB44-B034-A4DE2A6477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AU" b="1" dirty="0"/>
              <a:t>Hamiltonian cycle problem:</a:t>
            </a:r>
          </a:p>
          <a:p>
            <a:r>
              <a:rPr lang="en-AU" dirty="0"/>
              <a:t>Given a graph (a set of vertices connected by a set of edges), decide if there exists a path that visits each vertex exactly once.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8BD2FF1-D214-2344-BB54-C47412003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05728" y="3929062"/>
            <a:ext cx="3030422" cy="21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2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867C-5320-CD4D-B045-1AF59F19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</a:t>
            </a:r>
            <a:r>
              <a:rPr lang="en-AU" dirty="0">
                <a:solidFill>
                  <a:srgbClr val="00B050"/>
                </a:solidFill>
              </a:rPr>
              <a:t>P</a:t>
            </a:r>
            <a:r>
              <a:rPr lang="en-AU" dirty="0"/>
              <a:t> vs </a:t>
            </a:r>
            <a:r>
              <a:rPr lang="en-AU" dirty="0">
                <a:solidFill>
                  <a:schemeClr val="accent2"/>
                </a:solidFill>
              </a:rPr>
              <a:t>NP</a:t>
            </a:r>
            <a:r>
              <a:rPr lang="en-AU" dirty="0"/>
              <a:t> problem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9F7B6A9-4D0C-5149-B852-8F1664D58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The P vs NP problem can be formulated as:</a:t>
            </a:r>
          </a:p>
          <a:p>
            <a:pPr marL="0" indent="0" algn="ctr">
              <a:buNone/>
            </a:pPr>
            <a:r>
              <a:rPr lang="en-AU" sz="3600" dirty="0"/>
              <a:t>Is there a </a:t>
            </a:r>
            <a:r>
              <a:rPr lang="en-AU" sz="3600" dirty="0">
                <a:solidFill>
                  <a:srgbClr val="00B050"/>
                </a:solidFill>
              </a:rPr>
              <a:t>polynomial-time</a:t>
            </a:r>
            <a:r>
              <a:rPr lang="en-AU" sz="3600" dirty="0"/>
              <a:t> algorithm for the </a:t>
            </a:r>
            <a:r>
              <a:rPr lang="en-AU" sz="3600" dirty="0">
                <a:solidFill>
                  <a:schemeClr val="accent2"/>
                </a:solidFill>
              </a:rPr>
              <a:t>Hamiltonian cycle</a:t>
            </a:r>
            <a:r>
              <a:rPr lang="en-AU" sz="3600" dirty="0"/>
              <a:t> problem?</a:t>
            </a:r>
          </a:p>
          <a:p>
            <a:r>
              <a:rPr lang="en-AU" dirty="0"/>
              <a:t>One of the seven Millennium Prize Problems.</a:t>
            </a:r>
          </a:p>
          <a:p>
            <a:r>
              <a:rPr lang="en-AU" dirty="0"/>
              <a:t>This formulation is the result of several significant conceptual innovations.</a:t>
            </a:r>
          </a:p>
          <a:p>
            <a:pPr lvl="1"/>
            <a:r>
              <a:rPr lang="en-AU" sz="2800" dirty="0"/>
              <a:t>What is NP? Why Hamiltonian cycle problem? </a:t>
            </a:r>
          </a:p>
          <a:p>
            <a:r>
              <a:rPr lang="en-AU" sz="3200" dirty="0"/>
              <a:t>We will examine computational complexity in detail later in this course.</a:t>
            </a:r>
          </a:p>
        </p:txBody>
      </p:sp>
    </p:spTree>
    <p:extLst>
      <p:ext uri="{BB962C8B-B14F-4D97-AF65-F5344CB8AC3E}">
        <p14:creationId xmlns:p14="http://schemas.microsoft.com/office/powerpoint/2010/main" val="256807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C2B8-9604-1745-B1E4-96AACB6F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lecture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0996D-665B-C047-A700-9A2C54BC7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basic</a:t>
            </a:r>
            <a:r>
              <a:rPr lang="zh-CN" altLang="en-US" dirty="0"/>
              <a:t> </a:t>
            </a:r>
            <a:r>
              <a:rPr lang="en-US" altLang="zh-CN" dirty="0"/>
              <a:t>questions</a:t>
            </a:r>
            <a:r>
              <a:rPr lang="zh-CN" altLang="en-US" dirty="0"/>
              <a:t> </a:t>
            </a:r>
            <a:r>
              <a:rPr lang="en-US" altLang="zh-CN" dirty="0"/>
              <a:t>guiding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computing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computed?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computed</a:t>
            </a:r>
            <a:r>
              <a:rPr lang="zh-CN" altLang="en-US" dirty="0"/>
              <a:t> </a:t>
            </a:r>
            <a:r>
              <a:rPr lang="en-US" altLang="zh-CN" dirty="0"/>
              <a:t>fast?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efforts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address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questions</a:t>
            </a:r>
          </a:p>
          <a:p>
            <a:pPr lvl="1"/>
            <a:r>
              <a:rPr lang="en-US" altLang="zh-CN" dirty="0"/>
              <a:t>Turing</a:t>
            </a:r>
            <a:r>
              <a:rPr lang="zh-CN" altLang="en-US" dirty="0"/>
              <a:t> </a:t>
            </a:r>
            <a:r>
              <a:rPr lang="en-US" altLang="zh-CN" dirty="0"/>
              <a:t>machines,</a:t>
            </a:r>
            <a:r>
              <a:rPr lang="zh-CN" altLang="en-US" dirty="0"/>
              <a:t> </a:t>
            </a:r>
            <a:r>
              <a:rPr lang="en-US" altLang="zh-CN" dirty="0"/>
              <a:t>Church-Turing</a:t>
            </a:r>
            <a:r>
              <a:rPr lang="zh-CN" altLang="en-US" dirty="0"/>
              <a:t> </a:t>
            </a:r>
            <a:r>
              <a:rPr lang="en-US" altLang="zh-CN" dirty="0"/>
              <a:t>thesis…</a:t>
            </a:r>
          </a:p>
          <a:p>
            <a:pPr lvl="1"/>
            <a:r>
              <a:rPr lang="en-US" altLang="zh-CN" dirty="0"/>
              <a:t>Polynomial</a:t>
            </a:r>
            <a:r>
              <a:rPr lang="zh-CN" altLang="en-US" dirty="0"/>
              <a:t> </a:t>
            </a:r>
            <a:r>
              <a:rPr lang="en-US" altLang="zh-CN" dirty="0"/>
              <a:t>time,</a:t>
            </a:r>
            <a:r>
              <a:rPr lang="zh-CN" altLang="en-US" dirty="0"/>
              <a:t> </a:t>
            </a:r>
            <a:r>
              <a:rPr lang="en-US" altLang="zh-CN" dirty="0" err="1"/>
              <a:t>Cobham</a:t>
            </a:r>
            <a:r>
              <a:rPr lang="en-US" altLang="zh-CN" dirty="0"/>
              <a:t>-Edmonds</a:t>
            </a:r>
            <a:r>
              <a:rPr lang="zh-CN" altLang="en-US" dirty="0"/>
              <a:t> </a:t>
            </a:r>
            <a:r>
              <a:rPr lang="en-US" altLang="zh-CN" dirty="0"/>
              <a:t>thesis,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NP…</a:t>
            </a:r>
          </a:p>
          <a:p>
            <a:r>
              <a:rPr lang="en-US" altLang="zh-CN" dirty="0"/>
              <a:t>Next lecture: a</a:t>
            </a:r>
            <a:r>
              <a:rPr lang="zh-CN" altLang="en-US" dirty="0"/>
              <a:t> </a:t>
            </a:r>
            <a:r>
              <a:rPr lang="en-US" altLang="zh-CN" dirty="0"/>
              <a:t>concrete</a:t>
            </a:r>
            <a:r>
              <a:rPr lang="zh-CN" altLang="en-US" dirty="0"/>
              <a:t> </a:t>
            </a:r>
            <a:r>
              <a:rPr lang="en-US" altLang="zh-CN" dirty="0"/>
              <a:t>computing</a:t>
            </a:r>
            <a:r>
              <a:rPr lang="zh-CN" altLang="en-US" dirty="0"/>
              <a:t> </a:t>
            </a:r>
            <a:r>
              <a:rPr lang="en-US" altLang="zh-CN" dirty="0"/>
              <a:t>model --</a:t>
            </a:r>
            <a:r>
              <a:rPr lang="zh-CN" altLang="en-US" dirty="0"/>
              <a:t> </a:t>
            </a:r>
            <a:r>
              <a:rPr lang="en-US" altLang="zh-CN" dirty="0"/>
              <a:t>deterministic</a:t>
            </a:r>
            <a:r>
              <a:rPr lang="zh-CN" altLang="en-US" dirty="0"/>
              <a:t> </a:t>
            </a:r>
            <a:r>
              <a:rPr lang="en-US" altLang="zh-CN" dirty="0"/>
              <a:t>finite</a:t>
            </a:r>
            <a:r>
              <a:rPr lang="zh-CN" altLang="en-US" dirty="0"/>
              <a:t> </a:t>
            </a:r>
            <a:r>
              <a:rPr lang="en-US" altLang="zh-CN" dirty="0"/>
              <a:t>automata</a:t>
            </a:r>
            <a:r>
              <a:rPr lang="zh-CN" altLang="en-US" dirty="0"/>
              <a:t> </a:t>
            </a:r>
            <a:r>
              <a:rPr lang="en-US" altLang="zh-CN" dirty="0"/>
              <a:t>(DFA)</a:t>
            </a:r>
            <a:endParaRPr lang="en-AU" altLang="zh-CN" dirty="0"/>
          </a:p>
          <a:p>
            <a:pPr lvl="1"/>
            <a:r>
              <a:rPr lang="en-US" altLang="zh-CN" dirty="0"/>
              <a:t>Languages,</a:t>
            </a:r>
            <a:r>
              <a:rPr lang="zh-CN" altLang="en-US" dirty="0"/>
              <a:t> </a:t>
            </a:r>
            <a:r>
              <a:rPr lang="en-US" altLang="zh-CN" dirty="0"/>
              <a:t>DFAs…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6029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09B8-A41F-BB45-A710-439A37DB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Thanks!</a:t>
            </a:r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11A72466-37D6-604B-A35A-AA93C4B80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149867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/>
              <a:t> </a:t>
            </a:r>
            <a:r>
              <a:rPr lang="en-US" altLang="zh-CN" dirty="0"/>
              <a:t>we</a:t>
            </a:r>
            <a:r>
              <a:rPr lang="zh-CN" altLang="en-US"/>
              <a:t> </a:t>
            </a:r>
            <a:r>
              <a:rPr lang="en-US" altLang="zh-CN" dirty="0"/>
              <a:t>will</a:t>
            </a:r>
            <a:r>
              <a:rPr lang="zh-CN" altLang="en-US"/>
              <a:t> </a:t>
            </a:r>
            <a:r>
              <a:rPr lang="en-US" altLang="zh-CN" dirty="0"/>
              <a:t>do</a:t>
            </a:r>
            <a:r>
              <a:rPr lang="zh-CN" altLang="en-US"/>
              <a:t> </a:t>
            </a:r>
            <a:r>
              <a:rPr lang="en-US" altLang="zh-CN" dirty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“</a:t>
            </a:r>
            <a:r>
              <a:rPr lang="en-US" altLang="zh-CN" dirty="0" err="1"/>
              <a:t>adminstrivia</a:t>
            </a:r>
            <a:r>
              <a:rPr lang="en-US" altLang="zh-CN" dirty="0"/>
              <a:t>”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course</a:t>
            </a:r>
          </a:p>
          <a:p>
            <a:r>
              <a:rPr lang="en-US" altLang="zh-CN" dirty="0"/>
              <a:t>An overview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course</a:t>
            </a:r>
            <a:r>
              <a:rPr lang="zh-CN" altLang="en-US" dirty="0"/>
              <a:t> </a:t>
            </a:r>
            <a:r>
              <a:rPr lang="en-US" altLang="zh-CN" dirty="0"/>
              <a:t>content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8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and tutorials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</a:t>
            </a:r>
            <a:r>
              <a:rPr lang="en-US" altLang="zh-CN" dirty="0"/>
              <a:t>s</a:t>
            </a:r>
            <a:endParaRPr lang="en-US" dirty="0"/>
          </a:p>
          <a:p>
            <a:pPr lvl="1"/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9am</a:t>
            </a:r>
            <a:r>
              <a:rPr lang="en-US" dirty="0"/>
              <a:t> </a:t>
            </a:r>
            <a:r>
              <a:rPr lang="en-US" altLang="zh-CN" dirty="0"/>
              <a:t>Monday,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reading</a:t>
            </a:r>
            <a:r>
              <a:rPr lang="zh-CN" altLang="en-US" dirty="0"/>
              <a:t> </a:t>
            </a:r>
            <a:r>
              <a:rPr lang="en-US" altLang="zh-CN" dirty="0"/>
              <a:t>materials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questions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posted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Canvas</a:t>
            </a:r>
          </a:p>
          <a:p>
            <a:pPr lvl="1"/>
            <a:r>
              <a:rPr lang="en-US" altLang="zh-CN" dirty="0"/>
              <a:t>Lectures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Tuesday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10am</a:t>
            </a:r>
          </a:p>
          <a:p>
            <a:pPr lvl="1"/>
            <a:r>
              <a:rPr lang="en-AU" altLang="zh-CN" dirty="0"/>
              <a:t>Slides</a:t>
            </a:r>
            <a:r>
              <a:rPr lang="zh-CN" altLang="en-US" dirty="0"/>
              <a:t> </a:t>
            </a:r>
            <a:r>
              <a:rPr lang="en-AU" altLang="zh-CN"/>
              <a:t>and recordings </a:t>
            </a:r>
            <a:r>
              <a:rPr lang="en-US" altLang="zh-CN"/>
              <a:t>will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available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Canvas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9am</a:t>
            </a:r>
            <a:r>
              <a:rPr lang="zh-CN" altLang="en-US" dirty="0"/>
              <a:t> </a:t>
            </a:r>
            <a:r>
              <a:rPr lang="en-US" altLang="zh-CN" dirty="0"/>
              <a:t>Wednesday</a:t>
            </a:r>
            <a:endParaRPr lang="en-US" dirty="0"/>
          </a:p>
          <a:p>
            <a:r>
              <a:rPr lang="en-US" dirty="0"/>
              <a:t>Tutorial classes:</a:t>
            </a:r>
            <a:r>
              <a:rPr lang="zh-CN" altLang="en-US" dirty="0"/>
              <a:t> </a:t>
            </a:r>
            <a:r>
              <a:rPr lang="en-AU" altLang="zh-CN" dirty="0"/>
              <a:t>six in-person tutorial classes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Friday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STRONGLY</a:t>
            </a:r>
            <a:r>
              <a:rPr lang="en-US" altLang="zh-CN" dirty="0"/>
              <a:t> recommended</a:t>
            </a:r>
          </a:p>
          <a:p>
            <a:pPr lvl="1"/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sets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handed</a:t>
            </a:r>
            <a:r>
              <a:rPr lang="zh-CN" altLang="en-US" dirty="0"/>
              <a:t> </a:t>
            </a:r>
            <a:r>
              <a:rPr lang="en-US" altLang="zh-CN" dirty="0"/>
              <a:t>out. They will be related to your assignments.</a:t>
            </a:r>
          </a:p>
          <a:p>
            <a:pPr lvl="1"/>
            <a:r>
              <a:rPr lang="en-AU" altLang="zh-CN" dirty="0"/>
              <a:t>Tutors will work out example problems, and then you work in small groups to solve more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8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</a:t>
            </a:r>
            <a:r>
              <a:rPr lang="en-US" altLang="zh-CN" dirty="0"/>
              <a:t>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ass</a:t>
            </a:r>
            <a:r>
              <a:rPr lang="en-US" altLang="zh-CN" dirty="0"/>
              <a:t>essments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one: individual programming assignment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30%</a:t>
            </a:r>
            <a:r>
              <a:rPr lang="zh-CN" altLang="en-US" dirty="0"/>
              <a:t> </a:t>
            </a:r>
            <a:r>
              <a:rPr lang="en-US" altLang="zh-CN" dirty="0"/>
              <a:t>(released on 14 August; due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Sept)</a:t>
            </a:r>
            <a:endParaRPr lang="en-US" dirty="0"/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one: group programming assignment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30%</a:t>
            </a:r>
            <a:r>
              <a:rPr lang="zh-CN" altLang="en-US" dirty="0"/>
              <a:t> </a:t>
            </a:r>
            <a:r>
              <a:rPr lang="en-US" altLang="zh-CN" dirty="0"/>
              <a:t>(released on 4 Sept; due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13</a:t>
            </a:r>
            <a:r>
              <a:rPr lang="zh-CN" altLang="en-US" dirty="0"/>
              <a:t> </a:t>
            </a:r>
            <a:r>
              <a:rPr lang="en-US" altLang="zh-CN" dirty="0"/>
              <a:t>Oct)</a:t>
            </a:r>
            <a:endParaRPr lang="en-US" dirty="0"/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one: theory assignment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40%</a:t>
            </a:r>
            <a:r>
              <a:rPr lang="zh-CN" altLang="en-US" dirty="0"/>
              <a:t> </a:t>
            </a:r>
            <a:r>
              <a:rPr lang="en-US" altLang="zh-CN" dirty="0"/>
              <a:t>(released on 3 Nov; due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17</a:t>
            </a:r>
            <a:r>
              <a:rPr lang="zh-CN" altLang="en-US" dirty="0"/>
              <a:t> </a:t>
            </a:r>
            <a:r>
              <a:rPr lang="en-US" altLang="zh-CN" dirty="0"/>
              <a:t>Nov)</a:t>
            </a:r>
          </a:p>
          <a:p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assignment</a:t>
            </a:r>
            <a:r>
              <a:rPr lang="zh-CN" altLang="en-US" dirty="0"/>
              <a:t> </a:t>
            </a:r>
            <a:r>
              <a:rPr lang="en-US" altLang="zh-CN" dirty="0"/>
              <a:t>consists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programs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reports.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Canvas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EdStem</a:t>
            </a:r>
            <a:r>
              <a:rPr lang="en-US" altLang="zh-CN" dirty="0"/>
              <a:t>.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It is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critical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keep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academic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integrity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ethics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mind!</a:t>
            </a:r>
          </a:p>
          <a:p>
            <a:pPr lvl="1"/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difficulty,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hesitate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seek</a:t>
            </a:r>
            <a:r>
              <a:rPr lang="zh-CN" altLang="en-US" dirty="0"/>
              <a:t> </a:t>
            </a:r>
            <a:r>
              <a:rPr lang="en-US" altLang="zh-CN" dirty="0"/>
              <a:t>help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me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tutors.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0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07AD-E867-544E-A90B-5E7EE518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Discussions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interactions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6B876-CB47-9942-8875-324B3683B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Discussions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assessments</a:t>
            </a:r>
            <a:r>
              <a:rPr lang="zh-CN" altLang="en-US" dirty="0"/>
              <a:t> </a:t>
            </a:r>
            <a:r>
              <a:rPr lang="en-US" dirty="0"/>
              <a:t>on </a:t>
            </a:r>
            <a:r>
              <a:rPr lang="en-US" dirty="0" err="1">
                <a:solidFill>
                  <a:schemeClr val="accent2"/>
                </a:solidFill>
              </a:rPr>
              <a:t>EdStem</a:t>
            </a:r>
            <a:r>
              <a:rPr lang="zh-CN" altLang="en-US" dirty="0"/>
              <a:t> </a:t>
            </a:r>
            <a:r>
              <a:rPr lang="en-US" altLang="zh-CN" dirty="0"/>
              <a:t>(link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Canvas)</a:t>
            </a:r>
          </a:p>
          <a:p>
            <a:r>
              <a:rPr lang="en-US" altLang="zh-CN" dirty="0"/>
              <a:t>Feel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drop</a:t>
            </a:r>
            <a:r>
              <a:rPr lang="zh-CN" altLang="en-US" dirty="0"/>
              <a:t> </a:t>
            </a:r>
            <a:r>
              <a:rPr lang="en-US" altLang="zh-CN" dirty="0"/>
              <a:t>emails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me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TAs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/>
                </a:solidFill>
              </a:rPr>
              <a:t>one-on-one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discussions</a:t>
            </a:r>
            <a:r>
              <a:rPr lang="zh-CN" altLang="en-US" dirty="0"/>
              <a:t> </a:t>
            </a:r>
            <a:endParaRPr lang="en-AU" altLang="zh-CN" dirty="0"/>
          </a:p>
          <a:p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lectures,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occasionally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five-minute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breaks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AU" altLang="zh-CN" dirty="0"/>
          </a:p>
          <a:p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AU" altLang="zh-CN" dirty="0"/>
              <a:t>are welcome to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ask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questions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any time using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chat (start your question with “Question”)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try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answer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 after each break.</a:t>
            </a:r>
            <a:endParaRPr lang="en-AU" altLang="zh-CN" dirty="0"/>
          </a:p>
          <a:p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come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questions,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50"/>
                </a:solidFill>
              </a:rPr>
              <a:t>do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ask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them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on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Ed</a:t>
            </a:r>
            <a:r>
              <a:rPr lang="en-US" altLang="zh-CN" dirty="0"/>
              <a:t>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96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A729-7824-5769-4FD1-64FCBBCA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Reminder: 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A5C03-FE10-1C9A-826E-A221406C9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Two requisites for this course:</a:t>
            </a:r>
          </a:p>
          <a:p>
            <a:pPr lvl="1"/>
            <a:r>
              <a:rPr lang="en-AU" dirty="0"/>
              <a:t>37181 Discrete Mathematics </a:t>
            </a:r>
          </a:p>
          <a:p>
            <a:pPr lvl="1"/>
            <a:r>
              <a:rPr lang="en-AU" dirty="0"/>
              <a:t>48024 Programming 2</a:t>
            </a:r>
          </a:p>
          <a:p>
            <a:r>
              <a:rPr lang="en-AU" dirty="0"/>
              <a:t>Assignments 1 and 2 are programming assignments</a:t>
            </a:r>
          </a:p>
          <a:p>
            <a:pPr lvl="1"/>
            <a:r>
              <a:rPr lang="en-AU" dirty="0"/>
              <a:t>Assignment 1 can be done with Java, C++, Python, Ruby</a:t>
            </a:r>
          </a:p>
          <a:p>
            <a:pPr lvl="1"/>
            <a:r>
              <a:rPr lang="en-AU" dirty="0"/>
              <a:t>Assignment 2 (group programming) can be only be done with Java</a:t>
            </a:r>
          </a:p>
          <a:p>
            <a:r>
              <a:rPr lang="en-AU" dirty="0"/>
              <a:t>You are expected to be familiar/comfortable with: </a:t>
            </a:r>
          </a:p>
          <a:p>
            <a:pPr lvl="1"/>
            <a:r>
              <a:rPr lang="en-AU" dirty="0"/>
              <a:t>The languages of sets, graphs, functions</a:t>
            </a:r>
          </a:p>
          <a:p>
            <a:pPr lvl="1"/>
            <a:r>
              <a:rPr lang="en-AU" dirty="0"/>
              <a:t>Basic understanding of proofs (by contradiction, induction)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09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14723</TotalTime>
  <Words>2426</Words>
  <Application>Microsoft Macintosh PowerPoint</Application>
  <PresentationFormat>Widescreen</PresentationFormat>
  <Paragraphs>277</Paragraphs>
  <Slides>44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Office Theme</vt:lpstr>
      <vt:lpstr>41080 Theory of Computing</vt:lpstr>
      <vt:lpstr>Welcome!</vt:lpstr>
      <vt:lpstr>Tutors cont’d…</vt:lpstr>
      <vt:lpstr>Acknowledgement</vt:lpstr>
      <vt:lpstr>What we will do today</vt:lpstr>
      <vt:lpstr>Lectures and tutorials</vt:lpstr>
      <vt:lpstr>Assessments</vt:lpstr>
      <vt:lpstr>Discussions and interactions</vt:lpstr>
      <vt:lpstr>Reminder: requisites</vt:lpstr>
      <vt:lpstr>What is theory of computing?</vt:lpstr>
      <vt:lpstr>Why study theory of computing?</vt:lpstr>
      <vt:lpstr>What you will see in this course</vt:lpstr>
      <vt:lpstr>Computing and computers</vt:lpstr>
      <vt:lpstr>Some modern computers</vt:lpstr>
      <vt:lpstr>Some old computers</vt:lpstr>
      <vt:lpstr>Charles Babbage</vt:lpstr>
      <vt:lpstr>Difference engine at work (Credit: Seth Ladd)</vt:lpstr>
      <vt:lpstr>The evolutions of the physics for computers</vt:lpstr>
      <vt:lpstr>Polling: various computing machines </vt:lpstr>
      <vt:lpstr>Result of the poll</vt:lpstr>
      <vt:lpstr>What do we learn from these?</vt:lpstr>
      <vt:lpstr>PowerPoint Presentation</vt:lpstr>
      <vt:lpstr>Turing machines</vt:lpstr>
      <vt:lpstr>Alan Turing</vt:lpstr>
      <vt:lpstr>A criteria: The Church-Turing thesis</vt:lpstr>
      <vt:lpstr>Computability</vt:lpstr>
      <vt:lpstr>Break time!</vt:lpstr>
      <vt:lpstr>What problems can be computed efficiently?</vt:lpstr>
      <vt:lpstr>From computability to computational complexity</vt:lpstr>
      <vt:lpstr>Polling: integer multiplications</vt:lpstr>
      <vt:lpstr>Polling: integer multiplications</vt:lpstr>
      <vt:lpstr>A conceptual message</vt:lpstr>
      <vt:lpstr>How fast can we multiply integers?</vt:lpstr>
      <vt:lpstr>How fast can we multiply integers?</vt:lpstr>
      <vt:lpstr>A conceptual message</vt:lpstr>
      <vt:lpstr>Polling: integer factorisation</vt:lpstr>
      <vt:lpstr>Polling: integer factorisation</vt:lpstr>
      <vt:lpstr>Uses of the difficulty of integer factorisation</vt:lpstr>
      <vt:lpstr>Comparing integer multiplication and factorisation</vt:lpstr>
      <vt:lpstr>A criteria: the Cobham-Edmonds thesis</vt:lpstr>
      <vt:lpstr>Computational complexity</vt:lpstr>
      <vt:lpstr>The P vs NP problem</vt:lpstr>
      <vt:lpstr>Summary of the lecture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41080 Theory of Computing</dc:title>
  <dc:creator>Microsoft Office User</dc:creator>
  <cp:lastModifiedBy>Youming Qiao</cp:lastModifiedBy>
  <cp:revision>240</cp:revision>
  <dcterms:created xsi:type="dcterms:W3CDTF">2021-07-20T05:32:24Z</dcterms:created>
  <dcterms:modified xsi:type="dcterms:W3CDTF">2023-08-07T23:58:48Z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2021-07-22T13:52:24Z</vt:lpwstr>
  </property>
  <property fmtid="{D5CDD505-2E9C-101B-9397-08002B2CF9AE}" pid="4" name="MSIP_Label_51a6c3db-1667-4f49-995a-8b9973972958_Method">
    <vt:lpwstr>Privileged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355a84c8-c0fe-4701-9f4b-03c017bc2df8</vt:lpwstr>
  </property>
  <property fmtid="{D5CDD505-2E9C-101B-9397-08002B2CF9AE}" pid="8" name="MSIP_Label_51a6c3db-1667-4f49-995a-8b9973972958_ContentBits">
    <vt:lpwstr>0</vt:lpwstr>
  </property>
</Properties>
</file>