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</p:sldMasterIdLst>
  <p:notesMasterIdLst>
    <p:notesMasterId r:id="rId53"/>
  </p:notesMasterIdLst>
  <p:sldIdLst>
    <p:sldId id="256" r:id="rId2"/>
    <p:sldId id="270" r:id="rId3"/>
    <p:sldId id="776" r:id="rId4"/>
    <p:sldId id="779" r:id="rId5"/>
    <p:sldId id="277" r:id="rId6"/>
    <p:sldId id="780" r:id="rId7"/>
    <p:sldId id="705" r:id="rId8"/>
    <p:sldId id="781" r:id="rId9"/>
    <p:sldId id="707" r:id="rId10"/>
    <p:sldId id="708" r:id="rId11"/>
    <p:sldId id="279" r:id="rId12"/>
    <p:sldId id="782" r:id="rId13"/>
    <p:sldId id="272" r:id="rId14"/>
    <p:sldId id="714" r:id="rId15"/>
    <p:sldId id="726" r:id="rId16"/>
    <p:sldId id="713" r:id="rId17"/>
    <p:sldId id="716" r:id="rId18"/>
    <p:sldId id="718" r:id="rId19"/>
    <p:sldId id="719" r:id="rId20"/>
    <p:sldId id="725" r:id="rId21"/>
    <p:sldId id="728" r:id="rId22"/>
    <p:sldId id="755" r:id="rId23"/>
    <p:sldId id="729" r:id="rId24"/>
    <p:sldId id="717" r:id="rId25"/>
    <p:sldId id="720" r:id="rId26"/>
    <p:sldId id="778" r:id="rId27"/>
    <p:sldId id="722" r:id="rId28"/>
    <p:sldId id="731" r:id="rId29"/>
    <p:sldId id="730" r:id="rId30"/>
    <p:sldId id="732" r:id="rId31"/>
    <p:sldId id="733" r:id="rId32"/>
    <p:sldId id="734" r:id="rId33"/>
    <p:sldId id="735" r:id="rId34"/>
    <p:sldId id="736" r:id="rId35"/>
    <p:sldId id="754" r:id="rId36"/>
    <p:sldId id="756" r:id="rId37"/>
    <p:sldId id="737" r:id="rId38"/>
    <p:sldId id="723" r:id="rId39"/>
    <p:sldId id="757" r:id="rId40"/>
    <p:sldId id="769" r:id="rId41"/>
    <p:sldId id="747" r:id="rId42"/>
    <p:sldId id="740" r:id="rId43"/>
    <p:sldId id="741" r:id="rId44"/>
    <p:sldId id="743" r:id="rId45"/>
    <p:sldId id="758" r:id="rId46"/>
    <p:sldId id="759" r:id="rId47"/>
    <p:sldId id="746" r:id="rId48"/>
    <p:sldId id="760" r:id="rId49"/>
    <p:sldId id="761" r:id="rId50"/>
    <p:sldId id="774" r:id="rId51"/>
    <p:sldId id="775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338395-6ED8-BE4D-B210-16399B37ECD2}">
          <p14:sldIdLst>
            <p14:sldId id="256"/>
          </p14:sldIdLst>
        </p14:section>
        <p14:section name="Course management" id="{1A1B8FD0-D477-FC46-A2AE-E4A5AB1DC67E}">
          <p14:sldIdLst>
            <p14:sldId id="270"/>
            <p14:sldId id="776"/>
          </p14:sldIdLst>
        </p14:section>
        <p14:section name="Simpler models" id="{B2046FFD-A791-764E-AC3F-73EC3C97B130}">
          <p14:sldIdLst>
            <p14:sldId id="779"/>
            <p14:sldId id="277"/>
            <p14:sldId id="780"/>
            <p14:sldId id="705"/>
            <p14:sldId id="781"/>
            <p14:sldId id="707"/>
            <p14:sldId id="708"/>
            <p14:sldId id="279"/>
            <p14:sldId id="782"/>
            <p14:sldId id="272"/>
            <p14:sldId id="714"/>
          </p14:sldIdLst>
        </p14:section>
        <p14:section name="Examples: DFAs" id="{DE5992D3-29B4-AE42-B7DE-3135B109111B}">
          <p14:sldIdLst>
            <p14:sldId id="726"/>
            <p14:sldId id="713"/>
            <p14:sldId id="716"/>
            <p14:sldId id="718"/>
            <p14:sldId id="719"/>
            <p14:sldId id="725"/>
          </p14:sldIdLst>
        </p14:section>
        <p14:section name="Design DFAs" id="{DBEE3B4F-8569-5E41-BCF8-084407631ED3}">
          <p14:sldIdLst>
            <p14:sldId id="728"/>
            <p14:sldId id="755"/>
            <p14:sldId id="729"/>
          </p14:sldIdLst>
        </p14:section>
        <p14:section name="Closure properties of regular languages" id="{4F1A4481-7141-6E43-AF45-F192DC068E80}">
          <p14:sldIdLst>
            <p14:sldId id="717"/>
            <p14:sldId id="720"/>
            <p14:sldId id="778"/>
            <p14:sldId id="722"/>
            <p14:sldId id="731"/>
            <p14:sldId id="730"/>
            <p14:sldId id="732"/>
            <p14:sldId id="733"/>
            <p14:sldId id="734"/>
            <p14:sldId id="735"/>
            <p14:sldId id="736"/>
            <p14:sldId id="754"/>
            <p14:sldId id="756"/>
            <p14:sldId id="737"/>
          </p14:sldIdLst>
        </p14:section>
        <p14:section name="Nondeterministic Finite Automata" id="{C1A66F1A-8B2B-5E49-B648-B66D1212BBA8}">
          <p14:sldIdLst>
            <p14:sldId id="723"/>
            <p14:sldId id="757"/>
            <p14:sldId id="769"/>
            <p14:sldId id="747"/>
            <p14:sldId id="740"/>
            <p14:sldId id="741"/>
            <p14:sldId id="743"/>
            <p14:sldId id="758"/>
            <p14:sldId id="759"/>
            <p14:sldId id="746"/>
            <p14:sldId id="760"/>
            <p14:sldId id="761"/>
          </p14:sldIdLst>
        </p14:section>
        <p14:section name="Conclusion" id="{9EE85543-CA07-E04A-896E-C5A119F92787}">
          <p14:sldIdLst>
            <p14:sldId id="774"/>
            <p14:sldId id="7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947"/>
  </p:normalViewPr>
  <p:slideViewPr>
    <p:cSldViewPr snapToGrid="0" snapToObjects="1">
      <p:cViewPr varScale="1">
        <p:scale>
          <a:sx n="131" d="100"/>
          <a:sy n="131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CE710-D9F4-1540-A7F0-E84755B3FB6D}" type="datetimeFigureOut">
              <a:rPr lang="en-US" smtClean="0"/>
              <a:t>8/13/23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4A64C-9D33-4F45-8550-F90F350D6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A64C-9D33-4F45-8550-F90F350D6C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78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8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F6956E-F13C-441E-B8B1-59D98228D270}" type="slidenum">
              <a:rPr lang="en-GB"/>
              <a:pPr/>
              <a:t>28</a:t>
            </a:fld>
            <a:endParaRPr lang="en-GB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46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11AA2A-9CCB-4F9D-950A-7872E8F7A939}" type="slidenum">
              <a:rPr lang="en-GB"/>
              <a:pPr/>
              <a:t>31</a:t>
            </a:fld>
            <a:endParaRPr lang="en-GB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The language of the blue DFA is even number of 1s. </a:t>
            </a:r>
          </a:p>
          <a:p>
            <a:r>
              <a:rPr lang="en-US" dirty="0"/>
              <a:t>The language of the red DFA is odd number of 0s.</a:t>
            </a:r>
          </a:p>
          <a:p>
            <a:r>
              <a:rPr lang="en-US" dirty="0"/>
              <a:t>Their union: even number of 1s, or odd number of 0s. </a:t>
            </a:r>
          </a:p>
          <a:p>
            <a:r>
              <a:rPr lang="en-US" dirty="0"/>
              <a:t>That is, it rejects a string if and only if it has odd number of 1s, and even number of zeros.</a:t>
            </a:r>
          </a:p>
        </p:txBody>
      </p:sp>
    </p:spTree>
    <p:extLst>
      <p:ext uri="{BB962C8B-B14F-4D97-AF65-F5344CB8AC3E}">
        <p14:creationId xmlns:p14="http://schemas.microsoft.com/office/powerpoint/2010/main" val="353351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F14358-43EA-46BA-9BA4-2B6D1ADB8F0A}" type="slidenum">
              <a:rPr lang="en-GB"/>
              <a:pPr/>
              <a:t>32</a:t>
            </a:fld>
            <a:endParaRPr lang="en-GB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26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Set up a poll here: which component needs to be modified?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A64C-9D33-4F45-8550-F90F350D6C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70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48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possibilities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A64C-9D33-4F45-8550-F90F350D6C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41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79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42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19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43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6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6AF84E-1F11-4FDA-9324-99C43283E336}" type="slidenum">
              <a:rPr lang="en-GB"/>
              <a:pPr/>
              <a:t>7</a:t>
            </a:fld>
            <a:endParaRPr lang="en-GB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08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44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4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up zoom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47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59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48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2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60FD16-83EA-4E73-9597-823572DF406E}" type="slidenum">
              <a:rPr lang="en-GB"/>
              <a:pPr/>
              <a:t>8</a:t>
            </a:fld>
            <a:endParaRPr lang="en-GB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2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ToDo</a:t>
            </a:r>
            <a:r>
              <a:rPr lang="en-US"/>
              <a:t>: Give an example for this notion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4A64C-9D33-4F45-8550-F90F350D6C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60FD16-83EA-4E73-9597-823572DF406E}" type="slidenum">
              <a:rPr lang="en-GB"/>
              <a:pPr/>
              <a:t>17</a:t>
            </a:fld>
            <a:endParaRPr lang="en-GB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29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A6539D-075B-4685-8458-15A40046C9BA}" type="slidenum">
              <a:rPr lang="en-GB"/>
              <a:pPr/>
              <a:t>18</a:t>
            </a:fld>
            <a:endParaRPr lang="en-GB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Can set up a polling here</a:t>
            </a:r>
          </a:p>
        </p:txBody>
      </p:sp>
    </p:spTree>
    <p:extLst>
      <p:ext uri="{BB962C8B-B14F-4D97-AF65-F5344CB8AC3E}">
        <p14:creationId xmlns:p14="http://schemas.microsoft.com/office/powerpoint/2010/main" val="74705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F6956E-F13C-441E-B8B1-59D98228D270}" type="slidenum">
              <a:rPr lang="en-GB"/>
              <a:pPr/>
              <a:t>19</a:t>
            </a:fld>
            <a:endParaRPr lang="en-GB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7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9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E71F-00A7-8A46-ABEA-0DEC211133AC}" type="datetimeFigureOut">
              <a:rPr lang="en-US" smtClean="0"/>
              <a:t>8/13/23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75D-79E9-6A44-A2A9-E3E8D3B3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19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E71F-00A7-8A46-ABEA-0DEC211133AC}" type="datetimeFigureOut">
              <a:rPr lang="en-US" smtClean="0"/>
              <a:t>8/13/23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75D-79E9-6A44-A2A9-E3E8D3B3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5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E71F-00A7-8A46-ABEA-0DEC211133AC}" type="datetimeFigureOut">
              <a:rPr lang="en-US" smtClean="0"/>
              <a:t>8/13/23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75D-79E9-6A44-A2A9-E3E8D3B3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0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E71F-00A7-8A46-ABEA-0DEC211133AC}" type="datetimeFigureOut">
              <a:rPr lang="en-US" smtClean="0"/>
              <a:t>8/13/23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75D-79E9-6A44-A2A9-E3E8D3B3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E71F-00A7-8A46-ABEA-0DEC211133AC}" type="datetimeFigureOut">
              <a:rPr lang="en-US" smtClean="0"/>
              <a:t>8/13/23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75D-79E9-6A44-A2A9-E3E8D3B3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9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E71F-00A7-8A46-ABEA-0DEC211133AC}" type="datetimeFigureOut">
              <a:rPr lang="en-US" smtClean="0"/>
              <a:t>8/13/23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75D-79E9-6A44-A2A9-E3E8D3B3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0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E71F-00A7-8A46-ABEA-0DEC211133AC}" type="datetimeFigureOut">
              <a:rPr lang="en-US" smtClean="0"/>
              <a:t>8/13/23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75D-79E9-6A44-A2A9-E3E8D3B3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0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E71F-00A7-8A46-ABEA-0DEC211133AC}" type="datetimeFigureOut">
              <a:rPr lang="en-US" smtClean="0"/>
              <a:t>8/13/23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75D-79E9-6A44-A2A9-E3E8D3B3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0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E71F-00A7-8A46-ABEA-0DEC211133AC}" type="datetimeFigureOut">
              <a:rPr lang="en-US" smtClean="0"/>
              <a:t>8/13/23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75D-79E9-6A44-A2A9-E3E8D3B3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7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E71F-00A7-8A46-ABEA-0DEC211133AC}" type="datetimeFigureOut">
              <a:rPr lang="en-US" smtClean="0"/>
              <a:t>8/13/23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75D-79E9-6A44-A2A9-E3E8D3B3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0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E71F-00A7-8A46-ABEA-0DEC211133AC}" type="datetimeFigureOut">
              <a:rPr lang="en-US" smtClean="0"/>
              <a:t>8/13/23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75D-79E9-6A44-A2A9-E3E8D3B3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E71F-00A7-8A46-ABEA-0DEC211133AC}" type="datetimeFigureOut">
              <a:rPr lang="en-US" smtClean="0"/>
              <a:t>8/13/23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375D-79E9-6A44-A2A9-E3E8D3B3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72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t/thank-you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41080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Week</a:t>
            </a:r>
            <a:r>
              <a:rPr lang="zh-CN" altLang="en-US" dirty="0"/>
              <a:t> </a:t>
            </a:r>
            <a:r>
              <a:rPr lang="en-US" altLang="zh-CN" dirty="0"/>
              <a:t>2,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2023</a:t>
            </a:r>
          </a:p>
          <a:p>
            <a:r>
              <a:rPr lang="en-US" altLang="zh-CN" dirty="0"/>
              <a:t>Youming</a:t>
            </a:r>
            <a:r>
              <a:rPr lang="zh-CN" altLang="en-US" dirty="0"/>
              <a:t> </a:t>
            </a:r>
            <a:r>
              <a:rPr lang="en-US" altLang="zh-CN" dirty="0"/>
              <a:t>Qiao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5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4290-C019-8649-9312-098E8771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C035-E0DC-B643-9C08-B4F7691E2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alphabet </a:t>
            </a:r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FFFF"/>
                </a:solidFill>
              </a:rPr>
              <a:t>={a, b, c, …, z} (the English alphabet)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0000"/>
                </a:solidFill>
              </a:rPr>
              <a:t>*</a:t>
            </a:r>
            <a:r>
              <a:rPr lang="en-GB" dirty="0">
                <a:solidFill>
                  <a:srgbClr val="FFFFFF"/>
                </a:solidFill>
              </a:rPr>
              <a:t> is the set of all strings over </a:t>
            </a:r>
            <a:r>
              <a:rPr lang="en-GB" dirty="0" err="1">
                <a:solidFill>
                  <a:schemeClr val="accent2"/>
                </a:solidFill>
              </a:rPr>
              <a:t>Σ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L</a:t>
            </a:r>
            <a:r>
              <a:rPr lang="en-GB" dirty="0">
                <a:solidFill>
                  <a:srgbClr val="FFFFFF"/>
                </a:solidFill>
              </a:rPr>
              <a:t>⊆ </a:t>
            </a:r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0000"/>
                </a:solidFill>
              </a:rPr>
              <a:t>*</a:t>
            </a:r>
            <a:r>
              <a:rPr lang="en-GB" dirty="0">
                <a:solidFill>
                  <a:srgbClr val="FFFFFF"/>
                </a:solidFill>
              </a:rPr>
              <a:t> consists of all words defined in Oxford English dictionary</a:t>
            </a:r>
          </a:p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The alphabet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FFFF"/>
                </a:solidFill>
              </a:rPr>
              <a:t>={0, 1, …, 9}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0000"/>
                </a:solidFill>
              </a:rPr>
              <a:t>*</a:t>
            </a:r>
            <a:r>
              <a:rPr lang="en-GB" dirty="0">
                <a:solidFill>
                  <a:srgbClr val="FFFFFF"/>
                </a:solidFill>
              </a:rPr>
              <a:t> is the set of all strings over </a:t>
            </a:r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0000"/>
                </a:solidFill>
              </a:rPr>
              <a:t>*</a:t>
            </a:r>
            <a:r>
              <a:rPr lang="en-GB" dirty="0">
                <a:solidFill>
                  <a:srgbClr val="FFFFFF"/>
                </a:solidFill>
              </a:rPr>
              <a:t> is the set of all the natural numbers</a:t>
            </a:r>
          </a:p>
          <a:p>
            <a:r>
              <a:rPr lang="en-GB" dirty="0">
                <a:solidFill>
                  <a:srgbClr val="00B050"/>
                </a:solidFill>
              </a:rPr>
              <a:t>L</a:t>
            </a:r>
            <a:r>
              <a:rPr lang="en-GB" dirty="0">
                <a:solidFill>
                  <a:srgbClr val="FFFFFF"/>
                </a:solidFill>
              </a:rPr>
              <a:t>⊆ </a:t>
            </a:r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0000"/>
                </a:solidFill>
              </a:rPr>
              <a:t>*</a:t>
            </a:r>
            <a:r>
              <a:rPr lang="en-GB" dirty="0">
                <a:solidFill>
                  <a:srgbClr val="FFFFFF"/>
                </a:solidFill>
              </a:rPr>
              <a:t> consists of all the prime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6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73BFE-F72C-B64D-8D2B-ACB7F9EF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a computing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DEAC5-172D-8E4C-92EA-BE1A378C2F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key </a:t>
            </a:r>
            <a:r>
              <a:rPr lang="en-US" b="1" dirty="0" err="1"/>
              <a:t>formalisation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A computing model’s task is to </a:t>
            </a:r>
            <a:r>
              <a:rPr lang="en-US" dirty="0" err="1">
                <a:solidFill>
                  <a:schemeClr val="accent2"/>
                </a:solidFill>
              </a:rPr>
              <a:t>recognise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languages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Recognise</a:t>
            </a:r>
            <a:r>
              <a:rPr lang="en-US" dirty="0"/>
              <a:t> means: the machine accepts a string if it is in the language, and rejects otherwise</a:t>
            </a:r>
          </a:p>
          <a:p>
            <a:r>
              <a:rPr lang="en-US" dirty="0"/>
              <a:t>This may not be what you have in mind regarding “algorithmic problems”. So, let’s examine an example.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D11D-4317-D549-8C8E-846BF78A8D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alphabet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FFFF"/>
                </a:solidFill>
              </a:rPr>
              <a:t>={0, 1, …, 9}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0000"/>
                </a:solidFill>
              </a:rPr>
              <a:t>*</a:t>
            </a:r>
            <a:r>
              <a:rPr lang="en-GB" dirty="0">
                <a:solidFill>
                  <a:srgbClr val="FFFFFF"/>
                </a:solidFill>
              </a:rPr>
              <a:t> is the set of all strings over </a:t>
            </a:r>
            <a:r>
              <a:rPr lang="en-GB" dirty="0" err="1">
                <a:solidFill>
                  <a:srgbClr val="FFFFFF"/>
                </a:solidFill>
              </a:rPr>
              <a:t>Σ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0000"/>
                </a:solidFill>
              </a:rPr>
              <a:t>*</a:t>
            </a:r>
            <a:r>
              <a:rPr lang="en-GB" dirty="0">
                <a:solidFill>
                  <a:srgbClr val="FFFFFF"/>
                </a:solidFill>
              </a:rPr>
              <a:t> is the set of all the natural numbers</a:t>
            </a:r>
          </a:p>
          <a:p>
            <a:r>
              <a:rPr lang="en-GB" dirty="0">
                <a:solidFill>
                  <a:srgbClr val="00B050"/>
                </a:solidFill>
              </a:rPr>
              <a:t>L</a:t>
            </a:r>
            <a:r>
              <a:rPr lang="en-GB" dirty="0">
                <a:solidFill>
                  <a:srgbClr val="FFFFFF"/>
                </a:solidFill>
              </a:rPr>
              <a:t>⊆ </a:t>
            </a:r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0000"/>
                </a:solidFill>
              </a:rPr>
              <a:t>*</a:t>
            </a:r>
            <a:r>
              <a:rPr lang="en-GB" dirty="0">
                <a:solidFill>
                  <a:srgbClr val="FFFFFF"/>
                </a:solidFill>
              </a:rPr>
              <a:t> consists of all the prime numbers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Recognising L </a:t>
            </a:r>
            <a:r>
              <a:rPr lang="en-GB" dirty="0">
                <a:solidFill>
                  <a:srgbClr val="FFFFFF"/>
                </a:solidFill>
              </a:rPr>
              <a:t>is just the algorithmic problem of </a:t>
            </a:r>
            <a:r>
              <a:rPr lang="en-GB" dirty="0">
                <a:solidFill>
                  <a:schemeClr val="accent2"/>
                </a:solidFill>
              </a:rPr>
              <a:t>testing whether a number is a prime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4341F2-6721-794D-91F9-59B1DA54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Deterministic Finite Automata,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72B5A05-350D-5F47-A0C3-363BF8B7D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A deterministic finite automata consists of five components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The </a:t>
                </a:r>
                <a:r>
                  <a:rPr lang="en-AU" dirty="0">
                    <a:solidFill>
                      <a:srgbClr val="00B050"/>
                    </a:solidFill>
                  </a:rPr>
                  <a:t>alphabet</a:t>
                </a:r>
                <a:r>
                  <a:rPr lang="en-AU" dirty="0"/>
                  <a:t> </a:t>
                </a:r>
                <a:r>
                  <a:rPr lang="en-GB" dirty="0" err="1">
                    <a:solidFill>
                      <a:srgbClr val="00B050"/>
                    </a:solidFill>
                  </a:rPr>
                  <a:t>Σ</a:t>
                </a:r>
                <a:r>
                  <a:rPr lang="en-GB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A set of </a:t>
                </a:r>
                <a:r>
                  <a:rPr lang="en-GB" dirty="0">
                    <a:solidFill>
                      <a:schemeClr val="accent2"/>
                    </a:solidFill>
                  </a:rPr>
                  <a:t>states Q</a:t>
                </a:r>
                <a:r>
                  <a:rPr lang="en-GB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 transition function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.</a:t>
                </a:r>
                <a:endParaRPr lang="en-GB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The start state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baseline="-25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 set of accept states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;</a:t>
                </a:r>
              </a:p>
              <a:p>
                <a:pPr marL="0" indent="0">
                  <a:buNone/>
                </a:pPr>
                <a:r>
                  <a:rPr lang="en-AU" dirty="0"/>
                  <a:t>Given a DFA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it re</a:t>
                </a:r>
                <a:r>
                  <a:rPr lang="en-US" altLang="zh-CN" dirty="0" err="1"/>
                  <a:t>cognises</a:t>
                </a:r>
                <a:r>
                  <a:rPr lang="en-AU" dirty="0"/>
                  <a:t> a language in </a:t>
                </a:r>
                <a:r>
                  <a:rPr lang="en-GB" dirty="0" err="1">
                    <a:solidFill>
                      <a:srgbClr val="00B050"/>
                    </a:solidFill>
                  </a:rPr>
                  <a:t>Σ</a:t>
                </a:r>
                <a:r>
                  <a:rPr lang="en-GB" dirty="0">
                    <a:solidFill>
                      <a:srgbClr val="00B050"/>
                    </a:solidFill>
                  </a:rPr>
                  <a:t>*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By reading the letters in a string and applying the transition function.</a:t>
                </a:r>
                <a:endParaRPr lang="en-AU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72B5A05-350D-5F47-A0C3-363BF8B7D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0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0365-FCD4-ED44-B2F2-33DF027E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DFAs and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55139-4835-6D4A-AC9E-75E323EF56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Def</a:t>
                </a:r>
                <a:r>
                  <a:rPr lang="en-AU" dirty="0"/>
                  <a:t>. Given a DFA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and a string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AU" dirty="0"/>
                  <a:t>, M </a:t>
                </a:r>
                <a:r>
                  <a:rPr lang="en-AU" dirty="0">
                    <a:solidFill>
                      <a:srgbClr val="00B050"/>
                    </a:solidFill>
                  </a:rPr>
                  <a:t>accepts</a:t>
                </a:r>
                <a:r>
                  <a:rPr lang="en-AU" dirty="0"/>
                  <a:t> w if there exists a sequence of states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, </a:t>
                </a:r>
                <a:r>
                  <a:rPr lang="en-AU" dirty="0" err="1"/>
                  <a:t>s.t.</a:t>
                </a:r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chemeClr val="accent2"/>
                    </a:solidFill>
                  </a:rPr>
                  <a:t> </a:t>
                </a:r>
                <a:r>
                  <a:rPr lang="en-AU" dirty="0"/>
                  <a:t>(begin with the start state);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AU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AU" dirty="0"/>
                  <a:t> (read a letter and change its state);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b="0" i="1" baseline="-2500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AU" dirty="0">
                    <a:solidFill>
                      <a:schemeClr val="accent2"/>
                    </a:solidFill>
                  </a:rPr>
                  <a:t> </a:t>
                </a:r>
                <a:r>
                  <a:rPr lang="en-AU" dirty="0"/>
                  <a:t>(end with an accept state).</a:t>
                </a:r>
              </a:p>
              <a:p>
                <a:pPr marL="0" indent="0">
                  <a:buNone/>
                </a:pPr>
                <a:r>
                  <a:rPr lang="en-AU" dirty="0"/>
                  <a:t>M </a:t>
                </a:r>
                <a:r>
                  <a:rPr lang="en-AU" dirty="0">
                    <a:solidFill>
                      <a:srgbClr val="FF0000"/>
                    </a:solidFill>
                  </a:rPr>
                  <a:t>rejects</a:t>
                </a:r>
                <a:r>
                  <a:rPr lang="en-AU" dirty="0"/>
                  <a:t> w if it does not accept 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55139-4835-6D4A-AC9E-75E323EF56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5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299F-40E9-FD48-B1CD-F35D12F9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DFAs and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9885-C5E6-6845-9AF2-700BDE813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Def</a:t>
            </a:r>
            <a:r>
              <a:rPr lang="en-AU" dirty="0"/>
              <a:t>. Given a DFA M, the language </a:t>
            </a:r>
            <a:r>
              <a:rPr lang="en-AU" dirty="0">
                <a:solidFill>
                  <a:schemeClr val="accent2"/>
                </a:solidFill>
              </a:rPr>
              <a:t>recognised</a:t>
            </a:r>
            <a:r>
              <a:rPr lang="en-AU" dirty="0"/>
              <a:t> by M is </a:t>
            </a:r>
          </a:p>
          <a:p>
            <a:pPr marL="0" indent="0" algn="ctr">
              <a:buNone/>
            </a:pPr>
            <a:r>
              <a:rPr lang="en-AU" dirty="0"/>
              <a:t>L(M)={all strings </a:t>
            </a:r>
            <a:r>
              <a:rPr lang="en-AU" dirty="0">
                <a:solidFill>
                  <a:srgbClr val="00B050"/>
                </a:solidFill>
              </a:rPr>
              <a:t>accepted</a:t>
            </a:r>
            <a:r>
              <a:rPr lang="en-AU" dirty="0"/>
              <a:t> by M}</a:t>
            </a:r>
          </a:p>
          <a:p>
            <a:pPr marL="0" indent="0">
              <a:buNone/>
            </a:pPr>
            <a:r>
              <a:rPr lang="en-AU" b="1" dirty="0"/>
              <a:t>Def</a:t>
            </a:r>
            <a:r>
              <a:rPr lang="en-AU" dirty="0"/>
              <a:t>. A language is </a:t>
            </a:r>
            <a:r>
              <a:rPr lang="en-AU" dirty="0">
                <a:solidFill>
                  <a:srgbClr val="FF0000"/>
                </a:solidFill>
              </a:rPr>
              <a:t>regular</a:t>
            </a:r>
            <a:r>
              <a:rPr lang="en-AU" dirty="0"/>
              <a:t> if there exists a DFA that recognises it.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In the following we will </a:t>
            </a:r>
          </a:p>
          <a:p>
            <a:r>
              <a:rPr lang="en-AU" dirty="0"/>
              <a:t>See some examples of DFAs and the languages they recognise.</a:t>
            </a:r>
          </a:p>
          <a:p>
            <a:r>
              <a:rPr lang="en-AU" dirty="0"/>
              <a:t>Design DFAs for some tasks.</a:t>
            </a:r>
          </a:p>
        </p:txBody>
      </p:sp>
    </p:spTree>
    <p:extLst>
      <p:ext uri="{BB962C8B-B14F-4D97-AF65-F5344CB8AC3E}">
        <p14:creationId xmlns:p14="http://schemas.microsoft.com/office/powerpoint/2010/main" val="378844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D6C3-83E1-2143-9275-4F42EAA7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DFA: Examples and Designs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D361-97CE-AB4D-A0BC-95C093F4C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11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2"/>
          <p:cNvSpPr txBox="1">
            <a:spLocks noChangeArrowheads="1"/>
          </p:cNvSpPr>
          <p:nvPr/>
        </p:nvSpPr>
        <p:spPr bwMode="auto">
          <a:xfrm>
            <a:off x="5329771" y="214315"/>
            <a:ext cx="38078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+mn-cs"/>
              </a:rPr>
              <a:t>Q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+mn-cs"/>
              </a:rPr>
              <a:t>  = {q</a:t>
            </a:r>
            <a:r>
              <a:rPr lang="en-US" sz="3200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0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200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200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2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200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3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5329767" y="809627"/>
            <a:ext cx="251671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l-GR" sz="3200" dirty="0">
                <a:solidFill>
                  <a:srgbClr val="FFFF00"/>
                </a:solidFill>
                <a:latin typeface="Arial" pitchFamily="34" charset="0"/>
                <a:cs typeface="+mn-cs"/>
              </a:rPr>
              <a:t>Σ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+mn-cs"/>
              </a:rPr>
              <a:t> = {0,1}</a:t>
            </a:r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329772" y="1162051"/>
            <a:ext cx="6862233" cy="9130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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: Q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>
                <a:solidFill>
                  <a:srgbClr val="FFFF00"/>
                </a:solidFill>
                <a:latin typeface="Arial" pitchFamily="34" charset="0"/>
                <a:cs typeface="+mn-cs"/>
              </a:rPr>
              <a:t>Σ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+mn-cs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→ Q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transition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Arial" pitchFamily="34" charset="0"/>
              </a:rPr>
              <a:t>function</a:t>
            </a:r>
            <a:r>
              <a:rPr lang="en-US" sz="5333" dirty="0">
                <a:solidFill>
                  <a:srgbClr val="FFFF00"/>
                </a:solidFill>
                <a:latin typeface="+mn-lt"/>
                <a:cs typeface="Arial" pitchFamily="34" charset="0"/>
              </a:rPr>
              <a:t>*</a:t>
            </a:r>
          </a:p>
        </p:txBody>
      </p:sp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5329770" y="2001840"/>
            <a:ext cx="470323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200">
                <a:solidFill>
                  <a:srgbClr val="FFFF00"/>
                </a:solidFill>
                <a:latin typeface="Arial" pitchFamily="34" charset="0"/>
                <a:cs typeface="+mn-cs"/>
              </a:rPr>
              <a:t>q</a:t>
            </a:r>
            <a:r>
              <a:rPr lang="en-US" sz="3200" baseline="-25000">
                <a:solidFill>
                  <a:srgbClr val="FFFF00"/>
                </a:solidFill>
                <a:latin typeface="Arial" pitchFamily="34" charset="0"/>
                <a:cs typeface="+mn-cs"/>
              </a:rPr>
              <a:t>0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  <a:cs typeface="+mn-cs"/>
              </a:rPr>
              <a:t> 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 Q</a:t>
            </a:r>
            <a:r>
              <a:rPr lang="en-US" sz="320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 is start state</a:t>
            </a:r>
          </a:p>
        </p:txBody>
      </p:sp>
      <p:sp>
        <p:nvSpPr>
          <p:cNvPr id="488454" name="Text Box 6"/>
          <p:cNvSpPr txBox="1">
            <a:spLocks noChangeArrowheads="1"/>
          </p:cNvSpPr>
          <p:nvPr/>
        </p:nvSpPr>
        <p:spPr bwMode="auto">
          <a:xfrm>
            <a:off x="5329768" y="2597153"/>
            <a:ext cx="56477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200">
                <a:solidFill>
                  <a:srgbClr val="FFFF00"/>
                </a:solidFill>
                <a:latin typeface="Arial" pitchFamily="34" charset="0"/>
                <a:cs typeface="+mn-cs"/>
              </a:rPr>
              <a:t>F  = </a:t>
            </a:r>
            <a:r>
              <a:rPr lang="en-US" sz="3200">
                <a:solidFill>
                  <a:srgbClr val="FFFFFF"/>
                </a:solidFill>
                <a:latin typeface="Arial" pitchFamily="34" charset="0"/>
                <a:cs typeface="+mn-cs"/>
              </a:rPr>
              <a:t>{q</a:t>
            </a:r>
            <a:r>
              <a:rPr lang="en-US" sz="3200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  <a:r>
              <a:rPr lang="en-US" sz="3200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200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2</a:t>
            </a:r>
            <a:r>
              <a:rPr lang="en-US" sz="3200">
                <a:solidFill>
                  <a:srgbClr val="FFFFFF"/>
                </a:solidFill>
                <a:latin typeface="Arial" pitchFamily="34" charset="0"/>
                <a:cs typeface="+mn-cs"/>
              </a:rPr>
              <a:t>} 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 Q</a:t>
            </a:r>
            <a:r>
              <a:rPr lang="en-US" sz="320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 accept states</a:t>
            </a:r>
          </a:p>
        </p:txBody>
      </p:sp>
      <p:sp>
        <p:nvSpPr>
          <p:cNvPr id="488455" name="Text Box 7"/>
          <p:cNvSpPr txBox="1">
            <a:spLocks noChangeArrowheads="1"/>
          </p:cNvSpPr>
          <p:nvPr/>
        </p:nvSpPr>
        <p:spPr bwMode="auto">
          <a:xfrm>
            <a:off x="237068" y="192089"/>
            <a:ext cx="501861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+mn-cs"/>
              </a:rPr>
              <a:t>M = (Q, </a:t>
            </a:r>
            <a:r>
              <a:rPr lang="el-G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, q</a:t>
            </a:r>
            <a:r>
              <a:rPr lang="en-US" sz="3200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F)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where</a:t>
            </a:r>
          </a:p>
        </p:txBody>
      </p:sp>
      <p:graphicFrame>
        <p:nvGraphicFramePr>
          <p:cNvPr id="488456" name="Group 8"/>
          <p:cNvGraphicFramePr>
            <a:graphicFrameLocks noGrp="1"/>
          </p:cNvGraphicFramePr>
          <p:nvPr/>
        </p:nvGraphicFramePr>
        <p:xfrm>
          <a:off x="7408098" y="4062278"/>
          <a:ext cx="4044951" cy="2309814"/>
        </p:xfrm>
        <a:graphic>
          <a:graphicData uri="http://schemas.openxmlformats.org/drawingml/2006/table">
            <a:tbl>
              <a:tblPr/>
              <a:tblGrid>
                <a:gridCol w="1272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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8488" name="Line 40"/>
          <p:cNvSpPr>
            <a:spLocks noChangeShapeType="1"/>
          </p:cNvSpPr>
          <p:nvPr/>
        </p:nvSpPr>
        <p:spPr bwMode="auto">
          <a:xfrm flipH="1">
            <a:off x="8307682" y="4052754"/>
            <a:ext cx="10583" cy="2339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88489" name="Line 41"/>
          <p:cNvSpPr>
            <a:spLocks noChangeShapeType="1"/>
          </p:cNvSpPr>
          <p:nvPr/>
        </p:nvSpPr>
        <p:spPr bwMode="auto">
          <a:xfrm flipV="1">
            <a:off x="7331893" y="4514716"/>
            <a:ext cx="419946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88490" name="Text Box 42"/>
          <p:cNvSpPr txBox="1">
            <a:spLocks noChangeArrowheads="1"/>
          </p:cNvSpPr>
          <p:nvPr/>
        </p:nvSpPr>
        <p:spPr bwMode="auto">
          <a:xfrm>
            <a:off x="6519098" y="3949566"/>
            <a:ext cx="3683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6400" dirty="0">
                <a:solidFill>
                  <a:srgbClr val="FFFF00"/>
                </a:solidFill>
                <a:latin typeface="Arial" pitchFamily="34" charset="0"/>
                <a:cs typeface="+mn-cs"/>
              </a:rPr>
              <a:t>*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52FC8D-6E18-A643-AFD2-07C47025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51" y="2704959"/>
            <a:ext cx="4182218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/>
      <p:bldP spid="488451" grpId="0"/>
      <p:bldP spid="488452" grpId="0"/>
      <p:bldP spid="488453" grpId="0"/>
      <p:bldP spid="488454" grpId="0"/>
      <p:bldP spid="488455" grpId="0"/>
      <p:bldP spid="488488" grpId="0" animBg="1"/>
      <p:bldP spid="488489" grpId="0" animBg="1"/>
      <p:bldP spid="4884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val 1"/>
          <p:cNvSpPr>
            <a:spLocks noChangeArrowheads="1"/>
          </p:cNvSpPr>
          <p:nvPr/>
        </p:nvSpPr>
        <p:spPr bwMode="auto">
          <a:xfrm>
            <a:off x="4038979" y="1706728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2955246" y="2189330"/>
            <a:ext cx="931333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 flipH="1">
            <a:off x="6919788" y="724199"/>
            <a:ext cx="1120569" cy="1054100"/>
          </a:xfrm>
          <a:custGeom>
            <a:avLst/>
            <a:gdLst>
              <a:gd name="G0" fmla="+- 219533 0 0"/>
              <a:gd name="G1" fmla="+- 9977963 0 0"/>
              <a:gd name="G2" fmla="+- 219533 0 9977963"/>
              <a:gd name="G3" fmla="+- 10800 0 0"/>
              <a:gd name="G4" fmla="+- 0 0 2195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3"/>
              <a:gd name="G12" fmla="sin G10 219533"/>
              <a:gd name="G13" fmla="cos 13500 219533"/>
              <a:gd name="G14" fmla="sin 13500 219533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3"/>
              <a:gd name="G22" fmla="sin G20 219533"/>
              <a:gd name="G23" fmla="+- G21 10800 0"/>
              <a:gd name="G24" fmla="+- G12 G23 G22"/>
              <a:gd name="G25" fmla="+- G22 G23 G11"/>
              <a:gd name="G26" fmla="cos 10800 219533"/>
              <a:gd name="G27" fmla="sin 10800 219533"/>
              <a:gd name="G28" fmla="cos 8899 219533"/>
              <a:gd name="G29" fmla="sin 8899 2195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6820664" y="1630528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610549" y="1549559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668537" y="3039922"/>
            <a:ext cx="469970" cy="583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200" b="1" dirty="0">
                <a:solidFill>
                  <a:srgbClr val="FFFFFF"/>
                </a:solidFill>
                <a:latin typeface="Arial" charset="0"/>
              </a:rPr>
              <a:t>0</a:t>
            </a:r>
            <a:endParaRPr lang="en-GB" sz="3733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150695" y="172443"/>
            <a:ext cx="811410" cy="583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200" b="1" dirty="0">
                <a:solidFill>
                  <a:srgbClr val="FFFFFF"/>
                </a:solidFill>
                <a:latin typeface="Arial" charset="0"/>
              </a:rPr>
              <a:t>0,1</a:t>
            </a:r>
            <a:endParaRPr lang="en-GB" sz="3733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6583597" y="1452728"/>
            <a:ext cx="1811867" cy="1371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363535" y="1936918"/>
            <a:ext cx="1306738" cy="660268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 dirty="0">
                <a:solidFill>
                  <a:srgbClr val="FFFF00"/>
                </a:solidFill>
                <a:latin typeface="Arial" charset="0"/>
              </a:rPr>
              <a:t>1010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6969210" y="1777607"/>
            <a:ext cx="1040640" cy="660268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 dirty="0">
                <a:solidFill>
                  <a:srgbClr val="FFFF00"/>
                </a:solidFill>
                <a:latin typeface="Arial" charset="0"/>
              </a:rPr>
              <a:t>010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7134298" y="1826004"/>
            <a:ext cx="774541" cy="660268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 dirty="0">
                <a:solidFill>
                  <a:srgbClr val="FFFF00"/>
                </a:solidFill>
                <a:latin typeface="Arial" charset="0"/>
              </a:rPr>
              <a:t>10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7160846" y="1785778"/>
            <a:ext cx="721444" cy="660268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 dirty="0">
                <a:solidFill>
                  <a:srgbClr val="FFFF00"/>
                </a:solidFill>
                <a:latin typeface="Arial" charset="0"/>
              </a:rPr>
              <a:t>0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7189791" y="1874365"/>
            <a:ext cx="375392" cy="660268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 dirty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5559900" y="2189327"/>
            <a:ext cx="931333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5315803" y="3483211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H="1">
            <a:off x="4915474" y="2690883"/>
            <a:ext cx="504967" cy="47312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H="1">
            <a:off x="4985986" y="2870582"/>
            <a:ext cx="709684" cy="454924"/>
          </a:xfrm>
          <a:prstGeom prst="straightConnector1">
            <a:avLst/>
          </a:prstGeom>
          <a:noFill/>
          <a:ln w="762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AutoShape 5"/>
          <p:cNvSpPr>
            <a:spLocks noChangeArrowheads="1"/>
          </p:cNvSpPr>
          <p:nvPr/>
        </p:nvSpPr>
        <p:spPr bwMode="auto">
          <a:xfrm rot="5400000">
            <a:off x="6539592" y="3230915"/>
            <a:ext cx="787400" cy="1405467"/>
          </a:xfrm>
          <a:custGeom>
            <a:avLst/>
            <a:gdLst>
              <a:gd name="G0" fmla="+- 219533 0 0"/>
              <a:gd name="G1" fmla="+- 9977963 0 0"/>
              <a:gd name="G2" fmla="+- 219533 0 9977963"/>
              <a:gd name="G3" fmla="+- 10800 0 0"/>
              <a:gd name="G4" fmla="+- 0 0 2195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3"/>
              <a:gd name="G12" fmla="sin G10 219533"/>
              <a:gd name="G13" fmla="cos 13500 219533"/>
              <a:gd name="G14" fmla="sin 13500 219533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3"/>
              <a:gd name="G22" fmla="sin G20 219533"/>
              <a:gd name="G23" fmla="+- G21 10800 0"/>
              <a:gd name="G24" fmla="+- G12 G23 G22"/>
              <a:gd name="G25" fmla="+- G22 G23 G11"/>
              <a:gd name="G26" fmla="cos 10800 219533"/>
              <a:gd name="G27" fmla="sin 10800 219533"/>
              <a:gd name="G28" fmla="cos 8899 219533"/>
              <a:gd name="G29" fmla="sin 8899 2195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72425" y="3668544"/>
            <a:ext cx="811410" cy="583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200" b="1" dirty="0">
                <a:solidFill>
                  <a:srgbClr val="FFFFFF"/>
                </a:solidFill>
                <a:latin typeface="Arial" charset="0"/>
              </a:rPr>
              <a:t>0,1</a:t>
            </a:r>
            <a:endParaRPr lang="en-GB" sz="3733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7745" y="4843664"/>
            <a:ext cx="1653017" cy="638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rgbClr val="FFFF00"/>
                </a:solidFill>
                <a:latin typeface="+mj-lt"/>
              </a:rPr>
              <a:t>L(M)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2" y="4832324"/>
            <a:ext cx="4613764" cy="638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solidFill>
                  <a:srgbClr val="FFFF00"/>
                </a:solidFill>
                <a:latin typeface="+mj-lt"/>
              </a:rPr>
              <a:t>{ w | w begins with 1}</a:t>
            </a:r>
            <a:endParaRPr lang="en-US" sz="3733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3739" y="822258"/>
            <a:ext cx="2010060" cy="716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tx1"/>
                </a:solidFill>
                <a:latin typeface="+mj-lt"/>
              </a:rPr>
              <a:t>M</a:t>
            </a:r>
            <a:endParaRPr lang="en-US" sz="42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0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93987E-6 L 0.22222 4.93987E-6 " rAng="0" ptsTypes="AA">
                                      <p:cBhvr additive="repl">
                                        <p:cTn id="11" dur="1000" fill="hold"/>
                                        <p:tgtEl>
                                          <p:spTgt spid="28694"/>
                                        </p:tgtEl>
                                      </p:cBhvr>
                                      <p:rCtr x="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22 4.66235E-6 L 0.47222 4.6623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394 C 0.00417 -0.03056 0.01003 -0.05463 0.01992 -0.07037 C 0.01992 -0.07084 0.03594 -0.0919 0.03594 -0.09121 C 0.0444 -0.10278 0.05 -0.11922 0.05 -0.13588 C 0.05 -0.17014 0.0293 -0.19746 0.00378 -0.19792 C -0.022 -0.19746 -0.04231 -0.17014 -0.04231 -0.13588 C -0.04231 -0.11922 -0.03711 -0.10278 -0.02864 -0.09121 C -0.02864 -0.0919 -0.01263 -0.07084 -0.01263 -0.07037 C -0.00273 -0.05463 0.00313 -0.03056 0.00378 -0.00394 Z " pathEditMode="relative" rAng="0" ptsTypes="AAAAAAAAA">
                                      <p:cBhvr>
                                        <p:cTn id="24" dur="2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C 0.00052 -0.02685 0.00664 -0.05116 0.01705 -0.0669 C 0.01705 -0.06759 0.03372 -0.08889 0.03372 -0.08796 C 0.04271 -0.1 0.04843 -0.1162 0.04843 -0.13333 C 0.04843 -0.16782 0.02669 -0.19514 2.91667E-6 -0.19583 C -0.02709 -0.19514 -0.04831 -0.16782 -0.04831 -0.13333 C -0.04831 -0.1162 -0.04284 -0.1 -0.03386 -0.08796 C -0.03386 -0.08889 -0.01719 -0.06759 -0.01719 -0.0669 C -0.0069 -0.05116 -0.00091 -0.02685 2.91667E-6 -1.85185E-6 Z " pathEditMode="relative" rAng="0" ptsTypes="AAAAAAAAA">
                                      <p:cBhvr>
                                        <p:cTn id="33" dur="2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4.81481E-6 C 0.00664 -0.0243 0.01237 -0.04652 0.02226 -0.06087 C 0.02226 -0.06157 0.03802 -0.08078 0.03802 -0.08009 C 0.04687 -0.09074 0.05221 -0.10578 0.05221 -0.12106 C 0.05221 -0.15254 0.03164 -0.17754 0.00586 -0.178 C -0.01979 -0.17754 -0.04011 -0.15254 -0.04011 -0.12106 C -0.04011 -0.10578 -0.0349 -0.09074 -0.02617 -0.08009 C -0.02617 -0.08078 -0.01042 -0.06157 -0.01042 -0.06087 C -0.00052 -0.04652 0.00534 -0.0243 0.00586 -4.81481E-6 Z " pathEditMode="relative" rAng="0" ptsTypes="AAAAAAAAA">
                                      <p:cBhvr>
                                        <p:cTn id="42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4" grpId="0" animBg="1"/>
      <p:bldP spid="28695" grpId="0" animBg="1"/>
      <p:bldP spid="36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reeform 1"/>
          <p:cNvSpPr>
            <a:spLocks/>
          </p:cNvSpPr>
          <p:nvPr/>
        </p:nvSpPr>
        <p:spPr bwMode="auto">
          <a:xfrm>
            <a:off x="3511551" y="2082802"/>
            <a:ext cx="93133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40" y="0"/>
              </a:cxn>
            </a:cxnLst>
            <a:rect l="0" t="0" r="r" b="b"/>
            <a:pathLst>
              <a:path w="1941" h="1">
                <a:moveTo>
                  <a:pt x="0" y="0"/>
                </a:moveTo>
                <a:lnTo>
                  <a:pt x="1940" y="0"/>
                </a:lnTo>
              </a:path>
            </a:pathLst>
          </a:cu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5046134" y="1549400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6415617" y="1671642"/>
            <a:ext cx="2294466" cy="819152"/>
            <a:chOff x="3031" y="1053"/>
            <a:chExt cx="1084" cy="516"/>
          </a:xfrm>
        </p:grpSpPr>
        <p:sp>
          <p:nvSpPr>
            <p:cNvPr id="33796" name="AutoShape 4"/>
            <p:cNvSpPr>
              <a:spLocks noChangeArrowheads="1"/>
            </p:cNvSpPr>
            <p:nvPr/>
          </p:nvSpPr>
          <p:spPr bwMode="auto">
            <a:xfrm rot="5700000">
              <a:off x="3115" y="969"/>
              <a:ext cx="496" cy="664"/>
            </a:xfrm>
            <a:custGeom>
              <a:avLst/>
              <a:gdLst>
                <a:gd name="G0" fmla="+- 219533 0 0"/>
                <a:gd name="G1" fmla="+- 9977963 0 0"/>
                <a:gd name="G2" fmla="+- 219533 0 9977963"/>
                <a:gd name="G3" fmla="+- 10800 0 0"/>
                <a:gd name="G4" fmla="+- 0 0 2195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3"/>
                <a:gd name="G12" fmla="sin G10 219533"/>
                <a:gd name="G13" fmla="cos 13500 219533"/>
                <a:gd name="G14" fmla="sin 13500 219533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3"/>
                <a:gd name="G22" fmla="sin G20 219533"/>
                <a:gd name="G23" fmla="+- G21 10800 0"/>
                <a:gd name="G24" fmla="+- G12 G23 G22"/>
                <a:gd name="G25" fmla="+- G22 G23 G11"/>
                <a:gd name="G26" fmla="cos 10800 219533"/>
                <a:gd name="G27" fmla="sin 10800 219533"/>
                <a:gd name="G28" fmla="cos 8899 219533"/>
                <a:gd name="G29" fmla="sin 8899 2195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3686" y="1153"/>
              <a:ext cx="429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FFFFFF"/>
                  </a:solidFill>
                  <a:latin typeface="Arial" charset="0"/>
                </a:rPr>
                <a:t>0,1</a:t>
              </a:r>
            </a:p>
          </p:txBody>
        </p:sp>
      </p:grp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52640" y="1690690"/>
            <a:ext cx="712023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q</a:t>
            </a:r>
            <a:r>
              <a:rPr lang="en-GB" sz="3733" b="1" baseline="-2500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4809067" y="1358900"/>
            <a:ext cx="1811867" cy="1371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226548" y="3011488"/>
            <a:ext cx="1920688" cy="736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4267" b="1" dirty="0">
                <a:solidFill>
                  <a:srgbClr val="FFFF00"/>
                </a:solidFill>
                <a:latin typeface="+mj-lt"/>
              </a:rPr>
              <a:t>L(M) =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869413" y="2998788"/>
            <a:ext cx="1579248" cy="736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4267" b="1" dirty="0">
                <a:solidFill>
                  <a:srgbClr val="FFFF00"/>
                </a:solidFill>
                <a:latin typeface="+mj-lt"/>
              </a:rPr>
              <a:t>{0,1}*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945935" y="3019427"/>
            <a:ext cx="636682" cy="71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102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 dirty="0">
                <a:solidFill>
                  <a:srgbClr val="FFFFFF"/>
                </a:solidFill>
                <a:latin typeface="Symbol" pitchFamily="16" charset="2"/>
              </a:rPr>
              <a:t></a:t>
            </a:r>
          </a:p>
        </p:txBody>
      </p:sp>
    </p:spTree>
    <p:extLst>
      <p:ext uri="{BB962C8B-B14F-4D97-AF65-F5344CB8AC3E}">
        <p14:creationId xmlns:p14="http://schemas.microsoft.com/office/powerpoint/2010/main" val="4233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 -6 -7.40741 -7 L 0.0375 -7.40741 -7">
                                      <p:cBhvr additive="repl">
                                        <p:cTn id="14" dur="500" fill="hold"/>
                                        <p:tgtEl>
                                          <p:spTgt spid="3379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 -6 -2.96296 -6 L -0.03593 -2.96296 -6">
                                      <p:cBhvr additive="repl"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animBg="1"/>
      <p:bldP spid="337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val 1"/>
          <p:cNvSpPr>
            <a:spLocks noChangeArrowheads="1"/>
          </p:cNvSpPr>
          <p:nvPr/>
        </p:nvSpPr>
        <p:spPr bwMode="auto">
          <a:xfrm>
            <a:off x="3759200" y="2184400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3522133" y="1993900"/>
            <a:ext cx="1811867" cy="1371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7467600" y="2184400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048773" y="2351090"/>
            <a:ext cx="712023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q</a:t>
            </a:r>
            <a:r>
              <a:rPr lang="en-GB" sz="3733" b="1" baseline="-2500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774107" y="2376490"/>
            <a:ext cx="712023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q</a:t>
            </a:r>
            <a:r>
              <a:rPr lang="en-GB" sz="3733" b="1" baseline="-2500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5535085" y="2501902"/>
            <a:ext cx="1680633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5568952" y="2806702"/>
            <a:ext cx="1680633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3911600" y="1181102"/>
            <a:ext cx="1049867" cy="1054100"/>
          </a:xfrm>
          <a:custGeom>
            <a:avLst/>
            <a:gdLst>
              <a:gd name="G0" fmla="+- 219533 0 0"/>
              <a:gd name="G1" fmla="+- 9977963 0 0"/>
              <a:gd name="G2" fmla="+- 219533 0 9977963"/>
              <a:gd name="G3" fmla="+- 10800 0 0"/>
              <a:gd name="G4" fmla="+- 0 0 2195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3"/>
              <a:gd name="G12" fmla="sin G10 219533"/>
              <a:gd name="G13" fmla="cos 13500 219533"/>
              <a:gd name="G14" fmla="sin 13500 219533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3"/>
              <a:gd name="G22" fmla="sin G20 219533"/>
              <a:gd name="G23" fmla="+- G21 10800 0"/>
              <a:gd name="G24" fmla="+- G12 G23 G22"/>
              <a:gd name="G25" fmla="+- G22 G23 G11"/>
              <a:gd name="G26" fmla="cos 10800 219533"/>
              <a:gd name="G27" fmla="sin 10800 219533"/>
              <a:gd name="G28" fmla="cos 8899 219533"/>
              <a:gd name="G29" fmla="sin 8899 2195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166439" y="6492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7552267" y="1155702"/>
            <a:ext cx="1049867" cy="1054100"/>
          </a:xfrm>
          <a:custGeom>
            <a:avLst/>
            <a:gdLst>
              <a:gd name="G0" fmla="+- 219533 0 0"/>
              <a:gd name="G1" fmla="+- 9977963 0 0"/>
              <a:gd name="G2" fmla="+- 219533 0 9977963"/>
              <a:gd name="G3" fmla="+- 10800 0 0"/>
              <a:gd name="G4" fmla="+- 0 0 2195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3"/>
              <a:gd name="G12" fmla="sin G10 219533"/>
              <a:gd name="G13" fmla="cos 13500 219533"/>
              <a:gd name="G14" fmla="sin 13500 219533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3"/>
              <a:gd name="G22" fmla="sin G20 219533"/>
              <a:gd name="G23" fmla="+- G21 10800 0"/>
              <a:gd name="G24" fmla="+- G12 G23 G22"/>
              <a:gd name="G25" fmla="+- G22 G23 G11"/>
              <a:gd name="G26" fmla="cos 10800 219533"/>
              <a:gd name="G27" fmla="sin 10800 219533"/>
              <a:gd name="G28" fmla="cos 8899 219533"/>
              <a:gd name="G29" fmla="sin 8899 2195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807105" y="6238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2387600" y="2692402"/>
            <a:ext cx="931333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147639" y="28336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130705" y="19446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1314017" y="3722688"/>
            <a:ext cx="1920688" cy="736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4267" b="1" dirty="0">
                <a:solidFill>
                  <a:srgbClr val="FFFF00"/>
                </a:solidFill>
                <a:latin typeface="+mj-lt"/>
              </a:rPr>
              <a:t>L(M) =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073383" y="3697288"/>
            <a:ext cx="7973626" cy="736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4267" b="1" dirty="0">
                <a:solidFill>
                  <a:srgbClr val="FFFF00"/>
                </a:solidFill>
                <a:latin typeface="+mj-lt"/>
              </a:rPr>
              <a:t>{ w | w has an even number of 1s}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194BA-49F4-2145-A049-AD60A04563AE}"/>
              </a:ext>
            </a:extLst>
          </p:cNvPr>
          <p:cNvSpPr txBox="1"/>
          <p:nvPr/>
        </p:nvSpPr>
        <p:spPr>
          <a:xfrm>
            <a:off x="3073383" y="3697288"/>
            <a:ext cx="524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Polling time!</a:t>
            </a:r>
          </a:p>
        </p:txBody>
      </p:sp>
    </p:spTree>
    <p:extLst>
      <p:ext uri="{BB962C8B-B14F-4D97-AF65-F5344CB8AC3E}">
        <p14:creationId xmlns:p14="http://schemas.microsoft.com/office/powerpoint/2010/main" val="25563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tutorial classes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C115D4-34EA-F944-AC4F-E29BA65B5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Tutorial class: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tutors will review some relevant content from the lecture, and work out some example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Second, you will work on the problem sheets in small groups</a:t>
            </a:r>
          </a:p>
          <a:p>
            <a:r>
              <a:rPr lang="en-US" dirty="0"/>
              <a:t>Goal 1: Grasp the materials from the class</a:t>
            </a:r>
          </a:p>
          <a:p>
            <a:r>
              <a:rPr lang="en-US" dirty="0"/>
              <a:t>Goal 2: Interact with your peers and T</a:t>
            </a:r>
            <a:r>
              <a:rPr lang="en-US" altLang="zh-CN" dirty="0"/>
              <a:t>A</a:t>
            </a:r>
            <a:r>
              <a:rPr lang="en-US" dirty="0"/>
              <a:t>s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tutorial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sheet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Canvas</a:t>
            </a:r>
          </a:p>
          <a:p>
            <a:r>
              <a:rPr lang="en-US" altLang="zh-CN" dirty="0"/>
              <a:t>Relate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techniques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8" name="Text Box 8"/>
          <p:cNvSpPr txBox="1">
            <a:spLocks noChangeArrowheads="1"/>
          </p:cNvSpPr>
          <p:nvPr/>
        </p:nvSpPr>
        <p:spPr bwMode="auto">
          <a:xfrm>
            <a:off x="353487" y="5988051"/>
            <a:ext cx="11366500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4" name="Oval 1"/>
          <p:cNvSpPr>
            <a:spLocks noChangeArrowheads="1"/>
          </p:cNvSpPr>
          <p:nvPr/>
        </p:nvSpPr>
        <p:spPr bwMode="auto">
          <a:xfrm>
            <a:off x="1455009" y="1367973"/>
            <a:ext cx="1131303" cy="863011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609600" y="1774372"/>
            <a:ext cx="711200" cy="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1496573" y="677590"/>
            <a:ext cx="887857" cy="918332"/>
          </a:xfrm>
          <a:custGeom>
            <a:avLst/>
            <a:gdLst>
              <a:gd name="G0" fmla="+- 219533 0 0"/>
              <a:gd name="G1" fmla="+- 9977963 0 0"/>
              <a:gd name="G2" fmla="+- 219533 0 9977963"/>
              <a:gd name="G3" fmla="+- 10800 0 0"/>
              <a:gd name="G4" fmla="+- 0 0 2195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3"/>
              <a:gd name="G12" fmla="sin G10 219533"/>
              <a:gd name="G13" fmla="cos 13500 219533"/>
              <a:gd name="G14" fmla="sin 13500 219533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3"/>
              <a:gd name="G22" fmla="sin G20 219533"/>
              <a:gd name="G23" fmla="+- G21 10800 0"/>
              <a:gd name="G24" fmla="+- G12 G23 G22"/>
              <a:gd name="G25" fmla="+- G22 G23 G11"/>
              <a:gd name="G26" fmla="cos 10800 219533"/>
              <a:gd name="G27" fmla="sin 10800 219533"/>
              <a:gd name="G28" fmla="cos 8899 219533"/>
              <a:gd name="G29" fmla="sin 8899 2195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4094313" y="472494"/>
            <a:ext cx="887857" cy="918332"/>
          </a:xfrm>
          <a:custGeom>
            <a:avLst/>
            <a:gdLst>
              <a:gd name="G0" fmla="+- 219533 0 0"/>
              <a:gd name="G1" fmla="+- 9977963 0 0"/>
              <a:gd name="G2" fmla="+- 219533 0 9977963"/>
              <a:gd name="G3" fmla="+- 10800 0 0"/>
              <a:gd name="G4" fmla="+- 0 0 2195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3"/>
              <a:gd name="G12" fmla="sin G10 219533"/>
              <a:gd name="G13" fmla="cos 13500 219533"/>
              <a:gd name="G14" fmla="sin 13500 219533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3"/>
              <a:gd name="G22" fmla="sin G20 219533"/>
              <a:gd name="G23" fmla="+- G21 10800 0"/>
              <a:gd name="G24" fmla="+- G12 G23 G22"/>
              <a:gd name="G25" fmla="+- G22 G23 G11"/>
              <a:gd name="G26" fmla="cos 10800 219533"/>
              <a:gd name="G27" fmla="sin 10800 219533"/>
              <a:gd name="G28" fmla="cos 8899 219533"/>
              <a:gd name="G29" fmla="sin 8899 2195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4091118" y="1305421"/>
            <a:ext cx="1131303" cy="863011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1319575" y="215844"/>
            <a:ext cx="427817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 algn="ctr" defTabSz="1219170">
              <a:lnSpc>
                <a:spcPct val="93000"/>
              </a:lnSpc>
              <a:buClrTx/>
              <a:buSzTx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 dirty="0">
                <a:solidFill>
                  <a:srgbClr val="FFFFFF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2918677" y="1947782"/>
            <a:ext cx="427817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 algn="ctr" defTabSz="1219170">
              <a:lnSpc>
                <a:spcPct val="93000"/>
              </a:lnSpc>
              <a:buClrTx/>
              <a:buSzTx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 dirty="0">
                <a:solidFill>
                  <a:srgbClr val="FFFFFF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156617" y="1049787"/>
            <a:ext cx="427817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 algn="ctr" defTabSz="1219170">
              <a:lnSpc>
                <a:spcPct val="93000"/>
              </a:lnSpc>
              <a:buClrTx/>
              <a:buSzTx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 dirty="0">
                <a:solidFill>
                  <a:srgbClr val="FFFFFF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3753558" y="202178"/>
            <a:ext cx="430887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 algn="ctr" defTabSz="1219170">
              <a:lnSpc>
                <a:spcPct val="93000"/>
              </a:lnSpc>
              <a:buClrTx/>
              <a:buSzTx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 dirty="0">
                <a:solidFill>
                  <a:srgbClr val="FFFFFF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3872243" y="1154916"/>
            <a:ext cx="1532271" cy="1194939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2641604" y="1545772"/>
            <a:ext cx="1117601" cy="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0" name="Line 2"/>
          <p:cNvSpPr>
            <a:spLocks noChangeShapeType="1"/>
          </p:cNvSpPr>
          <p:nvPr/>
        </p:nvSpPr>
        <p:spPr bwMode="auto">
          <a:xfrm>
            <a:off x="2743200" y="1850573"/>
            <a:ext cx="1117600" cy="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83308" y="1490044"/>
            <a:ext cx="45585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03679" y="1476395"/>
            <a:ext cx="45585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q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11522" y="535586"/>
            <a:ext cx="61976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chemeClr val="tx2"/>
                </a:solidFill>
                <a:latin typeface="+mn-lt"/>
                <a:cs typeface="Calibri" pitchFamily="34" charset="0"/>
              </a:rPr>
              <a:t>Theorem:</a:t>
            </a:r>
          </a:p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+mn-lt"/>
                <a:cs typeface="+mn-cs"/>
              </a:rPr>
              <a:t>L(M) = {w | w has odd </a:t>
            </a:r>
          </a:p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+mn-lt"/>
                <a:cs typeface="+mn-cs"/>
              </a:rPr>
              <a:t>                   number of 1s }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7501" y="3976885"/>
            <a:ext cx="11229075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chemeClr val="tx2"/>
                </a:solidFill>
                <a:latin typeface="+mn-lt"/>
                <a:cs typeface="Calibri" pitchFamily="34" charset="0"/>
              </a:rPr>
              <a:t>Induction Step  </a:t>
            </a:r>
            <a:r>
              <a:rPr lang="en-US" sz="3733" dirty="0">
                <a:solidFill>
                  <a:schemeClr val="tx1"/>
                </a:solidFill>
                <a:latin typeface="+mn-lt"/>
                <a:cs typeface="Calibri" pitchFamily="34" charset="0"/>
              </a:rPr>
              <a:t>Suppose for all w </a:t>
            </a:r>
            <a:r>
              <a:rPr lang="en-US" sz="3733" dirty="0">
                <a:solidFill>
                  <a:schemeClr val="tx1"/>
                </a:solidFill>
                <a:latin typeface="+mn-lt"/>
                <a:cs typeface="Calibri" pitchFamily="34" charset="0"/>
                <a:sym typeface="Symbol"/>
              </a:rPr>
              <a:t></a:t>
            </a:r>
            <a:r>
              <a:rPr lang="en-US" sz="3733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el-GR" sz="3733" dirty="0">
                <a:solidFill>
                  <a:schemeClr val="tx1"/>
                </a:solidFill>
                <a:latin typeface="+mn-lt"/>
                <a:cs typeface="Calibri" pitchFamily="34" charset="0"/>
              </a:rPr>
              <a:t>Σ</a:t>
            </a:r>
            <a:r>
              <a:rPr lang="en-US" sz="3733" dirty="0">
                <a:solidFill>
                  <a:schemeClr val="tx1"/>
                </a:solidFill>
                <a:latin typeface="+mn-lt"/>
                <a:cs typeface="Calibri" pitchFamily="34" charset="0"/>
              </a:rPr>
              <a:t>*, |w| = n,</a:t>
            </a:r>
          </a:p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00"/>
                </a:solidFill>
                <a:latin typeface="+mn-lt"/>
                <a:cs typeface="Calibri" pitchFamily="34" charset="0"/>
              </a:rPr>
              <a:t>M accepts w </a:t>
            </a:r>
            <a:r>
              <a:rPr lang="en-US" sz="3733" dirty="0">
                <a:solidFill>
                  <a:srgbClr val="FFFF00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</a:t>
            </a:r>
            <a:r>
              <a:rPr lang="en-US" sz="3733" dirty="0">
                <a:solidFill>
                  <a:srgbClr val="FFFF00"/>
                </a:solidFill>
                <a:latin typeface="+mn-lt"/>
                <a:cs typeface="Calibri" pitchFamily="34" charset="0"/>
              </a:rPr>
              <a:t> w has odd number of 1s</a:t>
            </a:r>
          </a:p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+mn-lt"/>
                <a:cs typeface="Calibri" pitchFamily="34" charset="0"/>
              </a:rPr>
              <a:t>A string of length </a:t>
            </a:r>
            <a:r>
              <a:rPr lang="en-US" sz="3733" dirty="0">
                <a:solidFill>
                  <a:schemeClr val="tx1"/>
                </a:solidFill>
                <a:latin typeface="+mn-lt"/>
                <a:cs typeface="Calibri" pitchFamily="34" charset="0"/>
              </a:rPr>
              <a:t>n+1</a:t>
            </a:r>
            <a:r>
              <a:rPr lang="en-US" sz="3733" dirty="0">
                <a:solidFill>
                  <a:srgbClr val="FFFFFF"/>
                </a:solidFill>
                <a:latin typeface="+mn-lt"/>
                <a:cs typeface="Calibri" pitchFamily="34" charset="0"/>
              </a:rPr>
              <a:t> has the form w0 or w1, |w|=n, </a:t>
            </a:r>
            <a:br>
              <a:rPr lang="en-US" sz="3733" dirty="0">
                <a:solidFill>
                  <a:srgbClr val="FFFFFF"/>
                </a:solidFill>
                <a:latin typeface="+mn-lt"/>
                <a:cs typeface="Calibri" pitchFamily="34" charset="0"/>
              </a:rPr>
            </a:br>
            <a:r>
              <a:rPr lang="en-US" sz="3733" dirty="0">
                <a:solidFill>
                  <a:schemeClr val="tx2"/>
                </a:solidFill>
                <a:latin typeface="+mn-lt"/>
                <a:cs typeface="Calibri" pitchFamily="34" charset="0"/>
              </a:rPr>
              <a:t>continue with a case analysis 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1153" y="2615792"/>
            <a:ext cx="114277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chemeClr val="tx2"/>
                </a:solidFill>
                <a:latin typeface="+mn-lt"/>
                <a:cs typeface="Calibri" pitchFamily="34" charset="0"/>
              </a:rPr>
              <a:t>Proof:  </a:t>
            </a:r>
            <a:r>
              <a:rPr lang="en-US" sz="3733" dirty="0">
                <a:solidFill>
                  <a:srgbClr val="FFFFFF"/>
                </a:solidFill>
                <a:latin typeface="+mn-lt"/>
                <a:cs typeface="Calibri" pitchFamily="34" charset="0"/>
              </a:rPr>
              <a:t>By induction on </a:t>
            </a:r>
            <a:r>
              <a:rPr lang="en-US" sz="3733" dirty="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733" dirty="0">
                <a:solidFill>
                  <a:srgbClr val="FFFFFF"/>
                </a:solidFill>
                <a:latin typeface="+mn-lt"/>
                <a:cs typeface="Calibri" pitchFamily="34" charset="0"/>
              </a:rPr>
              <a:t>, the length of a string.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4402" y="3281114"/>
            <a:ext cx="695414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Base Case  </a:t>
            </a:r>
            <a:r>
              <a:rPr lang="en-US" sz="3733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n=0</a:t>
            </a:r>
            <a:r>
              <a:rPr lang="en-US" sz="3733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3733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ε</a:t>
            </a:r>
            <a:r>
              <a:rPr lang="en-US" sz="3733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  </a:t>
            </a:r>
            <a:r>
              <a:rPr lang="en-US" sz="3733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 and </a:t>
            </a:r>
            <a:r>
              <a:rPr lang="el-GR" sz="3733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ε </a:t>
            </a:r>
            <a:r>
              <a:rPr lang="en-US" sz="3733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 </a:t>
            </a:r>
            <a:r>
              <a:rPr lang="en-US" sz="3733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L(M)</a:t>
            </a:r>
          </a:p>
        </p:txBody>
      </p:sp>
      <p:pic>
        <p:nvPicPr>
          <p:cNvPr id="21" name="Picture 20" descr="Gears Cogs Machine - Free photo on Pixabay">
            <a:extLst>
              <a:ext uri="{FF2B5EF4-FFF2-40B4-BE49-F238E27FC236}">
                <a16:creationId xmlns:a16="http://schemas.microsoft.com/office/drawing/2014/main" id="{0584E4A5-6A70-49B2-9BAB-01045ED6C3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385" y="3667386"/>
            <a:ext cx="1567407" cy="1178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94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E654D-9947-0F4E-894B-376FA367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Design DFAs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46EA3-E6F7-AE41-AC6C-B292E3300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Task: Design a DFA for the language L={s contains 001 as a substring}.</a:t>
            </a:r>
          </a:p>
          <a:p>
            <a:r>
              <a:rPr lang="en-AU" dirty="0"/>
              <a:t>First step: design the state set</a:t>
            </a:r>
          </a:p>
          <a:p>
            <a:pPr lvl="1"/>
            <a:r>
              <a:rPr lang="en-AU" dirty="0"/>
              <a:t>State 0: see no 0 yet</a:t>
            </a:r>
          </a:p>
          <a:p>
            <a:pPr lvl="1"/>
            <a:r>
              <a:rPr lang="en-AU" dirty="0"/>
              <a:t>State 1: see 0</a:t>
            </a:r>
          </a:p>
          <a:p>
            <a:pPr lvl="1"/>
            <a:r>
              <a:rPr lang="en-AU" dirty="0"/>
              <a:t>State 2: see 00</a:t>
            </a:r>
          </a:p>
          <a:p>
            <a:pPr lvl="1"/>
            <a:r>
              <a:rPr lang="en-AU" dirty="0"/>
              <a:t>State 3: see 001</a:t>
            </a:r>
          </a:p>
          <a:p>
            <a:r>
              <a:rPr lang="en-AU" dirty="0"/>
              <a:t>Second step: design the transitions</a:t>
            </a:r>
          </a:p>
          <a:p>
            <a:pPr lvl="1"/>
            <a:r>
              <a:rPr lang="en-AU" dirty="0"/>
              <a:t>State 0: go to state 1 for 0, go to itself for 1</a:t>
            </a:r>
          </a:p>
          <a:p>
            <a:pPr lvl="1"/>
            <a:r>
              <a:rPr lang="en-AU" dirty="0"/>
              <a:t>State 1: go to state 2 for 0, go back to state 0 for 1</a:t>
            </a:r>
          </a:p>
          <a:p>
            <a:pPr lvl="1"/>
            <a:r>
              <a:rPr lang="en-AU" dirty="0"/>
              <a:t>State 2: go to state 3 for 1, go back to itself for 0</a:t>
            </a:r>
          </a:p>
          <a:p>
            <a:pPr lvl="1"/>
            <a:r>
              <a:rPr lang="en-AU" dirty="0"/>
              <a:t>State 3: go back to itself for 0 or 1</a:t>
            </a:r>
          </a:p>
        </p:txBody>
      </p:sp>
    </p:spTree>
    <p:extLst>
      <p:ext uri="{BB962C8B-B14F-4D97-AF65-F5344CB8AC3E}">
        <p14:creationId xmlns:p14="http://schemas.microsoft.com/office/powerpoint/2010/main" val="34517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3"/>
          <p:cNvSpPr>
            <a:spLocks noChangeArrowheads="1"/>
          </p:cNvSpPr>
          <p:nvPr/>
        </p:nvSpPr>
        <p:spPr bwMode="auto">
          <a:xfrm>
            <a:off x="6560000" y="2715623"/>
            <a:ext cx="1003300" cy="9906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2" name="AutoShape 4"/>
          <p:cNvSpPr>
            <a:spLocks noChangeArrowheads="1"/>
          </p:cNvSpPr>
          <p:nvPr/>
        </p:nvSpPr>
        <p:spPr bwMode="auto">
          <a:xfrm>
            <a:off x="2353125" y="1699623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543625" y="1218611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</a:p>
        </p:txBody>
      </p:sp>
      <p:sp>
        <p:nvSpPr>
          <p:cNvPr id="74" name="AutoShape 6"/>
          <p:cNvSpPr>
            <a:spLocks noChangeArrowheads="1"/>
          </p:cNvSpPr>
          <p:nvPr/>
        </p:nvSpPr>
        <p:spPr bwMode="auto">
          <a:xfrm>
            <a:off x="6633025" y="1915523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6823525" y="1383711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" pitchFamily="34" charset="0"/>
                <a:cs typeface="+mn-cs"/>
              </a:rPr>
              <a:t>0</a:t>
            </a:r>
          </a:p>
        </p:txBody>
      </p: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1616525" y="3172823"/>
            <a:ext cx="571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3686625" y="3326811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</a:p>
        </p:txBody>
      </p:sp>
      <p:sp>
        <p:nvSpPr>
          <p:cNvPr id="78" name="Oval 10"/>
          <p:cNvSpPr>
            <a:spLocks noChangeArrowheads="1"/>
          </p:cNvSpPr>
          <p:nvPr/>
        </p:nvSpPr>
        <p:spPr bwMode="auto">
          <a:xfrm>
            <a:off x="2302325" y="2702923"/>
            <a:ext cx="1003300" cy="9906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9" name="Oval 11"/>
          <p:cNvSpPr>
            <a:spLocks noChangeArrowheads="1"/>
          </p:cNvSpPr>
          <p:nvPr/>
        </p:nvSpPr>
        <p:spPr bwMode="auto">
          <a:xfrm>
            <a:off x="4431163" y="2715623"/>
            <a:ext cx="1003300" cy="9906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8690425" y="2550523"/>
            <a:ext cx="1358900" cy="13716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8868225" y="2741023"/>
            <a:ext cx="1003300" cy="9906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3673925" y="2552111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" pitchFamily="34" charset="0"/>
                <a:cs typeface="+mn-cs"/>
              </a:rPr>
              <a:t>0</a:t>
            </a:r>
          </a:p>
        </p:txBody>
      </p:sp>
      <p:sp>
        <p:nvSpPr>
          <p:cNvPr id="83" name="Line 15"/>
          <p:cNvSpPr>
            <a:spLocks noChangeShapeType="1"/>
          </p:cNvSpPr>
          <p:nvPr/>
        </p:nvSpPr>
        <p:spPr bwMode="auto">
          <a:xfrm>
            <a:off x="5578925" y="3198223"/>
            <a:ext cx="850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84" name="Line 16"/>
          <p:cNvSpPr>
            <a:spLocks noChangeShapeType="1"/>
          </p:cNvSpPr>
          <p:nvPr/>
        </p:nvSpPr>
        <p:spPr bwMode="auto">
          <a:xfrm>
            <a:off x="7661725" y="3236323"/>
            <a:ext cx="927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7903025" y="2704511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</a:p>
        </p:txBody>
      </p:sp>
      <p:sp>
        <p:nvSpPr>
          <p:cNvPr id="86" name="AutoShape 18"/>
          <p:cNvSpPr>
            <a:spLocks noChangeArrowheads="1"/>
          </p:cNvSpPr>
          <p:nvPr/>
        </p:nvSpPr>
        <p:spPr bwMode="auto">
          <a:xfrm>
            <a:off x="8944425" y="1686923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87" name="Text Box 19"/>
          <p:cNvSpPr txBox="1">
            <a:spLocks noChangeArrowheads="1"/>
          </p:cNvSpPr>
          <p:nvPr/>
        </p:nvSpPr>
        <p:spPr bwMode="auto">
          <a:xfrm>
            <a:off x="8987288" y="1155111"/>
            <a:ext cx="679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" pitchFamily="34" charset="0"/>
                <a:cs typeface="+mn-cs"/>
              </a:rPr>
              <a:t>0,1</a:t>
            </a:r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>
            <a:off x="5807525" y="2691811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" pitchFamily="34" charset="0"/>
                <a:cs typeface="+mn-cs"/>
              </a:rPr>
              <a:t>0</a:t>
            </a:r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H="1">
            <a:off x="3491266" y="3310566"/>
            <a:ext cx="800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92" name="Line 24"/>
          <p:cNvSpPr>
            <a:spLocks noChangeShapeType="1"/>
          </p:cNvSpPr>
          <p:nvPr/>
        </p:nvSpPr>
        <p:spPr bwMode="auto">
          <a:xfrm flipH="1" flipV="1">
            <a:off x="3559625" y="3060480"/>
            <a:ext cx="736600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3738-1871-A44B-A186-1B52E258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6955F-BF57-D948-A5FE-4F27D583C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Take a rest, ask questions, or grab a coffee </a:t>
            </a:r>
            <a:r>
              <a:rPr lang="en-AU" dirty="0">
                <a:sym typeface="Wingdings" pitchFamily="2" charset="2"/>
              </a:rPr>
              <a:t> </a:t>
            </a:r>
          </a:p>
          <a:p>
            <a:endParaRPr lang="en-AU" dirty="0">
              <a:sym typeface="Wingdings" pitchFamily="2" charset="2"/>
            </a:endParaRPr>
          </a:p>
          <a:p>
            <a:r>
              <a:rPr lang="en-AU" dirty="0">
                <a:sym typeface="Wingdings" pitchFamily="2" charset="2"/>
              </a:rPr>
              <a:t>Or think about the following question: how to design a DFA that recognises </a:t>
            </a:r>
            <a:r>
              <a:rPr lang="en-GB" dirty="0"/>
              <a:t>{</a:t>
            </a:r>
            <a:r>
              <a:rPr lang="el-GR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ε</a:t>
            </a:r>
            <a:r>
              <a:rPr lang="en-AU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}?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314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C345F3-D200-6549-A32B-B0220ACB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Clo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properties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regular languages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EE6DD-EA5F-E743-9947-65F81555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461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275E-339A-204C-859C-8DA4677A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languages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24D6E-2B99-4847-A3A2-7166052EB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Given two languages A, B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, we can form new languages:</a:t>
                </a:r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Union</a:t>
                </a:r>
                <a:r>
                  <a:rPr lang="en-AU" dirty="0"/>
                  <a:t>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AU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;</a:t>
                </a:r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Intersection</a:t>
                </a:r>
                <a:r>
                  <a:rPr lang="en-AU" dirty="0"/>
                  <a:t>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;</a:t>
                </a:r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Complement</a:t>
                </a:r>
                <a:r>
                  <a:rPr lang="en-AU" dirty="0"/>
                  <a:t>: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;</a:t>
                </a:r>
              </a:p>
              <a:p>
                <a:r>
                  <a:rPr lang="en-AU" dirty="0">
                    <a:solidFill>
                      <a:schemeClr val="accent6"/>
                    </a:solidFill>
                  </a:rPr>
                  <a:t>Reverse</a:t>
                </a:r>
                <a:r>
                  <a:rPr lang="en-AU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;</a:t>
                </a:r>
              </a:p>
              <a:p>
                <a:r>
                  <a:rPr lang="en-AU" dirty="0">
                    <a:solidFill>
                      <a:schemeClr val="accent6"/>
                    </a:solidFill>
                  </a:rPr>
                  <a:t>Concatenation</a:t>
                </a:r>
                <a:r>
                  <a:rPr lang="en-AU" dirty="0"/>
                  <a:t>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;</a:t>
                </a:r>
              </a:p>
              <a:p>
                <a:r>
                  <a:rPr lang="en-AU" dirty="0">
                    <a:solidFill>
                      <a:schemeClr val="accent6"/>
                    </a:solidFill>
                  </a:rPr>
                  <a:t>Star</a:t>
                </a:r>
                <a:r>
                  <a:rPr lang="en-AU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24D6E-2B99-4847-A3A2-7166052EB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31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376F-DDD2-F24D-98D3-6B81F5A5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4D129-8708-9A4B-89F1-15BE5FFBC1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. Languages A={good, bad}, B={boy, girl}.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{good, bad, boy, girl}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{all words except good or bad}</a:t>
                </a:r>
              </a:p>
              <a:p>
                <a:r>
                  <a:rPr lang="en-AU" dirty="0"/>
                  <a:t>A</a:t>
                </a:r>
                <a:r>
                  <a:rPr lang="en-AU" baseline="30000" dirty="0"/>
                  <a:t>R</a:t>
                </a:r>
                <a:r>
                  <a:rPr lang="en-AU" dirty="0"/>
                  <a:t>={</a:t>
                </a:r>
                <a:r>
                  <a:rPr lang="en-AU" dirty="0" err="1"/>
                  <a:t>doog</a:t>
                </a:r>
                <a:r>
                  <a:rPr lang="en-AU" dirty="0"/>
                  <a:t>, dab}</a:t>
                </a:r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{</a:t>
                </a:r>
                <a:r>
                  <a:rPr lang="en-AU" dirty="0" err="1"/>
                  <a:t>goodboy</a:t>
                </a:r>
                <a:r>
                  <a:rPr lang="en-AU" dirty="0"/>
                  <a:t>, </a:t>
                </a:r>
                <a:r>
                  <a:rPr lang="en-AU" dirty="0" err="1"/>
                  <a:t>goodgirl</a:t>
                </a:r>
                <a:r>
                  <a:rPr lang="en-AU" dirty="0"/>
                  <a:t>, </a:t>
                </a:r>
                <a:r>
                  <a:rPr lang="en-AU" dirty="0" err="1"/>
                  <a:t>badboy</a:t>
                </a:r>
                <a:r>
                  <a:rPr lang="en-AU" dirty="0"/>
                  <a:t>, </a:t>
                </a:r>
                <a:r>
                  <a:rPr lang="en-AU" dirty="0" err="1"/>
                  <a:t>badgirl</a:t>
                </a:r>
                <a:r>
                  <a:rPr lang="en-AU" dirty="0"/>
                  <a:t>}</a:t>
                </a:r>
              </a:p>
              <a:p>
                <a:r>
                  <a:rPr lang="en-AU" dirty="0"/>
                  <a:t>A*={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AU" dirty="0"/>
                  <a:t>, good, bad, </a:t>
                </a:r>
                <a:r>
                  <a:rPr lang="en-AU" dirty="0" err="1"/>
                  <a:t>goodgood</a:t>
                </a:r>
                <a:r>
                  <a:rPr lang="en-AU" dirty="0"/>
                  <a:t>, </a:t>
                </a:r>
                <a:r>
                  <a:rPr lang="en-AU" dirty="0" err="1"/>
                  <a:t>goodbad</a:t>
                </a:r>
                <a:r>
                  <a:rPr lang="en-AU" dirty="0"/>
                  <a:t>, </a:t>
                </a:r>
                <a:r>
                  <a:rPr lang="en-AU" dirty="0" err="1"/>
                  <a:t>badgood</a:t>
                </a:r>
                <a:r>
                  <a:rPr lang="en-AU" dirty="0"/>
                  <a:t>, </a:t>
                </a:r>
                <a:r>
                  <a:rPr lang="en-AU" dirty="0" err="1"/>
                  <a:t>badbad</a:t>
                </a:r>
                <a:r>
                  <a:rPr lang="en-AU" dirty="0"/>
                  <a:t>, </a:t>
                </a:r>
                <a:r>
                  <a:rPr lang="en-AU" dirty="0" err="1"/>
                  <a:t>goodgoodgood</a:t>
                </a:r>
                <a:r>
                  <a:rPr lang="en-AU" dirty="0"/>
                  <a:t>, </a:t>
                </a:r>
                <a:r>
                  <a:rPr lang="en-AU" dirty="0" err="1"/>
                  <a:t>goodgoodbad</a:t>
                </a:r>
                <a:r>
                  <a:rPr lang="en-AU" dirty="0"/>
                  <a:t>, </a:t>
                </a:r>
                <a:r>
                  <a:rPr lang="en-AU" dirty="0" err="1"/>
                  <a:t>goodbadgood</a:t>
                </a:r>
                <a:r>
                  <a:rPr lang="en-AU" dirty="0"/>
                  <a:t>, </a:t>
                </a:r>
                <a:r>
                  <a:rPr lang="en-AU" dirty="0" err="1"/>
                  <a:t>goodbadbad</a:t>
                </a:r>
                <a:r>
                  <a:rPr lang="en-AU" dirty="0"/>
                  <a:t>, . . . }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4D129-8708-9A4B-89F1-15BE5FFBC1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736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10F3-7397-FB4E-8630-9DC528C2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Closure properties of regular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34B74-65E0-3E45-8179-787B3901DB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Recall that a language is </a:t>
                </a:r>
                <a:r>
                  <a:rPr lang="en-AU" dirty="0">
                    <a:solidFill>
                      <a:schemeClr val="accent2"/>
                    </a:solidFill>
                  </a:rPr>
                  <a:t>regular</a:t>
                </a:r>
                <a:r>
                  <a:rPr lang="en-AU" dirty="0"/>
                  <a:t> if there exists a DFA that recognises it</a:t>
                </a:r>
              </a:p>
              <a:p>
                <a:pPr marL="0" indent="0" algn="ctr">
                  <a:buNone/>
                </a:pPr>
                <a:r>
                  <a:rPr lang="en-AU" dirty="0"/>
                  <a:t>Question: if A and B are </a:t>
                </a:r>
                <a:r>
                  <a:rPr lang="en-AU" dirty="0">
                    <a:solidFill>
                      <a:schemeClr val="accent2"/>
                    </a:solidFill>
                  </a:rPr>
                  <a:t>regular</a:t>
                </a:r>
                <a:r>
                  <a:rPr lang="en-AU" dirty="0"/>
                  <a:t> languages, is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AU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dirty="0">
                    <a:solidFill>
                      <a:schemeClr val="accent6"/>
                    </a:solidFill>
                  </a:rPr>
                  <a:t> </a:t>
                </a:r>
                <a:r>
                  <a:rPr lang="en-AU" dirty="0">
                    <a:solidFill>
                      <a:schemeClr val="accent2"/>
                    </a:solidFill>
                  </a:rPr>
                  <a:t>regular</a:t>
                </a:r>
                <a:r>
                  <a:rPr lang="en-AU" dirty="0"/>
                  <a:t>?</a:t>
                </a:r>
              </a:p>
              <a:p>
                <a:r>
                  <a:rPr lang="en-AU" dirty="0"/>
                  <a:t>This question can be asked for intersection, complement, reverse, concatenation, and star. </a:t>
                </a:r>
              </a:p>
              <a:p>
                <a:r>
                  <a:rPr lang="en-AU" dirty="0"/>
                  <a:t>Complement is easy! Why?</a:t>
                </a:r>
              </a:p>
              <a:p>
                <a:pPr lvl="1"/>
                <a:r>
                  <a:rPr lang="en-AU" dirty="0"/>
                  <a:t>Since A is regular, there exists a DFA M, such that L(M)=A.</a:t>
                </a:r>
              </a:p>
              <a:p>
                <a:pPr lvl="1"/>
                <a:r>
                  <a:rPr lang="en-AU" dirty="0"/>
                  <a:t>To prove that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dirty="0"/>
                  <a:t> is regular, we need to construct a DFA N such that L(N)=A.</a:t>
                </a:r>
              </a:p>
              <a:p>
                <a:pPr lvl="1"/>
                <a:r>
                  <a:rPr lang="en-AU" dirty="0"/>
                  <a:t>The desired N can be obtained by setting those accept states in M to be non-accept states, and non-accept state to be accept states.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34B74-65E0-3E45-8179-787B3901D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3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6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C94739-6191-C841-8618-11AB28371943}"/>
              </a:ext>
            </a:extLst>
          </p:cNvPr>
          <p:cNvGrpSpPr/>
          <p:nvPr/>
        </p:nvGrpSpPr>
        <p:grpSpPr>
          <a:xfrm>
            <a:off x="114760" y="286986"/>
            <a:ext cx="4686299" cy="2613456"/>
            <a:chOff x="2387600" y="623890"/>
            <a:chExt cx="6417733" cy="2870068"/>
          </a:xfrm>
        </p:grpSpPr>
        <p:sp>
          <p:nvSpPr>
            <p:cNvPr id="34817" name="Oval 1"/>
            <p:cNvSpPr>
              <a:spLocks noChangeArrowheads="1"/>
            </p:cNvSpPr>
            <p:nvPr/>
          </p:nvSpPr>
          <p:spPr bwMode="auto">
            <a:xfrm>
              <a:off x="3759200" y="2184400"/>
              <a:ext cx="1337733" cy="990600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4818" name="Oval 2"/>
            <p:cNvSpPr>
              <a:spLocks noChangeArrowheads="1"/>
            </p:cNvSpPr>
            <p:nvPr/>
          </p:nvSpPr>
          <p:spPr bwMode="auto">
            <a:xfrm>
              <a:off x="3522133" y="1993900"/>
              <a:ext cx="1811867" cy="1371600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4819" name="Oval 3"/>
            <p:cNvSpPr>
              <a:spLocks noChangeArrowheads="1"/>
            </p:cNvSpPr>
            <p:nvPr/>
          </p:nvSpPr>
          <p:spPr bwMode="auto">
            <a:xfrm>
              <a:off x="7467600" y="2184400"/>
              <a:ext cx="1337733" cy="990600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4024806" y="2351091"/>
              <a:ext cx="759957" cy="7670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4000" b="1" dirty="0">
                  <a:solidFill>
                    <a:srgbClr val="FFFFFF"/>
                  </a:solidFill>
                  <a:latin typeface="Arial" charset="0"/>
                </a:rPr>
                <a:t>p</a:t>
              </a:r>
              <a:endParaRPr lang="en-GB" sz="4000" b="1" baseline="-25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7764408" y="2376491"/>
              <a:ext cx="731420" cy="725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 dirty="0">
                  <a:solidFill>
                    <a:srgbClr val="FFFFFF"/>
                  </a:solidFill>
                  <a:latin typeface="Arial" charset="0"/>
                </a:rPr>
                <a:t>q</a:t>
              </a:r>
              <a:endParaRPr lang="en-GB" sz="3733" b="1" baseline="-25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 flipH="1">
              <a:off x="5535085" y="2501902"/>
              <a:ext cx="1680633" cy="1588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flipH="1">
              <a:off x="5568952" y="2806702"/>
              <a:ext cx="1680633" cy="1588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4824" name="AutoShape 8"/>
            <p:cNvSpPr>
              <a:spLocks noChangeArrowheads="1"/>
            </p:cNvSpPr>
            <p:nvPr/>
          </p:nvSpPr>
          <p:spPr bwMode="auto">
            <a:xfrm>
              <a:off x="3911600" y="1181102"/>
              <a:ext cx="1049867" cy="1054100"/>
            </a:xfrm>
            <a:custGeom>
              <a:avLst/>
              <a:gdLst>
                <a:gd name="G0" fmla="+- 219533 0 0"/>
                <a:gd name="G1" fmla="+- 9977963 0 0"/>
                <a:gd name="G2" fmla="+- 219533 0 9977963"/>
                <a:gd name="G3" fmla="+- 10800 0 0"/>
                <a:gd name="G4" fmla="+- 0 0 2195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3"/>
                <a:gd name="G12" fmla="sin G10 219533"/>
                <a:gd name="G13" fmla="cos 13500 219533"/>
                <a:gd name="G14" fmla="sin 13500 219533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3"/>
                <a:gd name="G22" fmla="sin G20 219533"/>
                <a:gd name="G23" fmla="+- G21 10800 0"/>
                <a:gd name="G24" fmla="+- G12 G23 G22"/>
                <a:gd name="G25" fmla="+- G22 G23 G11"/>
                <a:gd name="G26" fmla="cos 10800 219533"/>
                <a:gd name="G27" fmla="sin 10800 219533"/>
                <a:gd name="G28" fmla="cos 8899 219533"/>
                <a:gd name="G29" fmla="sin 8899 2195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4166439" y="649290"/>
              <a:ext cx="508442" cy="660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34826" name="AutoShape 10"/>
            <p:cNvSpPr>
              <a:spLocks noChangeArrowheads="1"/>
            </p:cNvSpPr>
            <p:nvPr/>
          </p:nvSpPr>
          <p:spPr bwMode="auto">
            <a:xfrm>
              <a:off x="7552267" y="1155702"/>
              <a:ext cx="1049867" cy="1054100"/>
            </a:xfrm>
            <a:custGeom>
              <a:avLst/>
              <a:gdLst>
                <a:gd name="G0" fmla="+- 219533 0 0"/>
                <a:gd name="G1" fmla="+- 9977963 0 0"/>
                <a:gd name="G2" fmla="+- 219533 0 9977963"/>
                <a:gd name="G3" fmla="+- 10800 0 0"/>
                <a:gd name="G4" fmla="+- 0 0 2195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3"/>
                <a:gd name="G12" fmla="sin G10 219533"/>
                <a:gd name="G13" fmla="cos 13500 219533"/>
                <a:gd name="G14" fmla="sin 13500 219533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3"/>
                <a:gd name="G22" fmla="sin G20 219533"/>
                <a:gd name="G23" fmla="+- G21 10800 0"/>
                <a:gd name="G24" fmla="+- G12 G23 G22"/>
                <a:gd name="G25" fmla="+- G22 G23 G11"/>
                <a:gd name="G26" fmla="cos 10800 219533"/>
                <a:gd name="G27" fmla="sin 10800 219533"/>
                <a:gd name="G28" fmla="cos 8899 219533"/>
                <a:gd name="G29" fmla="sin 8899 2195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7807105" y="623890"/>
              <a:ext cx="508442" cy="660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 dirty="0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2387600" y="2692402"/>
              <a:ext cx="931333" cy="1588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6147639" y="2833690"/>
              <a:ext cx="508442" cy="660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6130705" y="1944690"/>
              <a:ext cx="508442" cy="660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909674" y="1320178"/>
            <a:ext cx="6712079" cy="1958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4267" dirty="0">
                <a:solidFill>
                  <a:srgbClr val="FFFF00"/>
                </a:solidFill>
                <a:latin typeface="+mj-lt"/>
              </a:rPr>
              <a:t>L=</a:t>
            </a:r>
            <a:r>
              <a:rPr lang="en-GB" sz="4267" dirty="0">
                <a:solidFill>
                  <a:srgbClr val="FFFF00"/>
                </a:solidFill>
              </a:rPr>
              <a:t>{ w | w has an </a:t>
            </a:r>
            <a:r>
              <a:rPr lang="en-GB" sz="4267" dirty="0">
                <a:solidFill>
                  <a:schemeClr val="accent2"/>
                </a:solidFill>
              </a:rPr>
              <a:t>even</a:t>
            </a:r>
            <a:r>
              <a:rPr lang="en-GB" sz="4267" dirty="0">
                <a:solidFill>
                  <a:srgbClr val="FFFF00"/>
                </a:solidFill>
              </a:rPr>
              <a:t> number of 1s}</a:t>
            </a:r>
          </a:p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n-GB" sz="4267" dirty="0">
              <a:solidFill>
                <a:srgbClr val="FFFF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32" name="Text Box 16"/>
              <p:cNvSpPr txBox="1">
                <a:spLocks noChangeArrowheads="1"/>
              </p:cNvSpPr>
              <p:nvPr/>
            </p:nvSpPr>
            <p:spPr bwMode="auto">
              <a:xfrm>
                <a:off x="4946456" y="3900857"/>
                <a:ext cx="6712079" cy="13473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120000" tIns="62400" rIns="120000" bIns="62400">
                <a:spAutoFit/>
              </a:bodyPr>
              <a:lstStyle/>
              <a:p>
                <a:pPr algn="ctr">
                  <a:lnSpc>
                    <a:spcPct val="93000"/>
                  </a:lnSpc>
                  <a:tabLst>
                    <a:tab pos="0" algn="l"/>
                    <a:tab pos="1219170" algn="l"/>
                    <a:tab pos="2438339" algn="l"/>
                    <a:tab pos="3657509" algn="l"/>
                    <a:tab pos="4876678" algn="l"/>
                    <a:tab pos="6095848" algn="l"/>
                    <a:tab pos="7315017" algn="l"/>
                    <a:tab pos="8534187" algn="l"/>
                    <a:tab pos="9753356" algn="l"/>
                    <a:tab pos="10972526" algn="l"/>
                    <a:tab pos="12191695" algn="l"/>
                    <a:tab pos="13410865" algn="l"/>
                  </a:tabLst>
                </a:pPr>
                <a14:m>
                  <m:oMath xmlns:m="http://schemas.openxmlformats.org/officeDocument/2006/math">
                    <m:r>
                      <a:rPr lang="en-AU" sz="4267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4267" b="1" dirty="0">
                    <a:solidFill>
                      <a:srgbClr val="FFFF00"/>
                    </a:solidFill>
                    <a:latin typeface="+mj-lt"/>
                  </a:rPr>
                  <a:t>L={ w | w has an </a:t>
                </a:r>
                <a:r>
                  <a:rPr lang="en-GB" sz="4267" b="1" dirty="0">
                    <a:solidFill>
                      <a:srgbClr val="00B050"/>
                    </a:solidFill>
                    <a:latin typeface="+mj-lt"/>
                  </a:rPr>
                  <a:t>odd</a:t>
                </a:r>
                <a:r>
                  <a:rPr lang="en-GB" sz="4267" b="1" dirty="0">
                    <a:solidFill>
                      <a:srgbClr val="FFFF00"/>
                    </a:solidFill>
                    <a:latin typeface="+mj-lt"/>
                  </a:rPr>
                  <a:t> number of 1s}</a:t>
                </a:r>
              </a:p>
            </p:txBody>
          </p:sp>
        </mc:Choice>
        <mc:Fallback xmlns="">
          <p:sp>
            <p:nvSpPr>
              <p:cNvPr id="3483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6456" y="3900857"/>
                <a:ext cx="6712079" cy="1347379"/>
              </a:xfrm>
              <a:prstGeom prst="rect">
                <a:avLst/>
              </a:prstGeom>
              <a:blipFill>
                <a:blip r:embed="rId3"/>
                <a:stretch>
                  <a:fillRect t="-11215" b="-1775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03B4E592-9180-C742-A434-5727A0AB9E3D}"/>
              </a:ext>
            </a:extLst>
          </p:cNvPr>
          <p:cNvGrpSpPr/>
          <p:nvPr/>
        </p:nvGrpSpPr>
        <p:grpSpPr>
          <a:xfrm>
            <a:off x="114760" y="3233096"/>
            <a:ext cx="4794914" cy="2392206"/>
            <a:chOff x="609600" y="215844"/>
            <a:chExt cx="4794914" cy="2392206"/>
          </a:xfrm>
        </p:grpSpPr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A18BB24A-6F72-5244-BEDA-B8B403C52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009" y="1367973"/>
              <a:ext cx="1131303" cy="863011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219170">
                <a:lnSpc>
                  <a:spcPct val="100000"/>
                </a:lnSpc>
                <a:buClrTx/>
                <a:buSzTx/>
              </a:pPr>
              <a:endParaRPr lang="en-US" sz="3733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Line 2">
              <a:extLst>
                <a:ext uri="{FF2B5EF4-FFF2-40B4-BE49-F238E27FC236}">
                  <a16:creationId xmlns:a16="http://schemas.microsoft.com/office/drawing/2014/main" id="{570B32E7-CB10-8A47-9A15-205133A2F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" y="1774372"/>
              <a:ext cx="711200" cy="0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algn="ctr" defTabSz="1219170">
                <a:lnSpc>
                  <a:spcPct val="100000"/>
                </a:lnSpc>
                <a:buClrTx/>
                <a:buSzTx/>
              </a:pPr>
              <a:endParaRPr lang="en-US" sz="3733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AFCAA21E-4F32-264A-99F7-88B62FEC4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573" y="677590"/>
              <a:ext cx="887857" cy="918332"/>
            </a:xfrm>
            <a:custGeom>
              <a:avLst/>
              <a:gdLst>
                <a:gd name="G0" fmla="+- 219533 0 0"/>
                <a:gd name="G1" fmla="+- 9977963 0 0"/>
                <a:gd name="G2" fmla="+- 219533 0 9977963"/>
                <a:gd name="G3" fmla="+- 10800 0 0"/>
                <a:gd name="G4" fmla="+- 0 0 2195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3"/>
                <a:gd name="G12" fmla="sin G10 219533"/>
                <a:gd name="G13" fmla="cos 13500 219533"/>
                <a:gd name="G14" fmla="sin 13500 219533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3"/>
                <a:gd name="G22" fmla="sin G20 219533"/>
                <a:gd name="G23" fmla="+- G21 10800 0"/>
                <a:gd name="G24" fmla="+- G12 G23 G22"/>
                <a:gd name="G25" fmla="+- G22 G23 G11"/>
                <a:gd name="G26" fmla="cos 10800 219533"/>
                <a:gd name="G27" fmla="sin 10800 219533"/>
                <a:gd name="G28" fmla="cos 8899 219533"/>
                <a:gd name="G29" fmla="sin 8899 2195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219170">
                <a:lnSpc>
                  <a:spcPct val="100000"/>
                </a:lnSpc>
                <a:buClrTx/>
                <a:buSzTx/>
              </a:pPr>
              <a:endParaRPr lang="en-US" sz="3733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11E9D53F-33B3-7049-9697-7CDA38EF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313" y="472494"/>
              <a:ext cx="887857" cy="918332"/>
            </a:xfrm>
            <a:custGeom>
              <a:avLst/>
              <a:gdLst>
                <a:gd name="G0" fmla="+- 219533 0 0"/>
                <a:gd name="G1" fmla="+- 9977963 0 0"/>
                <a:gd name="G2" fmla="+- 219533 0 9977963"/>
                <a:gd name="G3" fmla="+- 10800 0 0"/>
                <a:gd name="G4" fmla="+- 0 0 2195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3"/>
                <a:gd name="G12" fmla="sin G10 219533"/>
                <a:gd name="G13" fmla="cos 13500 219533"/>
                <a:gd name="G14" fmla="sin 13500 219533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3"/>
                <a:gd name="G22" fmla="sin G20 219533"/>
                <a:gd name="G23" fmla="+- G21 10800 0"/>
                <a:gd name="G24" fmla="+- G12 G23 G22"/>
                <a:gd name="G25" fmla="+- G22 G23 G11"/>
                <a:gd name="G26" fmla="cos 10800 219533"/>
                <a:gd name="G27" fmla="sin 10800 219533"/>
                <a:gd name="G28" fmla="cos 8899 219533"/>
                <a:gd name="G29" fmla="sin 8899 2195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219170">
                <a:lnSpc>
                  <a:spcPct val="100000"/>
                </a:lnSpc>
                <a:buClrTx/>
                <a:buSzTx/>
              </a:pPr>
              <a:endParaRPr lang="en-US" sz="3733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B06E44AB-DA3B-564D-BD4A-171D782A1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118" y="1305421"/>
              <a:ext cx="1131303" cy="863011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219170">
                <a:lnSpc>
                  <a:spcPct val="100000"/>
                </a:lnSpc>
                <a:buClrTx/>
                <a:buSzTx/>
              </a:pPr>
              <a:endParaRPr lang="en-US" sz="3733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44479363-356D-ED4E-8358-A8C6A2F9B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575" y="215844"/>
              <a:ext cx="427817" cy="660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120000" tIns="62400" rIns="120000" bIns="62400">
              <a:spAutoFit/>
            </a:bodyPr>
            <a:lstStyle/>
            <a:p>
              <a:pPr algn="ctr" defTabSz="1219170">
                <a:lnSpc>
                  <a:spcPct val="93000"/>
                </a:lnSpc>
                <a:buClrTx/>
                <a:buSzTx/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 dirty="0">
                  <a:solidFill>
                    <a:srgbClr val="FFFFFF"/>
                  </a:solidFill>
                  <a:latin typeface="Arial" charset="0"/>
                  <a:cs typeface="+mn-cs"/>
                </a:rPr>
                <a:t>0</a:t>
              </a:r>
            </a:p>
          </p:txBody>
        </p: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29320C40-2C54-0E49-9038-5F04FF092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677" y="1947782"/>
              <a:ext cx="427817" cy="660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120000" tIns="62400" rIns="120000" bIns="62400">
              <a:spAutoFit/>
            </a:bodyPr>
            <a:lstStyle/>
            <a:p>
              <a:pPr algn="ctr" defTabSz="1219170">
                <a:lnSpc>
                  <a:spcPct val="93000"/>
                </a:lnSpc>
                <a:buClrTx/>
                <a:buSzTx/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 dirty="0">
                  <a:solidFill>
                    <a:srgbClr val="FFFFFF"/>
                  </a:solidFill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A9535484-FCDC-B34E-A2CE-B266A826C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617" y="1049787"/>
              <a:ext cx="427817" cy="6602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120000" tIns="62400" rIns="120000" bIns="62400">
              <a:spAutoFit/>
            </a:bodyPr>
            <a:lstStyle/>
            <a:p>
              <a:pPr algn="ctr" defTabSz="1219170">
                <a:lnSpc>
                  <a:spcPct val="93000"/>
                </a:lnSpc>
                <a:buClrTx/>
                <a:buSzTx/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 dirty="0">
                  <a:solidFill>
                    <a:srgbClr val="FFFFFF"/>
                  </a:solidFill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235A4968-D96F-EA46-AFC5-A03F74E5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243" y="1154916"/>
              <a:ext cx="1532271" cy="1194939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219170">
                <a:lnSpc>
                  <a:spcPct val="100000"/>
                </a:lnSpc>
                <a:buClrTx/>
                <a:buSzTx/>
              </a:pPr>
              <a:endParaRPr lang="en-US" sz="3733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494D7DCB-FDCC-7141-B172-275B41504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1604" y="1545772"/>
              <a:ext cx="1117601" cy="0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pPr algn="ctr" defTabSz="1219170">
                <a:lnSpc>
                  <a:spcPct val="100000"/>
                </a:lnSpc>
                <a:buClrTx/>
                <a:buSzTx/>
              </a:pPr>
              <a:endParaRPr lang="en-US" sz="3733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" name="Line 2">
              <a:extLst>
                <a:ext uri="{FF2B5EF4-FFF2-40B4-BE49-F238E27FC236}">
                  <a16:creationId xmlns:a16="http://schemas.microsoft.com/office/drawing/2014/main" id="{E2273BE1-FC2F-2E47-A09B-14D38D17F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1850573"/>
              <a:ext cx="1117600" cy="0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algn="ctr" defTabSz="1219170">
                <a:lnSpc>
                  <a:spcPct val="100000"/>
                </a:lnSpc>
                <a:buClrTx/>
                <a:buSzTx/>
              </a:pPr>
              <a:endParaRPr lang="en-US" sz="3733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51B921-864E-EB45-8C58-631A5A59702F}"/>
                </a:ext>
              </a:extLst>
            </p:cNvPr>
            <p:cNvSpPr txBox="1"/>
            <p:nvPr/>
          </p:nvSpPr>
          <p:spPr>
            <a:xfrm>
              <a:off x="1783308" y="1490044"/>
              <a:ext cx="455856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00000"/>
                </a:lnSpc>
                <a:buClrTx/>
                <a:buSzTx/>
              </a:pPr>
              <a:r>
                <a:rPr lang="en-US" sz="3733" b="1" dirty="0">
                  <a:solidFill>
                    <a:srgbClr val="FFFFFF"/>
                  </a:solidFill>
                  <a:latin typeface="Arial" pitchFamily="34" charset="0"/>
                  <a:cs typeface="+mn-cs"/>
                </a:rPr>
                <a:t>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25A364-1839-DD4F-A2A8-126CC49AD248}"/>
                </a:ext>
              </a:extLst>
            </p:cNvPr>
            <p:cNvSpPr txBox="1"/>
            <p:nvPr/>
          </p:nvSpPr>
          <p:spPr>
            <a:xfrm>
              <a:off x="4403679" y="1476395"/>
              <a:ext cx="455856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00000"/>
                </a:lnSpc>
                <a:buClrTx/>
                <a:buSzTx/>
              </a:pPr>
              <a:r>
                <a:rPr lang="en-US" sz="3733" b="1" dirty="0">
                  <a:solidFill>
                    <a:srgbClr val="FFFFFF"/>
                  </a:solidFill>
                  <a:latin typeface="Arial" pitchFamily="34" charset="0"/>
                  <a:cs typeface="+mn-cs"/>
                </a:rPr>
                <a:t>q</a:t>
              </a:r>
            </a:p>
          </p:txBody>
        </p:sp>
      </p:grpSp>
      <p:sp>
        <p:nvSpPr>
          <p:cNvPr id="33" name="Text Box 11">
            <a:extLst>
              <a:ext uri="{FF2B5EF4-FFF2-40B4-BE49-F238E27FC236}">
                <a16:creationId xmlns:a16="http://schemas.microsoft.com/office/drawing/2014/main" id="{ED565DDA-19BE-2241-AD86-32775D49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962" y="3233096"/>
            <a:ext cx="371270" cy="6012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 dirty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137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6AB1-B679-B34B-8FE9-78D9691C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Closure under the union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12349-6792-0144-8D7A-13BBFCE385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. If </a:t>
                </a:r>
                <a:r>
                  <a:rPr lang="en-AU" dirty="0">
                    <a:solidFill>
                      <a:srgbClr val="FF0000"/>
                    </a:solidFill>
                  </a:rPr>
                  <a:t>A</a:t>
                </a:r>
                <a:r>
                  <a:rPr lang="en-AU" dirty="0"/>
                  <a:t> and </a:t>
                </a:r>
                <a:r>
                  <a:rPr lang="en-AU" dirty="0">
                    <a:solidFill>
                      <a:srgbClr val="00B0F0"/>
                    </a:solidFill>
                  </a:rPr>
                  <a:t>B</a:t>
                </a:r>
                <a:r>
                  <a:rPr lang="en-AU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 are </a:t>
                </a:r>
                <a:r>
                  <a:rPr lang="en-AU" dirty="0">
                    <a:solidFill>
                      <a:schemeClr val="accent2"/>
                    </a:solidFill>
                  </a:rPr>
                  <a:t>regular</a:t>
                </a:r>
                <a:r>
                  <a:rPr lang="en-AU" dirty="0"/>
                  <a:t>, then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AU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 </a:t>
                </a:r>
                <a:r>
                  <a:rPr lang="en-AU" dirty="0"/>
                  <a:t>is </a:t>
                </a:r>
                <a:r>
                  <a:rPr lang="en-AU" dirty="0">
                    <a:solidFill>
                      <a:schemeClr val="accent2"/>
                    </a:solidFill>
                  </a:rPr>
                  <a:t>regular</a:t>
                </a:r>
                <a:r>
                  <a:rPr lang="en-AU" dirty="0"/>
                  <a:t>. </a:t>
                </a:r>
              </a:p>
              <a:p>
                <a:r>
                  <a:rPr lang="en-AU" dirty="0"/>
                  <a:t>Let DFA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AU" dirty="0"/>
                  <a:t> recognise </a:t>
                </a:r>
                <a:r>
                  <a:rPr lang="en-AU" dirty="0">
                    <a:solidFill>
                      <a:srgbClr val="FF0000"/>
                    </a:solidFill>
                  </a:rPr>
                  <a:t>A</a:t>
                </a:r>
                <a:r>
                  <a:rPr lang="en-AU" dirty="0"/>
                  <a:t>.</a:t>
                </a:r>
              </a:p>
              <a:p>
                <a:r>
                  <a:rPr lang="en-AU" dirty="0"/>
                  <a:t>Let DFA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>
                    <a:solidFill>
                      <a:srgbClr val="00B0F0"/>
                    </a:solidFill>
                  </a:rPr>
                  <a:t> </a:t>
                </a:r>
                <a:r>
                  <a:rPr lang="en-AU" dirty="0"/>
                  <a:t>recognise </a:t>
                </a:r>
                <a:r>
                  <a:rPr lang="en-AU" dirty="0">
                    <a:solidFill>
                      <a:srgbClr val="00B0F0"/>
                    </a:solidFill>
                  </a:rPr>
                  <a:t>B</a:t>
                </a:r>
                <a:r>
                  <a:rPr lang="en-AU" dirty="0"/>
                  <a:t>.</a:t>
                </a:r>
              </a:p>
              <a:p>
                <a:r>
                  <a:rPr lang="en-AU" dirty="0"/>
                  <a:t>Goal: design DFA </a:t>
                </a:r>
                <a:r>
                  <a:rPr lang="en-AU" dirty="0">
                    <a:solidFill>
                      <a:srgbClr val="00B050"/>
                    </a:solidFill>
                  </a:rPr>
                  <a:t>O</a:t>
                </a:r>
                <a:r>
                  <a:rPr lang="en-AU" dirty="0"/>
                  <a:t> that recognises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AU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Intuition: run </a:t>
                </a:r>
                <a:r>
                  <a:rPr lang="en-AU" dirty="0">
                    <a:solidFill>
                      <a:srgbClr val="FF0000"/>
                    </a:solidFill>
                  </a:rPr>
                  <a:t>M</a:t>
                </a:r>
                <a:r>
                  <a:rPr lang="en-AU" dirty="0"/>
                  <a:t> and </a:t>
                </a:r>
                <a:r>
                  <a:rPr lang="en-AU" dirty="0">
                    <a:solidFill>
                      <a:srgbClr val="00B0F0"/>
                    </a:solidFill>
                  </a:rPr>
                  <a:t>N</a:t>
                </a:r>
                <a:r>
                  <a:rPr lang="en-AU" dirty="0"/>
                  <a:t> in parallel – </a:t>
                </a:r>
                <a:r>
                  <a:rPr lang="en-AU" b="1" dirty="0"/>
                  <a:t>product construction</a:t>
                </a:r>
                <a:r>
                  <a:rPr lang="en-AU" dirty="0"/>
                  <a:t>.</a:t>
                </a:r>
              </a:p>
              <a:p>
                <a:r>
                  <a:rPr lang="en-AU" dirty="0"/>
                  <a:t>States? Need to keep track states in P and in Q simultaneously.</a:t>
                </a:r>
                <a:br>
                  <a:rPr lang="en-AU" dirty="0"/>
                </a:br>
                <a:r>
                  <a:rPr lang="en-AU" dirty="0"/>
                  <a:t>So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m:rPr>
                        <m:lit/>
                      </m:rP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Initial state? Naturally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Accepting state? Naturally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12349-6792-0144-8D7A-13BBFCE38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1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01C4-ACB8-914B-8743-CDB69B8E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0C52-E67E-B64E-BA61-DA639B68D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Deterministic finite automata and languages</a:t>
            </a:r>
          </a:p>
          <a:p>
            <a:pPr lvl="1"/>
            <a:r>
              <a:rPr lang="en-AU" dirty="0"/>
              <a:t>Definitions</a:t>
            </a:r>
          </a:p>
          <a:p>
            <a:pPr lvl="1"/>
            <a:r>
              <a:rPr lang="en-AU" dirty="0"/>
              <a:t>Examples</a:t>
            </a:r>
          </a:p>
          <a:p>
            <a:r>
              <a:rPr lang="en-AU" dirty="0"/>
              <a:t>Closure of regular languages</a:t>
            </a:r>
          </a:p>
          <a:p>
            <a:pPr lvl="1"/>
            <a:r>
              <a:rPr lang="en-AU" dirty="0"/>
              <a:t>Product construction</a:t>
            </a:r>
          </a:p>
          <a:p>
            <a:r>
              <a:rPr lang="en-AU" dirty="0"/>
              <a:t>Nondeterministic finite automata</a:t>
            </a:r>
          </a:p>
          <a:p>
            <a:pPr lvl="1"/>
            <a:r>
              <a:rPr lang="en-AU" dirty="0"/>
              <a:t>Definition</a:t>
            </a:r>
          </a:p>
          <a:p>
            <a:pPr lvl="1"/>
            <a:r>
              <a:rPr lang="en-AU" dirty="0"/>
              <a:t>NFA to DFA (powerset construction)</a:t>
            </a:r>
          </a:p>
          <a:p>
            <a:r>
              <a:rPr lang="en-AU" dirty="0"/>
              <a:t>Concluding closure properties</a:t>
            </a:r>
          </a:p>
        </p:txBody>
      </p:sp>
    </p:spTree>
    <p:extLst>
      <p:ext uri="{BB962C8B-B14F-4D97-AF65-F5344CB8AC3E}">
        <p14:creationId xmlns:p14="http://schemas.microsoft.com/office/powerpoint/2010/main" val="118053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F1F90-BE08-1544-BA43-86C7AD1C1E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600" y="1484312"/>
                <a:ext cx="8331200" cy="46878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AU" dirty="0"/>
                  <a:t>Transition function of </a:t>
                </a:r>
                <a:r>
                  <a:rPr lang="en-AU" dirty="0">
                    <a:solidFill>
                      <a:srgbClr val="00B050"/>
                    </a:solidFill>
                  </a:rPr>
                  <a:t>O</a:t>
                </a:r>
                <a:r>
                  <a:rPr lang="en-AU" dirty="0"/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dirty="0"/>
                  <a:t>, where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dirty="0"/>
                  <a:t>Will this work?</a:t>
                </a:r>
              </a:p>
              <a:p>
                <a:r>
                  <a:rPr lang="en-AU" dirty="0"/>
                  <a:t>If a string </a:t>
                </a:r>
                <a:r>
                  <a:rPr lang="en-AU" dirty="0">
                    <a:solidFill>
                      <a:srgbClr val="FFFF00"/>
                    </a:solidFill>
                  </a:rPr>
                  <a:t>s</a:t>
                </a:r>
                <a:r>
                  <a:rPr lang="en-AU" dirty="0"/>
                  <a:t> is in </a:t>
                </a:r>
                <a:r>
                  <a:rPr lang="en-AU" dirty="0">
                    <a:solidFill>
                      <a:srgbClr val="FF0000"/>
                    </a:solidFill>
                  </a:rPr>
                  <a:t>A</a:t>
                </a:r>
                <a:r>
                  <a:rPr lang="en-AU" dirty="0"/>
                  <a:t>, then </a:t>
                </a:r>
                <a:r>
                  <a:rPr lang="en-AU" dirty="0">
                    <a:solidFill>
                      <a:srgbClr val="00B050"/>
                    </a:solidFill>
                  </a:rPr>
                  <a:t>O</a:t>
                </a:r>
                <a:r>
                  <a:rPr lang="en-AU" dirty="0"/>
                  <a:t> accepts s because of the first component.</a:t>
                </a:r>
              </a:p>
              <a:p>
                <a:r>
                  <a:rPr lang="en-AU" dirty="0"/>
                  <a:t>If </a:t>
                </a:r>
                <a:r>
                  <a:rPr lang="en-AU" dirty="0">
                    <a:solidFill>
                      <a:srgbClr val="FFFF00"/>
                    </a:solidFill>
                  </a:rPr>
                  <a:t>s</a:t>
                </a:r>
                <a:r>
                  <a:rPr lang="en-AU" dirty="0"/>
                  <a:t> is in </a:t>
                </a:r>
                <a:r>
                  <a:rPr lang="en-AU" dirty="0">
                    <a:solidFill>
                      <a:srgbClr val="00B0F0"/>
                    </a:solidFill>
                  </a:rPr>
                  <a:t>B</a:t>
                </a:r>
                <a:r>
                  <a:rPr lang="en-AU" dirty="0"/>
                  <a:t>, then </a:t>
                </a:r>
                <a:r>
                  <a:rPr lang="en-AU" dirty="0">
                    <a:solidFill>
                      <a:srgbClr val="00B050"/>
                    </a:solidFill>
                  </a:rPr>
                  <a:t>O</a:t>
                </a:r>
                <a:r>
                  <a:rPr lang="en-AU" dirty="0"/>
                  <a:t> accepts s because of the second component.</a:t>
                </a:r>
              </a:p>
              <a:p>
                <a:r>
                  <a:rPr lang="en-AU" dirty="0"/>
                  <a:t>If </a:t>
                </a:r>
                <a:r>
                  <a:rPr lang="en-AU" dirty="0">
                    <a:solidFill>
                      <a:srgbClr val="FFFF00"/>
                    </a:solidFill>
                  </a:rPr>
                  <a:t>s</a:t>
                </a:r>
                <a:r>
                  <a:rPr lang="en-AU" dirty="0"/>
                  <a:t> is not in </a:t>
                </a:r>
                <a:r>
                  <a:rPr lang="en-AU" dirty="0">
                    <a:solidFill>
                      <a:srgbClr val="FF0000"/>
                    </a:solidFill>
                  </a:rPr>
                  <a:t>A</a:t>
                </a:r>
                <a:r>
                  <a:rPr lang="en-AU" dirty="0"/>
                  <a:t> nor </a:t>
                </a:r>
                <a:r>
                  <a:rPr lang="en-AU" dirty="0">
                    <a:solidFill>
                      <a:srgbClr val="00B0F0"/>
                    </a:solidFill>
                  </a:rPr>
                  <a:t>B</a:t>
                </a:r>
                <a:r>
                  <a:rPr lang="en-AU" dirty="0"/>
                  <a:t>, then </a:t>
                </a:r>
                <a:r>
                  <a:rPr lang="en-AU" dirty="0">
                    <a:solidFill>
                      <a:srgbClr val="00B050"/>
                    </a:solidFill>
                  </a:rPr>
                  <a:t>O</a:t>
                </a:r>
                <a:r>
                  <a:rPr lang="en-AU" dirty="0"/>
                  <a:t> rejects s because neither component would accept.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F1F90-BE08-1544-BA43-86C7AD1C1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484312"/>
                <a:ext cx="8331200" cy="4687888"/>
              </a:xfrm>
              <a:blipFill>
                <a:blip r:embed="rId2"/>
                <a:stretch>
                  <a:fillRect l="-1520" t="-2965" r="-21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D3D52C1-9176-3D40-8C5A-532714A30D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0700" y="161925"/>
                <a:ext cx="6591300" cy="264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>
                    <a:solidFill>
                      <a:srgbClr val="FFFF00"/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AU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A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AU" dirty="0">
                    <a:solidFill>
                      <a:srgbClr val="FFFF00"/>
                    </a:solidFill>
                  </a:rPr>
                  <a:t> recognise </a:t>
                </a:r>
                <a:r>
                  <a:rPr lang="en-AU" dirty="0">
                    <a:solidFill>
                      <a:srgbClr val="FF0000"/>
                    </a:solidFill>
                  </a:rPr>
                  <a:t>A</a:t>
                </a:r>
                <a:r>
                  <a:rPr lang="en-AU" dirty="0">
                    <a:solidFill>
                      <a:srgbClr val="FFFF00"/>
                    </a:solidFill>
                  </a:rPr>
                  <a:t>.</a:t>
                </a:r>
              </a:p>
              <a:p>
                <a:r>
                  <a:rPr lang="en-AU" dirty="0">
                    <a:solidFill>
                      <a:srgbClr val="FFFF00"/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>
                    <a:solidFill>
                      <a:srgbClr val="00B0F0"/>
                    </a:solidFill>
                  </a:rPr>
                  <a:t> </a:t>
                </a:r>
                <a:r>
                  <a:rPr lang="en-AU" dirty="0">
                    <a:solidFill>
                      <a:srgbClr val="FFFF00"/>
                    </a:solidFill>
                  </a:rPr>
                  <a:t>recognise </a:t>
                </a:r>
                <a:r>
                  <a:rPr lang="en-AU" dirty="0">
                    <a:solidFill>
                      <a:srgbClr val="00B0F0"/>
                    </a:solidFill>
                  </a:rPr>
                  <a:t>B</a:t>
                </a:r>
                <a:r>
                  <a:rPr lang="en-AU" dirty="0">
                    <a:solidFill>
                      <a:srgbClr val="FFFF00"/>
                    </a:solidFill>
                  </a:rPr>
                  <a:t>.</a:t>
                </a:r>
              </a:p>
              <a:p>
                <a:r>
                  <a:rPr lang="en-AU" dirty="0">
                    <a:solidFill>
                      <a:srgbClr val="FFFF00"/>
                    </a:solidFill>
                  </a:rPr>
                  <a:t>Goal: design DFA </a:t>
                </a:r>
                <a:r>
                  <a:rPr lang="en-AU" dirty="0">
                    <a:solidFill>
                      <a:srgbClr val="00B050"/>
                    </a:solidFill>
                  </a:rPr>
                  <a:t>O</a:t>
                </a:r>
                <a:r>
                  <a:rPr lang="en-AU" dirty="0">
                    <a:solidFill>
                      <a:srgbClr val="FFFF00"/>
                    </a:solidFill>
                  </a:rPr>
                  <a:t> that recognises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AU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dirty="0">
                    <a:solidFill>
                      <a:srgbClr val="FFFF00"/>
                    </a:solidFill>
                  </a:rPr>
                  <a:t>.</a:t>
                </a:r>
              </a:p>
              <a:p>
                <a:r>
                  <a:rPr lang="en-AU" dirty="0">
                    <a:solidFill>
                      <a:srgbClr val="FFFF00"/>
                    </a:solidFill>
                  </a:rPr>
                  <a:t>States of O: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AU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m:rPr>
                        <m:lit/>
                      </m:rP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>
                    <a:solidFill>
                      <a:srgbClr val="FFFF00"/>
                    </a:solidFill>
                  </a:rPr>
                  <a:t>.</a:t>
                </a:r>
              </a:p>
              <a:p>
                <a:r>
                  <a:rPr lang="en-AU" dirty="0">
                    <a:solidFill>
                      <a:srgbClr val="FFFF00"/>
                    </a:solidFill>
                  </a:rPr>
                  <a:t>Initial state of O: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>
                    <a:solidFill>
                      <a:srgbClr val="FFFF00"/>
                    </a:solidFill>
                  </a:rPr>
                  <a:t>.</a:t>
                </a:r>
              </a:p>
              <a:p>
                <a:r>
                  <a:rPr lang="en-AU" dirty="0">
                    <a:solidFill>
                      <a:srgbClr val="FFFF00"/>
                    </a:solidFill>
                  </a:rPr>
                  <a:t>Accepting states of O: </a:t>
                </a:r>
                <a14:m>
                  <m:oMath xmlns:m="http://schemas.openxmlformats.org/officeDocument/2006/math">
                    <m:r>
                      <a:rPr lang="en-AU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AU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>
                    <a:solidFill>
                      <a:srgbClr val="FFFF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D3D52C1-9176-3D40-8C5A-532714A30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161925"/>
                <a:ext cx="6591300" cy="2644775"/>
              </a:xfrm>
              <a:prstGeom prst="rect">
                <a:avLst/>
              </a:prstGeom>
              <a:blipFill>
                <a:blip r:embed="rId3"/>
                <a:stretch>
                  <a:fillRect l="-1346" t="-43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0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528234" y="266703"/>
            <a:ext cx="8870951" cy="1270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20000" tIns="62400" rIns="120000" bIns="6240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4000" b="1">
                <a:solidFill>
                  <a:srgbClr val="FFFF00"/>
                </a:solidFill>
                <a:latin typeface="+mj-lt"/>
              </a:rPr>
              <a:t>Theorem:</a:t>
            </a:r>
            <a:r>
              <a:rPr lang="en-GB" sz="4000" b="1">
                <a:solidFill>
                  <a:srgbClr val="FFFFFF"/>
                </a:solidFill>
                <a:latin typeface="+mj-lt"/>
              </a:rPr>
              <a:t> The union of two regular languages is also a regular language</a:t>
            </a:r>
          </a:p>
        </p:txBody>
      </p:sp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457201" y="1589090"/>
            <a:ext cx="6417735" cy="2844801"/>
            <a:chOff x="216" y="1001"/>
            <a:chExt cx="3032" cy="1792"/>
          </a:xfrm>
        </p:grpSpPr>
        <p:sp>
          <p:nvSpPr>
            <p:cNvPr id="40963" name="Oval 3"/>
            <p:cNvSpPr>
              <a:spLocks noChangeArrowheads="1"/>
            </p:cNvSpPr>
            <p:nvPr/>
          </p:nvSpPr>
          <p:spPr bwMode="auto">
            <a:xfrm>
              <a:off x="864" y="1968"/>
              <a:ext cx="632" cy="624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00B0F0"/>
                </a:solidFill>
              </a:endParaRPr>
            </a:p>
          </p:txBody>
        </p:sp>
        <p:sp>
          <p:nvSpPr>
            <p:cNvPr id="40964" name="Oval 4"/>
            <p:cNvSpPr>
              <a:spLocks noChangeArrowheads="1"/>
            </p:cNvSpPr>
            <p:nvPr/>
          </p:nvSpPr>
          <p:spPr bwMode="auto">
            <a:xfrm>
              <a:off x="752" y="1848"/>
              <a:ext cx="856" cy="864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00B0F0"/>
                </a:solidFill>
              </a:endParaRPr>
            </a:p>
          </p:txBody>
        </p:sp>
        <p:sp>
          <p:nvSpPr>
            <p:cNvPr id="40965" name="Oval 5"/>
            <p:cNvSpPr>
              <a:spLocks noChangeArrowheads="1"/>
            </p:cNvSpPr>
            <p:nvPr/>
          </p:nvSpPr>
          <p:spPr bwMode="auto">
            <a:xfrm>
              <a:off x="2616" y="1968"/>
              <a:ext cx="632" cy="624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00B0F0"/>
                </a:solidFill>
              </a:endParaRPr>
            </a:p>
          </p:txBody>
        </p:sp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1001" y="2073"/>
              <a:ext cx="336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00B0F0"/>
                  </a:solidFill>
                  <a:latin typeface="Arial" charset="0"/>
                </a:rPr>
                <a:t>q</a:t>
              </a:r>
              <a:r>
                <a:rPr lang="en-GB" sz="3733" b="1" baseline="-25000">
                  <a:solidFill>
                    <a:srgbClr val="00B0F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2761" y="2089"/>
              <a:ext cx="336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00B0F0"/>
                  </a:solidFill>
                  <a:latin typeface="Arial" charset="0"/>
                </a:rPr>
                <a:t>q</a:t>
              </a:r>
              <a:r>
                <a:rPr lang="en-GB" sz="3733" b="1" baseline="-25000">
                  <a:solidFill>
                    <a:srgbClr val="00B0F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 flipH="1">
              <a:off x="1703" y="2168"/>
              <a:ext cx="794" cy="1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>
                <a:solidFill>
                  <a:srgbClr val="00B0F0"/>
                </a:solidFill>
              </a:endParaRPr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H="1">
              <a:off x="1719" y="2360"/>
              <a:ext cx="794" cy="1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3200">
                <a:solidFill>
                  <a:srgbClr val="00B0F0"/>
                </a:solidFill>
              </a:endParaRPr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auto">
            <a:xfrm>
              <a:off x="936" y="1336"/>
              <a:ext cx="496" cy="664"/>
            </a:xfrm>
            <a:custGeom>
              <a:avLst/>
              <a:gdLst>
                <a:gd name="G0" fmla="+- 219533 0 0"/>
                <a:gd name="G1" fmla="+- 9977963 0 0"/>
                <a:gd name="G2" fmla="+- 219533 0 9977963"/>
                <a:gd name="G3" fmla="+- 10800 0 0"/>
                <a:gd name="G4" fmla="+- 0 0 2195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3"/>
                <a:gd name="G12" fmla="sin G10 219533"/>
                <a:gd name="G13" fmla="cos 13500 219533"/>
                <a:gd name="G14" fmla="sin 13500 219533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3"/>
                <a:gd name="G22" fmla="sin G20 219533"/>
                <a:gd name="G23" fmla="+- G21 10800 0"/>
                <a:gd name="G24" fmla="+- G12 G23 G22"/>
                <a:gd name="G25" fmla="+- G22 G23 G11"/>
                <a:gd name="G26" fmla="cos 10800 219533"/>
                <a:gd name="G27" fmla="sin 10800 219533"/>
                <a:gd name="G28" fmla="cos 8899 219533"/>
                <a:gd name="G29" fmla="sin 8899 2195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00B0F0"/>
                </a:solidFill>
              </a:endParaRPr>
            </a:p>
          </p:txBody>
        </p:sp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1056" y="1001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00B0F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40972" name="AutoShape 12"/>
            <p:cNvSpPr>
              <a:spLocks noChangeArrowheads="1"/>
            </p:cNvSpPr>
            <p:nvPr/>
          </p:nvSpPr>
          <p:spPr bwMode="auto">
            <a:xfrm>
              <a:off x="2656" y="1488"/>
              <a:ext cx="496" cy="664"/>
            </a:xfrm>
            <a:custGeom>
              <a:avLst/>
              <a:gdLst>
                <a:gd name="G0" fmla="+- 219533 0 0"/>
                <a:gd name="G1" fmla="+- 9977963 0 0"/>
                <a:gd name="G2" fmla="+- 219533 0 9977963"/>
                <a:gd name="G3" fmla="+- 10800 0 0"/>
                <a:gd name="G4" fmla="+- 0 0 2195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3"/>
                <a:gd name="G12" fmla="sin G10 219533"/>
                <a:gd name="G13" fmla="cos 13500 219533"/>
                <a:gd name="G14" fmla="sin 13500 219533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3"/>
                <a:gd name="G22" fmla="sin G20 219533"/>
                <a:gd name="G23" fmla="+- G21 10800 0"/>
                <a:gd name="G24" fmla="+- G12 G23 G22"/>
                <a:gd name="G25" fmla="+- G22 G23 G11"/>
                <a:gd name="G26" fmla="cos 10800 219533"/>
                <a:gd name="G27" fmla="sin 10800 219533"/>
                <a:gd name="G28" fmla="cos 8899 219533"/>
                <a:gd name="G29" fmla="sin 8899 2195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00B0F0"/>
                </a:solidFill>
              </a:endParaRP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2776" y="1153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00B0F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216" y="2288"/>
              <a:ext cx="440" cy="1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>
                <a:solidFill>
                  <a:srgbClr val="00B0F0"/>
                </a:solidFill>
              </a:endParaRPr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1992" y="2377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00B0F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1984" y="1817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00B0F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5300137" y="3748090"/>
            <a:ext cx="6434668" cy="2870201"/>
            <a:chOff x="2504" y="2361"/>
            <a:chExt cx="3040" cy="1808"/>
          </a:xfrm>
        </p:grpSpPr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3048" y="3344"/>
              <a:ext cx="632" cy="624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0979" name="Oval 19"/>
            <p:cNvSpPr>
              <a:spLocks noChangeArrowheads="1"/>
            </p:cNvSpPr>
            <p:nvPr/>
          </p:nvSpPr>
          <p:spPr bwMode="auto">
            <a:xfrm>
              <a:off x="4800" y="3344"/>
              <a:ext cx="632" cy="624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0980" name="Text Box 20"/>
            <p:cNvSpPr txBox="1">
              <a:spLocks noChangeArrowheads="1"/>
            </p:cNvSpPr>
            <p:nvPr/>
          </p:nvSpPr>
          <p:spPr bwMode="auto">
            <a:xfrm>
              <a:off x="3185" y="3449"/>
              <a:ext cx="336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FF0000"/>
                  </a:solidFill>
                  <a:latin typeface="Arial" charset="0"/>
                </a:rPr>
                <a:t>p</a:t>
              </a:r>
              <a:r>
                <a:rPr lang="en-GB" sz="3733" b="1" baseline="-25000">
                  <a:solidFill>
                    <a:srgbClr val="FF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40981" name="Text Box 21"/>
            <p:cNvSpPr txBox="1">
              <a:spLocks noChangeArrowheads="1"/>
            </p:cNvSpPr>
            <p:nvPr/>
          </p:nvSpPr>
          <p:spPr bwMode="auto">
            <a:xfrm>
              <a:off x="4945" y="3465"/>
              <a:ext cx="336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FF0000"/>
                  </a:solidFill>
                  <a:latin typeface="Arial" charset="0"/>
                </a:rPr>
                <a:t>p</a:t>
              </a:r>
              <a:r>
                <a:rPr lang="en-GB" sz="3733" b="1" baseline="-250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 flipH="1">
              <a:off x="3759" y="3544"/>
              <a:ext cx="794" cy="1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 flipH="1">
              <a:off x="3775" y="3736"/>
              <a:ext cx="794" cy="1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auto">
            <a:xfrm>
              <a:off x="3120" y="2776"/>
              <a:ext cx="496" cy="664"/>
            </a:xfrm>
            <a:custGeom>
              <a:avLst/>
              <a:gdLst>
                <a:gd name="G0" fmla="+- 219533 0 0"/>
                <a:gd name="G1" fmla="+- 9977963 0 0"/>
                <a:gd name="G2" fmla="+- 219533 0 9977963"/>
                <a:gd name="G3" fmla="+- 10800 0 0"/>
                <a:gd name="G4" fmla="+- 0 0 2195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3"/>
                <a:gd name="G12" fmla="sin G10 219533"/>
                <a:gd name="G13" fmla="cos 13500 219533"/>
                <a:gd name="G14" fmla="sin 13500 219533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3"/>
                <a:gd name="G22" fmla="sin G20 219533"/>
                <a:gd name="G23" fmla="+- G21 10800 0"/>
                <a:gd name="G24" fmla="+- G12 G23 G22"/>
                <a:gd name="G25" fmla="+- G22 G23 G11"/>
                <a:gd name="G26" fmla="cos 10800 219533"/>
                <a:gd name="G27" fmla="sin 10800 219533"/>
                <a:gd name="G28" fmla="cos 8899 219533"/>
                <a:gd name="G29" fmla="sin 8899 2195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0985" name="Text Box 25"/>
            <p:cNvSpPr txBox="1">
              <a:spLocks noChangeArrowheads="1"/>
            </p:cNvSpPr>
            <p:nvPr/>
          </p:nvSpPr>
          <p:spPr bwMode="auto">
            <a:xfrm>
              <a:off x="3496" y="2569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0986" name="AutoShape 26"/>
            <p:cNvSpPr>
              <a:spLocks noChangeArrowheads="1"/>
            </p:cNvSpPr>
            <p:nvPr/>
          </p:nvSpPr>
          <p:spPr bwMode="auto">
            <a:xfrm>
              <a:off x="4840" y="2696"/>
              <a:ext cx="496" cy="664"/>
            </a:xfrm>
            <a:custGeom>
              <a:avLst/>
              <a:gdLst>
                <a:gd name="G0" fmla="+- 219533 0 0"/>
                <a:gd name="G1" fmla="+- 9977963 0 0"/>
                <a:gd name="G2" fmla="+- 219533 0 9977963"/>
                <a:gd name="G3" fmla="+- 10800 0 0"/>
                <a:gd name="G4" fmla="+- 0 0 2195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3"/>
                <a:gd name="G12" fmla="sin G10 219533"/>
                <a:gd name="G13" fmla="cos 13500 219533"/>
                <a:gd name="G14" fmla="sin 13500 219533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3"/>
                <a:gd name="G22" fmla="sin G20 219533"/>
                <a:gd name="G23" fmla="+- G21 10800 0"/>
                <a:gd name="G24" fmla="+- G12 G23 G22"/>
                <a:gd name="G25" fmla="+- G22 G23 G11"/>
                <a:gd name="G26" fmla="cos 10800 219533"/>
                <a:gd name="G27" fmla="sin 10800 219533"/>
                <a:gd name="G28" fmla="cos 8899 219533"/>
                <a:gd name="G29" fmla="sin 8899 2195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0987" name="Text Box 27"/>
            <p:cNvSpPr txBox="1">
              <a:spLocks noChangeArrowheads="1"/>
            </p:cNvSpPr>
            <p:nvPr/>
          </p:nvSpPr>
          <p:spPr bwMode="auto">
            <a:xfrm>
              <a:off x="4960" y="2361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2504" y="3664"/>
              <a:ext cx="440" cy="1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>
              <a:off x="4048" y="3753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FF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40990" name="Text Box 30"/>
            <p:cNvSpPr txBox="1">
              <a:spLocks noChangeArrowheads="1"/>
            </p:cNvSpPr>
            <p:nvPr/>
          </p:nvSpPr>
          <p:spPr bwMode="auto">
            <a:xfrm>
              <a:off x="4040" y="3193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 b="1">
                  <a:solidFill>
                    <a:srgbClr val="FF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4688" y="3224"/>
              <a:ext cx="856" cy="864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6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val 1"/>
          <p:cNvSpPr>
            <a:spLocks noChangeArrowheads="1"/>
          </p:cNvSpPr>
          <p:nvPr/>
        </p:nvSpPr>
        <p:spPr bwMode="auto">
          <a:xfrm>
            <a:off x="3843867" y="1524000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3606800" y="1333500"/>
            <a:ext cx="1811867" cy="1371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7552267" y="1524000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75841" y="1714502"/>
            <a:ext cx="1237809" cy="622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467" b="1" dirty="0">
                <a:solidFill>
                  <a:srgbClr val="00B0F0"/>
                </a:solidFill>
                <a:latin typeface="Arial" charset="0"/>
              </a:rPr>
              <a:t>q</a:t>
            </a:r>
            <a:r>
              <a:rPr lang="en-GB" sz="3467" b="1" baseline="-25000" dirty="0">
                <a:solidFill>
                  <a:srgbClr val="00B0F0"/>
                </a:solidFill>
                <a:latin typeface="Arial" charset="0"/>
              </a:rPr>
              <a:t>0</a:t>
            </a:r>
            <a:r>
              <a:rPr lang="en-GB" sz="3467" b="1" dirty="0">
                <a:solidFill>
                  <a:srgbClr val="FFFFFF"/>
                </a:solidFill>
                <a:latin typeface="Arial" charset="0"/>
              </a:rPr>
              <a:t>,</a:t>
            </a:r>
            <a:r>
              <a:rPr lang="en-GB" sz="3467" b="1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GB" sz="3467" b="1" baseline="-25000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599056" y="1739902"/>
            <a:ext cx="1237809" cy="622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467" b="1" dirty="0">
                <a:solidFill>
                  <a:srgbClr val="00B0F0"/>
                </a:solidFill>
                <a:latin typeface="Arial" charset="0"/>
              </a:rPr>
              <a:t>q</a:t>
            </a:r>
            <a:r>
              <a:rPr lang="en-GB" sz="3467" b="1" baseline="-25000" dirty="0">
                <a:solidFill>
                  <a:srgbClr val="00B0F0"/>
                </a:solidFill>
                <a:latin typeface="Arial" charset="0"/>
              </a:rPr>
              <a:t>1</a:t>
            </a:r>
            <a:r>
              <a:rPr lang="en-GB" sz="3467" b="1" dirty="0">
                <a:solidFill>
                  <a:srgbClr val="FFFFFF"/>
                </a:solidFill>
                <a:latin typeface="Arial" charset="0"/>
              </a:rPr>
              <a:t>,</a:t>
            </a:r>
            <a:r>
              <a:rPr lang="en-GB" sz="3467" b="1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GB" sz="3467" b="1" baseline="-25000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5619756" y="1841502"/>
            <a:ext cx="1680633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5653622" y="2146302"/>
            <a:ext cx="1680633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489200" y="2019302"/>
            <a:ext cx="931333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232305" y="21732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215371" y="12842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3826934" y="4013200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7535334" y="4013200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856789" y="4203702"/>
            <a:ext cx="1237809" cy="622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467" b="1" dirty="0">
                <a:solidFill>
                  <a:srgbClr val="00B0F0"/>
                </a:solidFill>
                <a:latin typeface="Arial" charset="0"/>
              </a:rPr>
              <a:t>q</a:t>
            </a:r>
            <a:r>
              <a:rPr lang="en-GB" sz="3467" b="1" baseline="-25000" dirty="0">
                <a:solidFill>
                  <a:srgbClr val="00B0F0"/>
                </a:solidFill>
                <a:latin typeface="Arial" charset="0"/>
              </a:rPr>
              <a:t>0</a:t>
            </a:r>
            <a:r>
              <a:rPr lang="en-GB" sz="3467" b="1" dirty="0">
                <a:solidFill>
                  <a:srgbClr val="FFFFFF"/>
                </a:solidFill>
                <a:latin typeface="Arial" charset="0"/>
              </a:rPr>
              <a:t>,</a:t>
            </a:r>
            <a:r>
              <a:rPr lang="en-GB" sz="3467" b="1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GB" sz="3467" b="1" baseline="-25000" dirty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7565188" y="4229102"/>
            <a:ext cx="1237809" cy="622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467" b="1" dirty="0">
                <a:solidFill>
                  <a:srgbClr val="00B0F0"/>
                </a:solidFill>
                <a:latin typeface="Arial" charset="0"/>
              </a:rPr>
              <a:t>q</a:t>
            </a:r>
            <a:r>
              <a:rPr lang="en-GB" sz="3467" b="1" baseline="-25000" dirty="0">
                <a:solidFill>
                  <a:srgbClr val="00B0F0"/>
                </a:solidFill>
                <a:latin typeface="Arial" charset="0"/>
              </a:rPr>
              <a:t>1</a:t>
            </a:r>
            <a:r>
              <a:rPr lang="en-GB" sz="3467" b="1" dirty="0">
                <a:solidFill>
                  <a:srgbClr val="FFFFFF"/>
                </a:solidFill>
                <a:latin typeface="Arial" charset="0"/>
              </a:rPr>
              <a:t>,</a:t>
            </a:r>
            <a:r>
              <a:rPr lang="en-GB" sz="3467" b="1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GB" sz="3467" b="1" baseline="-25000" dirty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5501221" y="4330702"/>
            <a:ext cx="1680633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5518152" y="4635502"/>
            <a:ext cx="1680633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4673600" y="2882902"/>
            <a:ext cx="2117" cy="77470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6096839" y="46624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079905" y="37734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42004" name="Oval 20"/>
          <p:cNvSpPr>
            <a:spLocks noChangeArrowheads="1"/>
          </p:cNvSpPr>
          <p:nvPr/>
        </p:nvSpPr>
        <p:spPr bwMode="auto">
          <a:xfrm>
            <a:off x="7298267" y="3822700"/>
            <a:ext cx="1811867" cy="1371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2005" name="Oval 21"/>
          <p:cNvSpPr>
            <a:spLocks noChangeArrowheads="1"/>
          </p:cNvSpPr>
          <p:nvPr/>
        </p:nvSpPr>
        <p:spPr bwMode="auto">
          <a:xfrm>
            <a:off x="3589867" y="3822700"/>
            <a:ext cx="1811867" cy="1371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351867" y="2870202"/>
            <a:ext cx="2117" cy="77470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4776039" y="29225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3793905" y="31130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8415867" y="2806702"/>
            <a:ext cx="2117" cy="77470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8094134" y="2794002"/>
            <a:ext cx="2117" cy="77470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8518305" y="28463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7536172" y="30368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53820" y="5569055"/>
            <a:ext cx="7125669" cy="1183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FFF00"/>
                </a:solidFill>
                <a:latin typeface="+mj-lt"/>
              </a:rPr>
              <a:t>What about the INTERSECTION</a:t>
            </a:r>
            <a:br>
              <a:rPr lang="en-US" sz="3733" b="1" dirty="0">
                <a:solidFill>
                  <a:srgbClr val="FFFF00"/>
                </a:solidFill>
                <a:latin typeface="+mj-lt"/>
              </a:rPr>
            </a:br>
            <a:r>
              <a:rPr lang="en-US" sz="3733" b="1" dirty="0">
                <a:solidFill>
                  <a:srgbClr val="FFFF00"/>
                </a:solidFill>
                <a:latin typeface="+mj-lt"/>
              </a:rPr>
              <a:t>of two languages?</a:t>
            </a:r>
          </a:p>
        </p:txBody>
      </p:sp>
    </p:spTree>
    <p:extLst>
      <p:ext uri="{BB962C8B-B14F-4D97-AF65-F5344CB8AC3E}">
        <p14:creationId xmlns:p14="http://schemas.microsoft.com/office/powerpoint/2010/main" val="4323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3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2004" grpId="0" animBg="1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501E-AF43-AD43-934B-FC527ECA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Closure property under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E8099-769D-F14B-ACBC-D247DF1576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How about the intersection operation?</a:t>
                </a:r>
              </a:p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. If A and B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 are regular, then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dirty="0"/>
                  <a:t> is regular. </a:t>
                </a:r>
              </a:p>
              <a:p>
                <a:r>
                  <a:rPr lang="en-AU" dirty="0"/>
                  <a:t>Modify the construction of O… Polling time!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AU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AU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Summarising:</a:t>
                </a:r>
              </a:p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. Regular languages are closed under </a:t>
                </a:r>
                <a:r>
                  <a:rPr lang="en-AU" dirty="0">
                    <a:solidFill>
                      <a:srgbClr val="00B050"/>
                    </a:solidFill>
                  </a:rPr>
                  <a:t>union</a:t>
                </a:r>
                <a:r>
                  <a:rPr lang="en-AU" dirty="0"/>
                  <a:t>, </a:t>
                </a:r>
                <a:r>
                  <a:rPr lang="en-AU" dirty="0">
                    <a:solidFill>
                      <a:srgbClr val="00B050"/>
                    </a:solidFill>
                  </a:rPr>
                  <a:t>intersection</a:t>
                </a:r>
                <a:r>
                  <a:rPr lang="en-AU" dirty="0"/>
                  <a:t>, and </a:t>
                </a:r>
                <a:r>
                  <a:rPr lang="en-AU" dirty="0">
                    <a:solidFill>
                      <a:srgbClr val="00B050"/>
                    </a:solidFill>
                  </a:rPr>
                  <a:t>complement</a:t>
                </a:r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E8099-769D-F14B-ACBC-D247DF1576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3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7421-F05F-2541-9141-5ABB8937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Closure under the reverse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C7BE2-E585-2346-8813-504DEB1D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AU" dirty="0"/>
                  <a:t>Recall that the reverse of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AU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AU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Suppose a DFA </a:t>
                </a:r>
                <a:r>
                  <a:rPr lang="en-AU" dirty="0">
                    <a:solidFill>
                      <a:srgbClr val="FF0000"/>
                    </a:solidFill>
                  </a:rPr>
                  <a:t>M</a:t>
                </a:r>
                <a:r>
                  <a:rPr lang="en-AU" dirty="0"/>
                  <a:t> recognises </a:t>
                </a:r>
                <a:r>
                  <a:rPr lang="en-AU" dirty="0">
                    <a:solidFill>
                      <a:srgbClr val="FF0000"/>
                    </a:solidFill>
                  </a:rPr>
                  <a:t>A</a:t>
                </a:r>
                <a:r>
                  <a:rPr lang="en-AU" dirty="0"/>
                  <a:t>.</a:t>
                </a:r>
              </a:p>
              <a:p>
                <a:r>
                  <a:rPr lang="en-AU" dirty="0">
                    <a:solidFill>
                      <a:srgbClr val="FF0000"/>
                    </a:solidFill>
                  </a:rPr>
                  <a:t>M</a:t>
                </a:r>
                <a:r>
                  <a:rPr lang="en-AU" dirty="0"/>
                  <a:t>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dirty="0"/>
                  <a:t> if there is a directed path, with a</a:t>
                </a:r>
                <a:r>
                  <a:rPr lang="en-AU" baseline="-25000" dirty="0"/>
                  <a:t>i</a:t>
                </a:r>
                <a:r>
                  <a:rPr lang="en-AU" dirty="0"/>
                  <a:t> as labels, from the initial state to an accept state. </a:t>
                </a:r>
              </a:p>
              <a:p>
                <a:r>
                  <a:rPr lang="en-AU" dirty="0"/>
                  <a:t>To construct a DFA N that recognises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AU" dirty="0"/>
                  <a:t>, the intuition would be to construct a “reverse” of </a:t>
                </a:r>
                <a:r>
                  <a:rPr lang="en-AU" dirty="0">
                    <a:solidFill>
                      <a:srgbClr val="FF0000"/>
                    </a:solidFill>
                  </a:rPr>
                  <a:t>M</a:t>
                </a:r>
                <a:r>
                  <a:rPr lang="en-AU" dirty="0"/>
                  <a:t>.</a:t>
                </a:r>
              </a:p>
              <a:p>
                <a:pPr lvl="1"/>
                <a:r>
                  <a:rPr lang="en-AU" dirty="0">
                    <a:solidFill>
                      <a:schemeClr val="accent2"/>
                    </a:solidFill>
                  </a:rPr>
                  <a:t>Reverse</a:t>
                </a:r>
                <a:r>
                  <a:rPr lang="en-AU" dirty="0"/>
                  <a:t> the arrows in </a:t>
                </a:r>
                <a:r>
                  <a:rPr lang="en-AU" dirty="0">
                    <a:solidFill>
                      <a:srgbClr val="FF0000"/>
                    </a:solidFill>
                  </a:rPr>
                  <a:t>M</a:t>
                </a:r>
                <a:r>
                  <a:rPr lang="en-AU" dirty="0"/>
                  <a:t>;</a:t>
                </a:r>
              </a:p>
              <a:p>
                <a:pPr lvl="1"/>
                <a:r>
                  <a:rPr lang="en-AU" dirty="0">
                    <a:solidFill>
                      <a:schemeClr val="accent2"/>
                    </a:solidFill>
                  </a:rPr>
                  <a:t>Swap</a:t>
                </a:r>
                <a:r>
                  <a:rPr lang="en-AU" dirty="0"/>
                  <a:t> the accept states and the initial states.</a:t>
                </a:r>
              </a:p>
              <a:p>
                <a:r>
                  <a:rPr lang="en-AU" dirty="0"/>
                  <a:t>The “reverse” of </a:t>
                </a:r>
                <a:r>
                  <a:rPr lang="en-AU" dirty="0">
                    <a:solidFill>
                      <a:srgbClr val="FF0000"/>
                    </a:solidFill>
                  </a:rPr>
                  <a:t>M</a:t>
                </a:r>
                <a:r>
                  <a:rPr lang="en-AU" dirty="0"/>
                  <a:t> contains a reverse path, thus accepting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Both operations have issues!</a:t>
                </a:r>
              </a:p>
              <a:p>
                <a:pPr lvl="1"/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C7BE2-E585-2346-8813-504DEB1D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8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7B13BB-8EA8-8A4E-A3F5-ABE6A930C976}"/>
              </a:ext>
            </a:extLst>
          </p:cNvPr>
          <p:cNvGrpSpPr/>
          <p:nvPr/>
        </p:nvGrpSpPr>
        <p:grpSpPr>
          <a:xfrm>
            <a:off x="1891518" y="431138"/>
            <a:ext cx="8432800" cy="2767012"/>
            <a:chOff x="1616525" y="1155111"/>
            <a:chExt cx="8432800" cy="2767012"/>
          </a:xfrm>
        </p:grpSpPr>
        <p:sp>
          <p:nvSpPr>
            <p:cNvPr id="71" name="Oval 3"/>
            <p:cNvSpPr>
              <a:spLocks noChangeArrowheads="1"/>
            </p:cNvSpPr>
            <p:nvPr/>
          </p:nvSpPr>
          <p:spPr bwMode="auto">
            <a:xfrm>
              <a:off x="6560000" y="27156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2" name="AutoShape 4"/>
            <p:cNvSpPr>
              <a:spLocks noChangeArrowheads="1"/>
            </p:cNvSpPr>
            <p:nvPr/>
          </p:nvSpPr>
          <p:spPr bwMode="auto">
            <a:xfrm>
              <a:off x="2353125" y="16996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2543625" y="12186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74" name="AutoShape 6"/>
            <p:cNvSpPr>
              <a:spLocks noChangeArrowheads="1"/>
            </p:cNvSpPr>
            <p:nvPr/>
          </p:nvSpPr>
          <p:spPr bwMode="auto">
            <a:xfrm>
              <a:off x="6633025" y="19155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6823525" y="13837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76" name="Line 8"/>
            <p:cNvSpPr>
              <a:spLocks noChangeShapeType="1"/>
            </p:cNvSpPr>
            <p:nvPr/>
          </p:nvSpPr>
          <p:spPr bwMode="auto">
            <a:xfrm>
              <a:off x="1616525" y="3172823"/>
              <a:ext cx="5715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7" name="Text Box 9"/>
            <p:cNvSpPr txBox="1">
              <a:spLocks noChangeArrowheads="1"/>
            </p:cNvSpPr>
            <p:nvPr/>
          </p:nvSpPr>
          <p:spPr bwMode="auto">
            <a:xfrm>
              <a:off x="3686625" y="33268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78" name="Oval 10"/>
            <p:cNvSpPr>
              <a:spLocks noChangeArrowheads="1"/>
            </p:cNvSpPr>
            <p:nvPr/>
          </p:nvSpPr>
          <p:spPr bwMode="auto">
            <a:xfrm>
              <a:off x="2302325" y="27029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9" name="Oval 11"/>
            <p:cNvSpPr>
              <a:spLocks noChangeArrowheads="1"/>
            </p:cNvSpPr>
            <p:nvPr/>
          </p:nvSpPr>
          <p:spPr bwMode="auto">
            <a:xfrm>
              <a:off x="4431163" y="27156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auto">
            <a:xfrm>
              <a:off x="8690425" y="2550523"/>
              <a:ext cx="1358900" cy="1371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1" name="Oval 13"/>
            <p:cNvSpPr>
              <a:spLocks noChangeArrowheads="1"/>
            </p:cNvSpPr>
            <p:nvPr/>
          </p:nvSpPr>
          <p:spPr bwMode="auto">
            <a:xfrm>
              <a:off x="8868225" y="27410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2" name="Text Box 14"/>
            <p:cNvSpPr txBox="1">
              <a:spLocks noChangeArrowheads="1"/>
            </p:cNvSpPr>
            <p:nvPr/>
          </p:nvSpPr>
          <p:spPr bwMode="auto">
            <a:xfrm>
              <a:off x="3673925" y="25521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>
              <a:off x="5578925" y="3198223"/>
              <a:ext cx="8509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4" name="Line 16"/>
            <p:cNvSpPr>
              <a:spLocks noChangeShapeType="1"/>
            </p:cNvSpPr>
            <p:nvPr/>
          </p:nvSpPr>
          <p:spPr bwMode="auto">
            <a:xfrm>
              <a:off x="7661725" y="3236323"/>
              <a:ext cx="927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5" name="Text Box 17"/>
            <p:cNvSpPr txBox="1">
              <a:spLocks noChangeArrowheads="1"/>
            </p:cNvSpPr>
            <p:nvPr/>
          </p:nvSpPr>
          <p:spPr bwMode="auto">
            <a:xfrm>
              <a:off x="7903025" y="27045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86" name="AutoShape 18"/>
            <p:cNvSpPr>
              <a:spLocks noChangeArrowheads="1"/>
            </p:cNvSpPr>
            <p:nvPr/>
          </p:nvSpPr>
          <p:spPr bwMode="auto">
            <a:xfrm>
              <a:off x="8944425" y="16869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7" name="Text Box 19"/>
            <p:cNvSpPr txBox="1">
              <a:spLocks noChangeArrowheads="1"/>
            </p:cNvSpPr>
            <p:nvPr/>
          </p:nvSpPr>
          <p:spPr bwMode="auto">
            <a:xfrm>
              <a:off x="8987288" y="1155111"/>
              <a:ext cx="679450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0,1</a:t>
              </a:r>
            </a:p>
          </p:txBody>
        </p:sp>
        <p:sp>
          <p:nvSpPr>
            <p:cNvPr id="88" name="Text Box 20"/>
            <p:cNvSpPr txBox="1">
              <a:spLocks noChangeArrowheads="1"/>
            </p:cNvSpPr>
            <p:nvPr/>
          </p:nvSpPr>
          <p:spPr bwMode="auto">
            <a:xfrm>
              <a:off x="5807525" y="26918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91" name="Line 23"/>
            <p:cNvSpPr>
              <a:spLocks noChangeShapeType="1"/>
            </p:cNvSpPr>
            <p:nvPr/>
          </p:nvSpPr>
          <p:spPr bwMode="auto">
            <a:xfrm flipH="1">
              <a:off x="3491266" y="3310566"/>
              <a:ext cx="800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2" name="Line 24"/>
            <p:cNvSpPr>
              <a:spLocks noChangeShapeType="1"/>
            </p:cNvSpPr>
            <p:nvPr/>
          </p:nvSpPr>
          <p:spPr bwMode="auto">
            <a:xfrm flipH="1" flipV="1">
              <a:off x="3559625" y="3060480"/>
              <a:ext cx="736600" cy="127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0B96C-7992-794E-9E10-536BAF9EF39A}"/>
              </a:ext>
            </a:extLst>
          </p:cNvPr>
          <p:cNvGrpSpPr/>
          <p:nvPr/>
        </p:nvGrpSpPr>
        <p:grpSpPr>
          <a:xfrm>
            <a:off x="2399518" y="3388650"/>
            <a:ext cx="7747000" cy="3173412"/>
            <a:chOff x="2124525" y="1155111"/>
            <a:chExt cx="7747000" cy="3173412"/>
          </a:xfrm>
        </p:grpSpPr>
        <p:sp>
          <p:nvSpPr>
            <p:cNvPr id="45" name="Oval 3">
              <a:extLst>
                <a:ext uri="{FF2B5EF4-FFF2-40B4-BE49-F238E27FC236}">
                  <a16:creationId xmlns:a16="http://schemas.microsoft.com/office/drawing/2014/main" id="{43B4ED6D-58BB-B742-BAE0-B9E913D62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00" y="27156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6" name="AutoShape 4">
              <a:extLst>
                <a:ext uri="{FF2B5EF4-FFF2-40B4-BE49-F238E27FC236}">
                  <a16:creationId xmlns:a16="http://schemas.microsoft.com/office/drawing/2014/main" id="{EECC7B17-C9EB-1B4A-88BB-30B644049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125" y="16996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7" name="Text Box 5">
              <a:extLst>
                <a:ext uri="{FF2B5EF4-FFF2-40B4-BE49-F238E27FC236}">
                  <a16:creationId xmlns:a16="http://schemas.microsoft.com/office/drawing/2014/main" id="{5EE2C336-2B0F-8C48-B778-AEEEDF5FD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3625" y="12186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48" name="AutoShape 6">
              <a:extLst>
                <a:ext uri="{FF2B5EF4-FFF2-40B4-BE49-F238E27FC236}">
                  <a16:creationId xmlns:a16="http://schemas.microsoft.com/office/drawing/2014/main" id="{0C98807F-EB32-1543-A6B9-624C4BF0E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025" y="19155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9" name="Text Box 7">
              <a:extLst>
                <a:ext uri="{FF2B5EF4-FFF2-40B4-BE49-F238E27FC236}">
                  <a16:creationId xmlns:a16="http://schemas.microsoft.com/office/drawing/2014/main" id="{EFB94B87-358A-F14C-8D37-6EE03B851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525" y="13837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51" name="Text Box 9">
              <a:extLst>
                <a:ext uri="{FF2B5EF4-FFF2-40B4-BE49-F238E27FC236}">
                  <a16:creationId xmlns:a16="http://schemas.microsoft.com/office/drawing/2014/main" id="{F2CC635E-9783-8144-8398-E61E89667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6625" y="33268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52" name="Oval 10">
              <a:extLst>
                <a:ext uri="{FF2B5EF4-FFF2-40B4-BE49-F238E27FC236}">
                  <a16:creationId xmlns:a16="http://schemas.microsoft.com/office/drawing/2014/main" id="{3BCEC29B-8E4C-174D-8EB1-08ED77C3C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325" y="27029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3" name="Oval 11">
              <a:extLst>
                <a:ext uri="{FF2B5EF4-FFF2-40B4-BE49-F238E27FC236}">
                  <a16:creationId xmlns:a16="http://schemas.microsoft.com/office/drawing/2014/main" id="{E50DF929-2C11-1A45-8453-11F901DBD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163" y="27156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Oval 13">
              <a:extLst>
                <a:ext uri="{FF2B5EF4-FFF2-40B4-BE49-F238E27FC236}">
                  <a16:creationId xmlns:a16="http://schemas.microsoft.com/office/drawing/2014/main" id="{46A4AAB6-6671-4842-B64D-1C45A6F14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8225" y="27410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Text Box 14">
              <a:extLst>
                <a:ext uri="{FF2B5EF4-FFF2-40B4-BE49-F238E27FC236}">
                  <a16:creationId xmlns:a16="http://schemas.microsoft.com/office/drawing/2014/main" id="{022ABDFC-22B0-4949-A491-62B8A74C1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925" y="25521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57" name="Line 15">
              <a:extLst>
                <a:ext uri="{FF2B5EF4-FFF2-40B4-BE49-F238E27FC236}">
                  <a16:creationId xmlns:a16="http://schemas.microsoft.com/office/drawing/2014/main" id="{7E09A6E1-4465-BA4E-819D-E129291DBC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78925" y="3198223"/>
              <a:ext cx="8509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8" name="Line 16">
              <a:extLst>
                <a:ext uri="{FF2B5EF4-FFF2-40B4-BE49-F238E27FC236}">
                  <a16:creationId xmlns:a16="http://schemas.microsoft.com/office/drawing/2014/main" id="{6AE5DF01-C4AA-4647-A2BE-C1DA006948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1725" y="3236323"/>
              <a:ext cx="927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9" name="Text Box 17">
              <a:extLst>
                <a:ext uri="{FF2B5EF4-FFF2-40B4-BE49-F238E27FC236}">
                  <a16:creationId xmlns:a16="http://schemas.microsoft.com/office/drawing/2014/main" id="{3E32887E-0EA8-6B45-85CE-37D1FCD81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3025" y="27045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60" name="AutoShape 18">
              <a:extLst>
                <a:ext uri="{FF2B5EF4-FFF2-40B4-BE49-F238E27FC236}">
                  <a16:creationId xmlns:a16="http://schemas.microsoft.com/office/drawing/2014/main" id="{7E07736D-0218-4945-938D-48F06F558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4425" y="16869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" name="Text Box 19">
              <a:extLst>
                <a:ext uri="{FF2B5EF4-FFF2-40B4-BE49-F238E27FC236}">
                  <a16:creationId xmlns:a16="http://schemas.microsoft.com/office/drawing/2014/main" id="{4D24999E-121D-7C47-9B36-12287A859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7288" y="1155111"/>
              <a:ext cx="679450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0,1</a:t>
              </a:r>
            </a:p>
          </p:txBody>
        </p:sp>
        <p:sp>
          <p:nvSpPr>
            <p:cNvPr id="62" name="Text Box 20">
              <a:extLst>
                <a:ext uri="{FF2B5EF4-FFF2-40B4-BE49-F238E27FC236}">
                  <a16:creationId xmlns:a16="http://schemas.microsoft.com/office/drawing/2014/main" id="{75F19CC6-9C59-B142-BC0A-6E4C0516B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525" y="26918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DC83A5C3-1352-4845-9325-F95AE3801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14325" y="3858623"/>
              <a:ext cx="0" cy="4699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4" name="Oval 22">
              <a:extLst>
                <a:ext uri="{FF2B5EF4-FFF2-40B4-BE49-F238E27FC236}">
                  <a16:creationId xmlns:a16="http://schemas.microsoft.com/office/drawing/2014/main" id="{030D6749-42A3-4244-99E3-BFCB63ED6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525" y="2512423"/>
              <a:ext cx="1358900" cy="1371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5" name="Line 23">
              <a:extLst>
                <a:ext uri="{FF2B5EF4-FFF2-40B4-BE49-F238E27FC236}">
                  <a16:creationId xmlns:a16="http://schemas.microsoft.com/office/drawing/2014/main" id="{34F2D8AF-B6B8-B346-B469-D923C2FDA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4225" y="3071223"/>
              <a:ext cx="800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6" name="Line 24">
              <a:extLst>
                <a:ext uri="{FF2B5EF4-FFF2-40B4-BE49-F238E27FC236}">
                  <a16:creationId xmlns:a16="http://schemas.microsoft.com/office/drawing/2014/main" id="{918F3742-E7D1-1742-9299-E3B50D2B8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9625" y="3299823"/>
              <a:ext cx="736600" cy="127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9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3E0FD4-DBE5-EE4E-B056-16B7E9809064}"/>
              </a:ext>
            </a:extLst>
          </p:cNvPr>
          <p:cNvGrpSpPr/>
          <p:nvPr/>
        </p:nvGrpSpPr>
        <p:grpSpPr>
          <a:xfrm>
            <a:off x="2476500" y="255588"/>
            <a:ext cx="7747000" cy="3173412"/>
            <a:chOff x="2124525" y="1155111"/>
            <a:chExt cx="7747000" cy="3173412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332E7F71-816A-DD43-98F1-EBB95426D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00" y="27156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9628123C-8F39-2D45-B023-33733B564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125" y="16996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1E7FD262-5C05-C342-8DAE-8A3D57090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3625" y="12186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solidFill>
                    <a:srgbClr val="00B050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A033D2ED-5570-7C4C-AAFC-FE713F5D7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025" y="19155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45AB53B2-5E8B-BE4B-8ED6-4FC6C9C7B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2297" y="1383711"/>
              <a:ext cx="38504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2800" b="1" dirty="0">
                  <a:solidFill>
                    <a:schemeClr val="accent2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F136D0A4-3CB4-704C-A90B-1552C279A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5398" y="3326811"/>
              <a:ext cx="38504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2800" b="1" dirty="0">
                  <a:solidFill>
                    <a:srgbClr val="00B05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6C83230A-027B-504C-8F2D-D3E208C46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325" y="27029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93CEEE43-45E8-A148-A4E6-9BF6DC529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163" y="27156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6DF272B1-284D-074C-9A7A-3E15ADBB4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8225" y="27410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BAAE0989-11A0-5E4F-BC39-D219E0328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925" y="25521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85CD9E9A-5328-8443-8C48-D75A90DC5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78925" y="3198223"/>
              <a:ext cx="8509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A2F7E11F-2FE2-DA43-BFC3-50F9242586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1725" y="3236323"/>
              <a:ext cx="927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02ECC2D4-A603-0E41-99AD-98A52A8F6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3025" y="27045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17" name="AutoShape 18">
              <a:extLst>
                <a:ext uri="{FF2B5EF4-FFF2-40B4-BE49-F238E27FC236}">
                  <a16:creationId xmlns:a16="http://schemas.microsoft.com/office/drawing/2014/main" id="{DE9A8A95-6E3A-5243-B8CC-B49A75F22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4425" y="16869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14252E6C-EAC4-1A44-B973-A0408B57C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4611" y="1155111"/>
              <a:ext cx="684803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</a:t>
              </a: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33C2606E-90AC-8645-AC14-9CDF10715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6298" y="2691811"/>
              <a:ext cx="38504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solidFill>
                    <a:schemeClr val="accent2"/>
                  </a:solidFill>
                  <a:latin typeface="Arial" pitchFamily="34" charset="0"/>
                </a:rPr>
                <a:t>0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9DE63134-9A04-2D41-AE7B-430B55AF4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14325" y="3858623"/>
              <a:ext cx="0" cy="4699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1" name="Oval 22">
              <a:extLst>
                <a:ext uri="{FF2B5EF4-FFF2-40B4-BE49-F238E27FC236}">
                  <a16:creationId xmlns:a16="http://schemas.microsoft.com/office/drawing/2014/main" id="{CD4E5821-ACBC-0A4B-8E6E-030FDAF5E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525" y="2512423"/>
              <a:ext cx="1358900" cy="1371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7F711650-F77B-2E4D-99B9-7626400CE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4225" y="3071223"/>
              <a:ext cx="800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id="{AE2E6C8C-355D-A94B-80CF-3B8ADDCA4F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9625" y="3299823"/>
              <a:ext cx="736600" cy="127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7A91CE2-B25B-2646-9133-B56772D0F117}"/>
              </a:ext>
            </a:extLst>
          </p:cNvPr>
          <p:cNvSpPr txBox="1"/>
          <p:nvPr/>
        </p:nvSpPr>
        <p:spPr>
          <a:xfrm>
            <a:off x="1105469" y="4148919"/>
            <a:ext cx="9990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The above is not a DFA!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For a given state and a given letter, the transition function </a:t>
            </a:r>
            <a:br>
              <a:rPr lang="en-AU" sz="2800" dirty="0"/>
            </a:br>
            <a:r>
              <a:rPr lang="en-AU" sz="2800" dirty="0"/>
              <a:t>does </a:t>
            </a:r>
            <a:r>
              <a:rPr lang="en-AU" sz="2800" dirty="0">
                <a:solidFill>
                  <a:schemeClr val="accent2"/>
                </a:solidFill>
              </a:rPr>
              <a:t>not</a:t>
            </a:r>
            <a:r>
              <a:rPr lang="en-AU" sz="2800" dirty="0"/>
              <a:t> give a unique result.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As a consequence, for a given string, there exist </a:t>
            </a:r>
            <a:r>
              <a:rPr lang="en-AU" sz="2800" dirty="0">
                <a:solidFill>
                  <a:schemeClr val="accent2"/>
                </a:solidFill>
              </a:rPr>
              <a:t>several</a:t>
            </a:r>
            <a:r>
              <a:rPr lang="en-AU" sz="2800" dirty="0"/>
              <a:t> paths.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For example, consider the string 100… Polling time!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10460-7FAF-6445-AEBA-334ACD66C62D}"/>
              </a:ext>
            </a:extLst>
          </p:cNvPr>
          <p:cNvSpPr txBox="1"/>
          <p:nvPr/>
        </p:nvSpPr>
        <p:spPr>
          <a:xfrm>
            <a:off x="9515475" y="199341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944FB2-AFD2-884E-BE32-3C205E80704E}"/>
              </a:ext>
            </a:extLst>
          </p:cNvPr>
          <p:cNvSpPr txBox="1"/>
          <p:nvPr/>
        </p:nvSpPr>
        <p:spPr>
          <a:xfrm>
            <a:off x="7180628" y="199103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BBEDCF-E304-A34D-BF8C-163027BD76C3}"/>
              </a:ext>
            </a:extLst>
          </p:cNvPr>
          <p:cNvSpPr txBox="1"/>
          <p:nvPr/>
        </p:nvSpPr>
        <p:spPr>
          <a:xfrm>
            <a:off x="5077193" y="194360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9DC171-88DE-3D47-8EDE-05E46FF790D8}"/>
              </a:ext>
            </a:extLst>
          </p:cNvPr>
          <p:cNvSpPr txBox="1"/>
          <p:nvPr/>
        </p:nvSpPr>
        <p:spPr>
          <a:xfrm>
            <a:off x="2946766" y="196078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858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12B4-6F7C-4348-87D4-4EF33B21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Problems arise!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79ED-3BC3-C64D-9F75-905D87582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Reversing the arrows of a DFA gives a device that is not a DFA.</a:t>
            </a:r>
          </a:p>
          <a:p>
            <a:r>
              <a:rPr lang="en-AU" dirty="0"/>
              <a:t>How about changing accept states to the initial state?</a:t>
            </a:r>
          </a:p>
          <a:p>
            <a:r>
              <a:rPr lang="en-AU" dirty="0"/>
              <a:t>Also problematic! There may result in several initial states, while in the definition of DFAs, there is only one initial state.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When problems arise, it may indicate that the method is wrong… But sometimes, we accept whatever we get and formalise it…</a:t>
            </a:r>
          </a:p>
        </p:txBody>
      </p:sp>
    </p:spTree>
    <p:extLst>
      <p:ext uri="{BB962C8B-B14F-4D97-AF65-F5344CB8AC3E}">
        <p14:creationId xmlns:p14="http://schemas.microsoft.com/office/powerpoint/2010/main" val="5025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379797-3A0B-BE4C-9212-86E570EE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Nondeterministic finite automata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D9C8B-486E-9746-8D8E-1BB9CD27B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662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9A8EE8-D709-3440-9C5E-2CA875DF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Nondeterminism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4C5A99-A8C8-5F49-9EA1-87A252634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For a given state and a given letter, the transition function </a:t>
            </a:r>
            <a:br>
              <a:rPr lang="en-AU" dirty="0"/>
            </a:br>
            <a:r>
              <a:rPr lang="en-AU" dirty="0"/>
              <a:t>does not give a unique result.</a:t>
            </a:r>
          </a:p>
          <a:p>
            <a:r>
              <a:rPr lang="en-AU" dirty="0"/>
              <a:t>We accept this.</a:t>
            </a:r>
          </a:p>
          <a:p>
            <a:r>
              <a:rPr lang="en-AU" dirty="0"/>
              <a:t>So at any state, we allow any number of out-arrows for any letter.</a:t>
            </a:r>
          </a:p>
          <a:p>
            <a:pPr lvl="1"/>
            <a:r>
              <a:rPr lang="en-AU" dirty="0"/>
              <a:t>Let us even allow for </a:t>
            </a:r>
            <a:r>
              <a:rPr lang="el-GR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ε</a:t>
            </a:r>
            <a:r>
              <a:rPr lang="en-AU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 – not reading any letter can also lead to another state!</a:t>
            </a:r>
            <a:endParaRPr lang="en-AU" dirty="0"/>
          </a:p>
          <a:p>
            <a:r>
              <a:rPr lang="en-AU" dirty="0"/>
              <a:t>As a consequence, there are multiple valid paths for a fixed string s. </a:t>
            </a:r>
          </a:p>
          <a:p>
            <a:pPr lvl="1"/>
            <a:r>
              <a:rPr lang="en-AU" dirty="0"/>
              <a:t>Some may lead us to accept states, some may not.</a:t>
            </a:r>
          </a:p>
          <a:p>
            <a:r>
              <a:rPr lang="en-AU" dirty="0"/>
              <a:t>As a compromise, we say that this machine accepts s, as long as one path leads to an accept state.</a:t>
            </a:r>
          </a:p>
          <a:p>
            <a:r>
              <a:rPr lang="en-AU" dirty="0"/>
              <a:t>We call this phenomenon </a:t>
            </a:r>
            <a:r>
              <a:rPr lang="en-AU" dirty="0">
                <a:solidFill>
                  <a:schemeClr val="accent2"/>
                </a:solidFill>
              </a:rPr>
              <a:t>nondeterminism</a:t>
            </a:r>
            <a:r>
              <a:rPr lang="en-AU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68E194-EC73-BA47-9696-38BA26CF20F7}"/>
              </a:ext>
            </a:extLst>
          </p:cNvPr>
          <p:cNvGrpSpPr/>
          <p:nvPr/>
        </p:nvGrpSpPr>
        <p:grpSpPr>
          <a:xfrm>
            <a:off x="6554197" y="-339"/>
            <a:ext cx="4628731" cy="2088699"/>
            <a:chOff x="2124525" y="1124607"/>
            <a:chExt cx="7747000" cy="3203916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89953C3F-8758-BB40-B9BF-5334C13D2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00" y="27156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37DF321B-D5BE-D841-9595-2DE2E5FC5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125" y="16996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E7B5B15A-131B-BB43-918A-119A1E95F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530" y="1124607"/>
              <a:ext cx="382587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solidFill>
                    <a:srgbClr val="00B050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48AA7D2E-F22E-9848-834B-A442E5DD2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025" y="19155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E9929517-01B3-9F4A-8B0A-B505CC05B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4203" y="1277143"/>
              <a:ext cx="385043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2800" b="1" dirty="0">
                  <a:solidFill>
                    <a:schemeClr val="accent2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CC9888BF-D379-E94F-8D2E-926654C84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115" y="3444613"/>
              <a:ext cx="38504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2800" b="1" dirty="0">
                  <a:solidFill>
                    <a:srgbClr val="00B05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2BF8262C-D61F-6C47-BE7E-F0B703532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325" y="27029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7BECC83B-A958-154B-89D6-C33D75A5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163" y="27156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1A14B5D8-B3BF-E448-A00A-4282191F7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8225" y="27410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F27663E8-4D20-2547-A545-6B75F5588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823" y="2191571"/>
              <a:ext cx="382587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DEBCD831-46C0-EF40-AC4C-13167859F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78925" y="3198223"/>
              <a:ext cx="8509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35F62AD9-E5BD-AE47-9664-3E6669986D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1725" y="3236323"/>
              <a:ext cx="927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8346E561-C498-8546-AAC1-1CE1B5EC9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3199" y="2580993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47711104-2E43-F44E-8D71-CD0A195AD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0756" y="1899908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D60EC2F8-0A84-5442-A9CC-9A9C6CEA6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7473" y="1244871"/>
              <a:ext cx="68480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</a:t>
              </a: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FFBD29AE-3794-B546-9541-A2CAD291B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225" y="2462905"/>
              <a:ext cx="385043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solidFill>
                    <a:schemeClr val="accent2"/>
                  </a:solidFill>
                  <a:latin typeface="Arial" pitchFamily="34" charset="0"/>
                </a:rPr>
                <a:t>0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208D0531-5E19-6D47-AC8C-4F71F40E2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14325" y="3858623"/>
              <a:ext cx="0" cy="4699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37B41247-E403-F746-9A29-583F21BB2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525" y="2512423"/>
              <a:ext cx="1358900" cy="1371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FDF36E1C-CEC1-0B4F-AC99-9B818C6EC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4225" y="3071223"/>
              <a:ext cx="800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F7A9FD46-4524-3748-AEF1-3F94577DD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9625" y="3299823"/>
              <a:ext cx="736600" cy="127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9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Simpler</a:t>
            </a:r>
            <a:r>
              <a:rPr lang="zh-CN" altLang="en-US"/>
              <a:t> </a:t>
            </a:r>
            <a:r>
              <a:rPr lang="en-US" altLang="zh-CN"/>
              <a:t>models:</a:t>
            </a:r>
            <a:r>
              <a:rPr lang="zh-CN" altLang="en-US"/>
              <a:t> </a:t>
            </a:r>
            <a:r>
              <a:rPr lang="en-US" altLang="zh-CN"/>
              <a:t>automata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63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6FF4-BA1D-3C46-A92F-1CF2EBE9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conceptual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AD19-ADEC-804B-ABCA-5CA3DFB0F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3600" dirty="0">
                <a:solidFill>
                  <a:schemeClr val="accent2"/>
                </a:solidFill>
              </a:rPr>
              <a:t>Nondeterminism is a key idea in theory of computing.</a:t>
            </a:r>
            <a:endParaRPr lang="en-AU" dirty="0">
              <a:solidFill>
                <a:schemeClr val="accent2"/>
              </a:solidFill>
            </a:endParaRPr>
          </a:p>
          <a:p>
            <a:r>
              <a:rPr lang="en-AU" dirty="0"/>
              <a:t>It augments a computing model with the ability to explore multiple possibilities.</a:t>
            </a:r>
          </a:p>
          <a:p>
            <a:r>
              <a:rPr lang="en-AU" dirty="0"/>
              <a:t>We will see this notion again in the study of Turing machines.</a:t>
            </a:r>
          </a:p>
          <a:p>
            <a:r>
              <a:rPr lang="en-AU" dirty="0"/>
              <a:t>In practice, this is very expensive to implement (because of exponential explosion).</a:t>
            </a:r>
          </a:p>
        </p:txBody>
      </p:sp>
    </p:spTree>
    <p:extLst>
      <p:ext uri="{BB962C8B-B14F-4D97-AF65-F5344CB8AC3E}">
        <p14:creationId xmlns:p14="http://schemas.microsoft.com/office/powerpoint/2010/main" val="15766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1846593" y="306390"/>
            <a:ext cx="2853666" cy="124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+mn-lt"/>
                <a:cs typeface="+mn-cs"/>
              </a:rPr>
              <a:t>Deterministic</a:t>
            </a:r>
          </a:p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+mn-lt"/>
                <a:cs typeface="+mn-cs"/>
              </a:rPr>
              <a:t>Computation</a:t>
            </a:r>
          </a:p>
        </p:txBody>
      </p:sp>
      <p:sp>
        <p:nvSpPr>
          <p:cNvPr id="465925" name="Text Box 5"/>
          <p:cNvSpPr txBox="1">
            <a:spLocks noChangeArrowheads="1"/>
          </p:cNvSpPr>
          <p:nvPr/>
        </p:nvSpPr>
        <p:spPr bwMode="auto">
          <a:xfrm>
            <a:off x="6678821" y="306390"/>
            <a:ext cx="3863558" cy="124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Non-Deterministic</a:t>
            </a:r>
          </a:p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Computation</a:t>
            </a:r>
          </a:p>
        </p:txBody>
      </p:sp>
      <p:sp>
        <p:nvSpPr>
          <p:cNvPr id="465940" name="Text Box 20"/>
          <p:cNvSpPr txBox="1">
            <a:spLocks noChangeArrowheads="1"/>
          </p:cNvSpPr>
          <p:nvPr/>
        </p:nvSpPr>
        <p:spPr bwMode="auto">
          <a:xfrm>
            <a:off x="1684012" y="5021717"/>
            <a:ext cx="3153427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accept or reject</a:t>
            </a:r>
          </a:p>
        </p:txBody>
      </p:sp>
      <p:sp>
        <p:nvSpPr>
          <p:cNvPr id="465980" name="Text Box 60"/>
          <p:cNvSpPr txBox="1">
            <a:spLocks noChangeArrowheads="1"/>
          </p:cNvSpPr>
          <p:nvPr/>
        </p:nvSpPr>
        <p:spPr bwMode="auto">
          <a:xfrm>
            <a:off x="7946978" y="4941888"/>
            <a:ext cx="1454244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accept</a:t>
            </a:r>
          </a:p>
        </p:txBody>
      </p:sp>
      <p:sp>
        <p:nvSpPr>
          <p:cNvPr id="465981" name="Text Box 61"/>
          <p:cNvSpPr txBox="1">
            <a:spLocks noChangeArrowheads="1"/>
          </p:cNvSpPr>
          <p:nvPr/>
        </p:nvSpPr>
        <p:spPr bwMode="auto">
          <a:xfrm>
            <a:off x="9579830" y="3240088"/>
            <a:ext cx="1268296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reject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02427" y="1598384"/>
            <a:ext cx="88900" cy="3530600"/>
            <a:chOff x="801922" y="1409700"/>
            <a:chExt cx="88900" cy="3530600"/>
          </a:xfrm>
        </p:grpSpPr>
        <p:sp>
          <p:nvSpPr>
            <p:cNvPr id="93" name="Line 6"/>
            <p:cNvSpPr>
              <a:spLocks noChangeShapeType="1"/>
            </p:cNvSpPr>
            <p:nvPr/>
          </p:nvSpPr>
          <p:spPr bwMode="auto">
            <a:xfrm>
              <a:off x="840022" y="15494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auto">
            <a:xfrm>
              <a:off x="801922" y="19812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5" name="Line 8"/>
            <p:cNvSpPr>
              <a:spLocks noChangeShapeType="1"/>
            </p:cNvSpPr>
            <p:nvPr/>
          </p:nvSpPr>
          <p:spPr bwMode="auto">
            <a:xfrm>
              <a:off x="840022" y="21209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auto">
            <a:xfrm>
              <a:off x="801922" y="25527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7" name="Line 10"/>
            <p:cNvSpPr>
              <a:spLocks noChangeShapeType="1"/>
            </p:cNvSpPr>
            <p:nvPr/>
          </p:nvSpPr>
          <p:spPr bwMode="auto">
            <a:xfrm>
              <a:off x="840022" y="26924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801922" y="31242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9" name="Line 12"/>
            <p:cNvSpPr>
              <a:spLocks noChangeShapeType="1"/>
            </p:cNvSpPr>
            <p:nvPr/>
          </p:nvSpPr>
          <p:spPr bwMode="auto">
            <a:xfrm>
              <a:off x="840022" y="32639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0" name="Oval 13"/>
            <p:cNvSpPr>
              <a:spLocks noChangeArrowheads="1"/>
            </p:cNvSpPr>
            <p:nvPr/>
          </p:nvSpPr>
          <p:spPr bwMode="auto">
            <a:xfrm>
              <a:off x="801922" y="36957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1" name="Line 14"/>
            <p:cNvSpPr>
              <a:spLocks noChangeShapeType="1"/>
            </p:cNvSpPr>
            <p:nvPr/>
          </p:nvSpPr>
          <p:spPr bwMode="auto">
            <a:xfrm>
              <a:off x="840022" y="38481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2" name="Oval 15"/>
            <p:cNvSpPr>
              <a:spLocks noChangeArrowheads="1"/>
            </p:cNvSpPr>
            <p:nvPr/>
          </p:nvSpPr>
          <p:spPr bwMode="auto">
            <a:xfrm>
              <a:off x="801922" y="42799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3" name="Line 16"/>
            <p:cNvSpPr>
              <a:spLocks noChangeShapeType="1"/>
            </p:cNvSpPr>
            <p:nvPr/>
          </p:nvSpPr>
          <p:spPr bwMode="auto">
            <a:xfrm>
              <a:off x="840022" y="44196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4" name="Oval 17"/>
            <p:cNvSpPr>
              <a:spLocks noChangeArrowheads="1"/>
            </p:cNvSpPr>
            <p:nvPr/>
          </p:nvSpPr>
          <p:spPr bwMode="auto">
            <a:xfrm>
              <a:off x="801922" y="48514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5" name="Oval 33"/>
            <p:cNvSpPr>
              <a:spLocks noChangeArrowheads="1"/>
            </p:cNvSpPr>
            <p:nvPr/>
          </p:nvSpPr>
          <p:spPr bwMode="auto">
            <a:xfrm>
              <a:off x="801922" y="14097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07" name="Line 21"/>
          <p:cNvSpPr>
            <a:spLocks noChangeShapeType="1"/>
          </p:cNvSpPr>
          <p:nvPr/>
        </p:nvSpPr>
        <p:spPr bwMode="auto">
          <a:xfrm flipH="1">
            <a:off x="8184232" y="16437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8" name="Oval 22"/>
          <p:cNvSpPr>
            <a:spLocks noChangeArrowheads="1"/>
          </p:cNvSpPr>
          <p:nvPr/>
        </p:nvSpPr>
        <p:spPr bwMode="auto">
          <a:xfrm>
            <a:off x="8069932" y="20882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9" name="Oval 24"/>
          <p:cNvSpPr>
            <a:spLocks noChangeArrowheads="1"/>
          </p:cNvSpPr>
          <p:nvPr/>
        </p:nvSpPr>
        <p:spPr bwMode="auto">
          <a:xfrm>
            <a:off x="8654132" y="26724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0" name="Line 25"/>
          <p:cNvSpPr>
            <a:spLocks noChangeShapeType="1"/>
          </p:cNvSpPr>
          <p:nvPr/>
        </p:nvSpPr>
        <p:spPr bwMode="auto">
          <a:xfrm>
            <a:off x="8120732" y="22533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1" name="Oval 26"/>
          <p:cNvSpPr>
            <a:spLocks noChangeArrowheads="1"/>
          </p:cNvSpPr>
          <p:nvPr/>
        </p:nvSpPr>
        <p:spPr bwMode="auto">
          <a:xfrm>
            <a:off x="9251032" y="26851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2" name="Line 27"/>
          <p:cNvSpPr>
            <a:spLocks noChangeShapeType="1"/>
          </p:cNvSpPr>
          <p:nvPr/>
        </p:nvSpPr>
        <p:spPr bwMode="auto">
          <a:xfrm>
            <a:off x="9289132" y="22533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3" name="Oval 28"/>
          <p:cNvSpPr>
            <a:spLocks noChangeArrowheads="1"/>
          </p:cNvSpPr>
          <p:nvPr/>
        </p:nvSpPr>
        <p:spPr bwMode="auto">
          <a:xfrm>
            <a:off x="8679532" y="32439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4" name="Line 29"/>
          <p:cNvSpPr>
            <a:spLocks noChangeShapeType="1"/>
          </p:cNvSpPr>
          <p:nvPr/>
        </p:nvSpPr>
        <p:spPr bwMode="auto">
          <a:xfrm>
            <a:off x="7549232" y="28375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5" name="Oval 30"/>
          <p:cNvSpPr>
            <a:spLocks noChangeArrowheads="1"/>
          </p:cNvSpPr>
          <p:nvPr/>
        </p:nvSpPr>
        <p:spPr bwMode="auto">
          <a:xfrm>
            <a:off x="7511132" y="32693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6" name="Line 31"/>
          <p:cNvSpPr>
            <a:spLocks noChangeShapeType="1"/>
          </p:cNvSpPr>
          <p:nvPr/>
        </p:nvSpPr>
        <p:spPr bwMode="auto">
          <a:xfrm>
            <a:off x="8717632" y="33836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7" name="Oval 32"/>
          <p:cNvSpPr>
            <a:spLocks noChangeArrowheads="1"/>
          </p:cNvSpPr>
          <p:nvPr/>
        </p:nvSpPr>
        <p:spPr bwMode="auto">
          <a:xfrm>
            <a:off x="8679532" y="38154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8" name="Oval 34"/>
          <p:cNvSpPr>
            <a:spLocks noChangeArrowheads="1"/>
          </p:cNvSpPr>
          <p:nvPr/>
        </p:nvSpPr>
        <p:spPr bwMode="auto">
          <a:xfrm>
            <a:off x="8654132" y="15294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9" name="Line 36"/>
          <p:cNvSpPr>
            <a:spLocks noChangeShapeType="1"/>
          </p:cNvSpPr>
          <p:nvPr/>
        </p:nvSpPr>
        <p:spPr bwMode="auto">
          <a:xfrm>
            <a:off x="8806532" y="16437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0" name="Oval 37"/>
          <p:cNvSpPr>
            <a:spLocks noChangeArrowheads="1"/>
          </p:cNvSpPr>
          <p:nvPr/>
        </p:nvSpPr>
        <p:spPr bwMode="auto">
          <a:xfrm>
            <a:off x="9238332" y="21009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1" name="Line 38"/>
          <p:cNvSpPr>
            <a:spLocks noChangeShapeType="1"/>
          </p:cNvSpPr>
          <p:nvPr/>
        </p:nvSpPr>
        <p:spPr bwMode="auto">
          <a:xfrm flipH="1">
            <a:off x="7600032" y="22025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>
            <a:off x="8209632" y="22025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3" name="Oval 40"/>
          <p:cNvSpPr>
            <a:spLocks noChangeArrowheads="1"/>
          </p:cNvSpPr>
          <p:nvPr/>
        </p:nvSpPr>
        <p:spPr bwMode="auto">
          <a:xfrm>
            <a:off x="8069932" y="26978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4" name="Oval 41"/>
          <p:cNvSpPr>
            <a:spLocks noChangeArrowheads="1"/>
          </p:cNvSpPr>
          <p:nvPr/>
        </p:nvSpPr>
        <p:spPr bwMode="auto">
          <a:xfrm>
            <a:off x="7511132" y="26851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5" name="Line 42"/>
          <p:cNvSpPr>
            <a:spLocks noChangeShapeType="1"/>
          </p:cNvSpPr>
          <p:nvPr/>
        </p:nvSpPr>
        <p:spPr bwMode="auto">
          <a:xfrm>
            <a:off x="9378032" y="22406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6" name="Oval 44"/>
          <p:cNvSpPr>
            <a:spLocks noChangeArrowheads="1"/>
          </p:cNvSpPr>
          <p:nvPr/>
        </p:nvSpPr>
        <p:spPr bwMode="auto">
          <a:xfrm>
            <a:off x="9809832" y="26978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7" name="Line 45"/>
          <p:cNvSpPr>
            <a:spLocks noChangeShapeType="1"/>
          </p:cNvSpPr>
          <p:nvPr/>
        </p:nvSpPr>
        <p:spPr bwMode="auto">
          <a:xfrm>
            <a:off x="9390732" y="27994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8" name="Line 46"/>
          <p:cNvSpPr>
            <a:spLocks noChangeShapeType="1"/>
          </p:cNvSpPr>
          <p:nvPr/>
        </p:nvSpPr>
        <p:spPr bwMode="auto">
          <a:xfrm flipH="1">
            <a:off x="8781132" y="27994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9" name="Line 47"/>
          <p:cNvSpPr>
            <a:spLocks noChangeShapeType="1"/>
          </p:cNvSpPr>
          <p:nvPr/>
        </p:nvSpPr>
        <p:spPr bwMode="auto">
          <a:xfrm>
            <a:off x="8108032" y="28502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0" name="Oval 48"/>
          <p:cNvSpPr>
            <a:spLocks noChangeArrowheads="1"/>
          </p:cNvSpPr>
          <p:nvPr/>
        </p:nvSpPr>
        <p:spPr bwMode="auto">
          <a:xfrm>
            <a:off x="8069932" y="32820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1" name="Oval 51"/>
          <p:cNvSpPr>
            <a:spLocks noChangeArrowheads="1"/>
          </p:cNvSpPr>
          <p:nvPr/>
        </p:nvSpPr>
        <p:spPr bwMode="auto">
          <a:xfrm>
            <a:off x="9835232" y="32566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2" name="Oval 52"/>
          <p:cNvSpPr>
            <a:spLocks noChangeArrowheads="1"/>
          </p:cNvSpPr>
          <p:nvPr/>
        </p:nvSpPr>
        <p:spPr bwMode="auto">
          <a:xfrm>
            <a:off x="8108032" y="43615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3" name="Line 53"/>
          <p:cNvSpPr>
            <a:spLocks noChangeShapeType="1"/>
          </p:cNvSpPr>
          <p:nvPr/>
        </p:nvSpPr>
        <p:spPr bwMode="auto">
          <a:xfrm>
            <a:off x="8819232" y="39170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4" name="Line 54"/>
          <p:cNvSpPr>
            <a:spLocks noChangeShapeType="1"/>
          </p:cNvSpPr>
          <p:nvPr/>
        </p:nvSpPr>
        <p:spPr bwMode="auto">
          <a:xfrm flipH="1">
            <a:off x="8209632" y="39170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5" name="Oval 55"/>
          <p:cNvSpPr>
            <a:spLocks noChangeArrowheads="1"/>
          </p:cNvSpPr>
          <p:nvPr/>
        </p:nvSpPr>
        <p:spPr bwMode="auto">
          <a:xfrm>
            <a:off x="9263732" y="43742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6" name="Line 56"/>
          <p:cNvSpPr>
            <a:spLocks noChangeShapeType="1"/>
          </p:cNvSpPr>
          <p:nvPr/>
        </p:nvSpPr>
        <p:spPr bwMode="auto">
          <a:xfrm>
            <a:off x="8730332" y="39551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7" name="Oval 57"/>
          <p:cNvSpPr>
            <a:spLocks noChangeArrowheads="1"/>
          </p:cNvSpPr>
          <p:nvPr/>
        </p:nvSpPr>
        <p:spPr bwMode="auto">
          <a:xfrm>
            <a:off x="8692232" y="43869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8" name="Line 58"/>
          <p:cNvSpPr>
            <a:spLocks noChangeShapeType="1"/>
          </p:cNvSpPr>
          <p:nvPr/>
        </p:nvSpPr>
        <p:spPr bwMode="auto">
          <a:xfrm>
            <a:off x="8730332" y="45393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9" name="Oval 59"/>
          <p:cNvSpPr>
            <a:spLocks noChangeArrowheads="1"/>
          </p:cNvSpPr>
          <p:nvPr/>
        </p:nvSpPr>
        <p:spPr bwMode="auto">
          <a:xfrm>
            <a:off x="8692232" y="49711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8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23" name="Text Box 27"/>
          <p:cNvSpPr txBox="1">
            <a:spLocks noChangeArrowheads="1"/>
          </p:cNvSpPr>
          <p:nvPr/>
        </p:nvSpPr>
        <p:spPr bwMode="auto">
          <a:xfrm>
            <a:off x="1405467" y="4648203"/>
            <a:ext cx="9516533" cy="124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+mn-lt"/>
                <a:cs typeface="+mn-cs"/>
              </a:rPr>
              <a:t>At each state, we can have </a:t>
            </a:r>
            <a:r>
              <a:rPr lang="en-US" sz="3733" i="1" dirty="0">
                <a:solidFill>
                  <a:srgbClr val="FFFF00"/>
                </a:solidFill>
                <a:latin typeface="+mn-lt"/>
                <a:cs typeface="+mn-cs"/>
              </a:rPr>
              <a:t>any</a:t>
            </a:r>
            <a:r>
              <a:rPr lang="en-US" sz="3733" dirty="0">
                <a:solidFill>
                  <a:srgbClr val="FFFFFF"/>
                </a:solidFill>
                <a:latin typeface="+mn-lt"/>
                <a:cs typeface="+mn-cs"/>
              </a:rPr>
              <a:t> number of out arrows for some letter </a:t>
            </a:r>
            <a:r>
              <a:rPr lang="en-US" sz="3733" dirty="0">
                <a:solidFill>
                  <a:srgbClr val="FFFF00"/>
                </a:solidFill>
                <a:latin typeface="+mn-lt"/>
                <a:cs typeface="+mn-cs"/>
                <a:sym typeface="Symbol" pitchFamily="18" charset="2"/>
              </a:rPr>
              <a:t></a:t>
            </a:r>
            <a:r>
              <a:rPr lang="en-US" sz="3733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3733" dirty="0">
                <a:solidFill>
                  <a:srgbClr val="FFFF00"/>
                </a:solidFill>
                <a:latin typeface="+mn-lt"/>
                <a:cs typeface="+mn-cs"/>
                <a:sym typeface="Symbol" pitchFamily="18" charset="2"/>
              </a:rPr>
              <a:t> </a:t>
            </a:r>
            <a:r>
              <a:rPr lang="el-GR" sz="3733" dirty="0">
                <a:solidFill>
                  <a:srgbClr val="FFFF00"/>
                </a:solidFill>
                <a:latin typeface="+mn-lt"/>
                <a:cs typeface="+mn-cs"/>
              </a:rPr>
              <a:t>Σ</a:t>
            </a:r>
            <a:r>
              <a:rPr lang="en-US" sz="3733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3733" dirty="0">
                <a:solidFill>
                  <a:schemeClr val="tx2"/>
                </a:solidFill>
                <a:latin typeface="+mn-lt"/>
                <a:cs typeface="+mn-cs"/>
              </a:rPr>
              <a:t>including </a:t>
            </a:r>
            <a:r>
              <a:rPr lang="el-GR" sz="3733" dirty="0">
                <a:solidFill>
                  <a:schemeClr val="tx2"/>
                </a:solidFill>
                <a:latin typeface="+mn-lt"/>
                <a:cs typeface="+mn-cs"/>
              </a:rPr>
              <a:t>ε</a:t>
            </a:r>
            <a:endParaRPr lang="en-US" sz="3733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64924" name="Text Box 28"/>
          <p:cNvSpPr txBox="1">
            <a:spLocks noChangeArrowheads="1"/>
          </p:cNvSpPr>
          <p:nvPr/>
        </p:nvSpPr>
        <p:spPr bwMode="auto">
          <a:xfrm>
            <a:off x="2336805" y="280991"/>
            <a:ext cx="733636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4800" dirty="0">
                <a:solidFill>
                  <a:schemeClr val="tx2"/>
                </a:solidFill>
                <a:latin typeface="+mj-lt"/>
                <a:cs typeface="Calibri" pitchFamily="34" charset="0"/>
              </a:rPr>
              <a:t>Another Example of an NFA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268" y="5822924"/>
            <a:ext cx="7281160" cy="638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solidFill>
                  <a:srgbClr val="FFFF00"/>
                </a:solidFill>
                <a:latin typeface="+mn-lt"/>
              </a:rPr>
              <a:t>Set of strings accepted by this NFA =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4854" y="5822924"/>
            <a:ext cx="4150303" cy="638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solidFill>
                  <a:srgbClr val="FFFF00"/>
                </a:solidFill>
                <a:latin typeface="+mn-lt"/>
              </a:rPr>
              <a:t>{w | w contains a 0}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39" y="1444035"/>
            <a:ext cx="691346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23" grpId="0"/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3581563" y="274641"/>
            <a:ext cx="540564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4800" dirty="0">
                <a:solidFill>
                  <a:schemeClr val="tx2"/>
                </a:solidFill>
                <a:latin typeface="+mj-lt"/>
                <a:cs typeface="Calibri" pitchFamily="34" charset="0"/>
              </a:rPr>
              <a:t>Multiple Start States</a:t>
            </a:r>
          </a:p>
        </p:txBody>
      </p:sp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454132" y="1122365"/>
            <a:ext cx="1146375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4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We allow </a:t>
            </a:r>
            <a:r>
              <a:rPr lang="en-US" sz="40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multiple</a:t>
            </a:r>
            <a:r>
              <a:rPr lang="en-US" sz="4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start states for NFAs, and </a:t>
            </a:r>
            <a:r>
              <a:rPr lang="en-US" sz="40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Sipser</a:t>
            </a:r>
            <a:r>
              <a:rPr lang="en-US" sz="4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allows only one</a:t>
            </a:r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454132" y="2354265"/>
            <a:ext cx="1119372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GB"/>
            </a:defPPr>
            <a:lvl1pPr algn="ctr" defTabSz="1219170">
              <a:lnSpc>
                <a:spcPct val="100000"/>
              </a:lnSpc>
              <a:buClrTx/>
              <a:buSzTx/>
              <a:defRPr sz="4000">
                <a:solidFill>
                  <a:srgbClr val="FFFFFF"/>
                </a:solidFill>
                <a:latin typeface="+mn-lt"/>
                <a:cs typeface="Calibri" pitchFamily="34" charset="0"/>
              </a:defRPr>
            </a:lvl1pPr>
          </a:lstStyle>
          <a:p>
            <a:r>
              <a:rPr lang="en-US" dirty="0"/>
              <a:t>Can easily convert NFA with many start states into one with a single start state: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>
            <a:off x="3200400" y="4969263"/>
            <a:ext cx="778933" cy="937627"/>
          </a:xfrm>
          <a:prstGeom prst="ellipse">
            <a:avLst/>
          </a:prstGeom>
          <a:solidFill>
            <a:srgbClr val="FFFF00"/>
          </a:solidFill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>
            <a:off x="2082800" y="4969263"/>
            <a:ext cx="778933" cy="937627"/>
          </a:xfrm>
          <a:prstGeom prst="ellipse">
            <a:avLst/>
          </a:prstGeom>
          <a:solidFill>
            <a:srgbClr val="FF0000"/>
          </a:solidFill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3" name="Oval 9"/>
          <p:cNvSpPr>
            <a:spLocks noChangeArrowheads="1"/>
          </p:cNvSpPr>
          <p:nvPr/>
        </p:nvSpPr>
        <p:spPr bwMode="auto">
          <a:xfrm>
            <a:off x="4318000" y="4969263"/>
            <a:ext cx="778933" cy="937627"/>
          </a:xfrm>
          <a:prstGeom prst="ellipse">
            <a:avLst/>
          </a:prstGeom>
          <a:solidFill>
            <a:srgbClr val="92D050"/>
          </a:solidFill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4" name="Line 10"/>
          <p:cNvSpPr>
            <a:spLocks noChangeShapeType="1"/>
          </p:cNvSpPr>
          <p:nvPr/>
        </p:nvSpPr>
        <p:spPr bwMode="auto">
          <a:xfrm>
            <a:off x="2472267" y="4612576"/>
            <a:ext cx="0" cy="44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5" name="Line 11"/>
          <p:cNvSpPr>
            <a:spLocks noChangeShapeType="1"/>
          </p:cNvSpPr>
          <p:nvPr/>
        </p:nvSpPr>
        <p:spPr bwMode="auto">
          <a:xfrm>
            <a:off x="3589867" y="4612576"/>
            <a:ext cx="0" cy="44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6" name="Line 12"/>
          <p:cNvSpPr>
            <a:spLocks noChangeShapeType="1"/>
          </p:cNvSpPr>
          <p:nvPr/>
        </p:nvSpPr>
        <p:spPr bwMode="auto">
          <a:xfrm>
            <a:off x="4707467" y="4612576"/>
            <a:ext cx="0" cy="44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7" name="AutoShape 13"/>
          <p:cNvSpPr>
            <a:spLocks noChangeArrowheads="1"/>
          </p:cNvSpPr>
          <p:nvPr/>
        </p:nvSpPr>
        <p:spPr bwMode="auto">
          <a:xfrm>
            <a:off x="5674145" y="4315351"/>
            <a:ext cx="1236133" cy="1750151"/>
          </a:xfrm>
          <a:prstGeom prst="rightArrow">
            <a:avLst>
              <a:gd name="adj1" fmla="val 37731"/>
              <a:gd name="adj2" fmla="val 47168"/>
            </a:avLst>
          </a:prstGeom>
          <a:solidFill>
            <a:srgbClr val="FFFF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8" name="Oval 14"/>
          <p:cNvSpPr>
            <a:spLocks noChangeArrowheads="1"/>
          </p:cNvSpPr>
          <p:nvPr/>
        </p:nvSpPr>
        <p:spPr bwMode="auto">
          <a:xfrm>
            <a:off x="8501332" y="5591563"/>
            <a:ext cx="778933" cy="937627"/>
          </a:xfrm>
          <a:prstGeom prst="ellipse">
            <a:avLst/>
          </a:prstGeom>
          <a:solidFill>
            <a:srgbClr val="FFFF00"/>
          </a:solidFill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9" name="Oval 15"/>
          <p:cNvSpPr>
            <a:spLocks noChangeArrowheads="1"/>
          </p:cNvSpPr>
          <p:nvPr/>
        </p:nvSpPr>
        <p:spPr bwMode="auto">
          <a:xfrm>
            <a:off x="7383732" y="5591563"/>
            <a:ext cx="778933" cy="937627"/>
          </a:xfrm>
          <a:prstGeom prst="ellipse">
            <a:avLst/>
          </a:prstGeom>
          <a:solidFill>
            <a:srgbClr val="FF0000"/>
          </a:solidFill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0" name="Oval 16"/>
          <p:cNvSpPr>
            <a:spLocks noChangeArrowheads="1"/>
          </p:cNvSpPr>
          <p:nvPr/>
        </p:nvSpPr>
        <p:spPr bwMode="auto">
          <a:xfrm>
            <a:off x="9618932" y="5591563"/>
            <a:ext cx="778933" cy="937627"/>
          </a:xfrm>
          <a:prstGeom prst="ellipse">
            <a:avLst/>
          </a:prstGeom>
          <a:solidFill>
            <a:srgbClr val="92D050"/>
          </a:solidFill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1" name="Line 17"/>
          <p:cNvSpPr>
            <a:spLocks noChangeShapeType="1"/>
          </p:cNvSpPr>
          <p:nvPr/>
        </p:nvSpPr>
        <p:spPr bwMode="auto">
          <a:xfrm flipH="1">
            <a:off x="7773199" y="5069774"/>
            <a:ext cx="745067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2" name="Line 18"/>
          <p:cNvSpPr>
            <a:spLocks noChangeShapeType="1"/>
          </p:cNvSpPr>
          <p:nvPr/>
        </p:nvSpPr>
        <p:spPr bwMode="auto">
          <a:xfrm>
            <a:off x="8890799" y="5158676"/>
            <a:ext cx="0" cy="520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4" name="Oval 20"/>
          <p:cNvSpPr>
            <a:spLocks noChangeArrowheads="1"/>
          </p:cNvSpPr>
          <p:nvPr/>
        </p:nvSpPr>
        <p:spPr bwMode="auto">
          <a:xfrm>
            <a:off x="8501332" y="4232663"/>
            <a:ext cx="778933" cy="93762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5" name="Line 21"/>
          <p:cNvSpPr>
            <a:spLocks noChangeShapeType="1"/>
          </p:cNvSpPr>
          <p:nvPr/>
        </p:nvSpPr>
        <p:spPr bwMode="auto">
          <a:xfrm>
            <a:off x="9297199" y="5031674"/>
            <a:ext cx="745067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6" name="Line 22"/>
          <p:cNvSpPr>
            <a:spLocks noChangeShapeType="1"/>
          </p:cNvSpPr>
          <p:nvPr/>
        </p:nvSpPr>
        <p:spPr bwMode="auto">
          <a:xfrm>
            <a:off x="8873865" y="3774376"/>
            <a:ext cx="0" cy="520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7" name="Text Box 23"/>
          <p:cNvSpPr txBox="1">
            <a:spLocks noChangeArrowheads="1"/>
          </p:cNvSpPr>
          <p:nvPr/>
        </p:nvSpPr>
        <p:spPr bwMode="auto">
          <a:xfrm>
            <a:off x="9693233" y="4755586"/>
            <a:ext cx="630767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l-GR" sz="3733" b="1" dirty="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3733" b="1" dirty="0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466968" name="Rectangle 24"/>
          <p:cNvSpPr>
            <a:spLocks noChangeArrowheads="1"/>
          </p:cNvSpPr>
          <p:nvPr/>
        </p:nvSpPr>
        <p:spPr bwMode="auto">
          <a:xfrm flipH="1">
            <a:off x="9033228" y="5172014"/>
            <a:ext cx="296333" cy="6667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l-GR" sz="3733" b="1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3733" b="1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466969" name="Rectangle 25"/>
          <p:cNvSpPr>
            <a:spLocks noChangeArrowheads="1"/>
          </p:cNvSpPr>
          <p:nvPr/>
        </p:nvSpPr>
        <p:spPr bwMode="auto">
          <a:xfrm>
            <a:off x="7744857" y="4729451"/>
            <a:ext cx="412292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l-GR" sz="3733" b="1" dirty="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3733" b="1" dirty="0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04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0" grpId="0"/>
      <p:bldP spid="466951" grpId="0" animBg="1"/>
      <p:bldP spid="466952" grpId="0" animBg="1"/>
      <p:bldP spid="466953" grpId="0" animBg="1"/>
      <p:bldP spid="466954" grpId="0" animBg="1"/>
      <p:bldP spid="466955" grpId="0" animBg="1"/>
      <p:bldP spid="466956" grpId="0" animBg="1"/>
      <p:bldP spid="466957" grpId="0" animBg="1"/>
      <p:bldP spid="466958" grpId="0" animBg="1"/>
      <p:bldP spid="466959" grpId="0" animBg="1"/>
      <p:bldP spid="466960" grpId="0" animBg="1"/>
      <p:bldP spid="466961" grpId="0" animBg="1"/>
      <p:bldP spid="466962" grpId="0" animBg="1"/>
      <p:bldP spid="466964" grpId="0" animBg="1"/>
      <p:bldP spid="466965" grpId="0" animBg="1"/>
      <p:bldP spid="466966" grpId="0" animBg="1"/>
      <p:bldP spid="466967" grpId="0"/>
      <p:bldP spid="466968" grpId="0" animBg="1"/>
      <p:bldP spid="46696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7" name="Text Box 17"/>
          <p:cNvSpPr txBox="1">
            <a:spLocks noChangeArrowheads="1"/>
          </p:cNvSpPr>
          <p:nvPr/>
        </p:nvSpPr>
        <p:spPr bwMode="auto">
          <a:xfrm>
            <a:off x="7170799" y="4132266"/>
            <a:ext cx="373050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4800" b="1" dirty="0">
                <a:solidFill>
                  <a:srgbClr val="FFFF00"/>
                </a:solidFill>
                <a:latin typeface="+mn-lt"/>
                <a:cs typeface="+mn-cs"/>
              </a:rPr>
              <a:t>L(M) = {1,00}</a:t>
            </a:r>
          </a:p>
        </p:txBody>
      </p:sp>
      <p:sp>
        <p:nvSpPr>
          <p:cNvPr id="491538" name="Text Box 18"/>
          <p:cNvSpPr txBox="1">
            <a:spLocks noChangeArrowheads="1"/>
          </p:cNvSpPr>
          <p:nvPr/>
        </p:nvSpPr>
        <p:spPr bwMode="auto">
          <a:xfrm>
            <a:off x="1730187" y="280991"/>
            <a:ext cx="896252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Yet Another Example of an NFA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832" y="1437050"/>
            <a:ext cx="4688230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4A34-C242-E144-B58B-8147A625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B8A312F-CD56-7549-BEE2-6A44C19F6AA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Def. A deterministic finite automaton (DFA) is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A set of </a:t>
                </a:r>
                <a:r>
                  <a:rPr lang="en-GB" dirty="0">
                    <a:solidFill>
                      <a:schemeClr val="accent2"/>
                    </a:solidFill>
                  </a:rPr>
                  <a:t>states Q</a:t>
                </a:r>
                <a:r>
                  <a:rPr lang="en-GB" dirty="0"/>
                  <a:t>;</a:t>
                </a:r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The </a:t>
                </a:r>
                <a:r>
                  <a:rPr lang="en-AU" dirty="0">
                    <a:solidFill>
                      <a:srgbClr val="00B050"/>
                    </a:solidFill>
                  </a:rPr>
                  <a:t>alphabet</a:t>
                </a:r>
                <a:r>
                  <a:rPr lang="en-AU" dirty="0"/>
                  <a:t> </a:t>
                </a:r>
                <a:r>
                  <a:rPr lang="en-GB" dirty="0" err="1">
                    <a:solidFill>
                      <a:srgbClr val="00B050"/>
                    </a:solidFill>
                  </a:rPr>
                  <a:t>Σ</a:t>
                </a:r>
                <a:r>
                  <a:rPr lang="en-GB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 transition function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.</a:t>
                </a:r>
                <a:endParaRPr lang="en-GB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The start state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 set of accept states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B8A312F-CD56-7549-BEE2-6A44C19F6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45" t="-2326" b="-2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F4AE48A-50EE-054B-87DD-69107D4A6E7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Def. A nondeterministic finite automaton (NFA)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A set of </a:t>
                </a:r>
                <a:r>
                  <a:rPr lang="en-GB" dirty="0">
                    <a:solidFill>
                      <a:schemeClr val="accent2"/>
                    </a:solidFill>
                  </a:rPr>
                  <a:t>states Q</a:t>
                </a:r>
                <a:r>
                  <a:rPr lang="en-GB" dirty="0"/>
                  <a:t>;</a:t>
                </a:r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The </a:t>
                </a:r>
                <a:r>
                  <a:rPr lang="en-AU" dirty="0">
                    <a:solidFill>
                      <a:srgbClr val="00B050"/>
                    </a:solidFill>
                  </a:rPr>
                  <a:t>alphabet</a:t>
                </a:r>
                <a:r>
                  <a:rPr lang="en-AU" dirty="0"/>
                  <a:t> </a:t>
                </a:r>
                <a:r>
                  <a:rPr lang="en-GB" dirty="0" err="1">
                    <a:solidFill>
                      <a:srgbClr val="00B050"/>
                    </a:solidFill>
                  </a:rPr>
                  <a:t>Σ</a:t>
                </a:r>
                <a:r>
                  <a:rPr lang="en-GB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b="1" dirty="0"/>
                  <a:t>A transition function </a:t>
                </a:r>
                <a14:m>
                  <m:oMath xmlns:m="http://schemas.openxmlformats.org/officeDocument/2006/math">
                    <m:r>
                      <a:rPr lang="en-A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AU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AU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  <m:r>
                      <a:rPr lang="en-AU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AU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AU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p>
                    </m:sSup>
                  </m:oMath>
                </a14:m>
                <a:r>
                  <a:rPr lang="en-AU" b="1" dirty="0"/>
                  <a:t>.</a:t>
                </a:r>
                <a:endParaRPr lang="en-GB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b="1" dirty="0"/>
                  <a:t>The start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A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AU" b="1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 set of accept states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.</a:t>
                </a:r>
                <a:endParaRPr lang="en-AU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F4AE48A-50EE-054B-87DD-69107D4A6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45" t="-2326" b="-5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Callout 1 9">
            <a:extLst>
              <a:ext uri="{FF2B5EF4-FFF2-40B4-BE49-F238E27FC236}">
                <a16:creationId xmlns:a16="http://schemas.microsoft.com/office/drawing/2014/main" id="{79FB2533-BD15-F84A-BFF7-C9D78845567E}"/>
              </a:ext>
            </a:extLst>
          </p:cNvPr>
          <p:cNvSpPr/>
          <p:nvPr/>
        </p:nvSpPr>
        <p:spPr>
          <a:xfrm>
            <a:off x="8447964" y="365125"/>
            <a:ext cx="3525672" cy="818866"/>
          </a:xfrm>
          <a:prstGeom prst="borderCallout1">
            <a:avLst>
              <a:gd name="adj1" fmla="val 108750"/>
              <a:gd name="adj2" fmla="val 89164"/>
              <a:gd name="adj3" fmla="val 519167"/>
              <a:gd name="adj4" fmla="val 43553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2</a:t>
            </a:r>
            <a:r>
              <a:rPr lang="en-AU" sz="2800" baseline="30000" dirty="0"/>
              <a:t>Q</a:t>
            </a:r>
            <a:r>
              <a:rPr lang="en-AU" sz="2800" dirty="0"/>
              <a:t> is the set of all subsets of Q.</a:t>
            </a:r>
          </a:p>
        </p:txBody>
      </p:sp>
    </p:spTree>
    <p:extLst>
      <p:ext uri="{BB962C8B-B14F-4D97-AF65-F5344CB8AC3E}">
        <p14:creationId xmlns:p14="http://schemas.microsoft.com/office/powerpoint/2010/main" val="12531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20D16E-C9F9-CB46-A414-3AE20919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NFAs and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3C97745-C084-A947-9542-39ACD2947B7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AU" b="1" dirty="0"/>
                  <a:t>Def</a:t>
                </a:r>
                <a:r>
                  <a:rPr lang="en-AU" dirty="0"/>
                  <a:t>. Given a DFA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and a string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AU" dirty="0"/>
                  <a:t>, M </a:t>
                </a:r>
                <a:r>
                  <a:rPr lang="en-AU" dirty="0">
                    <a:solidFill>
                      <a:srgbClr val="00B050"/>
                    </a:solidFill>
                  </a:rPr>
                  <a:t>accepts</a:t>
                </a:r>
                <a:r>
                  <a:rPr lang="en-AU" dirty="0"/>
                  <a:t> w if there exists a sequence of states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, </a:t>
                </a:r>
                <a:r>
                  <a:rPr lang="en-AU" dirty="0" err="1"/>
                  <a:t>s.t.</a:t>
                </a:r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dirty="0"/>
                  <a:t> (begin with the start state);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AU" dirty="0"/>
                  <a:t> (read a letter and change its state);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AU" dirty="0"/>
                  <a:t> (end with an accept state).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3C97745-C084-A947-9542-39ACD2947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45" t="-3198" b="-11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9E327C2-8B55-B54E-8285-D5A2C66545C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AU" b="1" dirty="0"/>
                  <a:t>Def</a:t>
                </a:r>
                <a:r>
                  <a:rPr lang="en-AU" dirty="0"/>
                  <a:t>. Given a NFA N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and a string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AU" dirty="0"/>
                  <a:t>, M </a:t>
                </a:r>
                <a:r>
                  <a:rPr lang="en-AU" dirty="0">
                    <a:solidFill>
                      <a:srgbClr val="00B050"/>
                    </a:solidFill>
                  </a:rPr>
                  <a:t>accepts</a:t>
                </a:r>
                <a:r>
                  <a:rPr lang="en-AU" dirty="0"/>
                  <a:t> w if there exists a sequence of states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, </a:t>
                </a:r>
                <a:r>
                  <a:rPr lang="en-AU" dirty="0" err="1"/>
                  <a:t>s.t.</a:t>
                </a:r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AU" b="1" dirty="0"/>
                  <a:t> </a:t>
                </a:r>
                <a:r>
                  <a:rPr lang="en-AU" dirty="0"/>
                  <a:t>(begin with one of the start states);</a:t>
                </a:r>
                <a:endParaRPr lang="en-AU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AU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b="1" dirty="0"/>
                  <a:t> </a:t>
                </a:r>
                <a:r>
                  <a:rPr lang="en-AU" dirty="0"/>
                  <a:t>(read a letter and change its state);</a:t>
                </a:r>
                <a:endParaRPr lang="en-AU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AU" dirty="0"/>
                  <a:t> (end with an accept state).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9E327C2-8B55-B54E-8285-D5A2C66545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45" t="-3198" b="-11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Callout 1 7">
            <a:extLst>
              <a:ext uri="{FF2B5EF4-FFF2-40B4-BE49-F238E27FC236}">
                <a16:creationId xmlns:a16="http://schemas.microsoft.com/office/drawing/2014/main" id="{D2BADDE4-1C33-394A-A0CD-0FF67D8F79B7}"/>
              </a:ext>
            </a:extLst>
          </p:cNvPr>
          <p:cNvSpPr/>
          <p:nvPr/>
        </p:nvSpPr>
        <p:spPr>
          <a:xfrm>
            <a:off x="5513696" y="365125"/>
            <a:ext cx="6459940" cy="818866"/>
          </a:xfrm>
          <a:prstGeom prst="borderCallout1">
            <a:avLst>
              <a:gd name="adj1" fmla="val 108750"/>
              <a:gd name="adj2" fmla="val 89164"/>
              <a:gd name="adj3" fmla="val 272501"/>
              <a:gd name="adj4" fmla="val 5898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We also use L(N) to denote the set of strings accepted by N. </a:t>
            </a:r>
          </a:p>
        </p:txBody>
      </p:sp>
    </p:spTree>
    <p:extLst>
      <p:ext uri="{BB962C8B-B14F-4D97-AF65-F5344CB8AC3E}">
        <p14:creationId xmlns:p14="http://schemas.microsoft.com/office/powerpoint/2010/main" val="36440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60" name="Text Box 16"/>
          <p:cNvSpPr txBox="1">
            <a:spLocks noChangeArrowheads="1"/>
          </p:cNvSpPr>
          <p:nvPr/>
        </p:nvSpPr>
        <p:spPr bwMode="auto">
          <a:xfrm>
            <a:off x="6992564" y="4770212"/>
            <a:ext cx="2203449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(q</a:t>
            </a:r>
            <a:r>
              <a:rPr lang="en-US" sz="3733" baseline="-25000" dirty="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3</a:t>
            </a: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,1) = </a:t>
            </a:r>
          </a:p>
        </p:txBody>
      </p:sp>
      <p:sp>
        <p:nvSpPr>
          <p:cNvPr id="492565" name="Rectangle 21"/>
          <p:cNvSpPr>
            <a:spLocks noChangeArrowheads="1"/>
          </p:cNvSpPr>
          <p:nvPr/>
        </p:nvSpPr>
        <p:spPr bwMode="auto">
          <a:xfrm>
            <a:off x="6992564" y="1172937"/>
            <a:ext cx="422063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</a:rPr>
              <a:t>N = (Q, </a:t>
            </a:r>
            <a:r>
              <a:rPr lang="el-GR" sz="3733">
                <a:solidFill>
                  <a:srgbClr val="FFFF00"/>
                </a:solidFill>
                <a:latin typeface="Arial" pitchFamily="34" charset="0"/>
                <a:cs typeface="+mn-cs"/>
              </a:rPr>
              <a:t>Σ</a:t>
            </a: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</a:rPr>
              <a:t>, </a:t>
            </a: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, Q</a:t>
            </a:r>
            <a:r>
              <a:rPr lang="en-US" sz="3733" baseline="-2500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0</a:t>
            </a: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, F)</a:t>
            </a:r>
          </a:p>
        </p:txBody>
      </p:sp>
      <p:sp>
        <p:nvSpPr>
          <p:cNvPr id="492567" name="Text Box 23"/>
          <p:cNvSpPr txBox="1">
            <a:spLocks noChangeArrowheads="1"/>
          </p:cNvSpPr>
          <p:nvPr/>
        </p:nvSpPr>
        <p:spPr bwMode="auto">
          <a:xfrm>
            <a:off x="6992564" y="1773012"/>
            <a:ext cx="4400551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</a:rPr>
              <a:t>Q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  = {q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2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3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4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92568" name="Text Box 24"/>
          <p:cNvSpPr txBox="1">
            <a:spLocks noChangeArrowheads="1"/>
          </p:cNvSpPr>
          <p:nvPr/>
        </p:nvSpPr>
        <p:spPr bwMode="auto">
          <a:xfrm>
            <a:off x="6992564" y="2449643"/>
            <a:ext cx="2516717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l-GR" sz="3733" dirty="0">
                <a:solidFill>
                  <a:srgbClr val="FFFF00"/>
                </a:solidFill>
                <a:latin typeface="Arial" pitchFamily="34" charset="0"/>
                <a:cs typeface="+mn-cs"/>
              </a:rPr>
              <a:t>Σ</a:t>
            </a: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 = {0,1}</a:t>
            </a:r>
          </a:p>
        </p:txBody>
      </p:sp>
      <p:sp>
        <p:nvSpPr>
          <p:cNvPr id="492570" name="Text Box 26"/>
          <p:cNvSpPr txBox="1">
            <a:spLocks noChangeArrowheads="1"/>
          </p:cNvSpPr>
          <p:nvPr/>
        </p:nvSpPr>
        <p:spPr bwMode="auto">
          <a:xfrm>
            <a:off x="6992564" y="2996974"/>
            <a:ext cx="470323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Q</a:t>
            </a:r>
            <a:r>
              <a:rPr lang="en-US" sz="3733" baseline="-2500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0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 = {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2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92571" name="Text Box 27"/>
          <p:cNvSpPr txBox="1">
            <a:spLocks noChangeArrowheads="1"/>
          </p:cNvSpPr>
          <p:nvPr/>
        </p:nvSpPr>
        <p:spPr bwMode="auto">
          <a:xfrm>
            <a:off x="6992564" y="3630386"/>
            <a:ext cx="2975495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</a:rPr>
              <a:t>F  = 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{q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4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} </a:t>
            </a: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 Q</a:t>
            </a:r>
            <a:endParaRPr lang="en-US" sz="3733">
              <a:solidFill>
                <a:srgbClr val="FFFFFF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492572" name="Text Box 28"/>
          <p:cNvSpPr txBox="1">
            <a:spLocks noChangeArrowheads="1"/>
          </p:cNvSpPr>
          <p:nvPr/>
        </p:nvSpPr>
        <p:spPr bwMode="auto">
          <a:xfrm>
            <a:off x="6992564" y="4249512"/>
            <a:ext cx="2203449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(q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2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,1) = </a:t>
            </a:r>
          </a:p>
        </p:txBody>
      </p:sp>
      <p:sp>
        <p:nvSpPr>
          <p:cNvPr id="492573" name="Text Box 29"/>
          <p:cNvSpPr txBox="1">
            <a:spLocks noChangeArrowheads="1"/>
          </p:cNvSpPr>
          <p:nvPr/>
        </p:nvSpPr>
        <p:spPr bwMode="auto">
          <a:xfrm>
            <a:off x="9039074" y="4239987"/>
            <a:ext cx="108373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{q</a:t>
            </a:r>
            <a:r>
              <a:rPr lang="en-US" sz="3733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4</a:t>
            </a: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92574" name="Text Box 30"/>
          <p:cNvSpPr txBox="1">
            <a:spLocks noChangeArrowheads="1"/>
          </p:cNvSpPr>
          <p:nvPr/>
        </p:nvSpPr>
        <p:spPr bwMode="auto">
          <a:xfrm>
            <a:off x="9097126" y="4799920"/>
            <a:ext cx="635000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</a:t>
            </a:r>
          </a:p>
        </p:txBody>
      </p:sp>
      <p:sp>
        <p:nvSpPr>
          <p:cNvPr id="492577" name="Text Box 33"/>
          <p:cNvSpPr txBox="1">
            <a:spLocks noChangeArrowheads="1"/>
          </p:cNvSpPr>
          <p:nvPr/>
        </p:nvSpPr>
        <p:spPr bwMode="auto">
          <a:xfrm>
            <a:off x="6992564" y="5395687"/>
            <a:ext cx="234103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(q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1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,0) = </a:t>
            </a:r>
          </a:p>
        </p:txBody>
      </p:sp>
      <p:sp>
        <p:nvSpPr>
          <p:cNvPr id="492578" name="Text Box 34"/>
          <p:cNvSpPr txBox="1">
            <a:spLocks noChangeArrowheads="1"/>
          </p:cNvSpPr>
          <p:nvPr/>
        </p:nvSpPr>
        <p:spPr bwMode="auto">
          <a:xfrm>
            <a:off x="8911775" y="5359174"/>
            <a:ext cx="141907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{q</a:t>
            </a:r>
            <a:r>
              <a:rPr lang="en-US" sz="3733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3</a:t>
            </a: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92580" name="Text Box 36"/>
          <p:cNvSpPr txBox="1">
            <a:spLocks noChangeArrowheads="1"/>
          </p:cNvSpPr>
          <p:nvPr/>
        </p:nvSpPr>
        <p:spPr bwMode="auto">
          <a:xfrm>
            <a:off x="2882295" y="4465858"/>
            <a:ext cx="3441700" cy="2062103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00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 L(N)?</a:t>
            </a:r>
          </a:p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01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 L(N)?</a:t>
            </a:r>
          </a:p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3200">
                <a:latin typeface="Calibri" panose="020F0502020204030204" pitchFamily="34" charset="0"/>
              </a:rPr>
              <a:t>Polling time!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02" y="330039"/>
            <a:ext cx="468213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0" grpId="0"/>
      <p:bldP spid="492567" grpId="0"/>
      <p:bldP spid="492568" grpId="0"/>
      <p:bldP spid="492570" grpId="0"/>
      <p:bldP spid="492571" grpId="0"/>
      <p:bldP spid="492572" grpId="0"/>
      <p:bldP spid="492573" grpId="0"/>
      <p:bldP spid="492574" grpId="0"/>
      <p:bldP spid="492577" grpId="0"/>
      <p:bldP spid="492578" grpId="0"/>
      <p:bldP spid="49258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2473859" y="147639"/>
            <a:ext cx="729193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600" b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NFAs are generally simpler than DFAs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9027" name="Text Box 35"/>
          <p:cNvSpPr txBox="1">
            <a:spLocks noChangeArrowheads="1"/>
          </p:cNvSpPr>
          <p:nvPr/>
        </p:nvSpPr>
        <p:spPr bwMode="auto">
          <a:xfrm>
            <a:off x="1903447" y="939596"/>
            <a:ext cx="596329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 DFA recognizing the language 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{1}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903448" y="4359830"/>
            <a:ext cx="56674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An NFA recognizing the language 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{1}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031" y="1563084"/>
            <a:ext cx="6730567" cy="263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031" y="5134655"/>
            <a:ext cx="4682134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ABDF-0822-A84C-820D-DCE4739B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NFAs vs DFAs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FAADC-6091-494F-AA0A-876D58ECD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NFAs generalise DFAs;</a:t>
            </a:r>
          </a:p>
          <a:p>
            <a:r>
              <a:rPr lang="en-AU" dirty="0"/>
              <a:t>NFAs are easier to work with in general;</a:t>
            </a:r>
          </a:p>
          <a:p>
            <a:r>
              <a:rPr lang="en-AU" dirty="0"/>
              <a:t>Is it possible that there exists some NFA N, such that L(N) is not recognisable by any DFA?</a:t>
            </a:r>
          </a:p>
          <a:p>
            <a:r>
              <a:rPr lang="en-AU" dirty="0"/>
              <a:t>Surprisingly – no!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79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DBB0-648F-8844-A060-E1699591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 and poly-time algorithms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C7E156-366E-7E4D-B9B1-F74549F9D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Las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met</a:t>
            </a:r>
            <a:r>
              <a:rPr lang="zh-CN" altLang="en-US" dirty="0"/>
              <a:t> </a:t>
            </a:r>
            <a:r>
              <a:rPr lang="en-US" altLang="zh-CN" dirty="0"/>
              <a:t>Turing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poly-time</a:t>
            </a:r>
            <a:r>
              <a:rPr lang="zh-CN" altLang="en-US" dirty="0"/>
              <a:t> </a:t>
            </a:r>
            <a:r>
              <a:rPr lang="en-US" altLang="zh-CN" dirty="0"/>
              <a:t>algorithms.</a:t>
            </a:r>
            <a:endParaRPr lang="en-US" dirty="0"/>
          </a:p>
          <a:p>
            <a:r>
              <a:rPr lang="en-US" dirty="0"/>
              <a:t>Turing machines and poly-time algorithms are difficult to understand.</a:t>
            </a:r>
          </a:p>
          <a:p>
            <a:r>
              <a:rPr lang="en-US" dirty="0"/>
              <a:t>In practice, we often come across specific algorithmic tasks, whose formulations are more restricted. </a:t>
            </a:r>
          </a:p>
          <a:p>
            <a:pPr marL="0" indent="0">
              <a:buNone/>
            </a:pPr>
            <a:r>
              <a:rPr lang="en-US" dirty="0"/>
              <a:t>We wish to study certain models that are</a:t>
            </a:r>
          </a:p>
          <a:p>
            <a:r>
              <a:rPr lang="en-US" dirty="0"/>
              <a:t>Easier to handle; </a:t>
            </a:r>
          </a:p>
          <a:p>
            <a:r>
              <a:rPr lang="en-US" dirty="0"/>
              <a:t>Useful enough for practical purposes;</a:t>
            </a:r>
          </a:p>
          <a:p>
            <a:r>
              <a:rPr lang="en-US" dirty="0"/>
              <a:t>Suitable to illustrate basic notions.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/>
                </a:solidFill>
              </a:rPr>
              <a:t>(Finite and pushdown) automata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C2B8-9604-1745-B1E4-96AACB6F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96D-665B-C047-A700-9A2C54BC7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zh-CN" dirty="0"/>
              <a:t>Deterministic finite automata</a:t>
            </a:r>
          </a:p>
          <a:p>
            <a:pPr lvl="1"/>
            <a:r>
              <a:rPr lang="en-AU" altLang="zh-CN" dirty="0"/>
              <a:t>Examples, designs</a:t>
            </a:r>
            <a:endParaRPr lang="en-US" altLang="zh-CN" dirty="0"/>
          </a:p>
          <a:p>
            <a:r>
              <a:rPr lang="en-AU" altLang="zh-CN" dirty="0"/>
              <a:t>Closure properties of regular languages</a:t>
            </a:r>
            <a:endParaRPr lang="en-US" altLang="zh-CN" dirty="0"/>
          </a:p>
          <a:p>
            <a:pPr lvl="1"/>
            <a:r>
              <a:rPr lang="en-AU" altLang="zh-CN" dirty="0"/>
              <a:t>Union, intersection, complement, reverse, concatenation, star</a:t>
            </a:r>
            <a:endParaRPr lang="en-US" altLang="zh-CN" dirty="0"/>
          </a:p>
          <a:p>
            <a:r>
              <a:rPr lang="en-AU" altLang="zh-CN" dirty="0"/>
              <a:t>Nondeterministic finite automata</a:t>
            </a:r>
          </a:p>
          <a:p>
            <a:pPr lvl="1"/>
            <a:r>
              <a:rPr lang="en-AU" dirty="0"/>
              <a:t>The notion of nondeterminism</a:t>
            </a:r>
          </a:p>
          <a:p>
            <a:pPr lvl="1"/>
            <a:r>
              <a:rPr lang="en-AU" dirty="0"/>
              <a:t>Big hammer: Equivalence between NFA and DFA</a:t>
            </a:r>
          </a:p>
          <a:p>
            <a:pPr lvl="1"/>
            <a:r>
              <a:rPr lang="en-AU" dirty="0"/>
              <a:t>Use NFAs to prove closure properties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6029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09B8-A41F-BB45-A710-439A37DB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Thanks!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1A72466-37D6-604B-A35A-AA93C4B8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4986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113E-225F-6E4D-8C5F-A408F680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Deterministic Finite Automata (DFA)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2B2E9-3CDB-1F41-9705-88FA3485E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</a:t>
            </a:r>
            <a:r>
              <a:rPr lang="en-AU" dirty="0">
                <a:solidFill>
                  <a:schemeClr val="accent2"/>
                </a:solidFill>
              </a:rPr>
              <a:t>deterministic finite automata (DFA) </a:t>
            </a:r>
            <a:r>
              <a:rPr lang="en-AU" dirty="0"/>
              <a:t> is a classical computing model which is very useful as well. </a:t>
            </a:r>
          </a:p>
          <a:p>
            <a:pPr lvl="1"/>
            <a:r>
              <a:rPr lang="en-AU" dirty="0"/>
              <a:t>As you will see in your first assessment.</a:t>
            </a:r>
          </a:p>
          <a:p>
            <a:r>
              <a:rPr lang="en-AU" dirty="0"/>
              <a:t>DFAs are in general </a:t>
            </a:r>
            <a:r>
              <a:rPr lang="en-AU" dirty="0">
                <a:solidFill>
                  <a:srgbClr val="00B050"/>
                </a:solidFill>
              </a:rPr>
              <a:t>much better understood</a:t>
            </a:r>
            <a:r>
              <a:rPr lang="en-AU" dirty="0"/>
              <a:t> than Turing machines. </a:t>
            </a:r>
          </a:p>
          <a:p>
            <a:r>
              <a:rPr lang="en-AU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course!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12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2" y="1749728"/>
            <a:ext cx="8771468" cy="4622801"/>
            <a:chOff x="1336" y="160"/>
            <a:chExt cx="4144" cy="2912"/>
          </a:xfrm>
        </p:grpSpPr>
        <p:sp>
          <p:nvSpPr>
            <p:cNvPr id="29698" name="Oval 2"/>
            <p:cNvSpPr>
              <a:spLocks noChangeArrowheads="1"/>
            </p:cNvSpPr>
            <p:nvPr/>
          </p:nvSpPr>
          <p:spPr bwMode="auto">
            <a:xfrm>
              <a:off x="1848" y="1376"/>
              <a:ext cx="632" cy="624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699" name="Line 3"/>
            <p:cNvSpPr>
              <a:spLocks noChangeShapeType="1"/>
            </p:cNvSpPr>
            <p:nvPr/>
          </p:nvSpPr>
          <p:spPr bwMode="auto">
            <a:xfrm>
              <a:off x="1336" y="1680"/>
              <a:ext cx="440" cy="1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00" name="AutoShape 4"/>
            <p:cNvSpPr>
              <a:spLocks noChangeArrowheads="1"/>
            </p:cNvSpPr>
            <p:nvPr/>
          </p:nvSpPr>
          <p:spPr bwMode="auto">
            <a:xfrm>
              <a:off x="1824" y="864"/>
              <a:ext cx="496" cy="664"/>
            </a:xfrm>
            <a:custGeom>
              <a:avLst/>
              <a:gdLst>
                <a:gd name="G0" fmla="+- 219533 0 0"/>
                <a:gd name="G1" fmla="+- 9977963 0 0"/>
                <a:gd name="G2" fmla="+- 219533 0 9977963"/>
                <a:gd name="G3" fmla="+- 10800 0 0"/>
                <a:gd name="G4" fmla="+- 0 0 2195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3"/>
                <a:gd name="G12" fmla="sin G10 219533"/>
                <a:gd name="G13" fmla="cos 13500 219533"/>
                <a:gd name="G14" fmla="sin 13500 219533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3"/>
                <a:gd name="G22" fmla="sin G20 219533"/>
                <a:gd name="G23" fmla="+- G21 10800 0"/>
                <a:gd name="G24" fmla="+- G12 G23 G22"/>
                <a:gd name="G25" fmla="+- G22 G23 G11"/>
                <a:gd name="G26" fmla="cos 10800 219533"/>
                <a:gd name="G27" fmla="sin 10800 219533"/>
                <a:gd name="G28" fmla="cos 8899 219533"/>
                <a:gd name="G29" fmla="sin 8899 2195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 flipH="1">
              <a:off x="3903" y="1968"/>
              <a:ext cx="642" cy="536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02" name="AutoShape 6"/>
            <p:cNvSpPr>
              <a:spLocks noChangeArrowheads="1"/>
            </p:cNvSpPr>
            <p:nvPr/>
          </p:nvSpPr>
          <p:spPr bwMode="auto">
            <a:xfrm>
              <a:off x="4760" y="752"/>
              <a:ext cx="496" cy="664"/>
            </a:xfrm>
            <a:custGeom>
              <a:avLst/>
              <a:gdLst>
                <a:gd name="G0" fmla="+- 219533 0 0"/>
                <a:gd name="G1" fmla="+- 9977963 0 0"/>
                <a:gd name="G2" fmla="+- 219533 0 9977963"/>
                <a:gd name="G3" fmla="+- 10800 0 0"/>
                <a:gd name="G4" fmla="+- 0 0 21953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3"/>
                <a:gd name="G12" fmla="sin G10 219533"/>
                <a:gd name="G13" fmla="cos 13500 219533"/>
                <a:gd name="G14" fmla="sin 13500 219533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3"/>
                <a:gd name="G22" fmla="sin G20 219533"/>
                <a:gd name="G23" fmla="+- G21 10800 0"/>
                <a:gd name="G24" fmla="+- G12 G23 G22"/>
                <a:gd name="G25" fmla="+- G22 G23 G11"/>
                <a:gd name="G26" fmla="cos 10800 219533"/>
                <a:gd name="G27" fmla="sin 10800 219533"/>
                <a:gd name="G28" fmla="cos 8899 219533"/>
                <a:gd name="G29" fmla="sin 8899 21953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3232" y="272"/>
              <a:ext cx="632" cy="624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4736" y="1392"/>
              <a:ext cx="632" cy="624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3232" y="2448"/>
              <a:ext cx="632" cy="624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 flipH="1">
              <a:off x="4055" y="2104"/>
              <a:ext cx="642" cy="536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1944" y="529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4259" y="713"/>
              <a:ext cx="429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>
                  <a:solidFill>
                    <a:srgbClr val="FFFFFF"/>
                  </a:solidFill>
                  <a:latin typeface="Arial" charset="0"/>
                </a:rPr>
                <a:t>0,1</a:t>
              </a:r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4024" y="1865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2752" y="1953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2712" y="1113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4344" y="2329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4864" y="409"/>
              <a:ext cx="240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9714" name="Oval 18"/>
            <p:cNvSpPr>
              <a:spLocks noChangeArrowheads="1"/>
            </p:cNvSpPr>
            <p:nvPr/>
          </p:nvSpPr>
          <p:spPr bwMode="auto">
            <a:xfrm>
              <a:off x="4624" y="1272"/>
              <a:ext cx="856" cy="864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15" name="Oval 19"/>
            <p:cNvSpPr>
              <a:spLocks noChangeArrowheads="1"/>
            </p:cNvSpPr>
            <p:nvPr/>
          </p:nvSpPr>
          <p:spPr bwMode="auto">
            <a:xfrm>
              <a:off x="3120" y="160"/>
              <a:ext cx="856" cy="864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flipH="1">
              <a:off x="2455" y="848"/>
              <a:ext cx="642" cy="536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2456" y="1984"/>
              <a:ext cx="640" cy="536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>
              <a:off x="4024" y="848"/>
              <a:ext cx="640" cy="536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605367" y="139701"/>
            <a:ext cx="11286067" cy="876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20000" tIns="62400" rIns="120000" bIns="62400">
            <a:spAutoFit/>
          </a:bodyPr>
          <a:lstStyle/>
          <a:p>
            <a:pPr algn="ctr">
              <a:lnSpc>
                <a:spcPct val="118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4400" b="1">
                <a:solidFill>
                  <a:schemeClr val="tx2"/>
                </a:solidFill>
                <a:latin typeface="+mj-lt"/>
              </a:rPr>
              <a:t>Anatomy of Deterministic Finite Automata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920753" y="1789416"/>
            <a:ext cx="9897535" cy="4495801"/>
            <a:chOff x="435" y="1033"/>
            <a:chExt cx="4676" cy="2832"/>
          </a:xfrm>
        </p:grpSpPr>
        <p:sp>
          <p:nvSpPr>
            <p:cNvPr id="29723" name="Text Box 27"/>
            <p:cNvSpPr txBox="1">
              <a:spLocks noChangeArrowheads="1"/>
            </p:cNvSpPr>
            <p:nvPr/>
          </p:nvSpPr>
          <p:spPr bwMode="auto">
            <a:xfrm>
              <a:off x="435" y="1033"/>
              <a:ext cx="651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>
                  <a:solidFill>
                    <a:srgbClr val="FFFF00"/>
                  </a:solidFill>
                  <a:latin typeface="+mj-lt"/>
                </a:rPr>
                <a:t>states</a:t>
              </a: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flipH="1" flipV="1">
              <a:off x="519" y="1351"/>
              <a:ext cx="770" cy="1106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flipH="1" flipV="1">
              <a:off x="1135" y="1207"/>
              <a:ext cx="1538" cy="226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26" name="Text Box 30"/>
            <p:cNvSpPr txBox="1">
              <a:spLocks noChangeArrowheads="1"/>
            </p:cNvSpPr>
            <p:nvPr/>
          </p:nvSpPr>
          <p:spPr bwMode="auto">
            <a:xfrm>
              <a:off x="4460" y="3449"/>
              <a:ext cx="651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>
                  <a:solidFill>
                    <a:srgbClr val="FFFF00"/>
                  </a:solidFill>
                  <a:latin typeface="+mj-lt"/>
                </a:rPr>
                <a:t>states</a:t>
              </a:r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flipH="1">
              <a:off x="3063" y="3664"/>
              <a:ext cx="1322" cy="136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>
              <a:off x="4600" y="2688"/>
              <a:ext cx="104" cy="800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2863440" y="3884916"/>
            <a:ext cx="712023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>
                <a:solidFill>
                  <a:srgbClr val="FFFFFF"/>
                </a:solidFill>
                <a:latin typeface="Arial" charset="0"/>
              </a:rPr>
              <a:t>q</a:t>
            </a:r>
            <a:r>
              <a:rPr lang="en-GB" sz="3733" baseline="-2500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5792907" y="2119616"/>
            <a:ext cx="712023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>
                <a:solidFill>
                  <a:srgbClr val="FFFFFF"/>
                </a:solidFill>
                <a:latin typeface="Arial" charset="0"/>
              </a:rPr>
              <a:t>q</a:t>
            </a:r>
            <a:r>
              <a:rPr lang="en-GB" sz="3733" baseline="-2500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8976373" y="3884916"/>
            <a:ext cx="712023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>
                <a:solidFill>
                  <a:srgbClr val="FFFFFF"/>
                </a:solidFill>
                <a:latin typeface="Arial" charset="0"/>
              </a:rPr>
              <a:t>q</a:t>
            </a:r>
            <a:r>
              <a:rPr lang="en-GB" sz="3733" baseline="-2500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5792907" y="5612116"/>
            <a:ext cx="712023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>
                <a:solidFill>
                  <a:srgbClr val="FFFFFF"/>
                </a:solidFill>
                <a:latin typeface="Arial" charset="0"/>
              </a:rPr>
              <a:t>q</a:t>
            </a:r>
            <a:r>
              <a:rPr lang="en-GB" sz="3733" baseline="-2500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715162" y="5574017"/>
            <a:ext cx="3090880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>
                <a:solidFill>
                  <a:srgbClr val="FFFF00"/>
                </a:solidFill>
                <a:latin typeface="+mj-lt"/>
              </a:rPr>
              <a:t>start state (q</a:t>
            </a:r>
            <a:r>
              <a:rPr lang="en-GB" sz="3733" baseline="-25000">
                <a:solidFill>
                  <a:srgbClr val="FFFF00"/>
                </a:solidFill>
                <a:latin typeface="+mj-lt"/>
              </a:rPr>
              <a:t>0</a:t>
            </a:r>
            <a:r>
              <a:rPr lang="en-GB" sz="3733">
                <a:solidFill>
                  <a:srgbClr val="FFFF00"/>
                </a:solidFill>
                <a:latin typeface="+mj-lt"/>
              </a:rPr>
              <a:t>)‏</a:t>
            </a:r>
          </a:p>
        </p:txBody>
      </p:sp>
      <p:sp>
        <p:nvSpPr>
          <p:cNvPr id="29734" name="Freeform 38"/>
          <p:cNvSpPr>
            <a:spLocks noChangeArrowheads="1"/>
          </p:cNvSpPr>
          <p:nvPr/>
        </p:nvSpPr>
        <p:spPr bwMode="auto">
          <a:xfrm>
            <a:off x="2235200" y="4543728"/>
            <a:ext cx="694267" cy="1054100"/>
          </a:xfrm>
          <a:custGeom>
            <a:avLst/>
            <a:gdLst/>
            <a:ahLst/>
            <a:cxnLst>
              <a:cxn ang="0">
                <a:pos x="0" y="2928"/>
              </a:cxn>
              <a:cxn ang="0">
                <a:pos x="1446" y="0"/>
              </a:cxn>
            </a:cxnLst>
            <a:rect l="0" t="0" r="r" b="b"/>
            <a:pathLst>
              <a:path w="1447" h="2929">
                <a:moveTo>
                  <a:pt x="0" y="2928"/>
                </a:moveTo>
                <a:lnTo>
                  <a:pt x="1446" y="0"/>
                </a:lnTo>
              </a:path>
            </a:pathLst>
          </a:cu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838954" y="1675114"/>
            <a:ext cx="5056717" cy="2055813"/>
            <a:chOff x="3231" y="961"/>
            <a:chExt cx="2389" cy="1295"/>
          </a:xfrm>
        </p:grpSpPr>
        <p:sp>
          <p:nvSpPr>
            <p:cNvPr id="29736" name="Text Box 40"/>
            <p:cNvSpPr txBox="1">
              <a:spLocks noChangeArrowheads="1"/>
            </p:cNvSpPr>
            <p:nvPr/>
          </p:nvSpPr>
          <p:spPr bwMode="auto">
            <a:xfrm>
              <a:off x="3971" y="961"/>
              <a:ext cx="1649" cy="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20000" tIns="62400" rIns="120000" bIns="624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n-GB" sz="3733">
                  <a:solidFill>
                    <a:srgbClr val="FFFF00"/>
                  </a:solidFill>
                  <a:latin typeface="+mj-lt"/>
                </a:rPr>
                <a:t>accept states (F)‏</a:t>
              </a:r>
            </a:p>
          </p:txBody>
        </p:sp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 flipH="1">
              <a:off x="4615" y="1296"/>
              <a:ext cx="466" cy="960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9738" name="Line 42"/>
            <p:cNvSpPr>
              <a:spLocks noChangeShapeType="1"/>
            </p:cNvSpPr>
            <p:nvPr/>
          </p:nvSpPr>
          <p:spPr bwMode="auto">
            <a:xfrm flipH="1">
              <a:off x="3231" y="1160"/>
              <a:ext cx="610" cy="72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42" name="Line 29"/>
          <p:cNvSpPr>
            <a:spLocks noChangeShapeType="1"/>
          </p:cNvSpPr>
          <p:nvPr/>
        </p:nvSpPr>
        <p:spPr bwMode="auto">
          <a:xfrm flipH="1" flipV="1">
            <a:off x="3623738" y="1749728"/>
            <a:ext cx="980015" cy="128270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1789951" y="1144530"/>
            <a:ext cx="8167590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>
                <a:solidFill>
                  <a:srgbClr val="FFFF00"/>
                </a:solidFill>
                <a:latin typeface="+mj-lt"/>
              </a:rPr>
              <a:t>transition: </a:t>
            </a:r>
            <a:r>
              <a:rPr lang="en-GB" sz="3733" i="1">
                <a:solidFill>
                  <a:srgbClr val="FFFF00"/>
                </a:solidFill>
                <a:latin typeface="+mj-lt"/>
              </a:rPr>
              <a:t>for every state and alphabet symbol</a:t>
            </a:r>
          </a:p>
        </p:txBody>
      </p:sp>
    </p:spTree>
    <p:extLst>
      <p:ext uri="{BB962C8B-B14F-4D97-AF65-F5344CB8AC3E}">
        <p14:creationId xmlns:p14="http://schemas.microsoft.com/office/powerpoint/2010/main" val="5237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4" grpId="0" animBg="1"/>
      <p:bldP spid="42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val 1"/>
          <p:cNvSpPr>
            <a:spLocks noChangeArrowheads="1"/>
          </p:cNvSpPr>
          <p:nvPr/>
        </p:nvSpPr>
        <p:spPr bwMode="auto">
          <a:xfrm>
            <a:off x="3911600" y="2184400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+mn-lt"/>
            </a:endParaRPr>
          </a:p>
        </p:txBody>
      </p:sp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2827867" y="2667002"/>
            <a:ext cx="931333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860800" y="1371602"/>
            <a:ext cx="1049867" cy="1054100"/>
          </a:xfrm>
          <a:custGeom>
            <a:avLst/>
            <a:gdLst>
              <a:gd name="G0" fmla="+- 219533 0 0"/>
              <a:gd name="G1" fmla="+- 9977963 0 0"/>
              <a:gd name="G2" fmla="+- 219533 0 9977963"/>
              <a:gd name="G3" fmla="+- 10800 0 0"/>
              <a:gd name="G4" fmla="+- 0 0 2195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3"/>
              <a:gd name="G12" fmla="sin G10 219533"/>
              <a:gd name="G13" fmla="cos 13500 219533"/>
              <a:gd name="G14" fmla="sin 13500 219533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3"/>
              <a:gd name="G22" fmla="sin G20 219533"/>
              <a:gd name="G23" fmla="+- G21 10800 0"/>
              <a:gd name="G24" fmla="+- G12 G23 G22"/>
              <a:gd name="G25" fmla="+- G22 G23 G11"/>
              <a:gd name="G26" fmla="cos 10800 219533"/>
              <a:gd name="G27" fmla="sin 10800 219533"/>
              <a:gd name="G28" fmla="cos 8899 219533"/>
              <a:gd name="G29" fmla="sin 8899 2195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+mn-lt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8261355" y="3124202"/>
            <a:ext cx="1358900" cy="85090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0075333" y="1193802"/>
            <a:ext cx="1049867" cy="1054100"/>
          </a:xfrm>
          <a:custGeom>
            <a:avLst/>
            <a:gdLst>
              <a:gd name="G0" fmla="+- 219533 0 0"/>
              <a:gd name="G1" fmla="+- 9977963 0 0"/>
              <a:gd name="G2" fmla="+- 219533 0 9977963"/>
              <a:gd name="G3" fmla="+- 10800 0 0"/>
              <a:gd name="G4" fmla="+- 0 0 2195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3"/>
              <a:gd name="G12" fmla="sin G10 219533"/>
              <a:gd name="G13" fmla="cos 13500 219533"/>
              <a:gd name="G14" fmla="sin 13500 219533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3"/>
              <a:gd name="G22" fmla="sin G20 219533"/>
              <a:gd name="G23" fmla="+- G21 10800 0"/>
              <a:gd name="G24" fmla="+- G12 G23 G22"/>
              <a:gd name="G25" fmla="+- G22 G23 G11"/>
              <a:gd name="G26" fmla="cos 10800 219533"/>
              <a:gd name="G27" fmla="sin 10800 219533"/>
              <a:gd name="G28" fmla="cos 8899 219533"/>
              <a:gd name="G29" fmla="sin 8899 2195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+mn-lt"/>
            </a:endParaRP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6841067" y="431800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+mn-lt"/>
            </a:endParaRP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10024534" y="2209800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+mn-lt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6841067" y="3886200"/>
            <a:ext cx="1337733" cy="990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+mn-lt"/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8583086" y="3340102"/>
            <a:ext cx="1358900" cy="85090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115639" y="8397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+mn-lt"/>
              </a:rPr>
              <a:t>0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077375" y="1131890"/>
            <a:ext cx="780953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+mn-lt"/>
              </a:rPr>
              <a:t>0,1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8518305" y="29606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+mn-lt"/>
              </a:rPr>
              <a:t>0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825905" y="3100390"/>
            <a:ext cx="50844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+mn-lt"/>
              </a:rPr>
              <a:t>0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789329" y="1766890"/>
            <a:ext cx="41226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+mn-lt"/>
              </a:rPr>
              <a:t>1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9243729" y="3697290"/>
            <a:ext cx="41226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+mn-lt"/>
              </a:rPr>
              <a:t>1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0344395" y="649290"/>
            <a:ext cx="412262" cy="660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FF"/>
                </a:solidFill>
                <a:latin typeface="+mn-lt"/>
              </a:rPr>
              <a:t>1</a:t>
            </a: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9787467" y="2019300"/>
            <a:ext cx="1811867" cy="1371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+mn-lt"/>
            </a:endParaRPr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6604000" y="254000"/>
            <a:ext cx="1811867" cy="1371600"/>
          </a:xfrm>
          <a:prstGeom prst="ellips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+mn-lt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>
            <a:off x="5196422" y="1346202"/>
            <a:ext cx="1358900" cy="85090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5198533" y="3149602"/>
            <a:ext cx="1354667" cy="85090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8517467" y="1346202"/>
            <a:ext cx="1354667" cy="85090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3200">
              <a:latin typeface="+mn-lt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378488" y="2414590"/>
            <a:ext cx="1008579" cy="660268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00"/>
                </a:solidFill>
                <a:latin typeface="+mn-lt"/>
              </a:rPr>
              <a:t>0111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4215000" y="2414590"/>
            <a:ext cx="752099" cy="660268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00"/>
                </a:solidFill>
                <a:latin typeface="+mn-lt"/>
              </a:rPr>
              <a:t>111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7212494" y="636590"/>
            <a:ext cx="582180" cy="660268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00"/>
                </a:solidFill>
                <a:latin typeface="+mn-lt"/>
              </a:rPr>
              <a:t>11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10479862" y="2478090"/>
            <a:ext cx="412262" cy="660268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00"/>
                </a:solidFill>
                <a:latin typeface="+mn-lt"/>
              </a:rPr>
              <a:t>1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10510061" y="2490790"/>
            <a:ext cx="349744" cy="660268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lIns="120000" tIns="62400" rIns="120000" bIns="624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 b="1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707366" y="5014163"/>
            <a:ext cx="11404121" cy="1728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>
                <a:solidFill>
                  <a:srgbClr val="FFFFFF"/>
                </a:solidFill>
                <a:latin typeface="+mn-lt"/>
              </a:rPr>
              <a:t>The automaton </a:t>
            </a:r>
            <a:r>
              <a:rPr lang="en-GB" sz="3733">
                <a:solidFill>
                  <a:srgbClr val="FFFF00"/>
                </a:solidFill>
                <a:latin typeface="+mn-lt"/>
              </a:rPr>
              <a:t>accepts</a:t>
            </a:r>
            <a:r>
              <a:rPr lang="en-GB" sz="3733">
                <a:solidFill>
                  <a:srgbClr val="FFFFFF"/>
                </a:solidFill>
                <a:latin typeface="+mn-lt"/>
              </a:rPr>
              <a:t> the string if this process ends in a double-circle (accept state). </a:t>
            </a:r>
            <a:r>
              <a:rPr lang="en-US" sz="3733">
                <a:solidFill>
                  <a:srgbClr val="FFFFFF"/>
                </a:solidFill>
                <a:latin typeface="+mn-lt"/>
              </a:rPr>
              <a:t>Otherwise, the automaton </a:t>
            </a:r>
            <a:r>
              <a:rPr lang="en-US" sz="3733">
                <a:solidFill>
                  <a:srgbClr val="FFFF00"/>
                </a:solidFill>
                <a:latin typeface="+mn-lt"/>
              </a:rPr>
              <a:t>rejects</a:t>
            </a:r>
            <a:r>
              <a:rPr lang="en-US" sz="3733">
                <a:solidFill>
                  <a:srgbClr val="FFFFFF"/>
                </a:solidFill>
                <a:latin typeface="+mn-lt"/>
              </a:rPr>
              <a:t> the string</a:t>
            </a:r>
            <a:r>
              <a:rPr lang="en-GB" sz="3733">
                <a:solidFill>
                  <a:srgbClr val="FFFFFF"/>
                </a:solidFill>
                <a:latin typeface="+mn-lt"/>
              </a:rPr>
              <a:t>. </a:t>
            </a:r>
            <a:endParaRPr lang="en-US" sz="3733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70491" y="3403244"/>
            <a:ext cx="4999567" cy="1194516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lnSpc>
                <a:spcPct val="93000"/>
              </a:lnSpc>
              <a:spcBef>
                <a:spcPts val="2333"/>
              </a:spcBef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n-GB" sz="3733">
                <a:solidFill>
                  <a:srgbClr val="FFFF00"/>
                </a:solidFill>
                <a:latin typeface="+mn-lt"/>
              </a:rPr>
              <a:t>The DFA reads its string from left to right</a:t>
            </a:r>
          </a:p>
        </p:txBody>
      </p:sp>
    </p:spTree>
    <p:extLst>
      <p:ext uri="{BB962C8B-B14F-4D97-AF65-F5344CB8AC3E}">
        <p14:creationId xmlns:p14="http://schemas.microsoft.com/office/powerpoint/2010/main" val="31241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223 0">
                                      <p:cBhvr additive="repl">
                                        <p:cTn id="15" dur="1000" fill="hold"/>
                                        <p:tgtEl>
                                          <p:spTgt spid="2869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23 0.00186 C 0.21164 -0.00532 0.20261 -0.01504 0.19445 -0.02592 C 0.19289 -0.028 0.19184 -0.03101 0.19028 -0.03333 C 0.18768 -0.03726 0.18195 -0.04444 0.18195 -0.04421 C 0.17969 -0.05671 0.17309 -0.06527 0.17084 -0.07777 C 0.17101 -0.08842 0.16129 -0.14629 0.18195 -0.15555 C 0.18872 -0.16458 0.19358 -0.17361 0.20278 -0.17777 C 0.21372 -0.17638 0.22171 -0.17638 0.23056 -0.16851 C 0.23698 -0.15578 0.23646 -0.13958 0.24167 -0.12592 C 0.24046 -0.05671 0.24671 -0.07199 0.23612 -0.03888 C 0.23299 -0.02916 0.23108 -0.01898 0.22778 -0.00925 C 0.22188 0.00834 0.22223 0.01065 0.22223 0.00186 Z">
                                      <p:cBhvr additive="repl">
                                        <p:cTn id="19" dur="2000" fill="hold"/>
                                        <p:tgtEl>
                                          <p:spTgt spid="2869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75 -0.26296">
                                      <p:cBhvr additive="repl">
                                        <p:cTn id="28" dur="1000" fill="hold"/>
                                        <p:tgtEl>
                                          <p:spTgt spid="2869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833 0.27037">
                                      <p:cBhvr additive="repl">
                                        <p:cTn id="37" dur="1000" fill="hold"/>
                                        <p:tgtEl>
                                          <p:spTgt spid="2869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67 -0.0169 -0.02049 -0.03912 -0.03195 -0.05741 C -0.03576 -0.06343 -0.03594 -0.06829 -0.04028 -0.07407 C -0.04115 -0.07778 -0.04219 -0.08148 -0.04306 -0.08519 C -0.04358 -0.08704 -0.04445 -0.09074 -0.04445 -0.09074 C -0.04392 -0.11736 -0.04427 -0.14398 -0.04306 -0.17037 C -0.04271 -0.17755 -0.03767 -0.18333 -0.03333 -0.18519 C -0.02587 -0.2 -0.0125 -0.20694 0 -0.21111 C 0.00746 -0.21042 0.01476 -0.21019 0.02222 -0.20926 C 0.02361 -0.20903 0.02535 -0.2088 0.02639 -0.20741 C 0.02864 -0.2044 0.02882 -0.19977 0.03055 -0.1963 C 0.0375 -0.1588 0.03715 -0.11181 0.02361 -0.07593 C 0.02118 -0.05972 0.01788 -0.03194 0.00694 -0.02222 C 0.00642 -0.01968 0.00642 -0.01713 0.00555 -0.01482 C -0.00052 0.00139 0 -0.00926 0 0 Z">
                                      <p:cBhvr additive="repl">
                                        <p:cTn id="46" dur="2000" fill="hold"/>
                                        <p:tgtEl>
                                          <p:spTgt spid="2869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FD7C-1C43-3845-86E2-342A94C7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 err="1"/>
              <a:t>formalisation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93B00-F82B-8942-90DC-03CC35EB5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</a:rPr>
              <a:t>A computing model’s task is to </a:t>
            </a:r>
            <a:r>
              <a:rPr lang="en-US" sz="3600" dirty="0" err="1">
                <a:solidFill>
                  <a:schemeClr val="accent2"/>
                </a:solidFill>
              </a:rPr>
              <a:t>recognise</a:t>
            </a:r>
            <a:r>
              <a:rPr lang="en-US" sz="3600" dirty="0">
                <a:solidFill>
                  <a:srgbClr val="00B050"/>
                </a:solidFill>
              </a:rPr>
              <a:t> languages </a:t>
            </a:r>
            <a:endParaRPr lang="en-US" sz="32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FFFFFF"/>
                </a:solidFill>
              </a:rPr>
              <a:t>Definition.</a:t>
            </a:r>
            <a:r>
              <a:rPr lang="zh-CN" altLang="en-US" b="1" dirty="0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An alphabet </a:t>
            </a:r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rgbClr val="FFFFFF"/>
                </a:solidFill>
              </a:rPr>
              <a:t> is a finite set</a:t>
            </a:r>
          </a:p>
          <a:p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baseline="30000" dirty="0" err="1">
                <a:solidFill>
                  <a:srgbClr val="FF0000"/>
                </a:solidFill>
              </a:rPr>
              <a:t>n</a:t>
            </a:r>
            <a:r>
              <a:rPr lang="en-GB" dirty="0">
                <a:solidFill>
                  <a:srgbClr val="FFFFFF"/>
                </a:solidFill>
              </a:rPr>
              <a:t> is the set of length-</a:t>
            </a:r>
            <a:r>
              <a:rPr lang="en-GB" dirty="0">
                <a:solidFill>
                  <a:srgbClr val="FF0000"/>
                </a:solidFill>
              </a:rPr>
              <a:t>n</a:t>
            </a:r>
            <a:r>
              <a:rPr lang="en-GB" dirty="0">
                <a:solidFill>
                  <a:srgbClr val="FFFFFF"/>
                </a:solidFill>
              </a:rPr>
              <a:t> strings over </a:t>
            </a:r>
            <a:r>
              <a:rPr lang="en-GB" dirty="0" err="1">
                <a:solidFill>
                  <a:schemeClr val="accent2"/>
                </a:solidFill>
              </a:rPr>
              <a:t>Σ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baseline="30000" dirty="0">
                <a:solidFill>
                  <a:srgbClr val="FF0000"/>
                </a:solidFill>
              </a:rPr>
              <a:t>*</a:t>
            </a:r>
            <a:r>
              <a:rPr lang="en-GB" dirty="0">
                <a:solidFill>
                  <a:srgbClr val="FFFFFF"/>
                </a:solidFill>
              </a:rPr>
              <a:t> is the set of strings over </a:t>
            </a:r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of arbitrary length </a:t>
            </a:r>
          </a:p>
          <a:p>
            <a:r>
              <a:rPr lang="en-GB" dirty="0">
                <a:solidFill>
                  <a:srgbClr val="FFFFFF"/>
                </a:solidFill>
              </a:rPr>
              <a:t>A </a:t>
            </a:r>
            <a:r>
              <a:rPr lang="en-GB" dirty="0">
                <a:solidFill>
                  <a:srgbClr val="00B050"/>
                </a:solidFill>
              </a:rPr>
              <a:t>language</a:t>
            </a:r>
            <a:r>
              <a:rPr lang="en-GB" dirty="0">
                <a:solidFill>
                  <a:srgbClr val="FFFFFF"/>
                </a:solidFill>
              </a:rPr>
              <a:t> is a subset of </a:t>
            </a:r>
            <a:r>
              <a:rPr lang="en-GB" dirty="0" err="1">
                <a:solidFill>
                  <a:schemeClr val="accent2"/>
                </a:solidFill>
              </a:rPr>
              <a:t>Σ</a:t>
            </a:r>
            <a:r>
              <a:rPr lang="en-GB" baseline="30000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20301</TotalTime>
  <Words>3180</Words>
  <Application>Microsoft Macintosh PowerPoint</Application>
  <PresentationFormat>Widescreen</PresentationFormat>
  <Paragraphs>471</Paragraphs>
  <Slides>51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41080 Theory of Computing</vt:lpstr>
      <vt:lpstr>About tutorial classes</vt:lpstr>
      <vt:lpstr>Overview of today’s lecture</vt:lpstr>
      <vt:lpstr>Simpler models: automata</vt:lpstr>
      <vt:lpstr>Turing machines and poly-time algorithms</vt:lpstr>
      <vt:lpstr>Deterministic Finite Automata (DFA)</vt:lpstr>
      <vt:lpstr>PowerPoint Presentation</vt:lpstr>
      <vt:lpstr>PowerPoint Presentation</vt:lpstr>
      <vt:lpstr>A key formalisation idea</vt:lpstr>
      <vt:lpstr>Language: examples</vt:lpstr>
      <vt:lpstr>Defining a computing model</vt:lpstr>
      <vt:lpstr>Deterministic Finite Automata, formally</vt:lpstr>
      <vt:lpstr>DFAs and strings</vt:lpstr>
      <vt:lpstr>DFAs and languages</vt:lpstr>
      <vt:lpstr>DFA: Examples and Designs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DFAs</vt:lpstr>
      <vt:lpstr>PowerPoint Presentation</vt:lpstr>
      <vt:lpstr>Break time</vt:lpstr>
      <vt:lpstr>Closure properties of regular languages</vt:lpstr>
      <vt:lpstr>Operations on languages</vt:lpstr>
      <vt:lpstr>Examples</vt:lpstr>
      <vt:lpstr>Closure properties of regular languages</vt:lpstr>
      <vt:lpstr>PowerPoint Presentation</vt:lpstr>
      <vt:lpstr>Closure under the union operation</vt:lpstr>
      <vt:lpstr>PowerPoint Presentation</vt:lpstr>
      <vt:lpstr>PowerPoint Presentation</vt:lpstr>
      <vt:lpstr>PowerPoint Presentation</vt:lpstr>
      <vt:lpstr>Closure property under intersection</vt:lpstr>
      <vt:lpstr>Closure under the reverse operation</vt:lpstr>
      <vt:lpstr>PowerPoint Presentation</vt:lpstr>
      <vt:lpstr>PowerPoint Presentation</vt:lpstr>
      <vt:lpstr>Problems arise!</vt:lpstr>
      <vt:lpstr>Nondeterministic finite automata</vt:lpstr>
      <vt:lpstr>Nondeterminism</vt:lpstr>
      <vt:lpstr>A conceptual message</vt:lpstr>
      <vt:lpstr>PowerPoint Presentation</vt:lpstr>
      <vt:lpstr>PowerPoint Presentation</vt:lpstr>
      <vt:lpstr>PowerPoint Presentation</vt:lpstr>
      <vt:lpstr>PowerPoint Presentation</vt:lpstr>
      <vt:lpstr>Nondeterministic finite automata</vt:lpstr>
      <vt:lpstr>NFAs and strings</vt:lpstr>
      <vt:lpstr>PowerPoint Presentation</vt:lpstr>
      <vt:lpstr>PowerPoint Presentation</vt:lpstr>
      <vt:lpstr>NFAs vs DFAs</vt:lpstr>
      <vt:lpstr>Summary of the lecture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41080 Theory of Computing</dc:title>
  <dc:creator>Microsoft Office User</dc:creator>
  <cp:lastModifiedBy>Youming Qiao</cp:lastModifiedBy>
  <cp:revision>176</cp:revision>
  <dcterms:created xsi:type="dcterms:W3CDTF">2021-07-20T05:32:24Z</dcterms:created>
  <dcterms:modified xsi:type="dcterms:W3CDTF">2023-08-13T11:27:06Z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2021-07-22T13:52:24Z</vt:lpwstr>
  </property>
  <property fmtid="{D5CDD505-2E9C-101B-9397-08002B2CF9AE}" pid="4" name="MSIP_Label_51a6c3db-1667-4f49-995a-8b9973972958_Method">
    <vt:lpwstr>Privileged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355a84c8-c0fe-4701-9f4b-03c017bc2df8</vt:lpwstr>
  </property>
  <property fmtid="{D5CDD505-2E9C-101B-9397-08002B2CF9AE}" pid="8" name="MSIP_Label_51a6c3db-1667-4f49-995a-8b9973972958_ContentBits">
    <vt:lpwstr>0</vt:lpwstr>
  </property>
</Properties>
</file>