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850" r:id="rId3"/>
    <p:sldId id="849" r:id="rId4"/>
    <p:sldId id="852" r:id="rId5"/>
    <p:sldId id="797" r:id="rId6"/>
    <p:sldId id="818" r:id="rId7"/>
    <p:sldId id="819" r:id="rId8"/>
    <p:sldId id="821" r:id="rId9"/>
    <p:sldId id="820" r:id="rId10"/>
    <p:sldId id="824" r:id="rId11"/>
    <p:sldId id="825" r:id="rId12"/>
    <p:sldId id="826" r:id="rId13"/>
    <p:sldId id="827" r:id="rId14"/>
    <p:sldId id="828" r:id="rId15"/>
    <p:sldId id="829" r:id="rId16"/>
    <p:sldId id="833" r:id="rId17"/>
    <p:sldId id="848" r:id="rId18"/>
    <p:sldId id="823" r:id="rId19"/>
    <p:sldId id="832" r:id="rId20"/>
    <p:sldId id="822" r:id="rId21"/>
    <p:sldId id="836" r:id="rId22"/>
    <p:sldId id="838" r:id="rId23"/>
    <p:sldId id="834" r:id="rId24"/>
    <p:sldId id="835" r:id="rId25"/>
    <p:sldId id="837" r:id="rId26"/>
    <p:sldId id="830" r:id="rId27"/>
    <p:sldId id="831" r:id="rId28"/>
    <p:sldId id="839" r:id="rId29"/>
    <p:sldId id="840" r:id="rId30"/>
    <p:sldId id="851" r:id="rId31"/>
    <p:sldId id="842" r:id="rId32"/>
    <p:sldId id="841" r:id="rId33"/>
    <p:sldId id="843" r:id="rId34"/>
    <p:sldId id="844" r:id="rId35"/>
    <p:sldId id="846" r:id="rId36"/>
    <p:sldId id="845" r:id="rId37"/>
    <p:sldId id="794" r:id="rId38"/>
    <p:sldId id="7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850"/>
            <p14:sldId id="849"/>
            <p14:sldId id="852"/>
          </p14:sldIdLst>
        </p14:section>
        <p14:section name="Review of last lecture" id="{37312179-E524-3240-B212-C2E147A3C75E}">
          <p14:sldIdLst>
            <p14:sldId id="797"/>
            <p14:sldId id="818"/>
            <p14:sldId id="819"/>
          </p14:sldIdLst>
        </p14:section>
        <p14:section name="Context free grammar" id="{C63026E9-BAED-6D4E-9DDE-8F747B1380A8}">
          <p14:sldIdLst>
            <p14:sldId id="821"/>
            <p14:sldId id="820"/>
            <p14:sldId id="824"/>
            <p14:sldId id="825"/>
            <p14:sldId id="826"/>
            <p14:sldId id="827"/>
            <p14:sldId id="828"/>
            <p14:sldId id="829"/>
            <p14:sldId id="833"/>
            <p14:sldId id="848"/>
          </p14:sldIdLst>
        </p14:section>
        <p14:section name="From CFG to PDA" id="{7DBC35BE-586A-7840-A0BA-48866C62A290}">
          <p14:sldIdLst>
            <p14:sldId id="823"/>
            <p14:sldId id="832"/>
            <p14:sldId id="822"/>
            <p14:sldId id="836"/>
            <p14:sldId id="838"/>
            <p14:sldId id="834"/>
            <p14:sldId id="835"/>
            <p14:sldId id="837"/>
          </p14:sldIdLst>
        </p14:section>
        <p14:section name="From PDA to CFG" id="{AD7D076B-296B-6D4C-BA38-C454B5D80A18}">
          <p14:sldIdLst>
            <p14:sldId id="830"/>
            <p14:sldId id="831"/>
            <p14:sldId id="839"/>
            <p14:sldId id="840"/>
            <p14:sldId id="851"/>
            <p14:sldId id="842"/>
            <p14:sldId id="841"/>
            <p14:sldId id="843"/>
            <p14:sldId id="844"/>
            <p14:sldId id="846"/>
            <p14:sldId id="845"/>
          </p14:sldIdLst>
        </p14:section>
        <p14:section name="Conclusion" id="{93E30E51-B02D-FD42-99A7-BDDF43F8536D}">
          <p14:sldIdLst>
            <p14:sldId id="794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272"/>
  </p:normalViewPr>
  <p:slideViewPr>
    <p:cSldViewPr snapToGrid="0" snapToObjects="1">
      <p:cViewPr varScale="1">
        <p:scale>
          <a:sx n="115" d="100"/>
          <a:sy n="11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Note:</a:t>
            </a:r>
            <a:r>
              <a:rPr lang="zh-CN" altLang="en-US" dirty="0"/>
              <a:t> </a:t>
            </a:r>
            <a:r>
              <a:rPr lang="en-US" altLang="zh-CN" dirty="0" err="1"/>
              <a:t>A_alpha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beta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0A_alpha,</a:t>
            </a:r>
            <a:r>
              <a:rPr lang="zh-CN" altLang="en-US" dirty="0"/>
              <a:t> </a:t>
            </a:r>
            <a:r>
              <a:rPr lang="en-US" altLang="zh-CN" dirty="0"/>
              <a:t>beta: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p=alpha,</a:t>
            </a:r>
            <a:r>
              <a:rPr lang="zh-CN" altLang="en-US" dirty="0"/>
              <a:t> </a:t>
            </a:r>
            <a:r>
              <a:rPr lang="en-US" altLang="zh-CN" dirty="0"/>
              <a:t>q=beta,</a:t>
            </a:r>
            <a:r>
              <a:rPr lang="zh-CN" altLang="en-US" dirty="0"/>
              <a:t> </a:t>
            </a:r>
            <a:r>
              <a:rPr lang="en-US" altLang="zh-CN" dirty="0"/>
              <a:t>r=alpha,</a:t>
            </a:r>
            <a:r>
              <a:rPr lang="zh-CN" altLang="en-US" dirty="0"/>
              <a:t> </a:t>
            </a:r>
            <a:r>
              <a:rPr lang="en-US" altLang="zh-CN" dirty="0"/>
              <a:t>s=beta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37B75-55FC-F144-AD9C-CE5B265FED8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99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5, Spring </a:t>
            </a:r>
            <a:r>
              <a:rPr lang="en-US" altLang="zh-CN" dirty="0"/>
              <a:t>2023</a:t>
            </a:r>
            <a:endParaRPr lang="en-AU" dirty="0"/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4598-AA62-D943-AB80-F2CBCB18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Grammars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EC66-2FC8-3D4D-9889-CD4AC34C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grammatically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sentences:</a:t>
            </a:r>
            <a:endParaRPr lang="en-AU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B4C936-9A2B-ED49-A2A8-518FCBC2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09" y="2479167"/>
            <a:ext cx="7221982" cy="3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4101-6563-834A-84FD-EE35BD83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F205-EA9E-C342-B2DE-AEFA82DB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Programming languages also need to specify </a:t>
            </a:r>
            <a:r>
              <a:rPr lang="en-AU" dirty="0">
                <a:solidFill>
                  <a:schemeClr val="accent2"/>
                </a:solidFill>
              </a:rPr>
              <a:t>grammars</a:t>
            </a:r>
            <a:r>
              <a:rPr lang="en-AU" dirty="0"/>
              <a:t> for correct programs</a:t>
            </a:r>
          </a:p>
          <a:p>
            <a:r>
              <a:rPr lang="en-AU" dirty="0"/>
              <a:t>Fragments of Pascal language specification: </a:t>
            </a:r>
          </a:p>
          <a:p>
            <a:pPr lvl="1"/>
            <a:r>
              <a:rPr lang="en-AU" dirty="0"/>
              <a:t>if-statement = `if' Boolean-expression `then' statement [ else-part ] .</a:t>
            </a:r>
          </a:p>
          <a:p>
            <a:pPr lvl="1"/>
            <a:r>
              <a:rPr lang="en-AU" dirty="0"/>
              <a:t>Boolean-expression= expression .</a:t>
            </a:r>
          </a:p>
          <a:p>
            <a:pPr lvl="1"/>
            <a:r>
              <a:rPr lang="en-AU" dirty="0"/>
              <a:t>expression = simple-expression [ relational-operator simple-expression ] .</a:t>
            </a:r>
          </a:p>
          <a:p>
            <a:pPr lvl="1"/>
            <a:r>
              <a:rPr lang="en-AU" dirty="0"/>
              <a:t>simple-expression = [ sign ] term f adding-operator term g .</a:t>
            </a:r>
          </a:p>
          <a:p>
            <a:pPr lvl="1"/>
            <a:r>
              <a:rPr lang="en-AU" dirty="0"/>
              <a:t>term = factor f multiplying-operator factor g .</a:t>
            </a:r>
          </a:p>
          <a:p>
            <a:pPr lvl="1"/>
            <a:r>
              <a:rPr lang="en-AU" dirty="0"/>
              <a:t>…</a:t>
            </a:r>
          </a:p>
          <a:p>
            <a:pPr lvl="1"/>
            <a:r>
              <a:rPr lang="en-AU" dirty="0"/>
              <a:t>digit-sequence = digit { digit }</a:t>
            </a:r>
          </a:p>
        </p:txBody>
      </p:sp>
    </p:spTree>
    <p:extLst>
      <p:ext uri="{BB962C8B-B14F-4D97-AF65-F5344CB8AC3E}">
        <p14:creationId xmlns:p14="http://schemas.microsoft.com/office/powerpoint/2010/main" val="20613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9307A-9D11-D843-AF7B-121BDD49BC33}"/>
              </a:ext>
            </a:extLst>
          </p:cNvPr>
          <p:cNvSpPr txBox="1"/>
          <p:nvPr/>
        </p:nvSpPr>
        <p:spPr>
          <a:xfrm>
            <a:off x="5169408" y="426721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if-statement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F4B5C1-04D5-444A-B393-B3EC34712205}"/>
              </a:ext>
            </a:extLst>
          </p:cNvPr>
          <p:cNvCxnSpPr/>
          <p:nvPr/>
        </p:nvCxnSpPr>
        <p:spPr>
          <a:xfrm flipH="1">
            <a:off x="3767328" y="888386"/>
            <a:ext cx="140208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A50AF9-F7DD-354C-A1FD-C630345300B8}"/>
              </a:ext>
            </a:extLst>
          </p:cNvPr>
          <p:cNvCxnSpPr>
            <a:cxnSpLocks/>
          </p:cNvCxnSpPr>
          <p:nvPr/>
        </p:nvCxnSpPr>
        <p:spPr>
          <a:xfrm>
            <a:off x="5547360" y="94853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CE3091-7C77-DC4B-8AFC-3CDFF5F8D705}"/>
              </a:ext>
            </a:extLst>
          </p:cNvPr>
          <p:cNvCxnSpPr>
            <a:cxnSpLocks/>
          </p:cNvCxnSpPr>
          <p:nvPr/>
        </p:nvCxnSpPr>
        <p:spPr>
          <a:xfrm>
            <a:off x="7022592" y="888386"/>
            <a:ext cx="1133856" cy="4893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9384AC-3661-FB44-9EBE-323C7E8BADB8}"/>
              </a:ext>
            </a:extLst>
          </p:cNvPr>
          <p:cNvSpPr txBox="1"/>
          <p:nvPr/>
        </p:nvSpPr>
        <p:spPr>
          <a:xfrm>
            <a:off x="2840736" y="1632913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`if’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269AE-5199-DF4D-9B81-361811B32815}"/>
              </a:ext>
            </a:extLst>
          </p:cNvPr>
          <p:cNvSpPr txBox="1"/>
          <p:nvPr/>
        </p:nvSpPr>
        <p:spPr>
          <a:xfrm>
            <a:off x="5925313" y="1572768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`then’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5A6791-CBF5-604B-BEC6-C3614B904CC3}"/>
              </a:ext>
            </a:extLst>
          </p:cNvPr>
          <p:cNvCxnSpPr>
            <a:cxnSpLocks/>
          </p:cNvCxnSpPr>
          <p:nvPr/>
        </p:nvCxnSpPr>
        <p:spPr>
          <a:xfrm>
            <a:off x="6821425" y="94853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274670-4546-BB45-80A7-599008B78BC2}"/>
              </a:ext>
            </a:extLst>
          </p:cNvPr>
          <p:cNvSpPr txBox="1"/>
          <p:nvPr/>
        </p:nvSpPr>
        <p:spPr>
          <a:xfrm>
            <a:off x="7589520" y="1502062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D9DB4-F1F5-BA49-96DB-C018942311EC}"/>
              </a:ext>
            </a:extLst>
          </p:cNvPr>
          <p:cNvSpPr txBox="1"/>
          <p:nvPr/>
        </p:nvSpPr>
        <p:spPr>
          <a:xfrm>
            <a:off x="4693920" y="1572768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/>
              <a:t>BoolExp</a:t>
            </a:r>
            <a:endParaRPr lang="en-AU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9C0E8C-8E27-E849-9F58-D603176FE171}"/>
              </a:ext>
            </a:extLst>
          </p:cNvPr>
          <p:cNvCxnSpPr>
            <a:cxnSpLocks/>
          </p:cNvCxnSpPr>
          <p:nvPr/>
        </p:nvCxnSpPr>
        <p:spPr>
          <a:xfrm>
            <a:off x="5577840" y="2034433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AAA7C7-4685-B148-84C1-F6764764D1F5}"/>
              </a:ext>
            </a:extLst>
          </p:cNvPr>
          <p:cNvSpPr txBox="1"/>
          <p:nvPr/>
        </p:nvSpPr>
        <p:spPr>
          <a:xfrm>
            <a:off x="3974593" y="2743198"/>
            <a:ext cx="304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expr-&gt;term-&gt;factor…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49282B-516B-934F-8520-B8BCE7BE0388}"/>
              </a:ext>
            </a:extLst>
          </p:cNvPr>
          <p:cNvCxnSpPr>
            <a:cxnSpLocks/>
          </p:cNvCxnSpPr>
          <p:nvPr/>
        </p:nvCxnSpPr>
        <p:spPr>
          <a:xfrm>
            <a:off x="5577840" y="3202416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8B8885-63E2-8846-A489-3F5F17C0DF5C}"/>
              </a:ext>
            </a:extLst>
          </p:cNvPr>
          <p:cNvCxnSpPr>
            <a:cxnSpLocks/>
          </p:cNvCxnSpPr>
          <p:nvPr/>
        </p:nvCxnSpPr>
        <p:spPr>
          <a:xfrm flipH="1">
            <a:off x="4468368" y="4372846"/>
            <a:ext cx="1109472" cy="6014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DFBFE5-D583-5E42-86FE-22A3081FA9B0}"/>
              </a:ext>
            </a:extLst>
          </p:cNvPr>
          <p:cNvSpPr txBox="1"/>
          <p:nvPr/>
        </p:nvSpPr>
        <p:spPr>
          <a:xfrm>
            <a:off x="3645404" y="4974336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1C566E-1CC9-6244-B8BE-E4668F6B5082}"/>
              </a:ext>
            </a:extLst>
          </p:cNvPr>
          <p:cNvSpPr txBox="1"/>
          <p:nvPr/>
        </p:nvSpPr>
        <p:spPr>
          <a:xfrm>
            <a:off x="4456190" y="3911181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digit-sequence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A0F322-6CB9-124A-893E-C4CF08C1486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620520" y="4372846"/>
            <a:ext cx="1231385" cy="6014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D50618-B8AA-9548-B3E7-EC31A64C0936}"/>
              </a:ext>
            </a:extLst>
          </p:cNvPr>
          <p:cNvSpPr txBox="1"/>
          <p:nvPr/>
        </p:nvSpPr>
        <p:spPr>
          <a:xfrm>
            <a:off x="5858257" y="4993820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BE658B-3D36-6742-A05C-893F05CD0E5B}"/>
              </a:ext>
            </a:extLst>
          </p:cNvPr>
          <p:cNvCxnSpPr>
            <a:cxnSpLocks/>
          </p:cNvCxnSpPr>
          <p:nvPr/>
        </p:nvCxnSpPr>
        <p:spPr>
          <a:xfrm>
            <a:off x="4559808" y="543600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6B345A-4376-DD40-AFC4-0AF6D3D87B3D}"/>
              </a:ext>
            </a:extLst>
          </p:cNvPr>
          <p:cNvSpPr txBox="1"/>
          <p:nvPr/>
        </p:nvSpPr>
        <p:spPr>
          <a:xfrm>
            <a:off x="3438158" y="6144766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484477-8E87-804E-8F54-E1F7F22723C2}"/>
              </a:ext>
            </a:extLst>
          </p:cNvPr>
          <p:cNvCxnSpPr>
            <a:cxnSpLocks/>
          </p:cNvCxnSpPr>
          <p:nvPr/>
        </p:nvCxnSpPr>
        <p:spPr>
          <a:xfrm>
            <a:off x="6821425" y="5400239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707D2AD-3FD7-A14C-8AFA-2269B8B70BCB}"/>
              </a:ext>
            </a:extLst>
          </p:cNvPr>
          <p:cNvSpPr txBox="1"/>
          <p:nvPr/>
        </p:nvSpPr>
        <p:spPr>
          <a:xfrm>
            <a:off x="5699775" y="6109004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20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2B0F-8465-3C43-9ABF-AD210F9A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Definition</a:t>
                </a:r>
                <a:r>
                  <a:rPr lang="en-AU" dirty="0"/>
                  <a:t>. A </a:t>
                </a:r>
                <a:r>
                  <a:rPr lang="en-AU" dirty="0">
                    <a:solidFill>
                      <a:schemeClr val="accent2"/>
                    </a:solidFill>
                  </a:rPr>
                  <a:t>context free grammar</a:t>
                </a:r>
                <a:r>
                  <a:rPr lang="en-AU" dirty="0"/>
                  <a:t> (CFG)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where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V</a:t>
                </a:r>
                <a:r>
                  <a:rPr lang="en-AU" dirty="0"/>
                  <a:t> is the set of variables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is the set of terminals, disjoint from </a:t>
                </a:r>
                <a:r>
                  <a:rPr lang="en-AU" dirty="0">
                    <a:solidFill>
                      <a:srgbClr val="FF0000"/>
                    </a:solidFill>
                  </a:rPr>
                  <a:t>V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R</a:t>
                </a:r>
                <a:r>
                  <a:rPr lang="en-AU" dirty="0"/>
                  <a:t> is a set of rules. A rule is of the form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AU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AU" dirty="0"/>
                  <a:t>  where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 is a variable, and </a:t>
                </a:r>
                <a:r>
                  <a:rPr lang="en-AU" dirty="0">
                    <a:solidFill>
                      <a:srgbClr val="92D050"/>
                    </a:solidFill>
                  </a:rPr>
                  <a:t>w</a:t>
                </a:r>
                <a:r>
                  <a:rPr lang="en-AU" dirty="0"/>
                  <a:t> is a string of variables and terminals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is called the start variable</a:t>
                </a:r>
              </a:p>
              <a:p>
                <a:pPr marL="0" indent="0">
                  <a:buNone/>
                </a:pPr>
                <a:r>
                  <a:rPr lang="en-AU" dirty="0"/>
                  <a:t>Note: A more general grammar can allow rules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where v and w are both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2A05-4EA7-0B4A-AEDC-C9EBBDE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CFGs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15D-12AF-FA45-96B6-A0525D44D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AU" dirty="0"/>
                  <a:t>be a CFG. </a:t>
                </a:r>
              </a:p>
              <a:p>
                <a:r>
                  <a:rPr lang="en-AU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and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Let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AU" dirty="0"/>
                  <a:t>be a rule.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A string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yields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dirty="0"/>
                  <a:t>, written as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 We say s derives t in G, denoted as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,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⇒…⇒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The language of G is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15D-12AF-FA45-96B6-A0525D44D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44F3-E13F-9E41-BC06-2DD83E8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CFGs: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to design a CFG for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}?</a:t>
                </a:r>
              </a:p>
              <a:p>
                <a:r>
                  <a:rPr lang="en-AU" dirty="0"/>
                  <a:t>Need to design the four components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…</a:t>
                </a:r>
              </a:p>
              <a:p>
                <a:pPr algn="ctr"/>
                <a:r>
                  <a:rPr lang="en-AU" dirty="0"/>
                  <a:t>V={S}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AU" dirty="0"/>
              </a:p>
              <a:p>
                <a:pPr algn="ctr"/>
                <a:r>
                  <a:rPr lang="en-AU" dirty="0"/>
                  <a:t>R={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}</a:t>
                </a:r>
              </a:p>
              <a:p>
                <a:pPr algn="ctr"/>
                <a:r>
                  <a:rPr lang="en-AU" dirty="0"/>
                  <a:t>S=S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1093-9DA1-9549-BFEA-CFA731A6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CFGs: examples?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C0D63-F0F6-7D45-95F3-F12180383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V={S}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:r>
                  <a:rPr lang="en-AU" dirty="0"/>
                  <a:t>R={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}</a:t>
                </a:r>
              </a:p>
              <a:p>
                <a:r>
                  <a:rPr lang="en-AU" dirty="0"/>
                  <a:t>S=S</a:t>
                </a:r>
              </a:p>
              <a:p>
                <a:pPr marL="0" indent="0">
                  <a:buNone/>
                </a:pPr>
                <a:r>
                  <a:rPr lang="en-AU" dirty="0"/>
                  <a:t>What language does this CFG generate? </a:t>
                </a:r>
                <a:r>
                  <a:rPr lang="en-AU" dirty="0">
                    <a:solidFill>
                      <a:srgbClr val="FF0000"/>
                    </a:solidFill>
                  </a:rPr>
                  <a:t>Polling time</a:t>
                </a:r>
                <a:r>
                  <a:rPr lang="en-AU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C0D63-F0F6-7D45-95F3-F12180383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4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7AB1-227C-2A4E-ABBF-7BB0A598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 </a:t>
            </a:r>
            <a:r>
              <a:rPr lang="en-AU" dirty="0">
                <a:sym typeface="Wingdings" pitchFamily="2" charset="2"/>
              </a:rPr>
              <a:t>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F8E2-703D-1745-BCF9-DB14D4375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Come back in five minutes</a:t>
            </a:r>
          </a:p>
        </p:txBody>
      </p:sp>
    </p:spTree>
    <p:extLst>
      <p:ext uri="{BB962C8B-B14F-4D97-AF65-F5344CB8AC3E}">
        <p14:creationId xmlns:p14="http://schemas.microsoft.com/office/powerpoint/2010/main" val="53192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0EAA5-3EF2-8643-9EC9-DF8D26D1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CFG to PDA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7132C-CFD2-6E42-A01A-3410AB401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1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7EB90-94EF-9947-9768-AA331345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Equivalence between CFGs and PDAs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31C4C-801D-1744-89B2-5CA6BD459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Pushdown automata</a:t>
            </a:r>
            <a:r>
              <a:rPr lang="en-AU" dirty="0"/>
              <a:t>: automata with a stack</a:t>
            </a:r>
          </a:p>
          <a:p>
            <a:r>
              <a:rPr lang="en-AU" dirty="0">
                <a:solidFill>
                  <a:srgbClr val="00B0F0"/>
                </a:solidFill>
              </a:rPr>
              <a:t>Context free grammars</a:t>
            </a:r>
            <a:r>
              <a:rPr lang="en-AU" dirty="0"/>
              <a:t>: variables, terminals, and derivation rules</a:t>
            </a:r>
          </a:p>
          <a:p>
            <a:r>
              <a:rPr lang="en-AU" dirty="0"/>
              <a:t>What is their relation?</a:t>
            </a:r>
          </a:p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A language can be generated by a </a:t>
            </a:r>
            <a:r>
              <a:rPr lang="en-AU" dirty="0">
                <a:solidFill>
                  <a:srgbClr val="00B0F0"/>
                </a:solidFill>
              </a:rPr>
              <a:t>CFG</a:t>
            </a:r>
            <a:r>
              <a:rPr lang="en-AU" dirty="0"/>
              <a:t> if and only if it is recognised by a </a:t>
            </a:r>
            <a:r>
              <a:rPr lang="en-AU" dirty="0">
                <a:solidFill>
                  <a:schemeClr val="accent2"/>
                </a:solidFill>
              </a:rPr>
              <a:t>PDA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36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7788-214B-A345-BDFB-35768027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assignment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BC50-021A-104B-A7F8-394D6DD8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started?</a:t>
            </a:r>
            <a:r>
              <a:rPr lang="zh-CN" altLang="en-US" dirty="0"/>
              <a:t> </a:t>
            </a:r>
            <a:endParaRPr lang="en-AU" altLang="zh-CN" dirty="0"/>
          </a:p>
          <a:p>
            <a:pPr lvl="1"/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DFA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turn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</a:p>
          <a:p>
            <a:pPr lvl="1"/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tutors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1-on-1</a:t>
            </a:r>
            <a:r>
              <a:rPr lang="zh-CN" altLang="en-US" dirty="0"/>
              <a:t> </a:t>
            </a:r>
            <a:r>
              <a:rPr lang="en-US" altLang="zh-CN" dirty="0"/>
              <a:t>session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“1+”?</a:t>
            </a:r>
          </a:p>
          <a:p>
            <a:pPr lvl="1"/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</a:p>
          <a:p>
            <a:pPr lvl="1"/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incorporate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“end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string”</a:t>
            </a:r>
            <a:r>
              <a:rPr lang="zh-CN" altLang="en-US" dirty="0"/>
              <a:t> </a:t>
            </a:r>
            <a:r>
              <a:rPr lang="en-US" altLang="zh-CN" dirty="0"/>
              <a:t>symbol</a:t>
            </a:r>
            <a:endParaRPr lang="en-AU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“DFA”</a:t>
            </a:r>
            <a:r>
              <a:rPr lang="zh-CN" altLang="en-US" dirty="0"/>
              <a:t> </a:t>
            </a:r>
            <a:r>
              <a:rPr lang="en-US" altLang="zh-CN" dirty="0"/>
              <a:t>rule?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letter-by-letter,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”almost”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</a:p>
          <a:p>
            <a:pPr lvl="1"/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“state”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“current</a:t>
            </a:r>
            <a:r>
              <a:rPr lang="zh-CN" altLang="en-US" dirty="0"/>
              <a:t> </a:t>
            </a:r>
            <a:r>
              <a:rPr lang="en-US" altLang="zh-CN" dirty="0"/>
              <a:t>letter”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0627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B5E4-0029-5148-BDC5-4281EDA3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CFG to 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E5F16-E3EA-A747-B5CD-F270FE29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A language can be generated by a </a:t>
                </a:r>
                <a:r>
                  <a:rPr lang="en-AU" dirty="0">
                    <a:solidFill>
                      <a:srgbClr val="00B0F0"/>
                    </a:solidFill>
                  </a:rPr>
                  <a:t>CFG</a:t>
                </a:r>
                <a:r>
                  <a:rPr lang="en-AU" dirty="0"/>
                  <a:t> if and only if it is recognised by a </a:t>
                </a:r>
                <a:r>
                  <a:rPr lang="en-AU" dirty="0">
                    <a:solidFill>
                      <a:schemeClr val="accent2"/>
                    </a:solidFill>
                  </a:rPr>
                  <a:t>PDA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direction: we construct a </a:t>
                </a:r>
                <a:r>
                  <a:rPr lang="en-AU" dirty="0">
                    <a:solidFill>
                      <a:schemeClr val="accent2"/>
                    </a:solidFill>
                  </a:rPr>
                  <a:t>PDA</a:t>
                </a:r>
                <a:r>
                  <a:rPr lang="en-AU" dirty="0"/>
                  <a:t> from the </a:t>
                </a:r>
                <a:r>
                  <a:rPr lang="en-AU" dirty="0">
                    <a:solidFill>
                      <a:srgbClr val="00B0F0"/>
                    </a:solidFill>
                  </a:rPr>
                  <a:t>CFG</a:t>
                </a:r>
                <a:r>
                  <a:rPr lang="en-AU" dirty="0"/>
                  <a:t>. </a:t>
                </a:r>
              </a:p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/>
                  <a:t>be a CFG. </a:t>
                </a:r>
              </a:p>
              <a:p>
                <a:r>
                  <a:rPr lang="en-AU" dirty="0"/>
                  <a:t>Naturally, we wish to use the stack to keep track of the rule we apply.</a:t>
                </a:r>
              </a:p>
              <a:p>
                <a:r>
                  <a:rPr lang="en-AU" dirty="0"/>
                  <a:t>To start with, we can push ”S$” to the stack.</a:t>
                </a:r>
              </a:p>
              <a:p>
                <a:r>
                  <a:rPr lang="en-AU" dirty="0"/>
                  <a:t>When the stack top is a variable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, apply a rule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, and push the string </a:t>
                </a:r>
                <a:r>
                  <a:rPr lang="en-AU" dirty="0">
                    <a:solidFill>
                      <a:srgbClr val="00B050"/>
                    </a:solidFill>
                  </a:rPr>
                  <a:t>w</a:t>
                </a:r>
                <a:r>
                  <a:rPr lang="en-AU" dirty="0"/>
                  <a:t> to the stack…</a:t>
                </a:r>
              </a:p>
              <a:p>
                <a:r>
                  <a:rPr lang="en-AU" dirty="0"/>
                  <a:t>When the stack top is a terminal v, match it with the string...</a:t>
                </a:r>
              </a:p>
              <a:p>
                <a:r>
                  <a:rPr lang="en-AU" dirty="0"/>
                  <a:t>Accept when meeting $ at the end of the string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E5F16-E3EA-A747-B5CD-F270FE29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 r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8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AD611-E447-344D-B9B5-78009AF8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CFG to PDA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5F626F-FACF-C747-BCF7-E806D2DB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30950"/>
            <a:ext cx="6780700" cy="3593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353A24-8F24-D541-93A3-726181328BE9}"/>
                  </a:ext>
                </a:extLst>
              </p:cNvPr>
              <p:cNvSpPr txBox="1"/>
              <p:nvPr/>
            </p:nvSpPr>
            <p:spPr>
              <a:xfrm>
                <a:off x="3121669" y="5617967"/>
                <a:ext cx="5045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Question: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how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handle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800" dirty="0"/>
                  <a:t>?</a:t>
                </a:r>
                <a:endParaRPr lang="en-A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353A24-8F24-D541-93A3-72618132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69" y="5617967"/>
                <a:ext cx="5045997" cy="523220"/>
              </a:xfrm>
              <a:prstGeom prst="rect">
                <a:avLst/>
              </a:prstGeom>
              <a:blipFill>
                <a:blip r:embed="rId3"/>
                <a:stretch>
                  <a:fillRect l="-2506" t="-11905" r="-1504" b="-309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27AD72D-0BE4-AF42-BDD8-B189A6E22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764" y="1253331"/>
            <a:ext cx="7647446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A7796-011E-4341-A58A-3A3459FD3CDB}"/>
                  </a:ext>
                </a:extLst>
              </p:cNvPr>
              <p:cNvSpPr txBox="1"/>
              <p:nvPr/>
            </p:nvSpPr>
            <p:spPr>
              <a:xfrm>
                <a:off x="127323" y="2004952"/>
                <a:ext cx="375944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/>
                  <a:t>V={S, T}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32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AU" sz="3200" dirty="0"/>
              </a:p>
              <a:p>
                <a:r>
                  <a:rPr lang="en-AU" sz="3200" dirty="0"/>
                  <a:t>R={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𝑎𝑇𝑏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AU" sz="3200" dirty="0"/>
              </a:p>
              <a:p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𝑇𝑎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3200" dirty="0"/>
                  <a:t>}</a:t>
                </a:r>
              </a:p>
              <a:p>
                <a:r>
                  <a:rPr lang="en-AU" sz="3200" dirty="0"/>
                  <a:t>S=S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A7796-011E-4341-A58A-3A3459FD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3" y="2004952"/>
                <a:ext cx="3759441" cy="2554545"/>
              </a:xfrm>
              <a:prstGeom prst="rect">
                <a:avLst/>
              </a:prstGeom>
              <a:blipFill>
                <a:blip r:embed="rId3"/>
                <a:stretch>
                  <a:fillRect l="-4040" t="-2956" b="-6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55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1D0E-3AAA-DC43-9603-16DECE00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Formal construction of PDA from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4C97-664F-9044-9E80-DCAF76D4D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From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we construct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$}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start</m:t>
                        </m:r>
                      </m:sub>
                    </m:sSub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is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start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loop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$)}</m:t>
                    </m:r>
                  </m:oMath>
                </a14:m>
                <a:r>
                  <a:rPr lang="en-AU" dirty="0"/>
                  <a:t>: the initial preparation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$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: go to accept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: when the top stack symbol is a terminal, match with the string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4C97-664F-9044-9E80-DCAF76D4D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1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182F-BBEE-C24A-B1FC-2AB8D1A8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Formal construction of PDA from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448A8-EC85-504A-92DA-67EE1B4BF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r>
                  <a:rPr lang="en-AU" dirty="0"/>
                  <a:t> is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start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loop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$)}</m:t>
                    </m:r>
                  </m:oMath>
                </a14:m>
                <a:r>
                  <a:rPr lang="en-AU" dirty="0"/>
                  <a:t>: the initial preparation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$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: go to accept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: when the top stack symbol is a terminal, match with the string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AU" dirty="0"/>
                  <a:t>? For each rule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we do: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latin typeface="Cambria Math" panose="02040503050406030204" pitchFamily="18" charset="0"/>
                  </a:rPr>
                  <a:t>Introduce new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endParaRPr lang="en-AU" b="0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b="0" dirty="0"/>
                  <a:t>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loop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…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loop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448A8-EC85-504A-92DA-67EE1B4BF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5C0F-7A13-A64B-84D0-9AE12024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does this construction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41BB-96EF-9C49-BD16-249023DA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resulting PDA has a transition for each rule, and each terminal</a:t>
            </a:r>
          </a:p>
          <a:p>
            <a:r>
              <a:rPr lang="en-AU" dirty="0"/>
              <a:t>It simulates the process of applying the rules, with the stack as a piece of paper</a:t>
            </a:r>
          </a:p>
          <a:p>
            <a:r>
              <a:rPr lang="en-AU" dirty="0"/>
              <a:t>It can only clear the stack by getting rid of all the variables, and matching off terminal symbols from the input</a:t>
            </a:r>
          </a:p>
          <a:p>
            <a:r>
              <a:rPr lang="en-AU" dirty="0"/>
              <a:t>So it can only accept if you can get from S to the input string using the rules of the grammar</a:t>
            </a:r>
          </a:p>
        </p:txBody>
      </p:sp>
    </p:spTree>
    <p:extLst>
      <p:ext uri="{BB962C8B-B14F-4D97-AF65-F5344CB8AC3E}">
        <p14:creationId xmlns:p14="http://schemas.microsoft.com/office/powerpoint/2010/main" val="4420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5F1EA-D6A0-A549-BA20-C2621FA1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PDA to CFG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CCF05-310A-FB4D-B971-2BD869D19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56C43E-C5EF-5047-A7C8-11072ECF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PDA to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6216F01-3A8B-A645-AC87-BF2CEDA06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A language can be generated by a </a:t>
                </a:r>
                <a:r>
                  <a:rPr lang="en-AU" dirty="0">
                    <a:solidFill>
                      <a:srgbClr val="00B0F0"/>
                    </a:solidFill>
                  </a:rPr>
                  <a:t>CFG</a:t>
                </a:r>
                <a:r>
                  <a:rPr lang="en-AU" dirty="0"/>
                  <a:t> if and only if it is recognised by a </a:t>
                </a:r>
                <a:r>
                  <a:rPr lang="en-AU" dirty="0">
                    <a:solidFill>
                      <a:schemeClr val="accent2"/>
                    </a:solidFill>
                  </a:rPr>
                  <a:t>PDA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AU" dirty="0"/>
                  <a:t> direction: we construct a </a:t>
                </a:r>
                <a:r>
                  <a:rPr lang="en-AU" dirty="0">
                    <a:solidFill>
                      <a:srgbClr val="00B0F0"/>
                    </a:solidFill>
                  </a:rPr>
                  <a:t>CFG</a:t>
                </a:r>
                <a:r>
                  <a:rPr lang="en-AU" dirty="0"/>
                  <a:t> from the </a:t>
                </a:r>
                <a:r>
                  <a:rPr lang="en-AU" dirty="0">
                    <a:solidFill>
                      <a:schemeClr val="accent2"/>
                    </a:solidFill>
                  </a:rPr>
                  <a:t>PDA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be a PDA.</a:t>
                </a:r>
              </a:p>
              <a:p>
                <a:r>
                  <a:rPr lang="en-AU" dirty="0"/>
                  <a:t>We need to devise a CFG,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The key: study how the stack changes between two states…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6216F01-3A8B-A645-AC87-BF2CEDA06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27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9F72-1247-8042-8958-660DED55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stack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BCC2F-7BAB-0C40-9BC3-3D95BC6198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is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PDA</a:t>
                </a:r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 are two states</a:t>
                </a:r>
              </a:p>
              <a:p>
                <a:r>
                  <a:rPr lang="en-AU" dirty="0"/>
                  <a:t>What the stack looks like, during the process of:</a:t>
                </a:r>
              </a:p>
              <a:p>
                <a:pPr lvl="1"/>
                <a:r>
                  <a:rPr lang="en-AU" dirty="0"/>
                  <a:t>starting with </a:t>
                </a:r>
                <a:r>
                  <a:rPr lang="en-AU" dirty="0">
                    <a:solidFill>
                      <a:srgbClr val="FF0000"/>
                    </a:solidFill>
                  </a:rPr>
                  <a:t>p</a:t>
                </a:r>
                <a:r>
                  <a:rPr lang="en-AU" dirty="0"/>
                  <a:t> with the empty stack</a:t>
                </a:r>
              </a:p>
              <a:p>
                <a:pPr lvl="1"/>
                <a:r>
                  <a:rPr lang="en-AU" dirty="0"/>
                  <a:t>ending at </a:t>
                </a:r>
                <a:r>
                  <a:rPr lang="en-AU" dirty="0">
                    <a:solidFill>
                      <a:srgbClr val="00B050"/>
                    </a:solidFill>
                  </a:rPr>
                  <a:t>q</a:t>
                </a:r>
                <a:r>
                  <a:rPr lang="en-AU" dirty="0"/>
                  <a:t> with the empty stack</a:t>
                </a:r>
              </a:p>
              <a:p>
                <a:r>
                  <a:rPr lang="en-AU" dirty="0"/>
                  <a:t>Two possibilities: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BCC2F-7BAB-0C40-9BC3-3D95BC61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 r="-19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Diagram, venn diagram&#10;&#10;Description automatically generated">
            <a:extLst>
              <a:ext uri="{FF2B5EF4-FFF2-40B4-BE49-F238E27FC236}">
                <a16:creationId xmlns:a16="http://schemas.microsoft.com/office/drawing/2014/main" id="{E8780B2C-1505-1647-876E-995C40B4C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4799" y="1319232"/>
            <a:ext cx="5181600" cy="19328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42700-2622-A040-AD6A-F40E812F61A4}"/>
              </a:ext>
            </a:extLst>
          </p:cNvPr>
          <p:cNvSpPr txBox="1"/>
          <p:nvPr/>
        </p:nvSpPr>
        <p:spPr>
          <a:xfrm>
            <a:off x="6264799" y="340106"/>
            <a:ext cx="506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1. At some intermediate point, the stack becomes empty.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75EE4-FB51-7747-B26A-7A43E216FABB}"/>
              </a:ext>
            </a:extLst>
          </p:cNvPr>
          <p:cNvSpPr txBox="1"/>
          <p:nvPr/>
        </p:nvSpPr>
        <p:spPr>
          <a:xfrm>
            <a:off x="6264799" y="3429001"/>
            <a:ext cx="551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2. If not, read </a:t>
            </a:r>
            <a:r>
              <a:rPr lang="en-AU" sz="2800" dirty="0">
                <a:solidFill>
                  <a:srgbClr val="FFFF00"/>
                </a:solidFill>
              </a:rPr>
              <a:t>a</a:t>
            </a:r>
            <a:r>
              <a:rPr lang="en-AU" sz="2800" dirty="0"/>
              <a:t> &amp; move to </a:t>
            </a:r>
            <a:r>
              <a:rPr lang="en-AU" sz="2800" dirty="0">
                <a:solidFill>
                  <a:srgbClr val="FF0000"/>
                </a:solidFill>
              </a:rPr>
              <a:t>r</a:t>
            </a:r>
            <a:r>
              <a:rPr lang="en-AU" sz="2800" dirty="0"/>
              <a:t> from </a:t>
            </a:r>
            <a:r>
              <a:rPr lang="en-AU" sz="2800" dirty="0">
                <a:solidFill>
                  <a:srgbClr val="FF0000"/>
                </a:solidFill>
              </a:rPr>
              <a:t>p</a:t>
            </a:r>
            <a:r>
              <a:rPr lang="en-AU" sz="2800" dirty="0"/>
              <a:t>, and read </a:t>
            </a:r>
            <a:r>
              <a:rPr lang="en-AU" sz="2800" dirty="0">
                <a:solidFill>
                  <a:srgbClr val="FFFF00"/>
                </a:solidFill>
              </a:rPr>
              <a:t>b</a:t>
            </a:r>
            <a:r>
              <a:rPr lang="en-AU" sz="2800" dirty="0"/>
              <a:t> &amp; move from </a:t>
            </a:r>
            <a:r>
              <a:rPr lang="en-AU" sz="2800" dirty="0">
                <a:solidFill>
                  <a:srgbClr val="00B050"/>
                </a:solidFill>
              </a:rPr>
              <a:t>s</a:t>
            </a:r>
            <a:r>
              <a:rPr lang="en-AU" sz="2800" dirty="0"/>
              <a:t> to </a:t>
            </a:r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/>
              <a:t> 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37DE9DA-B4D2-1F4F-9BF7-F152E419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99" y="4383108"/>
            <a:ext cx="5181600" cy="20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1D55-C53E-CD4F-8760-2E7F7375F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591" y="2127037"/>
            <a:ext cx="5181600" cy="282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rule do we deduce for case 1? </a:t>
            </a:r>
            <a:r>
              <a:rPr lang="en-AU" dirty="0">
                <a:solidFill>
                  <a:srgbClr val="FF0000"/>
                </a:solidFill>
              </a:rPr>
              <a:t>Polling time</a:t>
            </a:r>
            <a:r>
              <a:rPr lang="en-AU" dirty="0"/>
              <a:t>!</a:t>
            </a:r>
          </a:p>
          <a:p>
            <a:pPr marL="0" indent="0" algn="ctr">
              <a:buNone/>
            </a:pPr>
            <a:r>
              <a:rPr lang="en-AU" dirty="0" err="1">
                <a:solidFill>
                  <a:schemeClr val="accent2"/>
                </a:solidFill>
              </a:rPr>
              <a:t>A</a:t>
            </a:r>
            <a:r>
              <a:rPr lang="en-AU" baseline="-25000" dirty="0" err="1">
                <a:solidFill>
                  <a:schemeClr val="accent2"/>
                </a:solidFill>
              </a:rPr>
              <a:t>pq</a:t>
            </a:r>
            <a:r>
              <a:rPr lang="en-AU" dirty="0"/>
              <a:t>=</a:t>
            </a:r>
            <a:r>
              <a:rPr lang="en-AU" dirty="0" err="1">
                <a:solidFill>
                  <a:srgbClr val="FF0000"/>
                </a:solidFill>
              </a:rPr>
              <a:t>A</a:t>
            </a:r>
            <a:r>
              <a:rPr lang="en-AU" baseline="-25000" dirty="0" err="1">
                <a:solidFill>
                  <a:srgbClr val="FF0000"/>
                </a:solidFill>
              </a:rPr>
              <a:t>pr</a:t>
            </a:r>
            <a:r>
              <a:rPr lang="en-AU" dirty="0" err="1">
                <a:solidFill>
                  <a:srgbClr val="00B050"/>
                </a:solidFill>
              </a:rPr>
              <a:t>A</a:t>
            </a:r>
            <a:r>
              <a:rPr lang="en-AU" baseline="-25000" dirty="0" err="1">
                <a:solidFill>
                  <a:srgbClr val="00B050"/>
                </a:solidFill>
              </a:rPr>
              <a:t>rq</a:t>
            </a:r>
            <a:endParaRPr lang="en-AU" baseline="-25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5" name="Content Placeholder 5" descr="Diagram, venn diagram&#10;&#10;Description automatically generated">
            <a:extLst>
              <a:ext uri="{FF2B5EF4-FFF2-40B4-BE49-F238E27FC236}">
                <a16:creationId xmlns:a16="http://schemas.microsoft.com/office/drawing/2014/main" id="{C9CAA94E-584E-9A4E-9A82-16B53C2F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7" y="3023132"/>
            <a:ext cx="5181600" cy="1932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E611F-B5BE-5447-8DB2-937FC83EE395}"/>
              </a:ext>
            </a:extLst>
          </p:cNvPr>
          <p:cNvSpPr txBox="1"/>
          <p:nvPr/>
        </p:nvSpPr>
        <p:spPr>
          <a:xfrm>
            <a:off x="375917" y="1972820"/>
            <a:ext cx="506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1. At some intermediate point, the stack becomes empty.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305F0-C897-6F4C-BF31-9A74EBA9EC57}"/>
              </a:ext>
            </a:extLst>
          </p:cNvPr>
          <p:cNvSpPr txBox="1"/>
          <p:nvPr/>
        </p:nvSpPr>
        <p:spPr>
          <a:xfrm>
            <a:off x="375917" y="516983"/>
            <a:ext cx="828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Set </a:t>
            </a:r>
            <a:r>
              <a:rPr lang="en-AU" sz="2800" dirty="0" err="1">
                <a:solidFill>
                  <a:schemeClr val="accent2"/>
                </a:solidFill>
              </a:rPr>
              <a:t>A</a:t>
            </a:r>
            <a:r>
              <a:rPr lang="en-AU" sz="2800" baseline="-25000" dirty="0" err="1">
                <a:solidFill>
                  <a:schemeClr val="accent2"/>
                </a:solidFill>
              </a:rPr>
              <a:t>pq</a:t>
            </a:r>
            <a:r>
              <a:rPr lang="en-AU" sz="2800" dirty="0"/>
              <a:t> to be the variable, representing the set of strings that can be generated in M from </a:t>
            </a:r>
            <a:r>
              <a:rPr lang="en-AU" sz="2800" dirty="0">
                <a:solidFill>
                  <a:srgbClr val="FF0000"/>
                </a:solidFill>
              </a:rPr>
              <a:t>p</a:t>
            </a:r>
            <a:r>
              <a:rPr lang="en-AU" sz="2800" dirty="0"/>
              <a:t> with empty stack, and from </a:t>
            </a:r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/>
              <a:t> with empty stack</a:t>
            </a:r>
          </a:p>
        </p:txBody>
      </p:sp>
    </p:spTree>
    <p:extLst>
      <p:ext uri="{BB962C8B-B14F-4D97-AF65-F5344CB8AC3E}">
        <p14:creationId xmlns:p14="http://schemas.microsoft.com/office/powerpoint/2010/main" val="37754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30FA-E943-904F-95DE-E452418E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Submission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assignment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1BC9-7C4F-C14E-8957-A21B12D9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Ed</a:t>
            </a:r>
            <a:r>
              <a:rPr lang="zh-CN" altLang="en-US" dirty="0"/>
              <a:t> </a:t>
            </a:r>
            <a:r>
              <a:rPr lang="en-US" altLang="zh-CN" dirty="0"/>
              <a:t>(click</a:t>
            </a:r>
            <a:r>
              <a:rPr lang="zh-CN" altLang="en-US" dirty="0"/>
              <a:t> </a:t>
            </a:r>
            <a:r>
              <a:rPr lang="en-US" altLang="zh-CN" dirty="0"/>
              <a:t>mark),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Canvas</a:t>
            </a:r>
            <a:r>
              <a:rPr lang="zh-CN" altLang="en-US" dirty="0"/>
              <a:t> </a:t>
            </a:r>
            <a:r>
              <a:rPr lang="en-US" altLang="zh-CN" dirty="0"/>
              <a:t>(download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zip)</a:t>
            </a:r>
          </a:p>
          <a:p>
            <a:r>
              <a:rPr lang="en-US" altLang="zh-CN" dirty="0"/>
              <a:t>Report: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Canvas</a:t>
            </a:r>
            <a:r>
              <a:rPr lang="zh-CN" altLang="en-US" dirty="0"/>
              <a:t> </a:t>
            </a:r>
            <a:r>
              <a:rPr lang="en-US" altLang="zh-CN" dirty="0"/>
              <a:t>(PDF,</a:t>
            </a:r>
            <a:r>
              <a:rPr lang="zh-CN" altLang="en-US" dirty="0"/>
              <a:t> </a:t>
            </a:r>
            <a:r>
              <a:rPr lang="en-US" altLang="zh-CN" dirty="0"/>
              <a:t>word…)</a:t>
            </a:r>
          </a:p>
          <a:p>
            <a:endParaRPr lang="en-US" dirty="0"/>
          </a:p>
          <a:p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date: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Friday!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80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1D55-C53E-CD4F-8760-2E7F7375F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877" y="2349767"/>
            <a:ext cx="5668703" cy="3991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What rule do we deduce for case 2?</a:t>
            </a:r>
            <a:r>
              <a:rPr lang="en-AU" dirty="0">
                <a:solidFill>
                  <a:srgbClr val="FF0000"/>
                </a:solidFill>
              </a:rPr>
              <a:t> Polling time</a:t>
            </a:r>
            <a:r>
              <a:rPr lang="en-AU" dirty="0"/>
              <a:t>!</a:t>
            </a:r>
            <a:endParaRPr lang="en-AU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AU" dirty="0" err="1">
                <a:solidFill>
                  <a:schemeClr val="accent2"/>
                </a:solidFill>
              </a:rPr>
              <a:t>A</a:t>
            </a:r>
            <a:r>
              <a:rPr lang="en-AU" baseline="-25000" dirty="0" err="1">
                <a:solidFill>
                  <a:schemeClr val="accent2"/>
                </a:solidFill>
              </a:rPr>
              <a:t>pq</a:t>
            </a:r>
            <a:r>
              <a:rPr lang="en-AU" dirty="0"/>
              <a:t>=</a:t>
            </a:r>
            <a:r>
              <a:rPr lang="en-AU" dirty="0" err="1">
                <a:solidFill>
                  <a:srgbClr val="FFFF00"/>
                </a:solidFill>
              </a:rPr>
              <a:t>a</a:t>
            </a:r>
            <a:r>
              <a:rPr lang="en-AU" dirty="0" err="1">
                <a:solidFill>
                  <a:srgbClr val="00B050"/>
                </a:solidFill>
              </a:rPr>
              <a:t>A</a:t>
            </a:r>
            <a:r>
              <a:rPr lang="en-AU" baseline="-25000" dirty="0" err="1">
                <a:solidFill>
                  <a:srgbClr val="00B050"/>
                </a:solidFill>
              </a:rPr>
              <a:t>rs</a:t>
            </a:r>
            <a:r>
              <a:rPr lang="en-AU" dirty="0" err="1">
                <a:solidFill>
                  <a:srgbClr val="FFFF00"/>
                </a:solidFill>
              </a:rPr>
              <a:t>b</a:t>
            </a:r>
            <a:endParaRPr lang="en-AU" dirty="0">
              <a:solidFill>
                <a:srgbClr val="FFFF00"/>
              </a:solidFill>
            </a:endParaRPr>
          </a:p>
          <a:p>
            <a:r>
              <a:rPr lang="en-AU" dirty="0"/>
              <a:t>Wait… At state </a:t>
            </a:r>
            <a:r>
              <a:rPr lang="en-AU" dirty="0">
                <a:solidFill>
                  <a:srgbClr val="FF0000"/>
                </a:solidFill>
              </a:rPr>
              <a:t>r</a:t>
            </a:r>
            <a:r>
              <a:rPr lang="en-AU" dirty="0"/>
              <a:t> there is something on the stack!</a:t>
            </a:r>
          </a:p>
          <a:p>
            <a:r>
              <a:rPr lang="en-AU" dirty="0"/>
              <a:t>If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is pushed at state </a:t>
            </a:r>
            <a:r>
              <a:rPr lang="en-AU" dirty="0">
                <a:solidFill>
                  <a:srgbClr val="FF0000"/>
                </a:solidFill>
              </a:rPr>
              <a:t>p</a:t>
            </a:r>
            <a:r>
              <a:rPr lang="en-AU" dirty="0"/>
              <a:t>, we may want to think of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is the new stack bottom symbol</a:t>
            </a:r>
          </a:p>
          <a:p>
            <a:r>
              <a:rPr lang="en-AU" dirty="0"/>
              <a:t>So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should only be popped from </a:t>
            </a:r>
            <a:r>
              <a:rPr lang="en-AU" dirty="0">
                <a:solidFill>
                  <a:srgbClr val="00B050"/>
                </a:solidFill>
              </a:rPr>
              <a:t>s</a:t>
            </a:r>
            <a:r>
              <a:rPr lang="en-AU" dirty="0"/>
              <a:t> to </a:t>
            </a:r>
            <a:r>
              <a:rPr lang="en-AU" dirty="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D8B8-CD50-A949-B67B-0980EBD18026}"/>
              </a:ext>
            </a:extLst>
          </p:cNvPr>
          <p:cNvSpPr txBox="1"/>
          <p:nvPr/>
        </p:nvSpPr>
        <p:spPr>
          <a:xfrm>
            <a:off x="375917" y="2349769"/>
            <a:ext cx="551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2. If not, read </a:t>
            </a:r>
            <a:r>
              <a:rPr lang="en-AU" sz="2800" dirty="0">
                <a:solidFill>
                  <a:srgbClr val="FFFF00"/>
                </a:solidFill>
              </a:rPr>
              <a:t>a</a:t>
            </a:r>
            <a:r>
              <a:rPr lang="en-AU" sz="2800" dirty="0"/>
              <a:t> &amp; move to </a:t>
            </a:r>
            <a:r>
              <a:rPr lang="en-AU" sz="2800" dirty="0">
                <a:solidFill>
                  <a:srgbClr val="FF0000"/>
                </a:solidFill>
              </a:rPr>
              <a:t>r</a:t>
            </a:r>
            <a:r>
              <a:rPr lang="en-AU" sz="2800" dirty="0"/>
              <a:t> from </a:t>
            </a:r>
            <a:r>
              <a:rPr lang="en-AU" sz="2800" dirty="0">
                <a:solidFill>
                  <a:srgbClr val="FF0000"/>
                </a:solidFill>
              </a:rPr>
              <a:t>p</a:t>
            </a:r>
            <a:r>
              <a:rPr lang="en-AU" sz="2800" dirty="0"/>
              <a:t>, and read </a:t>
            </a:r>
            <a:r>
              <a:rPr lang="en-AU" sz="2800" dirty="0">
                <a:solidFill>
                  <a:srgbClr val="FFFF00"/>
                </a:solidFill>
              </a:rPr>
              <a:t>b</a:t>
            </a:r>
            <a:r>
              <a:rPr lang="en-AU" sz="2800" dirty="0"/>
              <a:t> &amp; move from </a:t>
            </a:r>
            <a:r>
              <a:rPr lang="en-AU" sz="2800" dirty="0">
                <a:solidFill>
                  <a:srgbClr val="00B050"/>
                </a:solidFill>
              </a:rPr>
              <a:t>s</a:t>
            </a:r>
            <a:r>
              <a:rPr lang="en-AU" sz="2800" dirty="0"/>
              <a:t> to </a:t>
            </a:r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/>
              <a:t>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47AB56-B119-1D42-908C-7E0D4F6D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7" y="3303876"/>
            <a:ext cx="5181600" cy="2060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CDB1CE-80DA-F34B-ABFC-AA34E7396F9C}"/>
              </a:ext>
            </a:extLst>
          </p:cNvPr>
          <p:cNvSpPr txBox="1"/>
          <p:nvPr/>
        </p:nvSpPr>
        <p:spPr>
          <a:xfrm>
            <a:off x="375917" y="516983"/>
            <a:ext cx="828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Set </a:t>
            </a:r>
            <a:r>
              <a:rPr lang="en-AU" sz="2800" dirty="0" err="1">
                <a:solidFill>
                  <a:schemeClr val="accent2"/>
                </a:solidFill>
              </a:rPr>
              <a:t>A</a:t>
            </a:r>
            <a:r>
              <a:rPr lang="en-AU" sz="2800" baseline="-25000" dirty="0" err="1">
                <a:solidFill>
                  <a:schemeClr val="accent2"/>
                </a:solidFill>
              </a:rPr>
              <a:t>pq</a:t>
            </a:r>
            <a:r>
              <a:rPr lang="en-AU" sz="2800" dirty="0"/>
              <a:t> to be the variable, representing the set of strings that can be generated in M from </a:t>
            </a:r>
            <a:r>
              <a:rPr lang="en-AU" sz="2800" dirty="0">
                <a:solidFill>
                  <a:srgbClr val="FF0000"/>
                </a:solidFill>
              </a:rPr>
              <a:t>p</a:t>
            </a:r>
            <a:r>
              <a:rPr lang="en-AU" sz="2800" dirty="0"/>
              <a:t> with empty stack, and from </a:t>
            </a:r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/>
              <a:t> with empty stack</a:t>
            </a:r>
          </a:p>
        </p:txBody>
      </p:sp>
    </p:spTree>
    <p:extLst>
      <p:ext uri="{BB962C8B-B14F-4D97-AF65-F5344CB8AC3E}">
        <p14:creationId xmlns:p14="http://schemas.microsoft.com/office/powerpoint/2010/main" val="4699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1D55-C53E-CD4F-8760-2E7F7375F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7243"/>
            <a:ext cx="5181600" cy="5879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2. </a:t>
            </a:r>
            <a:r>
              <a:rPr lang="en-AU" dirty="0" err="1">
                <a:solidFill>
                  <a:schemeClr val="accent2"/>
                </a:solidFill>
              </a:rPr>
              <a:t>A</a:t>
            </a:r>
            <a:r>
              <a:rPr lang="en-AU" baseline="-25000" dirty="0" err="1">
                <a:solidFill>
                  <a:schemeClr val="accent2"/>
                </a:solidFill>
              </a:rPr>
              <a:t>pq</a:t>
            </a:r>
            <a:r>
              <a:rPr lang="en-AU" dirty="0"/>
              <a:t>=</a:t>
            </a:r>
            <a:r>
              <a:rPr lang="en-AU" dirty="0" err="1">
                <a:solidFill>
                  <a:srgbClr val="FFFF00"/>
                </a:solidFill>
              </a:rPr>
              <a:t>a</a:t>
            </a:r>
            <a:r>
              <a:rPr lang="en-AU" dirty="0" err="1">
                <a:solidFill>
                  <a:srgbClr val="00B050"/>
                </a:solidFill>
              </a:rPr>
              <a:t>A</a:t>
            </a:r>
            <a:r>
              <a:rPr lang="en-AU" baseline="-25000" dirty="0" err="1">
                <a:solidFill>
                  <a:srgbClr val="00B050"/>
                </a:solidFill>
              </a:rPr>
              <a:t>rs</a:t>
            </a:r>
            <a:r>
              <a:rPr lang="en-AU" dirty="0" err="1">
                <a:solidFill>
                  <a:srgbClr val="FFFF00"/>
                </a:solidFill>
              </a:rPr>
              <a:t>b</a:t>
            </a:r>
            <a:endParaRPr lang="en-AU" dirty="0"/>
          </a:p>
          <a:p>
            <a:r>
              <a:rPr lang="en-AU" dirty="0"/>
              <a:t>If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is pushed at state </a:t>
            </a:r>
            <a:r>
              <a:rPr lang="en-AU" dirty="0">
                <a:solidFill>
                  <a:srgbClr val="FF0000"/>
                </a:solidFill>
              </a:rPr>
              <a:t>p</a:t>
            </a:r>
            <a:r>
              <a:rPr lang="en-AU" dirty="0"/>
              <a:t>, we may want to think of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is the new stack bottom symbol</a:t>
            </a:r>
          </a:p>
          <a:p>
            <a:r>
              <a:rPr lang="en-AU" dirty="0"/>
              <a:t>So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should only be popped from </a:t>
            </a:r>
            <a:r>
              <a:rPr lang="en-AU" dirty="0">
                <a:solidFill>
                  <a:srgbClr val="00B050"/>
                </a:solidFill>
              </a:rPr>
              <a:t>s</a:t>
            </a:r>
            <a:r>
              <a:rPr lang="en-AU" dirty="0"/>
              <a:t> to </a:t>
            </a:r>
            <a:r>
              <a:rPr lang="en-AU" dirty="0">
                <a:solidFill>
                  <a:srgbClr val="00B050"/>
                </a:solidFill>
              </a:rPr>
              <a:t>q</a:t>
            </a:r>
            <a:r>
              <a:rPr lang="en-AU" dirty="0"/>
              <a:t> </a:t>
            </a:r>
          </a:p>
          <a:p>
            <a:r>
              <a:rPr lang="en-AU" dirty="0"/>
              <a:t>If this can be done, then the above equation makes sense</a:t>
            </a:r>
          </a:p>
          <a:p>
            <a:r>
              <a:rPr lang="en-AU" dirty="0"/>
              <a:t>How to ensure that? </a:t>
            </a:r>
          </a:p>
          <a:p>
            <a:r>
              <a:rPr lang="en-AU" dirty="0"/>
              <a:t>Bad case: at state </a:t>
            </a:r>
            <a:r>
              <a:rPr lang="en-AU" dirty="0">
                <a:solidFill>
                  <a:srgbClr val="FF0000"/>
                </a:solidFill>
              </a:rPr>
              <a:t>r</a:t>
            </a:r>
            <a:r>
              <a:rPr lang="en-AU" dirty="0"/>
              <a:t>, pop </a:t>
            </a:r>
            <a:r>
              <a:rPr lang="en-AU" dirty="0">
                <a:solidFill>
                  <a:srgbClr val="FFD8FF"/>
                </a:solidFill>
              </a:rPr>
              <a:t>x</a:t>
            </a:r>
            <a:r>
              <a:rPr lang="en-AU" dirty="0"/>
              <a:t> and push </a:t>
            </a:r>
            <a:r>
              <a:rPr lang="en-AU" dirty="0">
                <a:solidFill>
                  <a:srgbClr val="92D050"/>
                </a:solidFill>
              </a:rPr>
              <a:t>y</a:t>
            </a:r>
          </a:p>
          <a:p>
            <a:r>
              <a:rPr lang="en-AU" dirty="0"/>
              <a:t>To avoid bad case: each transition only does push or pop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D8B8-CD50-A949-B67B-0980EBD18026}"/>
              </a:ext>
            </a:extLst>
          </p:cNvPr>
          <p:cNvSpPr txBox="1"/>
          <p:nvPr/>
        </p:nvSpPr>
        <p:spPr>
          <a:xfrm>
            <a:off x="503239" y="354393"/>
            <a:ext cx="551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2. If not, read a &amp; move to r from p, and read b &amp; move from s to q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47AB56-B119-1D42-908C-7E0D4F6D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9" y="1308500"/>
            <a:ext cx="5181600" cy="2060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7B1040-10A3-C14E-B080-BAE5B48E106C}"/>
              </a:ext>
            </a:extLst>
          </p:cNvPr>
          <p:cNvSpPr txBox="1"/>
          <p:nvPr/>
        </p:nvSpPr>
        <p:spPr>
          <a:xfrm>
            <a:off x="742950" y="3929062"/>
            <a:ext cx="4941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Set </a:t>
            </a:r>
            <a:r>
              <a:rPr lang="en-AU" sz="2800" dirty="0" err="1">
                <a:solidFill>
                  <a:schemeClr val="accent2"/>
                </a:solidFill>
              </a:rPr>
              <a:t>A</a:t>
            </a:r>
            <a:r>
              <a:rPr lang="en-AU" sz="2800" baseline="-25000" dirty="0" err="1">
                <a:solidFill>
                  <a:schemeClr val="accent2"/>
                </a:solidFill>
              </a:rPr>
              <a:t>pq</a:t>
            </a:r>
            <a:r>
              <a:rPr lang="en-AU" sz="2800" dirty="0"/>
              <a:t> to be the variable, representing the set of strings that can be generated in M from </a:t>
            </a:r>
            <a:r>
              <a:rPr lang="en-AU" sz="2800" dirty="0">
                <a:solidFill>
                  <a:srgbClr val="FF0000"/>
                </a:solidFill>
              </a:rPr>
              <a:t>p</a:t>
            </a:r>
            <a:r>
              <a:rPr lang="en-AU" sz="2800" dirty="0"/>
              <a:t> with empty stack, and from </a:t>
            </a:r>
            <a:r>
              <a:rPr lang="en-AU" sz="2800" dirty="0">
                <a:solidFill>
                  <a:srgbClr val="00B050"/>
                </a:solidFill>
              </a:rPr>
              <a:t>q</a:t>
            </a:r>
            <a:r>
              <a:rPr lang="en-AU" sz="2800" dirty="0"/>
              <a:t> with empty stack</a:t>
            </a:r>
          </a:p>
        </p:txBody>
      </p:sp>
    </p:spTree>
    <p:extLst>
      <p:ext uri="{BB962C8B-B14F-4D97-AF65-F5344CB8AC3E}">
        <p14:creationId xmlns:p14="http://schemas.microsoft.com/office/powerpoint/2010/main" val="3201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C014DD-9804-1445-BB62-7101DB51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Pre-process the 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834A66-5879-E547-B41B-A790E09E1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We wish to put the PDA M in the following format: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It has a single accept state</a:t>
                </a:r>
              </a:p>
              <a:p>
                <a:pPr algn="r">
                  <a:buFont typeface="Wingdings" pitchFamily="2" charset="2"/>
                  <a:buChar char="ü"/>
                </a:pPr>
                <a:r>
                  <a:rPr lang="en-AU" dirty="0"/>
                  <a:t>Add a new accept state, use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AU" dirty="0"/>
                  <a:t>-transitions </a:t>
                </a:r>
                <a:br>
                  <a:rPr lang="en-AU" dirty="0"/>
                </a:br>
                <a:r>
                  <a:rPr lang="en-AU" dirty="0"/>
                  <a:t>to transit from old accept states to it</a:t>
                </a:r>
              </a:p>
              <a:p>
                <a:pPr marL="0" indent="0">
                  <a:buNone/>
                </a:pPr>
                <a:r>
                  <a:rPr lang="en-AU" dirty="0"/>
                  <a:t>2.   It accepts with empty stack</a:t>
                </a:r>
              </a:p>
              <a:p>
                <a:pPr algn="r">
                  <a:buFont typeface="Wingdings" pitchFamily="2" charset="2"/>
                  <a:buChar char="ü"/>
                </a:pPr>
                <a:r>
                  <a:rPr lang="en-AU" dirty="0"/>
                  <a:t>In the unique accept state, add self-loops that pop stack symbols</a:t>
                </a:r>
              </a:p>
              <a:p>
                <a:pPr marL="0" indent="0">
                  <a:buNone/>
                </a:pPr>
                <a:r>
                  <a:rPr lang="en-AU" dirty="0"/>
                  <a:t>3.   Every transition either pops a symbol, or pushes a symbol… </a:t>
                </a:r>
              </a:p>
              <a:p>
                <a:pPr algn="r">
                  <a:buFont typeface="Wingdings" pitchFamily="2" charset="2"/>
                  <a:buChar char="ü"/>
                </a:pPr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834A66-5879-E547-B41B-A790E09E1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3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4E36-199E-7C4B-A1E9-422D47FF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Pre-process the PDA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86A9-4AC5-F942-A993-899397DE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3.   Every transition either pops a symbol, or pushes a symbol…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2B7481-32B4-344A-8883-A2D2AE6786F6}"/>
              </a:ext>
            </a:extLst>
          </p:cNvPr>
          <p:cNvSpPr/>
          <p:nvPr/>
        </p:nvSpPr>
        <p:spPr>
          <a:xfrm>
            <a:off x="766909" y="2858947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3B2B5F-E2A7-524D-BB0C-0A1211F752C5}"/>
              </a:ext>
            </a:extLst>
          </p:cNvPr>
          <p:cNvSpPr/>
          <p:nvPr/>
        </p:nvSpPr>
        <p:spPr>
          <a:xfrm>
            <a:off x="4590413" y="2858947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8AB203-80E7-2940-A78A-5A7D20750CF0}"/>
              </a:ext>
            </a:extLst>
          </p:cNvPr>
          <p:cNvSpPr/>
          <p:nvPr/>
        </p:nvSpPr>
        <p:spPr>
          <a:xfrm>
            <a:off x="766909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B0548C-B22B-4F48-9DC3-24358C4D03B3}"/>
              </a:ext>
            </a:extLst>
          </p:cNvPr>
          <p:cNvSpPr/>
          <p:nvPr/>
        </p:nvSpPr>
        <p:spPr>
          <a:xfrm>
            <a:off x="2678661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42D541-9445-354F-A5B1-E1CEF6512960}"/>
              </a:ext>
            </a:extLst>
          </p:cNvPr>
          <p:cNvSpPr/>
          <p:nvPr/>
        </p:nvSpPr>
        <p:spPr>
          <a:xfrm>
            <a:off x="4590413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75929D-64BA-C745-B82E-E9A4D00E1470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1623435" y="3287210"/>
            <a:ext cx="29669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577545-0EE6-BF45-9CD9-49BF50B32667}"/>
                  </a:ext>
                </a:extLst>
              </p:cNvPr>
              <p:cNvSpPr txBox="1"/>
              <p:nvPr/>
            </p:nvSpPr>
            <p:spPr>
              <a:xfrm>
                <a:off x="2370967" y="2690608"/>
                <a:ext cx="1325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577545-0EE6-BF45-9CD9-49BF50B32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67" y="2690608"/>
                <a:ext cx="1325043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4C7BCC-24A1-F44F-9CDA-24DC43C159B5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623435" y="4748795"/>
            <a:ext cx="1055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872A9D-BCBA-1B49-B1A9-BF328347C8B7}"/>
              </a:ext>
            </a:extLst>
          </p:cNvPr>
          <p:cNvCxnSpPr>
            <a:cxnSpLocks/>
          </p:cNvCxnSpPr>
          <p:nvPr/>
        </p:nvCxnSpPr>
        <p:spPr>
          <a:xfrm>
            <a:off x="3535187" y="4730749"/>
            <a:ext cx="1055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B76E57-23E1-5A4D-825E-9A05A75E53EC}"/>
                  </a:ext>
                </a:extLst>
              </p:cNvPr>
              <p:cNvSpPr txBox="1"/>
              <p:nvPr/>
            </p:nvSpPr>
            <p:spPr>
              <a:xfrm>
                <a:off x="1532767" y="4197169"/>
                <a:ext cx="1297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B76E57-23E1-5A4D-825E-9A05A75E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67" y="4197169"/>
                <a:ext cx="129747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5E8424-0898-A741-B03E-26BD645C9271}"/>
                  </a:ext>
                </a:extLst>
              </p:cNvPr>
              <p:cNvSpPr txBox="1"/>
              <p:nvPr/>
            </p:nvSpPr>
            <p:spPr>
              <a:xfrm>
                <a:off x="3442107" y="4207402"/>
                <a:ext cx="1271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5E8424-0898-A741-B03E-26BD645C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07" y="4207402"/>
                <a:ext cx="1271630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0B155B7C-777F-4948-8F74-64FE7C022AEE}"/>
              </a:ext>
            </a:extLst>
          </p:cNvPr>
          <p:cNvSpPr/>
          <p:nvPr/>
        </p:nvSpPr>
        <p:spPr>
          <a:xfrm>
            <a:off x="6394341" y="2858947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73AFEE-4FE1-7949-8BB5-249645C341B8}"/>
              </a:ext>
            </a:extLst>
          </p:cNvPr>
          <p:cNvSpPr/>
          <p:nvPr/>
        </p:nvSpPr>
        <p:spPr>
          <a:xfrm>
            <a:off x="10217845" y="2858947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C65F76-4F75-D249-81E1-B75656A3DE8E}"/>
              </a:ext>
            </a:extLst>
          </p:cNvPr>
          <p:cNvSpPr/>
          <p:nvPr/>
        </p:nvSpPr>
        <p:spPr>
          <a:xfrm>
            <a:off x="6394341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60C4AC-8936-9E47-ACCD-5ACCDD55138A}"/>
              </a:ext>
            </a:extLst>
          </p:cNvPr>
          <p:cNvSpPr/>
          <p:nvPr/>
        </p:nvSpPr>
        <p:spPr>
          <a:xfrm>
            <a:off x="8306093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43FA49-D2FE-D648-8619-B93AAD734E97}"/>
              </a:ext>
            </a:extLst>
          </p:cNvPr>
          <p:cNvSpPr/>
          <p:nvPr/>
        </p:nvSpPr>
        <p:spPr>
          <a:xfrm>
            <a:off x="10217845" y="4320532"/>
            <a:ext cx="856526" cy="85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357CAA-52C2-4643-99A1-23985D62D56D}"/>
              </a:ext>
            </a:extLst>
          </p:cNvPr>
          <p:cNvCxnSpPr>
            <a:stCxn id="20" idx="6"/>
            <a:endCxn id="21" idx="2"/>
          </p:cNvCxnSpPr>
          <p:nvPr/>
        </p:nvCxnSpPr>
        <p:spPr>
          <a:xfrm>
            <a:off x="7250867" y="3287210"/>
            <a:ext cx="29669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28FC69-5ADE-264E-93A4-A5E89C0E0AA8}"/>
                  </a:ext>
                </a:extLst>
              </p:cNvPr>
              <p:cNvSpPr txBox="1"/>
              <p:nvPr/>
            </p:nvSpPr>
            <p:spPr>
              <a:xfrm>
                <a:off x="7998399" y="2690608"/>
                <a:ext cx="1273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28FC69-5ADE-264E-93A4-A5E89C0E0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399" y="2690608"/>
                <a:ext cx="127387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E71E37-4BE3-DE4A-AF16-B29318D78498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7250867" y="4748795"/>
            <a:ext cx="1055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7A757-00FE-7043-AE4D-D4BA828A174A}"/>
              </a:ext>
            </a:extLst>
          </p:cNvPr>
          <p:cNvCxnSpPr>
            <a:cxnSpLocks/>
          </p:cNvCxnSpPr>
          <p:nvPr/>
        </p:nvCxnSpPr>
        <p:spPr>
          <a:xfrm>
            <a:off x="9162619" y="4730749"/>
            <a:ext cx="1055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9A494-B7A4-C94D-A5A2-97EF40A79082}"/>
                  </a:ext>
                </a:extLst>
              </p:cNvPr>
              <p:cNvSpPr txBox="1"/>
              <p:nvPr/>
            </p:nvSpPr>
            <p:spPr>
              <a:xfrm>
                <a:off x="7160199" y="4197169"/>
                <a:ext cx="1297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9A494-B7A4-C94D-A5A2-97EF40A7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199" y="4197169"/>
                <a:ext cx="12974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801331-AB74-FF42-B9A0-9B0EDB07A9B4}"/>
                  </a:ext>
                </a:extLst>
              </p:cNvPr>
              <p:cNvSpPr txBox="1"/>
              <p:nvPr/>
            </p:nvSpPr>
            <p:spPr>
              <a:xfrm>
                <a:off x="9069539" y="4207402"/>
                <a:ext cx="1267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801331-AB74-FF42-B9A0-9B0EDB07A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39" y="4207402"/>
                <a:ext cx="12676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4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1FE6-6A7F-3C4C-B0DC-04ACC5A3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PDA to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89AF1-6806-614C-B38A-551C0D2F1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b="0" dirty="0"/>
                  <a:t>PDA: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Construct CFG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,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any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add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AU" dirty="0">
                  <a:solidFill>
                    <a:srgbClr val="FFD8FF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add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, such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∋(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∋(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add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b="0" i="1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89AF1-6806-614C-B38A-551C0D2F1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 r="-6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2B90-E979-BA44-A125-39915414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D9A88DF-C4B9-8C41-B51D-1D94674AC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48619"/>
            <a:ext cx="5930900" cy="2400300"/>
          </a:xfr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4D36C4BC-C430-9143-BED1-1214B73A1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25131"/>
            <a:ext cx="65532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1D38-FC19-3945-9442-3A7A06CD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this construction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3C3E-0006-5E47-8F01-233EDF98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Anything the PDA puts on the stack will be removed if it accepts (rules generated in step 5)</a:t>
            </a:r>
          </a:p>
          <a:p>
            <a:r>
              <a:rPr lang="en-AU" dirty="0"/>
              <a:t>If you from state p to state q ending with an empty stack at q, it might go from state p to r emptying the stack, then r to q filling it up and emptying it again (rules generated in step 4).</a:t>
            </a:r>
          </a:p>
          <a:p>
            <a:r>
              <a:rPr lang="en-AU" dirty="0"/>
              <a:t>So it’s really creating a grammar that tracks how the stack is manipulated.</a:t>
            </a:r>
          </a:p>
        </p:txBody>
      </p:sp>
    </p:spTree>
    <p:extLst>
      <p:ext uri="{BB962C8B-B14F-4D97-AF65-F5344CB8AC3E}">
        <p14:creationId xmlns:p14="http://schemas.microsoft.com/office/powerpoint/2010/main" val="22081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EF15-7BD2-3747-A3EE-9FF34CB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856-4211-AB48-A215-2C3E2C4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Context free grammar</a:t>
            </a:r>
          </a:p>
          <a:p>
            <a:pPr lvl="1"/>
            <a:r>
              <a:rPr lang="en-AU" dirty="0"/>
              <a:t>Grammar: another way to generate languages</a:t>
            </a:r>
          </a:p>
          <a:p>
            <a:pPr lvl="1"/>
            <a:r>
              <a:rPr lang="en-AU" dirty="0"/>
              <a:t>Context free: left-hand side of the rule is a single variable</a:t>
            </a:r>
          </a:p>
          <a:p>
            <a:r>
              <a:rPr lang="en-AU" dirty="0"/>
              <a:t>CFG and PDA</a:t>
            </a:r>
          </a:p>
          <a:p>
            <a:pPr lvl="1"/>
            <a:r>
              <a:rPr lang="en-AU" dirty="0"/>
              <a:t>Equivalence in power</a:t>
            </a:r>
          </a:p>
          <a:p>
            <a:pPr lvl="1"/>
            <a:r>
              <a:rPr lang="en-AU" dirty="0"/>
              <a:t>From CFG to PDA: use stacks to track the rules applied</a:t>
            </a:r>
          </a:p>
          <a:p>
            <a:pPr lvl="1"/>
            <a:r>
              <a:rPr lang="en-AU" dirty="0"/>
              <a:t>From PDA to CFG: use rules to track the stack changes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731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EB4A-41FC-F466-C9C6-4EC09FA7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2 is alive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A2F-12D3-24EC-BB04-43FD9D2E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Please take a look when you have time</a:t>
            </a:r>
          </a:p>
          <a:p>
            <a:r>
              <a:rPr lang="en-AU" dirty="0"/>
              <a:t>Our next lecture will be directly related to assignment 2</a:t>
            </a:r>
          </a:p>
          <a:p>
            <a:r>
              <a:rPr lang="en-AU" dirty="0"/>
              <a:t>You can start thinking of forming your group!</a:t>
            </a:r>
          </a:p>
        </p:txBody>
      </p:sp>
    </p:spTree>
    <p:extLst>
      <p:ext uri="{BB962C8B-B14F-4D97-AF65-F5344CB8AC3E}">
        <p14:creationId xmlns:p14="http://schemas.microsoft.com/office/powerpoint/2010/main" val="351291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2B8-9604-1745-B1E4-96AACB6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AU" altLang="zh-CN" dirty="0"/>
              <a:t>last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96D-665B-C047-A700-9A2C54BC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Pumping lemma</a:t>
            </a:r>
          </a:p>
          <a:p>
            <a:pPr lvl="1"/>
            <a:r>
              <a:rPr lang="en-AU" dirty="0"/>
              <a:t>A useful approach to prove that a language is non-regular</a:t>
            </a:r>
          </a:p>
          <a:p>
            <a:r>
              <a:rPr lang="en-AU" dirty="0" err="1"/>
              <a:t>Myhill-Nerode</a:t>
            </a:r>
            <a:r>
              <a:rPr lang="en-AU" dirty="0"/>
              <a:t> theorem</a:t>
            </a:r>
          </a:p>
          <a:p>
            <a:pPr lvl="1"/>
            <a:r>
              <a:rPr lang="en-AU" dirty="0"/>
              <a:t>Equivalence classes on strings</a:t>
            </a:r>
          </a:p>
          <a:p>
            <a:pPr lvl="1"/>
            <a:r>
              <a:rPr lang="en-AU" dirty="0"/>
              <a:t>Can be used to prove non-regularity</a:t>
            </a:r>
          </a:p>
          <a:p>
            <a:r>
              <a:rPr lang="en-AU" dirty="0"/>
              <a:t>Pushdown automata</a:t>
            </a:r>
          </a:p>
          <a:p>
            <a:pPr lvl="1"/>
            <a:r>
              <a:rPr lang="en-AU" dirty="0"/>
              <a:t>Automata augmented with a stack</a:t>
            </a:r>
          </a:p>
          <a:p>
            <a:pPr lvl="1"/>
            <a:r>
              <a:rPr lang="en-AU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2460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BDB0-7EF1-4546-B081-EA49AE84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Pushdown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B5DF-FC13-9E4A-9556-B51417D7C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M</a:t>
            </a:r>
            <a:r>
              <a:rPr lang="en-AU" dirty="0"/>
              <a:t> be a finite automata, and suppose M has access to a </a:t>
            </a:r>
            <a:r>
              <a:rPr lang="en-AU" dirty="0">
                <a:solidFill>
                  <a:srgbClr val="00B050"/>
                </a:solidFill>
              </a:rPr>
              <a:t>stack</a:t>
            </a:r>
          </a:p>
          <a:p>
            <a:r>
              <a:rPr lang="en-AU" dirty="0"/>
              <a:t>How will the </a:t>
            </a:r>
            <a:r>
              <a:rPr lang="en-AU" dirty="0">
                <a:solidFill>
                  <a:srgbClr val="00B050"/>
                </a:solidFill>
              </a:rPr>
              <a:t>stack</a:t>
            </a:r>
            <a:r>
              <a:rPr lang="en-AU" dirty="0"/>
              <a:t> help </a:t>
            </a:r>
            <a:r>
              <a:rPr lang="en-AU" dirty="0">
                <a:solidFill>
                  <a:schemeClr val="accent2"/>
                </a:solidFill>
              </a:rPr>
              <a:t>M</a:t>
            </a:r>
            <a:r>
              <a:rPr lang="en-AU" dirty="0"/>
              <a:t>? </a:t>
            </a:r>
          </a:p>
          <a:p>
            <a:r>
              <a:rPr lang="en-AU" dirty="0"/>
              <a:t>Previously the transition is determined by a state and a letter</a:t>
            </a:r>
          </a:p>
          <a:p>
            <a:r>
              <a:rPr lang="en-AU" dirty="0"/>
              <a:t>Now it has access to the </a:t>
            </a:r>
            <a:r>
              <a:rPr lang="en-AU" dirty="0">
                <a:solidFill>
                  <a:srgbClr val="00B050"/>
                </a:solidFill>
              </a:rPr>
              <a:t>stack</a:t>
            </a:r>
          </a:p>
          <a:p>
            <a:pPr lvl="1"/>
            <a:r>
              <a:rPr lang="en-AU" dirty="0"/>
              <a:t>So the </a:t>
            </a:r>
            <a:r>
              <a:rPr lang="en-AU" dirty="0">
                <a:solidFill>
                  <a:srgbClr val="00B050"/>
                </a:solidFill>
              </a:rPr>
              <a:t>top stack symbol </a:t>
            </a:r>
            <a:r>
              <a:rPr lang="en-AU" dirty="0"/>
              <a:t>can help</a:t>
            </a:r>
          </a:p>
          <a:p>
            <a:r>
              <a:rPr lang="en-AU" dirty="0"/>
              <a:t>Previously the transition goes to a second state</a:t>
            </a:r>
          </a:p>
          <a:p>
            <a:r>
              <a:rPr lang="en-AU" dirty="0"/>
              <a:t>Now it also needs to </a:t>
            </a:r>
            <a:r>
              <a:rPr lang="en-AU" dirty="0">
                <a:solidFill>
                  <a:srgbClr val="00B050"/>
                </a:solidFill>
              </a:rPr>
              <a:t>operate the stack</a:t>
            </a:r>
            <a:r>
              <a:rPr lang="en-AU" dirty="0"/>
              <a:t>… 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E634240-4674-4543-9B95-934285AE1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100" y="2880519"/>
            <a:ext cx="4749800" cy="2831612"/>
          </a:xfr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5996D-8C2D-3C42-9C5C-D808DE0B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709216"/>
            <a:ext cx="474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1197-F2F7-E74E-8380-0061EA0B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Pushdown automata: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58BCDE-FDDE-1F49-BAF1-EADDBA714D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Def. A pushdown automaton is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string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stack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transition function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start state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58BCDE-FDDE-1F49-BAF1-EADDBA714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3198" b="-20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647D11-F47B-F548-84D8-423FC413C9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Some remarks:</a:t>
                </a:r>
              </a:p>
              <a:p>
                <a:r>
                  <a:rPr lang="en-AU" dirty="0"/>
                  <a:t>Let $ be a special stack symbol, denoting the end of the stack</a:t>
                </a:r>
              </a:p>
              <a:p>
                <a:r>
                  <a:rPr lang="en-AU" dirty="0"/>
                  <a:t>About the transition function</a:t>
                </a:r>
              </a:p>
              <a:p>
                <a:pPr lvl="1"/>
                <a:r>
                  <a:rPr lang="en-AU" dirty="0"/>
                  <a:t>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denotes that popping a symbol from the stack</a:t>
                </a:r>
              </a:p>
              <a:p>
                <a:pPr lvl="1"/>
                <a:r>
                  <a:rPr lang="en-AU" dirty="0"/>
                  <a:t>The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denotes that pushing a symbol to the stack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means possibly popping/pushing nothing </a:t>
                </a:r>
              </a:p>
              <a:p>
                <a:r>
                  <a:rPr lang="en-AU" altLang="zh-CN" dirty="0"/>
                  <a:t>N</a:t>
                </a:r>
                <a:r>
                  <a:rPr lang="en-US" altLang="zh-CN" dirty="0" err="1"/>
                  <a:t>ondeterminism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647D11-F47B-F548-84D8-423FC413C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3198" r="-24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>
                <a:extLst>
                  <a:ext uri="{FF2B5EF4-FFF2-40B4-BE49-F238E27FC236}">
                    <a16:creationId xmlns:a16="http://schemas.microsoft.com/office/drawing/2014/main" id="{7C0BC447-0AB1-E84B-A650-2890A6E2DC16}"/>
                  </a:ext>
                </a:extLst>
              </p:cNvPr>
              <p:cNvSpPr/>
              <p:nvPr/>
            </p:nvSpPr>
            <p:spPr>
              <a:xfrm>
                <a:off x="8194841" y="5902467"/>
                <a:ext cx="3525672" cy="818866"/>
              </a:xfrm>
              <a:prstGeom prst="borderCallout1">
                <a:avLst>
                  <a:gd name="adj1" fmla="val 101771"/>
                  <a:gd name="adj2" fmla="val 11"/>
                  <a:gd name="adj3" fmla="val -103724"/>
                  <a:gd name="adj4" fmla="val -183383"/>
                </a:avLst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AU" sz="2800" dirty="0"/>
                  <a:t> denotes the power set of S.</a:t>
                </a:r>
              </a:p>
            </p:txBody>
          </p:sp>
        </mc:Choice>
        <mc:Fallback xmlns="">
          <p:sp>
            <p:nvSpPr>
              <p:cNvPr id="7" name="Line Callout 1 6">
                <a:extLst>
                  <a:ext uri="{FF2B5EF4-FFF2-40B4-BE49-F238E27FC236}">
                    <a16:creationId xmlns:a16="http://schemas.microsoft.com/office/drawing/2014/main" id="{7C0BC447-0AB1-E84B-A650-2890A6E2D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41" y="5902467"/>
                <a:ext cx="3525672" cy="818866"/>
              </a:xfrm>
              <a:prstGeom prst="borderCallout1">
                <a:avLst>
                  <a:gd name="adj1" fmla="val 101771"/>
                  <a:gd name="adj2" fmla="val 11"/>
                  <a:gd name="adj3" fmla="val -103724"/>
                  <a:gd name="adj4" fmla="val -183383"/>
                </a:avLst>
              </a:prstGeom>
              <a:blipFill>
                <a:blip r:embed="rId4"/>
                <a:stretch>
                  <a:fillRect b="-1087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523446-EA41-D842-A163-4D5A645C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free grammars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8EA99-AF72-1545-9C0B-4094BC17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38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1C69C-4FAF-1745-B8FC-25E29743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Grammars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FBE06-EB4F-0D42-8649-E22AEA9C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linguistics,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b="1" dirty="0"/>
              <a:t>generating</a:t>
            </a:r>
            <a:r>
              <a:rPr lang="zh-CN" altLang="en-US" dirty="0"/>
              <a:t> </a:t>
            </a:r>
            <a:r>
              <a:rPr lang="en-US" altLang="zh-CN" dirty="0"/>
              <a:t>sentences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C108F89-7C74-FB4F-972C-1A66FB81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63" y="2419350"/>
            <a:ext cx="8434273" cy="31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23013</TotalTime>
  <Words>2269</Words>
  <Application>Microsoft Macintosh PowerPoint</Application>
  <PresentationFormat>Widescreen</PresentationFormat>
  <Paragraphs>234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Office Theme</vt:lpstr>
      <vt:lpstr>41080 Theory of Computing</vt:lpstr>
      <vt:lpstr>Some common problems for assignment 1</vt:lpstr>
      <vt:lpstr>Submission of assignment 1</vt:lpstr>
      <vt:lpstr>Assignment 2 is alive</vt:lpstr>
      <vt:lpstr>Summary of the last lecture</vt:lpstr>
      <vt:lpstr>Pushdown automata</vt:lpstr>
      <vt:lpstr>Pushdown automata: definitions</vt:lpstr>
      <vt:lpstr>Context free grammars</vt:lpstr>
      <vt:lpstr>Grammars</vt:lpstr>
      <vt:lpstr>Grammars</vt:lpstr>
      <vt:lpstr>Programming languages</vt:lpstr>
      <vt:lpstr>PowerPoint Presentation</vt:lpstr>
      <vt:lpstr>Context free grammars</vt:lpstr>
      <vt:lpstr>CFGs and strings</vt:lpstr>
      <vt:lpstr>CFGs: examples</vt:lpstr>
      <vt:lpstr>CFGs: examples?</vt:lpstr>
      <vt:lpstr>Break time </vt:lpstr>
      <vt:lpstr>From CFG to PDA</vt:lpstr>
      <vt:lpstr>Equivalence between CFGs and PDAs</vt:lpstr>
      <vt:lpstr>From CFG to PDA</vt:lpstr>
      <vt:lpstr>From CFG to PDA</vt:lpstr>
      <vt:lpstr>PowerPoint Presentation</vt:lpstr>
      <vt:lpstr>Formal construction of PDA from CFG</vt:lpstr>
      <vt:lpstr>Formal construction of PDA from CFG</vt:lpstr>
      <vt:lpstr>Why does this construction work?</vt:lpstr>
      <vt:lpstr>From PDA to CFG</vt:lpstr>
      <vt:lpstr>From PDA to CFG</vt:lpstr>
      <vt:lpstr>How the stack changes</vt:lpstr>
      <vt:lpstr>PowerPoint Presentation</vt:lpstr>
      <vt:lpstr>PowerPoint Presentation</vt:lpstr>
      <vt:lpstr>PowerPoint Presentation</vt:lpstr>
      <vt:lpstr>Pre-process the PDA</vt:lpstr>
      <vt:lpstr>Pre-process the PDA</vt:lpstr>
      <vt:lpstr>From PDA to CFG</vt:lpstr>
      <vt:lpstr>An example</vt:lpstr>
      <vt:lpstr>Why this construction works?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253</cp:revision>
  <dcterms:created xsi:type="dcterms:W3CDTF">2021-08-02T12:55:16Z</dcterms:created>
  <dcterms:modified xsi:type="dcterms:W3CDTF">2023-09-03T12:58:13Z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