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834" r:id="rId3"/>
    <p:sldId id="797" r:id="rId4"/>
    <p:sldId id="830" r:id="rId5"/>
    <p:sldId id="801" r:id="rId6"/>
    <p:sldId id="831" r:id="rId7"/>
    <p:sldId id="799" r:id="rId8"/>
    <p:sldId id="800" r:id="rId9"/>
    <p:sldId id="348" r:id="rId10"/>
    <p:sldId id="802" r:id="rId11"/>
    <p:sldId id="311" r:id="rId12"/>
    <p:sldId id="350" r:id="rId13"/>
    <p:sldId id="789" r:id="rId14"/>
    <p:sldId id="832" r:id="rId15"/>
    <p:sldId id="790" r:id="rId16"/>
    <p:sldId id="791" r:id="rId17"/>
    <p:sldId id="792" r:id="rId18"/>
    <p:sldId id="793" r:id="rId19"/>
    <p:sldId id="795" r:id="rId20"/>
    <p:sldId id="803" r:id="rId21"/>
    <p:sldId id="777" r:id="rId22"/>
    <p:sldId id="804" r:id="rId23"/>
    <p:sldId id="805" r:id="rId24"/>
    <p:sldId id="806" r:id="rId25"/>
    <p:sldId id="810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817" r:id="rId34"/>
    <p:sldId id="807" r:id="rId35"/>
    <p:sldId id="833" r:id="rId36"/>
    <p:sldId id="809" r:id="rId37"/>
    <p:sldId id="811" r:id="rId38"/>
    <p:sldId id="808" r:id="rId39"/>
    <p:sldId id="812" r:id="rId40"/>
    <p:sldId id="815" r:id="rId41"/>
    <p:sldId id="816" r:id="rId42"/>
    <p:sldId id="714" r:id="rId43"/>
    <p:sldId id="821" r:id="rId44"/>
    <p:sldId id="820" r:id="rId45"/>
    <p:sldId id="824" r:id="rId46"/>
    <p:sldId id="825" r:id="rId47"/>
    <p:sldId id="826" r:id="rId48"/>
    <p:sldId id="827" r:id="rId49"/>
    <p:sldId id="828" r:id="rId50"/>
    <p:sldId id="829" r:id="rId51"/>
    <p:sldId id="794" r:id="rId52"/>
    <p:sldId id="79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1C72A3-448D-B648-A9BD-AF59BD9E6052}">
          <p14:sldIdLst>
            <p14:sldId id="256"/>
          </p14:sldIdLst>
        </p14:section>
        <p14:section name="Review of last lecture" id="{37312179-E524-3240-B212-C2E147A3C75E}">
          <p14:sldIdLst>
            <p14:sldId id="834"/>
            <p14:sldId id="797"/>
            <p14:sldId id="830"/>
          </p14:sldIdLst>
        </p14:section>
        <p14:section name="Pumping lemma" id="{40694FCF-B517-A443-9214-42E10FA4FD8C}">
          <p14:sldIdLst>
            <p14:sldId id="801"/>
            <p14:sldId id="831"/>
            <p14:sldId id="799"/>
            <p14:sldId id="800"/>
            <p14:sldId id="348"/>
            <p14:sldId id="802"/>
            <p14:sldId id="311"/>
            <p14:sldId id="350"/>
          </p14:sldIdLst>
        </p14:section>
        <p14:section name="Myhill-Nerode" id="{330AD813-FB52-5D4F-9AD9-5C4705DEF163}">
          <p14:sldIdLst>
            <p14:sldId id="789"/>
            <p14:sldId id="832"/>
            <p14:sldId id="790"/>
            <p14:sldId id="791"/>
            <p14:sldId id="792"/>
            <p14:sldId id="793"/>
            <p14:sldId id="795"/>
            <p14:sldId id="803"/>
            <p14:sldId id="777"/>
          </p14:sldIdLst>
        </p14:section>
        <p14:section name="Pushdown automata" id="{7DA0E085-7E37-BF43-B898-70AA80FD77E7}">
          <p14:sldIdLst>
            <p14:sldId id="804"/>
            <p14:sldId id="805"/>
            <p14:sldId id="806"/>
            <p14:sldId id="810"/>
            <p14:sldId id="267"/>
            <p14:sldId id="268"/>
            <p14:sldId id="269"/>
            <p14:sldId id="270"/>
            <p14:sldId id="271"/>
            <p14:sldId id="272"/>
            <p14:sldId id="273"/>
            <p14:sldId id="817"/>
            <p14:sldId id="807"/>
            <p14:sldId id="833"/>
            <p14:sldId id="809"/>
            <p14:sldId id="811"/>
            <p14:sldId id="808"/>
            <p14:sldId id="812"/>
            <p14:sldId id="815"/>
            <p14:sldId id="816"/>
            <p14:sldId id="714"/>
            <p14:sldId id="821"/>
            <p14:sldId id="820"/>
            <p14:sldId id="824"/>
            <p14:sldId id="825"/>
            <p14:sldId id="826"/>
            <p14:sldId id="827"/>
            <p14:sldId id="828"/>
            <p14:sldId id="829"/>
          </p14:sldIdLst>
        </p14:section>
        <p14:section name="Conclusion" id="{93E30E51-B02D-FD42-99A7-BDDF43F8536D}">
          <p14:sldIdLst>
            <p14:sldId id="794"/>
            <p14:sldId id="7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8"/>
    <p:restoredTop sz="90263"/>
  </p:normalViewPr>
  <p:slideViewPr>
    <p:cSldViewPr snapToGrid="0" snapToObjects="1">
      <p:cViewPr varScale="1">
        <p:scale>
          <a:sx n="145" d="100"/>
          <a:sy n="145" d="100"/>
        </p:scale>
        <p:origin x="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9340-F897-D94C-B4A8-9CA8D383764D}" type="datetimeFigureOut">
              <a:rPr lang="en-AU" smtClean="0"/>
              <a:t>28/8/2023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37B75-55FC-F144-AD9C-CE5B265FE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21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EFE205-DEFD-8040-A432-90BC892DF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BC391-608B-7F43-9F94-16AADD23A88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10C839F-40AD-474B-8F8C-F065B5956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6840489-F4AF-1A47-90D6-882CA215D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447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EFE205-DEFD-8040-A432-90BC892DF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BC391-608B-7F43-9F94-16AADD23A88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10C839F-40AD-474B-8F8C-F065B5956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6840489-F4AF-1A47-90D6-882CA215D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73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7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3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F00182-91F3-C044-AEC4-67870BE9D6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15C7D-34DE-F144-8605-524BB04BF57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E336696-A87E-844F-A9AE-5E1090E13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503F21C-2BAB-D648-8516-C02BE21E4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916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E18D0C-0CD1-E94D-A226-E92EBA190B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5DC90-93F8-104C-B8DF-A660EE05B60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B07AA23-E23C-CE49-A7F8-64ED0ED7B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5D3D8BB-ED37-DC41-9980-F28AC822A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048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9A266E-C5FA-D84C-B193-27DD05EA8A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CC882-3EAA-5047-8AE6-5C76D4F1DD6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A6336C9-8718-AE41-A095-5D82BED90F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14C4EF5-755F-AD48-90B1-60D2B7080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2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D7D41D-4541-F743-ABE7-AF26008380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B2D5F-C0AB-F943-A0B2-D06D1D39798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185A6DA-37BD-D440-940C-5768E3AFA3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A0ADFAB-324D-5345-BBC0-15263DBBE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671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CB44C5-B17E-9E48-8F65-0B98180AB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B7717-F758-7042-95D8-17A9AE411DA5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3A18CAD-873B-E446-8E48-7B3BF97AC6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E70C9B3-6EFF-DA4C-8557-81733AA59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86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AEF75D-9C00-9641-97F1-A01E1628CC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5348A-5298-3141-BB02-35582DD887FF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0B04EC65-4EB3-ED47-86E3-103C014726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50B0394-6D16-9143-BE76-A8A993F20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42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1C55-88BC-A141-8D35-18406D1D3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D2AA9-70F2-A641-8E21-9682559B5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4631-0B24-D745-9F3F-95A66AEE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28/8/2023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1A06B-0C0A-A24B-95F8-4A6BC320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1526-C5B8-0449-A1C7-B6A5F382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09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85FE-C1FC-314A-9C08-29413606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86FF-4DFD-DA4E-8898-F82FBA3E0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3C4C9-BA9E-9B4E-873B-F510BEA8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28/8/2023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32E0-C1DB-F94B-BE97-47D7FEDD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4668-A962-6549-A6FB-D2A1431D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91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CA722-F4B9-AD4F-8A93-4BBD7FC93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6A2F9-1EF1-FE49-A227-5BD023737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02845-32C4-C24E-8C4B-E00BF0A5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28/8/2023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3F739-DDE7-FD4B-918A-AACDF407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7B848-8F7F-BE48-B0F3-35095E66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1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2862F79-0CB4-4885-B6DF-FF32D2F67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45667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0ED0-B97D-3C41-A59D-C33B80BD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9431-0D16-D04E-8558-6DEECF7FB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713D9-1717-4048-B7B1-3BE89823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28/8/2023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5672-2BEB-3848-808C-31376340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54E1-B2CF-354D-844E-1032B711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0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394E-396C-BE48-A00C-977BB23F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C6388-F5A5-D842-91B2-FF6F744B2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41BF1-F1B4-6D47-A2CA-A6308652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28/8/2023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F8FD-AAE1-1842-BAAE-F64B5B89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1A8B1-7480-1B44-ABD5-8DC19A18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59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B458-DEEC-0E48-93A7-08D21CCF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C30A1-A119-7042-9543-F697B45FF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4741F-E4ED-234B-A870-754E6455A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1F3CB-8BAD-994F-835F-2CBA7B64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28/8/2023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D0F9D-7854-8247-8399-2189205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DE45-F009-6F43-81A8-EC5B7D9D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86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5912-2C4C-B844-AD9D-CBFEA0BC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22C66-5BD5-F643-A18A-02E11825D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F5406-3DB3-5449-ACF5-ECAAE505D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7F670-831D-E04E-9E62-69B867595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5C08C-851C-2A41-A4F5-5D0177059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57FFB-D573-0044-B6A1-DDDAA173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28/8/2023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ACBE2-FAD0-9446-9846-4E47A6A8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438CB-C1BF-BC48-A17B-6D81F20B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44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4BED-6032-784C-8DDF-EF44329C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1F8B7-3943-2440-AF08-31E6777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28/8/2023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FFE4E-EA85-D64C-8098-E484BD39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0545-4AE4-1C45-B79F-AD496A57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71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4E4C1-D518-4243-9321-34BBB6B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28/8/2023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4D778-DC66-6B4A-9022-212FEB43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65FA9-6DD7-8049-A2F4-751BD70D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73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7903-4967-DD41-94B9-B09E3045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1A76-D36A-F647-B29F-6FD45C72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97631-0362-6F4E-A448-151D6265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D17-942C-2E4B-AF17-0511D77C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28/8/2023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E773F-D07C-EC43-98C6-24995B86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5377C-6E37-484F-BD4E-1214C26B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8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51ED-1494-A94C-A3AB-62931DFC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159BB-10F2-C04E-A2BB-7D3C2DC20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39F7C-E621-8846-94DC-117501AB5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FB9B3-6474-3949-9577-7D1975B0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28/8/2023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FA3C2-8214-F249-A04E-7AD667CA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0AB8B-EEDB-324D-824E-3A7001E7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E2A72-F2F4-734B-B327-2EF882E5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4D212-4B2B-BE41-82FD-1171B7B7D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2B60B-B15E-F341-B34B-F58E6F26B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26E6-6EF3-9740-B2AB-74F0F5EEA110}" type="datetimeFigureOut">
              <a:rPr lang="en-AU" smtClean="0"/>
              <a:t>28/8/2023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BCF4-5A6C-244C-8822-C67B3BBDA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08F4-BDAE-5041-B8B0-88D80FCD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12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t/thank-you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ecorationdelamaison.blogspot.gr/2015/03/diy-balloon-centerpiec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ECC2-740D-3B42-87CD-53792385E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41080</a:t>
            </a:r>
            <a:r>
              <a:rPr lang="zh-CN" altLang="en-US" dirty="0"/>
              <a:t> </a:t>
            </a:r>
            <a:r>
              <a:rPr lang="en-US" altLang="zh-CN" dirty="0"/>
              <a:t>Theory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7F25B-DB57-5943-99F5-35F9837E4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Week 4, Spring </a:t>
            </a:r>
            <a:r>
              <a:rPr lang="en-US" altLang="zh-CN" dirty="0"/>
              <a:t>2023</a:t>
            </a:r>
            <a:endParaRPr lang="en-AU" dirty="0"/>
          </a:p>
          <a:p>
            <a:r>
              <a:rPr lang="en-AU" dirty="0"/>
              <a:t>Youming Qiao</a:t>
            </a:r>
          </a:p>
        </p:txBody>
      </p:sp>
    </p:spTree>
    <p:extLst>
      <p:ext uri="{BB962C8B-B14F-4D97-AF65-F5344CB8AC3E}">
        <p14:creationId xmlns:p14="http://schemas.microsoft.com/office/powerpoint/2010/main" val="13522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C9C90-6A88-A647-8024-54EC8109E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Intuition of pumping 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37D3F-9F32-244C-BFC8-723273E9B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zh-CN" dirty="0"/>
              <a:t>Let </a:t>
            </a:r>
            <a:r>
              <a:rPr lang="en-AU" altLang="zh-CN" dirty="0">
                <a:solidFill>
                  <a:schemeClr val="accent2"/>
                </a:solidFill>
              </a:rPr>
              <a:t>M</a:t>
            </a:r>
            <a:r>
              <a:rPr lang="en-AU" altLang="zh-CN" dirty="0"/>
              <a:t> be a DFA recognising </a:t>
            </a:r>
            <a:r>
              <a:rPr lang="en-AU" altLang="zh-CN" dirty="0">
                <a:solidFill>
                  <a:schemeClr val="accent2"/>
                </a:solidFill>
              </a:rPr>
              <a:t>L</a:t>
            </a:r>
          </a:p>
          <a:p>
            <a:r>
              <a:rPr lang="en-AU" altLang="zh-CN" dirty="0"/>
              <a:t>Suppose </a:t>
            </a:r>
            <a:r>
              <a:rPr lang="en-AU" altLang="zh-CN" dirty="0">
                <a:solidFill>
                  <a:schemeClr val="accent2"/>
                </a:solidFill>
              </a:rPr>
              <a:t>M</a:t>
            </a:r>
            <a:r>
              <a:rPr lang="en-AU" altLang="zh-CN" dirty="0"/>
              <a:t> has </a:t>
            </a:r>
            <a:r>
              <a:rPr lang="en-AU" altLang="zh-CN" dirty="0">
                <a:solidFill>
                  <a:srgbClr val="00B050"/>
                </a:solidFill>
              </a:rPr>
              <a:t>P</a:t>
            </a:r>
            <a:r>
              <a:rPr lang="en-AU" altLang="zh-CN" dirty="0"/>
              <a:t> states</a:t>
            </a:r>
          </a:p>
          <a:p>
            <a:r>
              <a:rPr lang="en-AU" dirty="0"/>
              <a:t>Let </a:t>
            </a:r>
            <a:r>
              <a:rPr lang="en-AU" dirty="0">
                <a:solidFill>
                  <a:srgbClr val="FFD8FF"/>
                </a:solidFill>
              </a:rPr>
              <a:t>w</a:t>
            </a:r>
            <a:r>
              <a:rPr lang="en-AU" dirty="0"/>
              <a:t> be a string of length &gt; </a:t>
            </a:r>
            <a:r>
              <a:rPr lang="en-AU" dirty="0">
                <a:solidFill>
                  <a:schemeClr val="accent6"/>
                </a:solidFill>
              </a:rPr>
              <a:t>P</a:t>
            </a:r>
            <a:r>
              <a:rPr lang="en-AU" dirty="0"/>
              <a:t> that is accepted by </a:t>
            </a:r>
            <a:r>
              <a:rPr lang="en-AU" dirty="0">
                <a:solidFill>
                  <a:schemeClr val="accent2"/>
                </a:solidFill>
              </a:rPr>
              <a:t>M</a:t>
            </a:r>
          </a:p>
          <a:p>
            <a:r>
              <a:rPr lang="en-AU" dirty="0"/>
              <a:t>When processing </a:t>
            </a:r>
            <a:r>
              <a:rPr lang="en-AU" dirty="0">
                <a:solidFill>
                  <a:srgbClr val="FFD8FF"/>
                </a:solidFill>
              </a:rPr>
              <a:t>w</a:t>
            </a:r>
            <a:r>
              <a:rPr lang="en-AU" dirty="0"/>
              <a:t>, there must be a state </a:t>
            </a:r>
            <a:r>
              <a:rPr lang="en-AU" dirty="0">
                <a:solidFill>
                  <a:srgbClr val="FF0000"/>
                </a:solidFill>
              </a:rPr>
              <a:t>q</a:t>
            </a:r>
            <a:r>
              <a:rPr lang="en-AU" dirty="0"/>
              <a:t> that gets visited twice…</a:t>
            </a:r>
          </a:p>
          <a:p>
            <a:r>
              <a:rPr lang="en-AU" dirty="0"/>
              <a:t>This means that there is a cycle – it can be used again…</a:t>
            </a:r>
          </a:p>
        </p:txBody>
      </p:sp>
    </p:spTree>
    <p:extLst>
      <p:ext uri="{BB962C8B-B14F-4D97-AF65-F5344CB8AC3E}">
        <p14:creationId xmlns:p14="http://schemas.microsoft.com/office/powerpoint/2010/main" val="34129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82" name="Text Box 26"/>
          <p:cNvSpPr txBox="1">
            <a:spLocks noChangeArrowheads="1"/>
          </p:cNvSpPr>
          <p:nvPr/>
        </p:nvSpPr>
        <p:spPr bwMode="auto">
          <a:xfrm>
            <a:off x="955668" y="815975"/>
            <a:ext cx="668972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3000" dirty="0">
                <a:solidFill>
                  <a:srgbClr val="FFFFFF"/>
                </a:solidFill>
                <a:latin typeface="+mn-lt"/>
              </a:rPr>
              <a:t>Let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P</a:t>
            </a:r>
            <a:r>
              <a:rPr lang="en-US" sz="3000" dirty="0">
                <a:solidFill>
                  <a:srgbClr val="FFFFFF"/>
                </a:solidFill>
                <a:latin typeface="+mn-lt"/>
              </a:rPr>
              <a:t> be the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number of states in M</a:t>
            </a:r>
          </a:p>
        </p:txBody>
      </p:sp>
      <p:sp>
        <p:nvSpPr>
          <p:cNvPr id="454684" name="Text Box 28"/>
          <p:cNvSpPr txBox="1">
            <a:spLocks noChangeArrowheads="1"/>
          </p:cNvSpPr>
          <p:nvPr/>
        </p:nvSpPr>
        <p:spPr bwMode="auto">
          <a:xfrm>
            <a:off x="955668" y="1487488"/>
            <a:ext cx="687880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3000" dirty="0">
                <a:solidFill>
                  <a:srgbClr val="FFFFFF"/>
                </a:solidFill>
                <a:latin typeface="+mn-lt"/>
              </a:rPr>
              <a:t>Let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w</a:t>
            </a:r>
            <a:r>
              <a:rPr lang="en-US" sz="3000" dirty="0">
                <a:solidFill>
                  <a:srgbClr val="FFFFFF"/>
                </a:solidFill>
                <a:latin typeface="+mn-lt"/>
              </a:rPr>
              <a:t> be a string where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w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 L </a:t>
            </a:r>
            <a:r>
              <a:rPr lang="en-US" sz="3000" dirty="0">
                <a:solidFill>
                  <a:srgbClr val="FFFFFF"/>
                </a:solidFill>
                <a:latin typeface="+mn-lt"/>
                <a:sym typeface="Symbol" pitchFamily="18" charset="2"/>
              </a:rPr>
              <a:t>and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|w| ≥ P</a:t>
            </a:r>
            <a:endParaRPr lang="en-US" sz="3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54700" name="Text Box 44"/>
          <p:cNvSpPr txBox="1">
            <a:spLocks noChangeArrowheads="1"/>
          </p:cNvSpPr>
          <p:nvPr/>
        </p:nvSpPr>
        <p:spPr bwMode="auto">
          <a:xfrm>
            <a:off x="955668" y="5646195"/>
            <a:ext cx="1018896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00"/>
                </a:solidFill>
                <a:latin typeface="+mn-lt"/>
              </a:rPr>
              <a:t>Claim: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There must exist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j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and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k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such that 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0 </a:t>
            </a:r>
            <a:r>
              <a:rPr lang="en-US" dirty="0">
                <a:solidFill>
                  <a:srgbClr val="FFFF00"/>
                </a:solidFill>
                <a:latin typeface="+mn-lt"/>
                <a:cs typeface="Arial" pitchFamily="34" charset="0"/>
              </a:rPr>
              <a:t>≤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j &lt; k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pitchFamily="34" charset="0"/>
              </a:rPr>
              <a:t>≤ P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, and </a:t>
            </a:r>
            <a:r>
              <a:rPr lang="en-US" sz="2800" dirty="0" err="1">
                <a:solidFill>
                  <a:srgbClr val="FFFF00"/>
                </a:solidFill>
                <a:latin typeface="+mn-lt"/>
              </a:rPr>
              <a:t>q</a:t>
            </a:r>
            <a:r>
              <a:rPr lang="en-US" sz="2800" baseline="-25000" dirty="0" err="1">
                <a:solidFill>
                  <a:srgbClr val="FFFF00"/>
                </a:solidFill>
                <a:latin typeface="+mn-lt"/>
              </a:rPr>
              <a:t>j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= </a:t>
            </a:r>
            <a:r>
              <a:rPr lang="en-US" sz="2800" dirty="0" err="1">
                <a:solidFill>
                  <a:srgbClr val="FFFF00"/>
                </a:solidFill>
                <a:latin typeface="+mn-lt"/>
              </a:rPr>
              <a:t>q</a:t>
            </a:r>
            <a:r>
              <a:rPr lang="en-US" sz="2800" baseline="-25000" dirty="0" err="1">
                <a:solidFill>
                  <a:srgbClr val="FFFF00"/>
                </a:solidFill>
                <a:latin typeface="+mn-lt"/>
              </a:rPr>
              <a:t>k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54714" name="Text Box 58"/>
          <p:cNvSpPr txBox="1">
            <a:spLocks noChangeArrowheads="1"/>
          </p:cNvSpPr>
          <p:nvPr/>
        </p:nvSpPr>
        <p:spPr bwMode="auto">
          <a:xfrm>
            <a:off x="2281238" y="144463"/>
            <a:ext cx="7348794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Proof:</a:t>
            </a:r>
            <a:r>
              <a:rPr lang="en-US" sz="3000" dirty="0">
                <a:solidFill>
                  <a:srgbClr val="FFFFFF"/>
                </a:solidFill>
                <a:latin typeface="+mn-lt"/>
              </a:rPr>
              <a:t> Let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M</a:t>
            </a:r>
            <a:r>
              <a:rPr lang="en-US" sz="3000" dirty="0">
                <a:solidFill>
                  <a:srgbClr val="FFFFFF"/>
                </a:solidFill>
                <a:latin typeface="+mn-lt"/>
              </a:rPr>
              <a:t> be a DFA that recognizes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L</a:t>
            </a:r>
          </a:p>
        </p:txBody>
      </p:sp>
      <p:sp>
        <p:nvSpPr>
          <p:cNvPr id="454715" name="Text Box 59"/>
          <p:cNvSpPr txBox="1">
            <a:spLocks noChangeArrowheads="1"/>
          </p:cNvSpPr>
          <p:nvPr/>
        </p:nvSpPr>
        <p:spPr bwMode="auto">
          <a:xfrm>
            <a:off x="6404919" y="2093913"/>
            <a:ext cx="389237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defTabSz="914400">
              <a:lnSpc>
                <a:spcPct val="120000"/>
              </a:lnSpc>
              <a:buClr>
                <a:schemeClr val="tx1"/>
              </a:buClr>
              <a:buSzTx/>
              <a:buFont typeface="+mj-lt"/>
              <a:buAutoNum type="arabicPeriod"/>
            </a:pPr>
            <a:r>
              <a:rPr lang="en-US" sz="3000" dirty="0">
                <a:solidFill>
                  <a:srgbClr val="FFFF00"/>
                </a:solidFill>
                <a:latin typeface="+mn-lt"/>
              </a:rPr>
              <a:t>|y| &gt; 0</a:t>
            </a:r>
          </a:p>
          <a:p>
            <a:pPr marL="514350" indent="-514350" defTabSz="914400">
              <a:lnSpc>
                <a:spcPct val="120000"/>
              </a:lnSpc>
              <a:buClr>
                <a:schemeClr val="tx1"/>
              </a:buClr>
              <a:buSzTx/>
              <a:buFont typeface="+mj-lt"/>
              <a:buAutoNum type="arabicPeriod"/>
            </a:pPr>
            <a:r>
              <a:rPr lang="en-US" sz="3000" dirty="0">
                <a:solidFill>
                  <a:srgbClr val="FFFF00"/>
                </a:solidFill>
                <a:latin typeface="+mn-lt"/>
              </a:rPr>
              <a:t>|</a:t>
            </a:r>
            <a:r>
              <a:rPr lang="en-US" sz="3000" dirty="0" err="1">
                <a:solidFill>
                  <a:srgbClr val="FFFF00"/>
                </a:solidFill>
                <a:latin typeface="+mn-lt"/>
              </a:rPr>
              <a:t>xy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|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Arial" pitchFamily="34" charset="0"/>
              </a:rPr>
              <a:t>≤ P</a:t>
            </a:r>
          </a:p>
          <a:p>
            <a:pPr marL="514350" indent="-514350" defTabSz="914400">
              <a:lnSpc>
                <a:spcPct val="120000"/>
              </a:lnSpc>
              <a:buClr>
                <a:schemeClr val="tx1"/>
              </a:buClr>
              <a:buSzTx/>
              <a:buFont typeface="+mj-lt"/>
              <a:buAutoNum type="arabicPeriod"/>
            </a:pPr>
            <a:r>
              <a:rPr lang="en-US" sz="3000" dirty="0" err="1">
                <a:solidFill>
                  <a:srgbClr val="FFFF00"/>
                </a:solidFill>
                <a:latin typeface="+mn-lt"/>
              </a:rPr>
              <a:t>xy</a:t>
            </a:r>
            <a:r>
              <a:rPr lang="en-US" sz="3000" baseline="30000" dirty="0" err="1">
                <a:solidFill>
                  <a:srgbClr val="FFFF00"/>
                </a:solidFill>
                <a:latin typeface="+mn-lt"/>
              </a:rPr>
              <a:t>i</a:t>
            </a:r>
            <a:r>
              <a:rPr lang="en-US" sz="3000" dirty="0" err="1">
                <a:solidFill>
                  <a:srgbClr val="FFFF00"/>
                </a:solidFill>
                <a:latin typeface="+mn-lt"/>
              </a:rPr>
              <a:t>z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 L </a:t>
            </a:r>
            <a:r>
              <a:rPr lang="en-US" sz="3000" dirty="0">
                <a:solidFill>
                  <a:srgbClr val="FFFFFF"/>
                </a:solidFill>
                <a:latin typeface="+mn-lt"/>
                <a:sym typeface="Symbol" pitchFamily="18" charset="2"/>
              </a:rPr>
              <a:t>for </a:t>
            </a:r>
            <a:r>
              <a:rPr lang="en-US" sz="3000" i="1" dirty="0">
                <a:solidFill>
                  <a:srgbClr val="FFFFFF"/>
                </a:solidFill>
                <a:latin typeface="+mn-lt"/>
                <a:sym typeface="Symbol" pitchFamily="18" charset="2"/>
              </a:rPr>
              <a:t>all</a:t>
            </a:r>
            <a:r>
              <a:rPr lang="en-US" sz="3000" dirty="0">
                <a:solidFill>
                  <a:srgbClr val="FFFFFF"/>
                </a:solidFill>
                <a:latin typeface="+mn-lt"/>
                <a:sym typeface="Symbol" pitchFamily="18" charset="2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+mn-lt"/>
                <a:sym typeface="Symbol" pitchFamily="18" charset="2"/>
              </a:rPr>
              <a:t>i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 ≥ 0</a:t>
            </a:r>
            <a:endParaRPr lang="en-US" sz="3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54716" name="Text Box 60"/>
          <p:cNvSpPr txBox="1">
            <a:spLocks noChangeArrowheads="1"/>
          </p:cNvSpPr>
          <p:nvPr/>
        </p:nvSpPr>
        <p:spPr bwMode="auto">
          <a:xfrm>
            <a:off x="2254407" y="2098805"/>
            <a:ext cx="318157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3000" dirty="0">
                <a:solidFill>
                  <a:srgbClr val="FFFFFF"/>
                </a:solidFill>
                <a:latin typeface="+mn-lt"/>
              </a:rPr>
              <a:t>We show:  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w = xyz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346236" y="4112194"/>
            <a:ext cx="32733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z</a:t>
            </a:r>
          </a:p>
        </p:txBody>
      </p:sp>
      <p:sp>
        <p:nvSpPr>
          <p:cNvPr id="80" name="Line 5"/>
          <p:cNvSpPr>
            <a:spLocks noChangeShapeType="1"/>
          </p:cNvSpPr>
          <p:nvPr/>
        </p:nvSpPr>
        <p:spPr bwMode="auto">
          <a:xfrm rot="-5400000">
            <a:off x="4517620" y="459740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81" name="Oval 6"/>
          <p:cNvSpPr>
            <a:spLocks noChangeArrowheads="1"/>
          </p:cNvSpPr>
          <p:nvPr/>
        </p:nvSpPr>
        <p:spPr bwMode="auto">
          <a:xfrm rot="-5400000">
            <a:off x="4752570" y="47434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82" name="Oval 17"/>
          <p:cNvSpPr>
            <a:spLocks noChangeArrowheads="1"/>
          </p:cNvSpPr>
          <p:nvPr/>
        </p:nvSpPr>
        <p:spPr bwMode="auto">
          <a:xfrm rot="-5400000">
            <a:off x="3431770" y="47434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83" name="Group 45"/>
          <p:cNvGrpSpPr>
            <a:grpSpLocks/>
          </p:cNvGrpSpPr>
          <p:nvPr/>
        </p:nvGrpSpPr>
        <p:grpSpPr bwMode="auto">
          <a:xfrm>
            <a:off x="4892270" y="4743450"/>
            <a:ext cx="2159000" cy="88900"/>
            <a:chOff x="2324" y="1908"/>
            <a:chExt cx="1360" cy="56"/>
          </a:xfrm>
        </p:grpSpPr>
        <p:sp>
          <p:nvSpPr>
            <p:cNvPr id="84" name="Line 7"/>
            <p:cNvSpPr>
              <a:spLocks noChangeShapeType="1"/>
            </p:cNvSpPr>
            <p:nvPr/>
          </p:nvSpPr>
          <p:spPr bwMode="auto">
            <a:xfrm rot="-5400000">
              <a:off x="2448" y="1816"/>
              <a:ext cx="0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5" name="Oval 12"/>
            <p:cNvSpPr>
              <a:spLocks noChangeArrowheads="1"/>
            </p:cNvSpPr>
            <p:nvPr/>
          </p:nvSpPr>
          <p:spPr bwMode="auto">
            <a:xfrm rot="-5400000">
              <a:off x="2612" y="1908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6" name="Line 13"/>
            <p:cNvSpPr>
              <a:spLocks noChangeShapeType="1"/>
            </p:cNvSpPr>
            <p:nvPr/>
          </p:nvSpPr>
          <p:spPr bwMode="auto">
            <a:xfrm rot="-5400000">
              <a:off x="2832" y="1816"/>
              <a:ext cx="0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7" name="Oval 14"/>
            <p:cNvSpPr>
              <a:spLocks noChangeArrowheads="1"/>
            </p:cNvSpPr>
            <p:nvPr/>
          </p:nvSpPr>
          <p:spPr bwMode="auto">
            <a:xfrm rot="-5400000">
              <a:off x="2980" y="1908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8" name="Line 15"/>
            <p:cNvSpPr>
              <a:spLocks noChangeShapeType="1"/>
            </p:cNvSpPr>
            <p:nvPr/>
          </p:nvSpPr>
          <p:spPr bwMode="auto">
            <a:xfrm rot="-5400000">
              <a:off x="3192" y="1816"/>
              <a:ext cx="0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9" name="Oval 16"/>
            <p:cNvSpPr>
              <a:spLocks noChangeArrowheads="1"/>
            </p:cNvSpPr>
            <p:nvPr/>
          </p:nvSpPr>
          <p:spPr bwMode="auto">
            <a:xfrm rot="-5400000">
              <a:off x="3340" y="1908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0" name="Line 20"/>
            <p:cNvSpPr>
              <a:spLocks noChangeShapeType="1"/>
            </p:cNvSpPr>
            <p:nvPr/>
          </p:nvSpPr>
          <p:spPr bwMode="auto">
            <a:xfrm rot="-5400000">
              <a:off x="3560" y="1816"/>
              <a:ext cx="0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91" name="Text Box 29"/>
          <p:cNvSpPr txBox="1">
            <a:spLocks noChangeArrowheads="1"/>
          </p:cNvSpPr>
          <p:nvPr/>
        </p:nvSpPr>
        <p:spPr bwMode="auto">
          <a:xfrm>
            <a:off x="2026833" y="4783138"/>
            <a:ext cx="53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  <a:cs typeface="+mn-cs"/>
              </a:rPr>
              <a:t>q</a:t>
            </a:r>
            <a:r>
              <a:rPr lang="en-US" sz="2800" b="1" baseline="-25000">
                <a:solidFill>
                  <a:srgbClr val="FFFFFF"/>
                </a:solidFill>
                <a:latin typeface="Arial" pitchFamily="34" charset="0"/>
                <a:cs typeface="+mn-cs"/>
              </a:rPr>
              <a:t>0</a:t>
            </a:r>
          </a:p>
        </p:txBody>
      </p:sp>
      <p:sp>
        <p:nvSpPr>
          <p:cNvPr id="92" name="Text Box 32"/>
          <p:cNvSpPr txBox="1">
            <a:spLocks noChangeArrowheads="1"/>
          </p:cNvSpPr>
          <p:nvPr/>
        </p:nvSpPr>
        <p:spPr bwMode="auto">
          <a:xfrm>
            <a:off x="4563658" y="4783138"/>
            <a:ext cx="47000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FFFFFF"/>
                </a:solidFill>
                <a:latin typeface="Arial" pitchFamily="34" charset="0"/>
                <a:cs typeface="+mn-cs"/>
              </a:rPr>
              <a:t>q</a:t>
            </a:r>
            <a:r>
              <a:rPr lang="en-US" sz="2800" b="1" baseline="-25000" dirty="0" err="1">
                <a:solidFill>
                  <a:srgbClr val="FFFFFF"/>
                </a:solidFill>
                <a:latin typeface="Arial" pitchFamily="34" charset="0"/>
                <a:cs typeface="+mn-cs"/>
              </a:rPr>
              <a:t>j</a:t>
            </a:r>
            <a:endParaRPr lang="en-US" sz="2800" b="1" baseline="-25000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93" name="Text Box 33"/>
          <p:cNvSpPr txBox="1">
            <a:spLocks noChangeArrowheads="1"/>
          </p:cNvSpPr>
          <p:nvPr/>
        </p:nvSpPr>
        <p:spPr bwMode="auto">
          <a:xfrm>
            <a:off x="6894108" y="4783138"/>
            <a:ext cx="53732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FFFFFF"/>
                </a:solidFill>
                <a:latin typeface="Arial" pitchFamily="34" charset="0"/>
                <a:cs typeface="+mn-cs"/>
              </a:rPr>
              <a:t>q</a:t>
            </a:r>
            <a:r>
              <a:rPr lang="en-US" sz="2800" b="1" baseline="-25000" dirty="0" err="1">
                <a:solidFill>
                  <a:srgbClr val="FFFFFF"/>
                </a:solidFill>
                <a:latin typeface="Arial" pitchFamily="34" charset="0"/>
                <a:cs typeface="+mn-cs"/>
              </a:rPr>
              <a:t>k</a:t>
            </a:r>
            <a:endParaRPr lang="en-US" sz="2800" b="1" baseline="-25000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94" name="Line 34"/>
          <p:cNvSpPr>
            <a:spLocks noChangeShapeType="1"/>
          </p:cNvSpPr>
          <p:nvPr/>
        </p:nvSpPr>
        <p:spPr bwMode="auto">
          <a:xfrm rot="-5400000">
            <a:off x="2625320" y="459740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95" name="Oval 35"/>
          <p:cNvSpPr>
            <a:spLocks noChangeArrowheads="1"/>
          </p:cNvSpPr>
          <p:nvPr/>
        </p:nvSpPr>
        <p:spPr bwMode="auto">
          <a:xfrm rot="-5400000">
            <a:off x="2860270" y="47434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96" name="Line 36"/>
          <p:cNvSpPr>
            <a:spLocks noChangeShapeType="1"/>
          </p:cNvSpPr>
          <p:nvPr/>
        </p:nvSpPr>
        <p:spPr bwMode="auto">
          <a:xfrm rot="-5400000">
            <a:off x="3196820" y="459740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97" name="Oval 38"/>
          <p:cNvSpPr>
            <a:spLocks noChangeArrowheads="1"/>
          </p:cNvSpPr>
          <p:nvPr/>
        </p:nvSpPr>
        <p:spPr bwMode="auto">
          <a:xfrm rot="-5400000">
            <a:off x="2288770" y="474345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98" name="Group 46"/>
          <p:cNvGrpSpPr>
            <a:grpSpLocks/>
          </p:cNvGrpSpPr>
          <p:nvPr/>
        </p:nvGrpSpPr>
        <p:grpSpPr bwMode="auto">
          <a:xfrm>
            <a:off x="7089370" y="4743450"/>
            <a:ext cx="2733675" cy="558800"/>
            <a:chOff x="3708" y="1908"/>
            <a:chExt cx="1722" cy="352"/>
          </a:xfrm>
        </p:grpSpPr>
        <p:sp>
          <p:nvSpPr>
            <p:cNvPr id="99" name="Oval 21"/>
            <p:cNvSpPr>
              <a:spLocks noChangeArrowheads="1"/>
            </p:cNvSpPr>
            <p:nvPr/>
          </p:nvSpPr>
          <p:spPr bwMode="auto">
            <a:xfrm rot="-5400000">
              <a:off x="3708" y="1908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0" name="Line 22"/>
            <p:cNvSpPr>
              <a:spLocks noChangeShapeType="1"/>
            </p:cNvSpPr>
            <p:nvPr/>
          </p:nvSpPr>
          <p:spPr bwMode="auto">
            <a:xfrm rot="-5400000">
              <a:off x="3928" y="1816"/>
              <a:ext cx="0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1" name="Oval 23"/>
            <p:cNvSpPr>
              <a:spLocks noChangeArrowheads="1"/>
            </p:cNvSpPr>
            <p:nvPr/>
          </p:nvSpPr>
          <p:spPr bwMode="auto">
            <a:xfrm rot="-5400000">
              <a:off x="4076" y="1908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2" name="Line 24"/>
            <p:cNvSpPr>
              <a:spLocks noChangeShapeType="1"/>
            </p:cNvSpPr>
            <p:nvPr/>
          </p:nvSpPr>
          <p:spPr bwMode="auto">
            <a:xfrm rot="-5400000">
              <a:off x="4288" y="1816"/>
              <a:ext cx="0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3" name="Oval 25"/>
            <p:cNvSpPr>
              <a:spLocks noChangeArrowheads="1"/>
            </p:cNvSpPr>
            <p:nvPr/>
          </p:nvSpPr>
          <p:spPr bwMode="auto">
            <a:xfrm rot="-5400000">
              <a:off x="4436" y="1908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4" name="Text Box 30"/>
            <p:cNvSpPr txBox="1">
              <a:spLocks noChangeArrowheads="1"/>
            </p:cNvSpPr>
            <p:nvPr/>
          </p:nvSpPr>
          <p:spPr bwMode="auto">
            <a:xfrm>
              <a:off x="4973" y="1933"/>
              <a:ext cx="45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800" b="1" dirty="0" err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q</a:t>
              </a:r>
              <a:r>
                <a:rPr lang="en-US" sz="2800" b="1" baseline="-25000" dirty="0" err="1">
                  <a:solidFill>
                    <a:srgbClr val="FFFFFF"/>
                  </a:solidFill>
                  <a:latin typeface="Arial" pitchFamily="34" charset="0"/>
                  <a:cs typeface="+mn-cs"/>
                </a:rPr>
                <a:t>|w</a:t>
              </a:r>
              <a:r>
                <a:rPr lang="en-US" sz="2800" b="1" baseline="-25000" dirty="0">
                  <a:solidFill>
                    <a:srgbClr val="FFFFFF"/>
                  </a:solidFill>
                  <a:latin typeface="Arial" pitchFamily="34" charset="0"/>
                  <a:cs typeface="+mn-cs"/>
                </a:rPr>
                <a:t>|</a:t>
              </a:r>
            </a:p>
          </p:txBody>
        </p:sp>
        <p:sp>
          <p:nvSpPr>
            <p:cNvPr id="105" name="Line 39"/>
            <p:cNvSpPr>
              <a:spLocks noChangeShapeType="1"/>
            </p:cNvSpPr>
            <p:nvPr/>
          </p:nvSpPr>
          <p:spPr bwMode="auto">
            <a:xfrm rot="-5400000">
              <a:off x="4648" y="1816"/>
              <a:ext cx="0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6" name="Oval 40"/>
            <p:cNvSpPr>
              <a:spLocks noChangeArrowheads="1"/>
            </p:cNvSpPr>
            <p:nvPr/>
          </p:nvSpPr>
          <p:spPr bwMode="auto">
            <a:xfrm rot="-5400000">
              <a:off x="4796" y="1908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 rot="-5400000">
              <a:off x="5008" y="1816"/>
              <a:ext cx="0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8" name="Oval 42"/>
            <p:cNvSpPr>
              <a:spLocks noChangeArrowheads="1"/>
            </p:cNvSpPr>
            <p:nvPr/>
          </p:nvSpPr>
          <p:spPr bwMode="auto">
            <a:xfrm rot="-5400000">
              <a:off x="5156" y="1908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109" name="Text Box 43"/>
          <p:cNvSpPr txBox="1">
            <a:spLocks noChangeArrowheads="1"/>
          </p:cNvSpPr>
          <p:nvPr/>
        </p:nvSpPr>
        <p:spPr bwMode="auto">
          <a:xfrm>
            <a:off x="3661958" y="4441825"/>
            <a:ext cx="5397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  <a:cs typeface="+mn-cs"/>
              </a:rPr>
              <a:t>…</a:t>
            </a:r>
          </a:p>
        </p:txBody>
      </p:sp>
      <p:grpSp>
        <p:nvGrpSpPr>
          <p:cNvPr id="110" name="Group 57"/>
          <p:cNvGrpSpPr>
            <a:grpSpLocks/>
          </p:cNvGrpSpPr>
          <p:nvPr/>
        </p:nvGrpSpPr>
        <p:grpSpPr bwMode="auto">
          <a:xfrm>
            <a:off x="4354108" y="3771900"/>
            <a:ext cx="890587" cy="911225"/>
            <a:chOff x="2241" y="1744"/>
            <a:chExt cx="561" cy="574"/>
          </a:xfrm>
        </p:grpSpPr>
        <p:sp>
          <p:nvSpPr>
            <p:cNvPr id="111" name="Line 48"/>
            <p:cNvSpPr>
              <a:spLocks noChangeShapeType="1"/>
            </p:cNvSpPr>
            <p:nvPr/>
          </p:nvSpPr>
          <p:spPr bwMode="auto">
            <a:xfrm rot="5400000" flipH="1">
              <a:off x="2314" y="2131"/>
              <a:ext cx="181" cy="1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2" name="Oval 49"/>
            <p:cNvSpPr>
              <a:spLocks noChangeArrowheads="1"/>
            </p:cNvSpPr>
            <p:nvPr/>
          </p:nvSpPr>
          <p:spPr bwMode="auto">
            <a:xfrm rot="-5400000">
              <a:off x="2241" y="2048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3" name="Line 50"/>
            <p:cNvSpPr>
              <a:spLocks noChangeShapeType="1"/>
            </p:cNvSpPr>
            <p:nvPr/>
          </p:nvSpPr>
          <p:spPr bwMode="auto">
            <a:xfrm rot="-5400000" flipH="1" flipV="1">
              <a:off x="2531" y="2140"/>
              <a:ext cx="198" cy="1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4" name="Oval 51"/>
            <p:cNvSpPr>
              <a:spLocks noChangeArrowheads="1"/>
            </p:cNvSpPr>
            <p:nvPr/>
          </p:nvSpPr>
          <p:spPr bwMode="auto">
            <a:xfrm rot="-5400000">
              <a:off x="2501" y="1744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5" name="Oval 53"/>
            <p:cNvSpPr>
              <a:spLocks noChangeArrowheads="1"/>
            </p:cNvSpPr>
            <p:nvPr/>
          </p:nvSpPr>
          <p:spPr bwMode="auto">
            <a:xfrm rot="-5400000">
              <a:off x="2746" y="2057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 rot="5400000" flipV="1">
              <a:off x="2563" y="1844"/>
              <a:ext cx="198" cy="1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7" name="Line 56"/>
            <p:cNvSpPr>
              <a:spLocks noChangeShapeType="1"/>
            </p:cNvSpPr>
            <p:nvPr/>
          </p:nvSpPr>
          <p:spPr bwMode="auto">
            <a:xfrm rot="-5400000">
              <a:off x="2280" y="1824"/>
              <a:ext cx="198" cy="1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118" name="Oval 61"/>
          <p:cNvSpPr>
            <a:spLocks noChangeArrowheads="1"/>
          </p:cNvSpPr>
          <p:nvPr/>
        </p:nvSpPr>
        <p:spPr bwMode="auto">
          <a:xfrm>
            <a:off x="1749020" y="4165600"/>
            <a:ext cx="2971800" cy="13462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9" name="Text Box 62"/>
          <p:cNvSpPr txBox="1">
            <a:spLocks noChangeArrowheads="1"/>
          </p:cNvSpPr>
          <p:nvPr/>
        </p:nvSpPr>
        <p:spPr bwMode="auto">
          <a:xfrm>
            <a:off x="2924108" y="3540780"/>
            <a:ext cx="3497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120" name="Oval 61"/>
          <p:cNvSpPr>
            <a:spLocks noChangeArrowheads="1"/>
          </p:cNvSpPr>
          <p:nvPr/>
        </p:nvSpPr>
        <p:spPr bwMode="auto">
          <a:xfrm rot="5400000">
            <a:off x="4009597" y="3923277"/>
            <a:ext cx="1554483" cy="735747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1" name="Oval 61"/>
          <p:cNvSpPr>
            <a:spLocks noChangeArrowheads="1"/>
          </p:cNvSpPr>
          <p:nvPr/>
        </p:nvSpPr>
        <p:spPr bwMode="auto">
          <a:xfrm>
            <a:off x="4904970" y="4427923"/>
            <a:ext cx="2620779" cy="735747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 dirty="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9337176" y="4694831"/>
            <a:ext cx="191067" cy="19202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123" name="Straight Arrow Connector 122"/>
          <p:cNvCxnSpPr/>
          <p:nvPr/>
        </p:nvCxnSpPr>
        <p:spPr bwMode="auto">
          <a:xfrm>
            <a:off x="1680781" y="4749421"/>
            <a:ext cx="395785" cy="27295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4" name="Oval 123"/>
          <p:cNvSpPr/>
          <p:nvPr/>
        </p:nvSpPr>
        <p:spPr bwMode="auto">
          <a:xfrm>
            <a:off x="7014897" y="4694831"/>
            <a:ext cx="191067" cy="19202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500460" y="4092606"/>
            <a:ext cx="413896" cy="4431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w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4605023" y="2963690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y</a:t>
            </a:r>
          </a:p>
        </p:txBody>
      </p:sp>
      <p:pic>
        <p:nvPicPr>
          <p:cNvPr id="2" name="Picture 1" descr="Gears Cogs Machine - Free photo on Pixabay">
            <a:extLst>
              <a:ext uri="{FF2B5EF4-FFF2-40B4-BE49-F238E27FC236}">
                <a16:creationId xmlns:a16="http://schemas.microsoft.com/office/drawing/2014/main" id="{FD76FDF3-6991-47AD-AC04-056FA06926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261" y="421462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6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19076 -0.00023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-2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82" grpId="0"/>
      <p:bldP spid="454684" grpId="0"/>
      <p:bldP spid="454700" grpId="0"/>
      <p:bldP spid="454714" grpId="0"/>
      <p:bldP spid="454715" grpId="0"/>
      <p:bldP spid="454716" grpId="0"/>
      <p:bldP spid="79" grpId="0"/>
      <p:bldP spid="80" grpId="0" animBg="1"/>
      <p:bldP spid="81" grpId="0" animBg="1"/>
      <p:bldP spid="82" grpId="0" animBg="1"/>
      <p:bldP spid="91" grpId="0"/>
      <p:bldP spid="92" grpId="0"/>
      <p:bldP spid="93" grpId="0"/>
      <p:bldP spid="93" grpId="1"/>
      <p:bldP spid="94" grpId="0" animBg="1"/>
      <p:bldP spid="95" grpId="0" animBg="1"/>
      <p:bldP spid="96" grpId="0" animBg="1"/>
      <p:bldP spid="97" grpId="0" animBg="1"/>
      <p:bldP spid="109" grpId="0"/>
      <p:bldP spid="118" grpId="0" animBg="1"/>
      <p:bldP spid="119" grpId="0"/>
      <p:bldP spid="120" grpId="0" animBg="1"/>
      <p:bldP spid="121" grpId="0" animBg="1"/>
      <p:bldP spid="122" grpId="0" animBg="1"/>
      <p:bldP spid="122" grpId="1" animBg="1"/>
      <p:bldP spid="124" grpId="0" animBg="1"/>
      <p:bldP spid="125" grpId="0"/>
      <p:bldP spid="125" grpId="1"/>
      <p:bldP spid="1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5" name="Text Box 5"/>
          <p:cNvSpPr txBox="1">
            <a:spLocks noChangeArrowheads="1"/>
          </p:cNvSpPr>
          <p:nvPr/>
        </p:nvSpPr>
        <p:spPr bwMode="auto">
          <a:xfrm>
            <a:off x="1730757" y="1184907"/>
            <a:ext cx="661544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chemeClr val="tx2"/>
                </a:solidFill>
                <a:latin typeface="+mn-lt"/>
                <a:cs typeface="Calibri" pitchFamily="34" charset="0"/>
              </a:rPr>
              <a:t>Prove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: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SQ = {0</a:t>
            </a:r>
            <a:r>
              <a:rPr lang="en-US" sz="28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2800" baseline="6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| n ≥ 0}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is not regular </a:t>
            </a:r>
          </a:p>
        </p:txBody>
      </p:sp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1730758" y="1900428"/>
            <a:ext cx="4971682" cy="501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n-lt"/>
                <a:cs typeface="Calibri" pitchFamily="34" charset="0"/>
              </a:rPr>
              <a:t>Assume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 SQ is regular. Let w =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0</a:t>
            </a:r>
            <a:r>
              <a:rPr lang="en-US" sz="28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P</a:t>
            </a:r>
            <a:r>
              <a:rPr lang="en-US" sz="2800" baseline="6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2</a:t>
            </a:r>
            <a:endParaRPr lang="en-US" sz="2800" baseline="30000" dirty="0">
              <a:solidFill>
                <a:srgbClr val="FFFF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76168" name="Text Box 8"/>
          <p:cNvSpPr txBox="1">
            <a:spLocks noChangeArrowheads="1"/>
          </p:cNvSpPr>
          <p:nvPr/>
        </p:nvSpPr>
        <p:spPr bwMode="auto">
          <a:xfrm>
            <a:off x="1730758" y="3912259"/>
            <a:ext cx="3159839" cy="501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Note that 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0 &lt; |y| ≤ P </a:t>
            </a:r>
          </a:p>
        </p:txBody>
      </p:sp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1730758" y="3419770"/>
            <a:ext cx="5525872" cy="501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So </a:t>
            </a:r>
            <a:r>
              <a:rPr lang="en-US" sz="28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xyyz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Calibri" pitchFamily="34" charset="0"/>
              </a:rPr>
              <a:t>∊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SQ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. Note that </a:t>
            </a:r>
            <a:r>
              <a:rPr lang="en-US" sz="28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xyyz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= 0</a:t>
            </a:r>
            <a:r>
              <a:rPr lang="en-US" sz="28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P</a:t>
            </a:r>
            <a:r>
              <a:rPr lang="en-US" sz="2800" baseline="6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2</a:t>
            </a:r>
            <a:r>
              <a:rPr lang="en-US" sz="28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+|y|</a:t>
            </a:r>
            <a:endParaRPr lang="en-US" sz="2800" dirty="0">
              <a:solidFill>
                <a:srgbClr val="FFFF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76170" name="Text Box 10"/>
          <p:cNvSpPr txBox="1">
            <a:spLocks noChangeArrowheads="1"/>
          </p:cNvSpPr>
          <p:nvPr/>
        </p:nvSpPr>
        <p:spPr bwMode="auto">
          <a:xfrm>
            <a:off x="1730758" y="4383145"/>
            <a:ext cx="6888424" cy="501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So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|</a:t>
            </a:r>
            <a:r>
              <a:rPr lang="en-US" sz="28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xyyz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| = P</a:t>
            </a:r>
            <a:r>
              <a:rPr lang="en-US" sz="28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+ |y| ≤ P</a:t>
            </a:r>
            <a:r>
              <a:rPr lang="en-US" sz="28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+ P &lt; P</a:t>
            </a:r>
            <a:r>
              <a:rPr lang="en-US" sz="28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+ 2P + 1 = (P+1)</a:t>
            </a:r>
            <a:r>
              <a:rPr lang="en-US" sz="28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2</a:t>
            </a:r>
          </a:p>
        </p:txBody>
      </p:sp>
      <p:sp>
        <p:nvSpPr>
          <p:cNvPr id="476172" name="Text Box 12"/>
          <p:cNvSpPr txBox="1">
            <a:spLocks noChangeArrowheads="1"/>
          </p:cNvSpPr>
          <p:nvPr/>
        </p:nvSpPr>
        <p:spPr bwMode="auto">
          <a:xfrm>
            <a:off x="1730758" y="4876682"/>
            <a:ext cx="3887603" cy="501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and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P</a:t>
            </a:r>
            <a:r>
              <a:rPr lang="en-US" sz="28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  &lt; |</a:t>
            </a:r>
            <a:r>
              <a:rPr lang="en-US" sz="28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xyyz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|  &lt;   (P+1)</a:t>
            </a:r>
            <a:r>
              <a:rPr lang="en-US" sz="28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</a:t>
            </a:r>
            <a:endParaRPr lang="en-US" sz="28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476173" name="Text Box 13"/>
          <p:cNvSpPr txBox="1">
            <a:spLocks noChangeArrowheads="1"/>
          </p:cNvSpPr>
          <p:nvPr/>
        </p:nvSpPr>
        <p:spPr bwMode="auto">
          <a:xfrm>
            <a:off x="2130227" y="6250372"/>
            <a:ext cx="312457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chemeClr val="tx2"/>
                </a:solidFill>
                <a:sym typeface="Symbol" panose="05050102010706020507" pitchFamily="18" charset="2"/>
              </a:rPr>
              <a:t></a:t>
            </a:r>
            <a:r>
              <a:rPr lang="en-US" sz="2800" dirty="0">
                <a:solidFill>
                  <a:srgbClr val="FFFFFF"/>
                </a:solidFill>
                <a:sym typeface="Symbol" panose="05050102010706020507" pitchFamily="18" charset="2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+mn-lt"/>
                <a:cs typeface="Calibri" pitchFamily="34" charset="0"/>
              </a:rPr>
              <a:t>SQ is not regular!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30758" y="5308372"/>
            <a:ext cx="5833648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Therefore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|</a:t>
            </a:r>
            <a:r>
              <a:rPr lang="en-US" sz="28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xyyz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|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is </a:t>
            </a:r>
            <a:r>
              <a:rPr lang="en-US" sz="2800" i="1" dirty="0">
                <a:solidFill>
                  <a:schemeClr val="tx1"/>
                </a:solidFill>
                <a:latin typeface="+mn-lt"/>
                <a:cs typeface="Calibri" pitchFamily="34" charset="0"/>
              </a:rPr>
              <a:t>not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 a perfect square!</a:t>
            </a:r>
            <a:endParaRPr lang="en-US" sz="2800" i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392170" y="262604"/>
            <a:ext cx="7149714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4400" dirty="0">
                <a:solidFill>
                  <a:schemeClr val="tx2"/>
                </a:solidFill>
                <a:latin typeface="+mn-lt"/>
                <a:cs typeface="Calibri" pitchFamily="34" charset="0"/>
              </a:rPr>
              <a:t>Applying the Pumping Lemma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730758" y="5799575"/>
            <a:ext cx="8729506" cy="501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Hence 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0</a:t>
            </a:r>
            <a:r>
              <a:rPr lang="en-US" sz="28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P</a:t>
            </a:r>
            <a:r>
              <a:rPr lang="en-US" sz="2800" baseline="6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2</a:t>
            </a:r>
            <a:r>
              <a:rPr lang="en-US" sz="28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+|y|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= </a:t>
            </a:r>
            <a:r>
              <a:rPr lang="en-US" sz="28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xyyz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+mn-lt"/>
                <a:ea typeface="Cambria Math"/>
                <a:cs typeface="Calibri" pitchFamily="34" charset="0"/>
              </a:rPr>
              <a:t>∉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alibri" pitchFamily="34" charset="0"/>
              </a:rPr>
              <a:t>SQ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, so our assumption must be false.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730757" y="2481017"/>
            <a:ext cx="936228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sym typeface="Symbol" panose="05050102010706020507" pitchFamily="18" charset="2"/>
              </a:rPr>
              <a:t> Can write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w = xyz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2800" dirty="0">
                <a:solidFill>
                  <a:srgbClr val="FFFFFF"/>
                </a:solidFill>
              </a:rPr>
              <a:t>with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|y| &gt; 0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|</a:t>
            </a:r>
            <a:r>
              <a:rPr lang="en-US" sz="2800" dirty="0" err="1">
                <a:solidFill>
                  <a:srgbClr val="FFFF00"/>
                </a:solidFill>
                <a:latin typeface="+mn-lt"/>
              </a:rPr>
              <a:t>xy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|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pitchFamily="34" charset="0"/>
              </a:rPr>
              <a:t>≤ P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Arial" pitchFamily="34" charset="0"/>
              </a:rPr>
              <a:t>, </a:t>
            </a:r>
            <a:br>
              <a:rPr lang="en-US" sz="2800" dirty="0">
                <a:solidFill>
                  <a:srgbClr val="FFFFFF"/>
                </a:solidFill>
                <a:latin typeface="+mn-lt"/>
                <a:cs typeface="Arial" pitchFamily="34" charset="0"/>
              </a:rPr>
            </a:br>
            <a:r>
              <a:rPr lang="en-US" sz="2800" dirty="0">
                <a:solidFill>
                  <a:srgbClr val="FFFFFF"/>
                </a:solidFill>
                <a:latin typeface="+mn-lt"/>
              </a:rPr>
              <a:t>such that for all </a:t>
            </a:r>
            <a:r>
              <a:rPr lang="en-US" sz="2800" dirty="0" err="1">
                <a:solidFill>
                  <a:srgbClr val="FFFFFF"/>
                </a:solidFill>
                <a:latin typeface="+mn-lt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Arial" pitchFamily="34" charset="0"/>
              </a:rPr>
              <a:t>≥ 0, </a:t>
            </a:r>
            <a:r>
              <a:rPr lang="en-US" sz="2800" dirty="0" err="1">
                <a:solidFill>
                  <a:srgbClr val="FFFF00"/>
                </a:solidFill>
                <a:latin typeface="+mn-lt"/>
                <a:cs typeface="Arial" pitchFamily="34" charset="0"/>
              </a:rPr>
              <a:t>xy</a:t>
            </a:r>
            <a:r>
              <a:rPr lang="en-US" sz="2800" baseline="30000" dirty="0" err="1">
                <a:solidFill>
                  <a:srgbClr val="FFFF00"/>
                </a:solidFill>
                <a:latin typeface="+mn-lt"/>
                <a:cs typeface="Arial" pitchFamily="34" charset="0"/>
              </a:rPr>
              <a:t>i</a:t>
            </a:r>
            <a:r>
              <a:rPr lang="en-US" sz="2800" dirty="0" err="1">
                <a:solidFill>
                  <a:srgbClr val="FFFF00"/>
                </a:solidFill>
                <a:latin typeface="+mn-lt"/>
                <a:cs typeface="Arial" pitchFamily="34" charset="0"/>
              </a:rPr>
              <a:t>z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Arial" pitchFamily="34" charset="0"/>
              </a:rPr>
              <a:t> is </a:t>
            </a:r>
            <a:r>
              <a:rPr lang="en-US" sz="28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also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+mn-lt"/>
                <a:cs typeface="Arial" pitchFamily="34" charset="0"/>
              </a:rPr>
              <a:t>in SQ</a:t>
            </a:r>
            <a:endParaRPr lang="en-US" sz="2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" name="Picture 1" descr="Gears Cogs Machine - Free photo on Pixabay">
            <a:extLst>
              <a:ext uri="{FF2B5EF4-FFF2-40B4-BE49-F238E27FC236}">
                <a16:creationId xmlns:a16="http://schemas.microsoft.com/office/drawing/2014/main" id="{10BF4554-127A-4221-A720-8C7EAC866C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8" y="186017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8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5" grpId="0"/>
      <p:bldP spid="476166" grpId="0"/>
      <p:bldP spid="476168" grpId="0"/>
      <p:bldP spid="476169" grpId="0"/>
      <p:bldP spid="476170" grpId="0"/>
      <p:bldP spid="476172" grpId="0"/>
      <p:bldP spid="476173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788E56-F1AA-5A4A-A5F7-047A1CC6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</a:t>
            </a:r>
            <a:r>
              <a:rPr lang="en-US" altLang="zh-CN" dirty="0"/>
              <a:t>e</a:t>
            </a:r>
            <a:r>
              <a:rPr lang="zh-CN" altLang="en-US" dirty="0"/>
              <a:t> </a:t>
            </a:r>
            <a:r>
              <a:rPr lang="en-US" altLang="zh-CN" dirty="0" err="1"/>
              <a:t>Myhill-Nerode</a:t>
            </a:r>
            <a:r>
              <a:rPr lang="zh-CN" altLang="en-US" dirty="0"/>
              <a:t> </a:t>
            </a:r>
            <a:r>
              <a:rPr lang="en-US" altLang="zh-CN" dirty="0"/>
              <a:t>Theorem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C4D5F-E5DB-5340-A26F-270DBC76E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3449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2864AC-0A7F-CF41-9B7B-19C38D8E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Review:</a:t>
            </a:r>
            <a:r>
              <a:rPr lang="zh-CN" altLang="en-US" dirty="0"/>
              <a:t> </a:t>
            </a:r>
            <a:r>
              <a:rPr lang="en-US" altLang="zh-CN" dirty="0"/>
              <a:t>equivalence</a:t>
            </a:r>
            <a:r>
              <a:rPr lang="zh-CN" altLang="en-US" dirty="0"/>
              <a:t> </a:t>
            </a:r>
            <a:r>
              <a:rPr lang="en-US" altLang="zh-CN" dirty="0"/>
              <a:t>relations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237B9C2-EAD6-0241-A938-1AD12854CF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set.</a:t>
                </a:r>
                <a:r>
                  <a:rPr lang="zh-CN" altLang="en-US" dirty="0"/>
                  <a:t> </a:t>
                </a:r>
                <a:endParaRPr lang="en-AU" altLang="zh-CN" dirty="0"/>
              </a:p>
              <a:p>
                <a:r>
                  <a:rPr lang="en-US" altLang="zh-CN" b="0" dirty="0"/>
                  <a:t>We</a:t>
                </a:r>
                <a:r>
                  <a:rPr lang="zh-CN" altLang="en-US" b="0" dirty="0"/>
                  <a:t> </a:t>
                </a:r>
                <a:r>
                  <a:rPr lang="en-US" altLang="zh-CN" b="0" dirty="0"/>
                  <a:t>say</a:t>
                </a:r>
                <a:r>
                  <a:rPr lang="zh-CN" altLang="en-US" b="0" dirty="0"/>
                  <a:t> </a:t>
                </a:r>
                <a:r>
                  <a:rPr lang="en-US" altLang="zh-CN" b="0" dirty="0"/>
                  <a:t>that</a:t>
                </a:r>
                <a:r>
                  <a:rPr lang="zh-CN" altLang="en-US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equivalence</a:t>
                </a:r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relation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satisfies</a:t>
                </a:r>
                <a:endParaRPr lang="en-AU" altLang="zh-CN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/>
                  <a:t>(Reflexive)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AU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/>
                  <a:t>(Symmetry)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AU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/>
                  <a:t>(Transitivity)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AU" dirty="0"/>
              </a:p>
              <a:p>
                <a:r>
                  <a:rPr lang="en-US" altLang="zh-CN" dirty="0"/>
                  <a:t>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equivalence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relation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partitions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into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equivalence</a:t>
                </a:r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classes</a:t>
                </a:r>
              </a:p>
              <a:p>
                <a:r>
                  <a:rPr lang="en-US" altLang="zh-CN" dirty="0"/>
                  <a:t>Example: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AU" dirty="0"/>
              </a:p>
              <a:p>
                <a:r>
                  <a:rPr lang="en-AU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non-example: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FF00"/>
                    </a:solidFill>
                  </a:rPr>
                  <a:t>POLLING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time</a:t>
                </a:r>
                <a:endParaRPr lang="en-AU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237B9C2-EAD6-0241-A938-1AD12854CF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1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8B83F5-955E-BD40-8B4B-7ECA62FF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distinguishes</a:t>
            </a:r>
            <a:r>
              <a:rPr lang="zh-CN" altLang="en-US" dirty="0"/>
              <a:t> </a:t>
            </a:r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y</a:t>
            </a:r>
            <a:r>
              <a:rPr lang="zh-CN" altLang="en-US" dirty="0"/>
              <a:t> </a:t>
            </a:r>
            <a:r>
              <a:rPr lang="en-US" altLang="zh-CN" dirty="0" err="1"/>
              <a:t>w.r.t.</a:t>
            </a:r>
            <a:r>
              <a:rPr lang="zh-CN" altLang="en-US" dirty="0"/>
              <a:t> </a:t>
            </a:r>
            <a:r>
              <a:rPr lang="en-US" altLang="zh-CN" dirty="0"/>
              <a:t>L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05E07EB-544F-4540-8696-D4286CE825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b="1" dirty="0"/>
                  <a:t>Def</a:t>
                </a:r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Let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language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Let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x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FF00"/>
                    </a:solidFill>
                  </a:rPr>
                  <a:t>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two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strings.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string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z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distinguishes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x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FF00"/>
                    </a:solidFill>
                  </a:rPr>
                  <a:t>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relative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L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following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holds:</a:t>
                </a:r>
                <a:r>
                  <a:rPr lang="zh-CN" altLang="en-US" dirty="0"/>
                  <a:t> </a:t>
                </a:r>
                <a:endParaRPr lang="en-AU" altLang="zh-CN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or</a:t>
                </a:r>
                <a:r>
                  <a:rPr lang="zh-CN" altLang="en-US" dirty="0"/>
                  <a:t> </a:t>
                </a:r>
                <a:endParaRPr lang="en-AU" altLang="zh-CN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1" dirty="0"/>
                  <a:t>Example</a:t>
                </a:r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r>
                  <a:rPr lang="en-AU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/>
                  <a:t>={0</a:t>
                </a:r>
                <a:r>
                  <a:rPr lang="en-AU" baseline="30000" dirty="0"/>
                  <a:t>n</a:t>
                </a:r>
                <a:r>
                  <a:rPr lang="en-AU" dirty="0"/>
                  <a:t>1</a:t>
                </a:r>
                <a:r>
                  <a:rPr lang="en-AU" baseline="30000" dirty="0"/>
                  <a:t>n</a:t>
                </a:r>
                <a:r>
                  <a:rPr lang="en-AU" dirty="0"/>
                  <a:t> : 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AU" dirty="0"/>
                  <a:t>}</a:t>
                </a:r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x=000</a:t>
                </a:r>
                <a:r>
                  <a:rPr lang="en-US" altLang="zh-CN" dirty="0"/>
                  <a:t>,</a:t>
                </a:r>
                <a:r>
                  <a:rPr lang="zh-CN" alt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FF00"/>
                    </a:solidFill>
                  </a:rPr>
                  <a:t>y=0000.</a:t>
                </a:r>
                <a:r>
                  <a:rPr lang="zh-CN" alt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POLLING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time.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z=111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distinguishes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x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FF00"/>
                    </a:solidFill>
                  </a:rPr>
                  <a:t>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relative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L</a:t>
                </a:r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Why?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err="1">
                    <a:solidFill>
                      <a:srgbClr val="00B0F0"/>
                    </a:solidFill>
                  </a:rPr>
                  <a:t>x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z</a:t>
                </a:r>
                <a:r>
                  <a:rPr lang="en-US" altLang="zh-CN" dirty="0"/>
                  <a:t>=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000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111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L.</a:t>
                </a:r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dirty="0" err="1">
                    <a:solidFill>
                      <a:srgbClr val="FFFF00"/>
                    </a:solidFill>
                  </a:rPr>
                  <a:t>y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z</a:t>
                </a:r>
                <a:r>
                  <a:rPr lang="en-US" altLang="zh-CN" dirty="0"/>
                  <a:t>=</a:t>
                </a:r>
                <a:r>
                  <a:rPr lang="en-US" altLang="zh-CN" dirty="0">
                    <a:solidFill>
                      <a:srgbClr val="FFFF00"/>
                    </a:solidFill>
                  </a:rPr>
                  <a:t>0000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111</a:t>
                </a:r>
                <a:r>
                  <a:rPr lang="en-US" altLang="zh-CN" dirty="0"/>
                  <a:t> 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L.</a:t>
                </a:r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05E07EB-544F-4540-8696-D4286CE825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01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985F-195F-AC4C-8980-F93E2BE8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An</a:t>
            </a:r>
            <a:r>
              <a:rPr lang="zh-CN" altLang="en-US"/>
              <a:t> </a:t>
            </a:r>
            <a:r>
              <a:rPr lang="en-US" altLang="zh-CN"/>
              <a:t>equivalence</a:t>
            </a:r>
            <a:r>
              <a:rPr lang="zh-CN" altLang="en-US"/>
              <a:t> </a:t>
            </a:r>
            <a:r>
              <a:rPr lang="en-US" altLang="zh-CN"/>
              <a:t>relation</a:t>
            </a:r>
            <a:r>
              <a:rPr lang="zh-CN" altLang="en-US"/>
              <a:t> </a:t>
            </a:r>
            <a:r>
              <a:rPr lang="en-US" altLang="zh-CN"/>
              <a:t>on</a:t>
            </a:r>
            <a:r>
              <a:rPr lang="zh-CN" altLang="en-US"/>
              <a:t> </a:t>
            </a:r>
            <a:r>
              <a:rPr lang="en-US" altLang="zh-CN"/>
              <a:t>strings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3361B2-26D2-B643-9268-27942E60CA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b="1" dirty="0"/>
                  <a:t>Def</a:t>
                </a:r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x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FF00"/>
                    </a:solidFill>
                  </a:rPr>
                  <a:t>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indistinguishable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relative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L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written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string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distinguishes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x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FF00"/>
                    </a:solidFill>
                  </a:rPr>
                  <a:t>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relative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L</a:t>
                </a:r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endParaRPr lang="en-AU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That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string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z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altLang="zh-CN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.</a:t>
                </a:r>
                <a:endParaRPr lang="en-AU" altLang="zh-CN" dirty="0"/>
              </a:p>
              <a:p>
                <a:pPr marL="0" indent="0">
                  <a:buNone/>
                </a:pPr>
                <a:r>
                  <a:rPr lang="en-US" altLang="zh-CN" b="1" dirty="0"/>
                  <a:t>Claim</a:t>
                </a:r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equivalence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relation.</a:t>
                </a:r>
                <a:endParaRPr lang="en-AU" dirty="0"/>
              </a:p>
              <a:p>
                <a:r>
                  <a:rPr lang="en-US" altLang="zh-CN" dirty="0"/>
                  <a:t>This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allows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partition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equivalence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classes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according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3361B2-26D2-B643-9268-27942E60CA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44AF63A-5052-004F-ACC0-6CB5A4847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612" y="4323386"/>
            <a:ext cx="5597962" cy="21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E044-C0F6-5647-A06F-E09A6344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</a:t>
            </a:r>
            <a:r>
              <a:rPr lang="en-US" altLang="zh-CN" dirty="0"/>
              <a:t>e</a:t>
            </a:r>
            <a:r>
              <a:rPr lang="zh-CN" altLang="en-US" dirty="0"/>
              <a:t> </a:t>
            </a:r>
            <a:r>
              <a:rPr lang="en-US" altLang="zh-CN" dirty="0" err="1"/>
              <a:t>Myhill-Nerode</a:t>
            </a:r>
            <a:r>
              <a:rPr lang="zh-CN" altLang="en-US" dirty="0"/>
              <a:t> </a:t>
            </a:r>
            <a:r>
              <a:rPr lang="en-US" altLang="zh-CN" dirty="0"/>
              <a:t>Theorem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4BD288-ADC8-7448-8E1B-80B64FDAB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For two strings </a:t>
                </a:r>
                <a:r>
                  <a:rPr lang="en-US" altLang="zh-CN" dirty="0">
                    <a:solidFill>
                      <a:srgbClr val="00B0F0"/>
                    </a:solidFill>
                  </a:rPr>
                  <a:t>x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FF00"/>
                    </a:solidFill>
                  </a:rPr>
                  <a:t>y</a:t>
                </a:r>
                <a:r>
                  <a:rPr lang="en-AU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string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z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altLang="zh-CN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Myhill-Nerode</a:t>
                </a:r>
                <a:r>
                  <a:rPr lang="en-US" b="1" dirty="0"/>
                  <a:t> Theorem</a:t>
                </a:r>
                <a:r>
                  <a:rPr lang="en-US" dirty="0"/>
                  <a:t>. A language </a:t>
                </a:r>
                <a:r>
                  <a:rPr lang="en-US" dirty="0">
                    <a:solidFill>
                      <a:schemeClr val="accent2"/>
                    </a:solidFill>
                  </a:rPr>
                  <a:t>L</a:t>
                </a:r>
                <a:r>
                  <a:rPr lang="en-US" dirty="0"/>
                  <a:t> is regular if and only if the number of equivalence classes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chemeClr val="accent2"/>
                    </a:solidFill>
                  </a:rPr>
                  <a:t> </a:t>
                </a:r>
                <a:r>
                  <a:rPr lang="en-AU" dirty="0"/>
                  <a:t>is finite. </a:t>
                </a:r>
              </a:p>
              <a:p>
                <a:r>
                  <a:rPr lang="en-AU" dirty="0"/>
                  <a:t>That is, if </a:t>
                </a:r>
                <a:r>
                  <a:rPr lang="en-US" dirty="0"/>
                  <a:t>the number of equivalence classes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chemeClr val="accent2"/>
                    </a:solidFill>
                  </a:rPr>
                  <a:t> </a:t>
                </a:r>
                <a:r>
                  <a:rPr lang="en-AU" dirty="0"/>
                  <a:t>is finite, one can construct a DFA for </a:t>
                </a:r>
                <a:r>
                  <a:rPr lang="en-AU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/>
                  <a:t>.</a:t>
                </a:r>
              </a:p>
              <a:p>
                <a:r>
                  <a:rPr lang="en-AU" dirty="0"/>
                  <a:t>If </a:t>
                </a:r>
                <a:r>
                  <a:rPr lang="en-US" dirty="0"/>
                  <a:t>the number of equivalence classes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chemeClr val="accent2"/>
                    </a:solidFill>
                  </a:rPr>
                  <a:t> </a:t>
                </a:r>
                <a:r>
                  <a:rPr lang="en-AU" dirty="0"/>
                  <a:t>is infinite, no DFAs can recognise </a:t>
                </a:r>
                <a:r>
                  <a:rPr lang="en-AU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/>
                  <a:t>.</a:t>
                </a:r>
              </a:p>
              <a:p>
                <a:r>
                  <a:rPr lang="en-AU" dirty="0"/>
                  <a:t>Interested in the proof? Read the note on Canvas (credit: Paul </a:t>
                </a:r>
                <a:r>
                  <a:rPr lang="en-AU" dirty="0" err="1"/>
                  <a:t>Beame</a:t>
                </a:r>
                <a:r>
                  <a:rPr lang="en-AU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4BD288-ADC8-7448-8E1B-80B64FDAB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0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1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B28F-EE9E-B741-BB0F-8657EBBF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Non-regular languages?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B7420C-9829-3F4D-A166-48C624666F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Let </a:t>
                </a:r>
                <a:r>
                  <a:rPr lang="en-AU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/>
                  <a:t> be a language. If </a:t>
                </a:r>
                <a:r>
                  <a:rPr lang="en-US" dirty="0"/>
                  <a:t>the number of equivalence classes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chemeClr val="accent2"/>
                    </a:solidFill>
                  </a:rPr>
                  <a:t> </a:t>
                </a:r>
                <a:r>
                  <a:rPr lang="en-AU" dirty="0"/>
                  <a:t>is infinite, no DFAs can recognise </a:t>
                </a:r>
                <a:r>
                  <a:rPr lang="en-AU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/>
                  <a:t> – so </a:t>
                </a:r>
                <a:r>
                  <a:rPr lang="en-AU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/>
                  <a:t> is not regular!</a:t>
                </a:r>
              </a:p>
              <a:p>
                <a:r>
                  <a:rPr lang="en-AU" dirty="0"/>
                  <a:t>How to use this to show that </a:t>
                </a:r>
                <a:r>
                  <a:rPr lang="en-AU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/>
                  <a:t> is not regular? </a:t>
                </a:r>
              </a:p>
              <a:p>
                <a:r>
                  <a:rPr lang="en-AU" dirty="0"/>
                  <a:t>We need to exhibit infinitely many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=1, 2, …</m:t>
                    </m:r>
                  </m:oMath>
                </a14:m>
                <a:r>
                  <a:rPr lang="en-AU" dirty="0"/>
                  <a:t>, such that any two </a:t>
                </a:r>
                <a:r>
                  <a:rPr lang="en-AU" dirty="0" err="1">
                    <a:solidFill>
                      <a:srgbClr val="00B050"/>
                    </a:solidFill>
                  </a:rPr>
                  <a:t>s</a:t>
                </a:r>
                <a:r>
                  <a:rPr lang="en-AU" baseline="-25000" dirty="0" err="1">
                    <a:solidFill>
                      <a:srgbClr val="00B050"/>
                    </a:solidFill>
                  </a:rPr>
                  <a:t>i</a:t>
                </a:r>
                <a:r>
                  <a:rPr lang="en-AU" dirty="0">
                    <a:solidFill>
                      <a:srgbClr val="00B050"/>
                    </a:solidFill>
                  </a:rPr>
                  <a:t> </a:t>
                </a:r>
                <a:r>
                  <a:rPr lang="en-AU" dirty="0"/>
                  <a:t>and </a:t>
                </a:r>
                <a:r>
                  <a:rPr lang="en-AU" dirty="0" err="1">
                    <a:solidFill>
                      <a:srgbClr val="00B050"/>
                    </a:solidFill>
                  </a:rPr>
                  <a:t>s</a:t>
                </a:r>
                <a:r>
                  <a:rPr lang="en-AU" baseline="-25000" dirty="0" err="1">
                    <a:solidFill>
                      <a:srgbClr val="00B050"/>
                    </a:solidFill>
                  </a:rPr>
                  <a:t>j</a:t>
                </a:r>
                <a:r>
                  <a:rPr lang="en-AU" dirty="0"/>
                  <a:t> are distinguishable by some string </a:t>
                </a:r>
                <a:r>
                  <a:rPr lang="en-AU" dirty="0">
                    <a:solidFill>
                      <a:srgbClr val="FFFF00"/>
                    </a:solidFill>
                  </a:rPr>
                  <a:t>z</a:t>
                </a:r>
              </a:p>
              <a:p>
                <a:r>
                  <a:rPr lang="en-AU" dirty="0"/>
                  <a:t>That is, exactly one of </a:t>
                </a:r>
                <a:r>
                  <a:rPr lang="en-AU" dirty="0" err="1">
                    <a:solidFill>
                      <a:srgbClr val="00B050"/>
                    </a:solidFill>
                  </a:rPr>
                  <a:t>s</a:t>
                </a:r>
                <a:r>
                  <a:rPr lang="en-AU" baseline="-25000" dirty="0" err="1">
                    <a:solidFill>
                      <a:srgbClr val="00B050"/>
                    </a:solidFill>
                  </a:rPr>
                  <a:t>i</a:t>
                </a:r>
                <a:r>
                  <a:rPr lang="en-AU" dirty="0" err="1">
                    <a:solidFill>
                      <a:srgbClr val="FFFF00"/>
                    </a:solidFill>
                  </a:rPr>
                  <a:t>z</a:t>
                </a:r>
                <a:r>
                  <a:rPr lang="en-AU" dirty="0"/>
                  <a:t> and </a:t>
                </a:r>
                <a:r>
                  <a:rPr lang="en-AU" dirty="0" err="1">
                    <a:solidFill>
                      <a:srgbClr val="00B050"/>
                    </a:solidFill>
                  </a:rPr>
                  <a:t>s</a:t>
                </a:r>
                <a:r>
                  <a:rPr lang="en-AU" baseline="-25000" dirty="0" err="1">
                    <a:solidFill>
                      <a:srgbClr val="00B050"/>
                    </a:solidFill>
                  </a:rPr>
                  <a:t>j</a:t>
                </a:r>
                <a:r>
                  <a:rPr lang="en-AU" dirty="0" err="1">
                    <a:solidFill>
                      <a:srgbClr val="FFFF00"/>
                    </a:solidFill>
                  </a:rPr>
                  <a:t>z</a:t>
                </a:r>
                <a:r>
                  <a:rPr lang="en-AU" dirty="0"/>
                  <a:t> is in</a:t>
                </a:r>
                <a:r>
                  <a:rPr lang="en-AU" dirty="0">
                    <a:solidFill>
                      <a:schemeClr val="accent2"/>
                    </a:solidFill>
                  </a:rPr>
                  <a:t> 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B7420C-9829-3F4D-A166-48C624666F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6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42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E925-62ED-5041-80F3-1DAD1A0A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 </a:t>
            </a:r>
            <a:r>
              <a:rPr lang="en-AU" dirty="0" err="1"/>
              <a:t>Myhill-Nerode</a:t>
            </a:r>
            <a:r>
              <a:rPr lang="en-AU" dirty="0"/>
              <a:t> for non-regularity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9D201-10E6-AF47-9ABC-2FE2F09181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Theorem. </a:t>
                </a:r>
                <a:r>
                  <a:rPr lang="en-AU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/>
                  <a:t>={0</a:t>
                </a:r>
                <a:r>
                  <a:rPr lang="en-AU" baseline="30000" dirty="0"/>
                  <a:t>n</a:t>
                </a:r>
                <a:r>
                  <a:rPr lang="en-AU" dirty="0"/>
                  <a:t>1</a:t>
                </a:r>
                <a:r>
                  <a:rPr lang="en-AU" baseline="30000" dirty="0"/>
                  <a:t>n</a:t>
                </a:r>
                <a:r>
                  <a:rPr lang="en-AU" dirty="0"/>
                  <a:t> : 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AU" dirty="0"/>
                  <a:t>} is not regular.</a:t>
                </a:r>
              </a:p>
              <a:p>
                <a:pPr marL="0" indent="0">
                  <a:buNone/>
                </a:pPr>
                <a:r>
                  <a:rPr lang="en-AU" dirty="0"/>
                  <a:t>Proof.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Let</a:t>
                </a:r>
                <a:r>
                  <a:rPr lang="en-AU" dirty="0">
                    <a:solidFill>
                      <a:srgbClr val="00B050"/>
                    </a:solidFill>
                  </a:rPr>
                  <a:t> S={0</a:t>
                </a:r>
                <a:r>
                  <a:rPr lang="en-AU" baseline="30000" dirty="0">
                    <a:solidFill>
                      <a:srgbClr val="00B050"/>
                    </a:solidFill>
                  </a:rPr>
                  <a:t>k</a:t>
                </a:r>
                <a:r>
                  <a:rPr lang="en-AU" dirty="0">
                    <a:solidFill>
                      <a:srgbClr val="00B050"/>
                    </a:solidFill>
                  </a:rPr>
                  <a:t> : k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AU" dirty="0">
                    <a:solidFill>
                      <a:srgbClr val="00B050"/>
                    </a:solidFill>
                  </a:rPr>
                  <a:t>}.</a:t>
                </a:r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Take </a:t>
                </a:r>
                <a:r>
                  <a:rPr lang="en-AU" dirty="0">
                    <a:solidFill>
                      <a:srgbClr val="00B050"/>
                    </a:solidFill>
                  </a:rPr>
                  <a:t>0</a:t>
                </a:r>
                <a:r>
                  <a:rPr lang="en-AU" baseline="30000" dirty="0">
                    <a:solidFill>
                      <a:srgbClr val="00B050"/>
                    </a:solidFill>
                  </a:rPr>
                  <a:t>i</a:t>
                </a:r>
                <a:r>
                  <a:rPr lang="en-AU" dirty="0">
                    <a:solidFill>
                      <a:srgbClr val="00B050"/>
                    </a:solidFill>
                  </a:rPr>
                  <a:t>, 0</a:t>
                </a:r>
                <a:r>
                  <a:rPr lang="en-AU" baseline="30000" dirty="0">
                    <a:solidFill>
                      <a:srgbClr val="00B050"/>
                    </a:solidFill>
                  </a:rPr>
                  <a:t>j</a:t>
                </a:r>
                <a:r>
                  <a:rPr lang="en-AU" dirty="0"/>
                  <a:t>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AU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Note that </a:t>
                </a:r>
                <a:r>
                  <a:rPr lang="en-AU" dirty="0">
                    <a:solidFill>
                      <a:srgbClr val="00B050"/>
                    </a:solidFill>
                  </a:rPr>
                  <a:t>0</a:t>
                </a:r>
                <a:r>
                  <a:rPr lang="en-AU" baseline="30000" dirty="0">
                    <a:solidFill>
                      <a:srgbClr val="00B050"/>
                    </a:solidFill>
                  </a:rPr>
                  <a:t>i</a:t>
                </a:r>
                <a:r>
                  <a:rPr lang="en-AU" dirty="0">
                    <a:solidFill>
                      <a:srgbClr val="FFFF00"/>
                    </a:solidFill>
                  </a:rPr>
                  <a:t>1</a:t>
                </a:r>
                <a:r>
                  <a:rPr lang="en-AU" baseline="30000" dirty="0">
                    <a:solidFill>
                      <a:srgbClr val="FFFF00"/>
                    </a:solidFill>
                  </a:rPr>
                  <a:t>i</a:t>
                </a:r>
                <a:r>
                  <a:rPr lang="en-AU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AU" dirty="0"/>
                  <a:t>, </a:t>
                </a:r>
                <a:r>
                  <a:rPr lang="en-AU" dirty="0">
                    <a:solidFill>
                      <a:srgbClr val="00B050"/>
                    </a:solidFill>
                  </a:rPr>
                  <a:t>0</a:t>
                </a:r>
                <a:r>
                  <a:rPr lang="en-AU" baseline="30000" dirty="0">
                    <a:solidFill>
                      <a:srgbClr val="00B050"/>
                    </a:solidFill>
                  </a:rPr>
                  <a:t>j</a:t>
                </a:r>
                <a:r>
                  <a:rPr lang="en-AU" dirty="0">
                    <a:solidFill>
                      <a:srgbClr val="FFFF00"/>
                    </a:solidFill>
                  </a:rPr>
                  <a:t>1</a:t>
                </a:r>
                <a:r>
                  <a:rPr lang="en-AU" baseline="30000" dirty="0">
                    <a:solidFill>
                      <a:srgbClr val="FFFF00"/>
                    </a:solidFill>
                  </a:rPr>
                  <a:t>i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AU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So all pairs of strings in</a:t>
                </a:r>
                <a:r>
                  <a:rPr lang="en-AU" dirty="0">
                    <a:solidFill>
                      <a:srgbClr val="00B050"/>
                    </a:solidFill>
                  </a:rPr>
                  <a:t> S </a:t>
                </a:r>
                <a:r>
                  <a:rPr lang="en-AU" dirty="0"/>
                  <a:t>are distinguishable.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By </a:t>
                </a:r>
                <a:r>
                  <a:rPr lang="en-AU" dirty="0" err="1"/>
                  <a:t>Myhill-Nerode</a:t>
                </a:r>
                <a:r>
                  <a:rPr lang="en-AU" dirty="0"/>
                  <a:t>, </a:t>
                </a:r>
                <a:r>
                  <a:rPr lang="en-AU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/>
                  <a:t> is not regular.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9D201-10E6-AF47-9ABC-2FE2F0918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9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9DC6-B4E1-F342-B399-0AF5C8F4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thoughts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course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96F18-524F-E640-A395-5690BA1EA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Plan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schedule</a:t>
            </a:r>
          </a:p>
          <a:p>
            <a:pPr lvl="1"/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general,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lecture</a:t>
            </a:r>
            <a:r>
              <a:rPr lang="zh-CN" altLang="en-US" dirty="0"/>
              <a:t> </a:t>
            </a:r>
            <a:r>
              <a:rPr lang="en-US" altLang="zh-CN" dirty="0"/>
              <a:t>material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come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tutorials</a:t>
            </a:r>
          </a:p>
          <a:p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afraid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things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unfamiliar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sight</a:t>
            </a:r>
          </a:p>
          <a:p>
            <a:r>
              <a:rPr lang="en-US" altLang="zh-CN" dirty="0"/>
              <a:t>Try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mathematical</a:t>
            </a:r>
            <a:r>
              <a:rPr lang="zh-CN" altLang="en-US" dirty="0"/>
              <a:t> </a:t>
            </a:r>
            <a:r>
              <a:rPr lang="en-US" altLang="zh-CN" dirty="0"/>
              <a:t>notations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reasonings</a:t>
            </a:r>
          </a:p>
          <a:p>
            <a:pPr lvl="1"/>
            <a:r>
              <a:rPr lang="en-US" altLang="zh-CN" dirty="0"/>
              <a:t>Basic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theory,</a:t>
            </a:r>
            <a:r>
              <a:rPr lang="zh-CN" altLang="en-US" dirty="0"/>
              <a:t> </a:t>
            </a:r>
            <a:r>
              <a:rPr lang="en-US" altLang="zh-CN" dirty="0"/>
              <a:t>mathematical</a:t>
            </a:r>
            <a:r>
              <a:rPr lang="zh-CN" altLang="en-US" dirty="0"/>
              <a:t> </a:t>
            </a:r>
            <a:r>
              <a:rPr lang="en-US" altLang="zh-CN" dirty="0"/>
              <a:t>definitions,</a:t>
            </a:r>
            <a:r>
              <a:rPr lang="zh-CN" altLang="en-US" dirty="0"/>
              <a:t> </a:t>
            </a:r>
            <a:r>
              <a:rPr lang="en-US" altLang="zh-CN" dirty="0"/>
              <a:t>inductions,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</a:p>
          <a:p>
            <a:pPr lvl="1"/>
            <a:r>
              <a:rPr lang="en-US" altLang="zh-CN" dirty="0"/>
              <a:t>Important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</a:p>
          <a:p>
            <a:r>
              <a:rPr lang="en-US" altLang="zh-CN" dirty="0"/>
              <a:t>Timely</a:t>
            </a:r>
            <a:r>
              <a:rPr lang="zh-CN" altLang="en-US" dirty="0"/>
              <a:t> </a:t>
            </a:r>
            <a:r>
              <a:rPr lang="en-US" altLang="zh-CN" dirty="0"/>
              <a:t>communications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appropriate</a:t>
            </a:r>
            <a:r>
              <a:rPr lang="zh-CN" altLang="en-US" dirty="0"/>
              <a:t> </a:t>
            </a:r>
            <a:r>
              <a:rPr lang="en-US" altLang="zh-CN" dirty="0"/>
              <a:t>channels</a:t>
            </a:r>
          </a:p>
          <a:p>
            <a:pPr lvl="1"/>
            <a:r>
              <a:rPr lang="en-US" altLang="zh-CN" dirty="0"/>
              <a:t>“Technical</a:t>
            </a:r>
            <a:r>
              <a:rPr lang="zh-CN" altLang="en-US" dirty="0"/>
              <a:t> </a:t>
            </a:r>
            <a:r>
              <a:rPr lang="en-US" altLang="zh-CN" dirty="0"/>
              <a:t>questions”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 err="1"/>
              <a:t>EdStem</a:t>
            </a:r>
            <a:endParaRPr lang="en-US" altLang="zh-CN" dirty="0"/>
          </a:p>
          <a:p>
            <a:pPr lvl="1"/>
            <a:r>
              <a:rPr lang="en-US" altLang="zh-CN" dirty="0"/>
              <a:t>“Personal</a:t>
            </a:r>
            <a:r>
              <a:rPr lang="zh-CN" altLang="en-US" dirty="0"/>
              <a:t> </a:t>
            </a:r>
            <a:r>
              <a:rPr lang="en-US" altLang="zh-CN" dirty="0"/>
              <a:t>questions”</a:t>
            </a:r>
            <a:r>
              <a:rPr lang="zh-CN" altLang="en-US" dirty="0"/>
              <a:t> </a:t>
            </a:r>
            <a:r>
              <a:rPr lang="en-US" altLang="zh-CN" dirty="0"/>
              <a:t>please</a:t>
            </a:r>
            <a:r>
              <a:rPr lang="zh-CN" altLang="en-US" dirty="0"/>
              <a:t> </a:t>
            </a:r>
            <a:r>
              <a:rPr lang="en-US" altLang="zh-CN" dirty="0"/>
              <a:t>contact</a:t>
            </a:r>
            <a:r>
              <a:rPr lang="zh-CN" altLang="en-US" dirty="0"/>
              <a:t> </a:t>
            </a:r>
            <a:r>
              <a:rPr lang="en-US" altLang="zh-CN" dirty="0"/>
              <a:t>me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tutors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92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473A-C0D1-7E40-B448-29A39D47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Reflections on regular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6C998-579A-3A41-94BB-C8EA74B68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Why DFAs cannot count? </a:t>
            </a:r>
          </a:p>
          <a:p>
            <a:r>
              <a:rPr lang="en-AU" dirty="0"/>
              <a:t>There is only a </a:t>
            </a:r>
            <a:r>
              <a:rPr lang="en-AU" b="1" dirty="0"/>
              <a:t>constant memory</a:t>
            </a:r>
            <a:r>
              <a:rPr lang="en-AU" dirty="0"/>
              <a:t>!</a:t>
            </a:r>
          </a:p>
          <a:p>
            <a:r>
              <a:rPr lang="en-AU" dirty="0"/>
              <a:t>Caveat: sometimes counting may not be needed…</a:t>
            </a:r>
          </a:p>
          <a:p>
            <a:r>
              <a:rPr lang="en-AU" dirty="0"/>
              <a:t>To go beyond DFA, we need to augment it with some form of memory</a:t>
            </a:r>
          </a:p>
          <a:p>
            <a:r>
              <a:rPr lang="en-AU" dirty="0"/>
              <a:t>This leads us to the next model…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92AFC90-0BE2-454E-B44F-9FFD0A2D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190" y="4908566"/>
            <a:ext cx="940762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FF"/>
                </a:solidFill>
                <a:latin typeface="+mn-lt"/>
                <a:cs typeface="Calibri" pitchFamily="34" charset="0"/>
              </a:rPr>
              <a:t>D  = 	{ w | w has equal number of occurrences of 01 and 10 }</a:t>
            </a:r>
          </a:p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rgbClr val="FFFF00"/>
                </a:solidFill>
                <a:cs typeface="Calibri" pitchFamily="34" charset="0"/>
              </a:rPr>
              <a:t>Polling time!</a:t>
            </a:r>
          </a:p>
        </p:txBody>
      </p:sp>
    </p:spTree>
    <p:extLst>
      <p:ext uri="{BB962C8B-B14F-4D97-AF65-F5344CB8AC3E}">
        <p14:creationId xmlns:p14="http://schemas.microsoft.com/office/powerpoint/2010/main" val="34976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3738-1871-A44B-A186-1B52E258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6955F-BF57-D948-A5FE-4F27D583C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Take a rest, ask questions, or grab a coffee </a:t>
            </a:r>
            <a:r>
              <a:rPr lang="en-AU" dirty="0">
                <a:sym typeface="Wingdings" pitchFamily="2" charset="2"/>
              </a:rPr>
              <a:t>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532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C7016A-AFEC-EF4D-814B-3F6F9B54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Pushdown automata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5B470B-404F-1640-9251-8CF10FA98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0587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BB919C-EF20-0843-B6AB-F2CF60BC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Stacks as a data structure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2E85EC-F2AE-F740-8BD9-51B7D242C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19925" cy="4351338"/>
          </a:xfrm>
        </p:spPr>
        <p:txBody>
          <a:bodyPr/>
          <a:lstStyle/>
          <a:p>
            <a:r>
              <a:rPr lang="en-AU" dirty="0"/>
              <a:t>A </a:t>
            </a:r>
            <a:r>
              <a:rPr lang="en-AU" dirty="0">
                <a:solidFill>
                  <a:schemeClr val="accent2"/>
                </a:solidFill>
              </a:rPr>
              <a:t>stack</a:t>
            </a:r>
            <a:r>
              <a:rPr lang="en-AU" dirty="0"/>
              <a:t> is a data structure which follows the principle of Last-in-First-out.</a:t>
            </a:r>
          </a:p>
          <a:p>
            <a:r>
              <a:rPr lang="en-AU" dirty="0"/>
              <a:t>It can be thought of as a memory with limited operations</a:t>
            </a:r>
          </a:p>
          <a:p>
            <a:pPr lvl="1"/>
            <a:r>
              <a:rPr lang="en-AU" dirty="0">
                <a:solidFill>
                  <a:srgbClr val="FFFF00"/>
                </a:solidFill>
              </a:rPr>
              <a:t>Pushing</a:t>
            </a:r>
          </a:p>
          <a:p>
            <a:pPr lvl="1"/>
            <a:r>
              <a:rPr lang="en-AU" dirty="0">
                <a:solidFill>
                  <a:srgbClr val="00B0F0"/>
                </a:solidFill>
              </a:rPr>
              <a:t>Popping</a:t>
            </a:r>
          </a:p>
          <a:p>
            <a:r>
              <a:rPr lang="en-AU" dirty="0"/>
              <a:t>We will augment finite automata with a stack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AD8DE5-1FAE-3441-BE26-5B2857506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539" y="1298234"/>
            <a:ext cx="3613873" cy="487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BDB0-7EF1-4546-B081-EA49AE84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Pushdown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B5DF-FC13-9E4A-9556-B51417D7C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Let </a:t>
            </a:r>
            <a:r>
              <a:rPr lang="en-AU" dirty="0">
                <a:solidFill>
                  <a:schemeClr val="accent2"/>
                </a:solidFill>
              </a:rPr>
              <a:t>M</a:t>
            </a:r>
            <a:r>
              <a:rPr lang="en-AU" dirty="0"/>
              <a:t> be a finite automata, and suppose M has access to a </a:t>
            </a:r>
            <a:r>
              <a:rPr lang="en-AU" dirty="0">
                <a:solidFill>
                  <a:srgbClr val="00B050"/>
                </a:solidFill>
              </a:rPr>
              <a:t>stack</a:t>
            </a:r>
          </a:p>
          <a:p>
            <a:r>
              <a:rPr lang="en-AU" dirty="0"/>
              <a:t>How will the </a:t>
            </a:r>
            <a:r>
              <a:rPr lang="en-AU" dirty="0">
                <a:solidFill>
                  <a:srgbClr val="00B050"/>
                </a:solidFill>
              </a:rPr>
              <a:t>stack</a:t>
            </a:r>
            <a:r>
              <a:rPr lang="en-AU" dirty="0"/>
              <a:t> help </a:t>
            </a:r>
            <a:r>
              <a:rPr lang="en-AU" dirty="0">
                <a:solidFill>
                  <a:schemeClr val="accent2"/>
                </a:solidFill>
              </a:rPr>
              <a:t>M</a:t>
            </a:r>
            <a:r>
              <a:rPr lang="en-AU" dirty="0"/>
              <a:t>? </a:t>
            </a:r>
          </a:p>
          <a:p>
            <a:r>
              <a:rPr lang="en-AU" dirty="0"/>
              <a:t>Previously the transition is determined by a state and a letter</a:t>
            </a:r>
          </a:p>
          <a:p>
            <a:r>
              <a:rPr lang="en-AU" dirty="0"/>
              <a:t>Now it has access to the </a:t>
            </a:r>
            <a:r>
              <a:rPr lang="en-AU" dirty="0">
                <a:solidFill>
                  <a:srgbClr val="00B050"/>
                </a:solidFill>
              </a:rPr>
              <a:t>stack</a:t>
            </a:r>
          </a:p>
          <a:p>
            <a:pPr lvl="1"/>
            <a:r>
              <a:rPr lang="en-AU" dirty="0"/>
              <a:t>So the </a:t>
            </a:r>
            <a:r>
              <a:rPr lang="en-AU" dirty="0">
                <a:solidFill>
                  <a:srgbClr val="00B050"/>
                </a:solidFill>
              </a:rPr>
              <a:t>top stack symbol </a:t>
            </a:r>
            <a:r>
              <a:rPr lang="en-AU" dirty="0"/>
              <a:t>can help</a:t>
            </a:r>
          </a:p>
          <a:p>
            <a:r>
              <a:rPr lang="en-AU" dirty="0"/>
              <a:t>Previously the transition goes to a second state</a:t>
            </a:r>
          </a:p>
          <a:p>
            <a:r>
              <a:rPr lang="en-AU" dirty="0"/>
              <a:t>Now it also needs to </a:t>
            </a:r>
            <a:r>
              <a:rPr lang="en-AU" dirty="0">
                <a:solidFill>
                  <a:srgbClr val="00B050"/>
                </a:solidFill>
              </a:rPr>
              <a:t>operate the stack</a:t>
            </a:r>
            <a:r>
              <a:rPr lang="en-AU" dirty="0"/>
              <a:t>… 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4E634240-4674-4543-9B95-934285AE19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8100" y="2880519"/>
            <a:ext cx="4749800" cy="2831612"/>
          </a:xfr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5996D-8C2D-3C42-9C5C-D808DE0BA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0" y="709216"/>
            <a:ext cx="4749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778F-05FA-464F-8BF0-F4A42264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Recognising </a:t>
            </a:r>
            <a:r>
              <a:rPr lang="en-US" altLang="zh-CN" dirty="0"/>
              <a:t>L</a:t>
            </a:r>
            <a:r>
              <a:rPr lang="en-AU" dirty="0"/>
              <a:t>={0</a:t>
            </a:r>
            <a:r>
              <a:rPr lang="en-AU" baseline="30000" dirty="0"/>
              <a:t>n</a:t>
            </a:r>
            <a:r>
              <a:rPr lang="en-AU" dirty="0"/>
              <a:t>1</a:t>
            </a:r>
            <a:r>
              <a:rPr lang="en-AU" baseline="30000" dirty="0"/>
              <a:t>n</a:t>
            </a:r>
            <a:r>
              <a:rPr lang="en-AU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ADD10-AC26-2349-BEE1-4E4F2175D6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How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stack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help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recognise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>
                    <a:solidFill>
                      <a:schemeClr val="accent2"/>
                    </a:solidFill>
                  </a:rPr>
                  <a:t>={0</a:t>
                </a:r>
                <a:r>
                  <a:rPr lang="en-AU" baseline="30000" dirty="0">
                    <a:solidFill>
                      <a:schemeClr val="accent2"/>
                    </a:solidFill>
                  </a:rPr>
                  <a:t>n</a:t>
                </a:r>
                <a:r>
                  <a:rPr lang="en-AU" dirty="0">
                    <a:solidFill>
                      <a:schemeClr val="accent2"/>
                    </a:solidFill>
                  </a:rPr>
                  <a:t>1</a:t>
                </a:r>
                <a:r>
                  <a:rPr lang="en-AU" baseline="30000" dirty="0">
                    <a:solidFill>
                      <a:schemeClr val="accent2"/>
                    </a:solidFill>
                  </a:rPr>
                  <a:t>n</a:t>
                </a:r>
                <a:r>
                  <a:rPr lang="en-AU" dirty="0">
                    <a:solidFill>
                      <a:schemeClr val="accent2"/>
                    </a:solidFill>
                  </a:rPr>
                  <a:t> : n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AU" dirty="0">
                    <a:solidFill>
                      <a:schemeClr val="accent2"/>
                    </a:solidFill>
                  </a:rPr>
                  <a:t>}</a:t>
                </a:r>
                <a:r>
                  <a:rPr lang="en-US" altLang="zh-CN" dirty="0"/>
                  <a:t>?</a:t>
                </a:r>
                <a:r>
                  <a:rPr lang="zh-CN" altLang="en-US" dirty="0"/>
                  <a:t> </a:t>
                </a:r>
                <a:endParaRPr lang="en-AU" altLang="zh-CN" dirty="0"/>
              </a:p>
              <a:p>
                <a:r>
                  <a:rPr lang="en-US" altLang="zh-CN" dirty="0"/>
                  <a:t>Intuitively,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0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read,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push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0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stack</a:t>
                </a:r>
              </a:p>
              <a:p>
                <a:r>
                  <a:rPr lang="en-US" altLang="zh-CN" dirty="0"/>
                  <a:t>After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read,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0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out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stack</a:t>
                </a:r>
              </a:p>
              <a:p>
                <a:r>
                  <a:rPr lang="en-US" altLang="zh-CN" dirty="0"/>
                  <a:t>When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read,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still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0s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left,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reject</a:t>
                </a:r>
              </a:p>
              <a:p>
                <a:r>
                  <a:rPr lang="en-US" altLang="zh-CN" dirty="0"/>
                  <a:t>When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$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read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but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still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read,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reject</a:t>
                </a:r>
              </a:p>
              <a:p>
                <a:r>
                  <a:rPr lang="en-US" altLang="zh-CN" dirty="0"/>
                  <a:t>Only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accept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string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read,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stack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empty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ADD10-AC26-2349-BEE1-4E4F2175D6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24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3616904-8E35-D446-9B75-175D8CB9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CA5C-1A44-5D4A-B9A3-9E8923C3C13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F3D79F4F-D2EA-EE4B-B481-7E9146CC9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Actions of the </a:t>
            </a:r>
            <a:r>
              <a:rPr lang="en-US" altLang="en-US">
                <a:solidFill>
                  <a:srgbClr val="33CC33"/>
                </a:solidFill>
              </a:rPr>
              <a:t>Example </a:t>
            </a:r>
            <a:r>
              <a:rPr lang="en-US" altLang="en-US"/>
              <a:t>PDA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6BCBF869-8930-6445-8CC9-19AAB65D6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q</a:t>
            </a:r>
            <a:r>
              <a:rPr lang="en-US" altLang="en-US" baseline="-25000" dirty="0"/>
              <a:t>1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BE48BF4A-1E61-594D-9568-FFEFCCD5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057400"/>
            <a:ext cx="12041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 0 0 0 1 1 1</a:t>
            </a:r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2BE1A64C-89D7-F643-9572-6E65BF9CA8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3A56FF1D-B61E-4440-836D-F35290D46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19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$</a:t>
            </a:r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5429B3F4-B356-4142-AB00-B9466948C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1395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FD334E3-CAF3-E846-A79B-BC434931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1CE-F684-8649-B9D9-5DE4D96D898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89F5C500-CF11-6740-8EB4-4203A19DE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Actions of the </a:t>
            </a:r>
            <a:r>
              <a:rPr lang="en-US" altLang="en-US">
                <a:solidFill>
                  <a:srgbClr val="33CC33"/>
                </a:solidFill>
              </a:rPr>
              <a:t>Example </a:t>
            </a:r>
            <a:r>
              <a:rPr lang="en-US" altLang="en-US"/>
              <a:t>PDA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974CF80-04B2-714A-816C-64A991361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q</a:t>
            </a:r>
            <a:r>
              <a:rPr lang="en-US" altLang="en-US" baseline="-25000" dirty="0"/>
              <a:t>2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4AF85FF9-AF83-3641-AFBA-3DB9A8AF8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2057400"/>
            <a:ext cx="1034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 0 0 1 1 1</a:t>
            </a:r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589D9071-0A47-6742-B7F6-D6EFF1551A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CDC93BDD-19CC-8D45-9249-06BA5BA28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19601"/>
            <a:ext cx="3016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0</a:t>
            </a:r>
          </a:p>
          <a:p>
            <a:r>
              <a:rPr lang="en-US" altLang="en-US" dirty="0"/>
              <a:t>$</a:t>
            </a:r>
            <a:endParaRPr lang="en-US" altLang="en-US" baseline="-25000" dirty="0"/>
          </a:p>
        </p:txBody>
      </p:sp>
      <p:sp>
        <p:nvSpPr>
          <p:cNvPr id="31751" name="Line 7">
            <a:extLst>
              <a:ext uri="{FF2B5EF4-FFF2-40B4-BE49-F238E27FC236}">
                <a16:creationId xmlns:a16="http://schemas.microsoft.com/office/drawing/2014/main" id="{BBA3C01E-0B73-1E46-ADC4-B125DE455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991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24FC7A4-23EC-E54E-A11B-ABE18FC8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7406-0A94-DB4B-BC3B-02088B1E240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3ADDEF82-EC45-9448-A713-050F3143B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Actions of the </a:t>
            </a:r>
            <a:r>
              <a:rPr lang="en-US" altLang="en-US">
                <a:solidFill>
                  <a:srgbClr val="33CC33"/>
                </a:solidFill>
              </a:rPr>
              <a:t>Example </a:t>
            </a:r>
            <a:r>
              <a:rPr lang="en-US" altLang="en-US"/>
              <a:t>PDA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310FF63-5BC8-FE48-A1DB-843AB116A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q</a:t>
            </a:r>
            <a:r>
              <a:rPr lang="en-US" altLang="en-US" baseline="-25000" dirty="0"/>
              <a:t>2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19B6F40F-7AC3-BF4B-B0BB-2C1FB3277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2057400"/>
            <a:ext cx="8643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 0 1 1 1</a:t>
            </a:r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F8DB1CF1-7EAB-B941-9ECC-4C7355E147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FE20695D-D88E-7845-814E-A4559DDFB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19600"/>
            <a:ext cx="3016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0</a:t>
            </a:r>
          </a:p>
          <a:p>
            <a:r>
              <a:rPr lang="en-US" altLang="en-US" dirty="0"/>
              <a:t>0</a:t>
            </a:r>
          </a:p>
          <a:p>
            <a:r>
              <a:rPr lang="en-US" altLang="en-US" dirty="0"/>
              <a:t>$</a:t>
            </a:r>
            <a:endParaRPr lang="en-US" altLang="en-US" baseline="-25000" dirty="0"/>
          </a:p>
        </p:txBody>
      </p:sp>
      <p:sp>
        <p:nvSpPr>
          <p:cNvPr id="33799" name="Line 7">
            <a:extLst>
              <a:ext uri="{FF2B5EF4-FFF2-40B4-BE49-F238E27FC236}">
                <a16:creationId xmlns:a16="http://schemas.microsoft.com/office/drawing/2014/main" id="{16019F7B-DD2E-884D-B021-085FEF591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958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9F5449F-2EE9-804E-9668-D9B467E5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33DC-59F7-074C-9BE5-4D3CFE2FD2B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7E808BC-E84C-2C42-877D-ED6FAFB28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Actions of the </a:t>
            </a:r>
            <a:r>
              <a:rPr lang="en-US" altLang="en-US">
                <a:solidFill>
                  <a:srgbClr val="33CC33"/>
                </a:solidFill>
              </a:rPr>
              <a:t>Example </a:t>
            </a:r>
            <a:r>
              <a:rPr lang="en-US" altLang="en-US"/>
              <a:t>PDA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3C25F19-3344-4447-91ED-30E7734A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q</a:t>
            </a:r>
            <a:r>
              <a:rPr lang="en-US" altLang="en-US" baseline="-25000" dirty="0"/>
              <a:t>2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1C815294-7AAE-714F-A93C-98F06DF3E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057400"/>
            <a:ext cx="6415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1 1 1</a:t>
            </a:r>
          </a:p>
        </p:txBody>
      </p:sp>
      <p:sp>
        <p:nvSpPr>
          <p:cNvPr id="35845" name="Line 5">
            <a:extLst>
              <a:ext uri="{FF2B5EF4-FFF2-40B4-BE49-F238E27FC236}">
                <a16:creationId xmlns:a16="http://schemas.microsoft.com/office/drawing/2014/main" id="{61E45D38-65DC-C744-8E97-2BB27B48E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00175684-F120-2A4D-BAF7-F2E6CFE51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19601"/>
            <a:ext cx="3016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0</a:t>
            </a:r>
          </a:p>
          <a:p>
            <a:r>
              <a:rPr lang="en-US" altLang="en-US" dirty="0"/>
              <a:t>0</a:t>
            </a:r>
          </a:p>
          <a:p>
            <a:r>
              <a:rPr lang="en-US" altLang="en-US" dirty="0"/>
              <a:t>0</a:t>
            </a:r>
          </a:p>
          <a:p>
            <a:r>
              <a:rPr lang="en-US" altLang="en-US" dirty="0"/>
              <a:t>$</a:t>
            </a:r>
            <a:endParaRPr lang="en-US" altLang="en-US" baseline="-25000" dirty="0"/>
          </a:p>
        </p:txBody>
      </p:sp>
      <p:sp>
        <p:nvSpPr>
          <p:cNvPr id="35847" name="Line 7">
            <a:extLst>
              <a:ext uri="{FF2B5EF4-FFF2-40B4-BE49-F238E27FC236}">
                <a16:creationId xmlns:a16="http://schemas.microsoft.com/office/drawing/2014/main" id="{4D1700BB-BF17-4D47-922E-07363C0D9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436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C2B8-9604-1745-B1E4-96AACB6F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AU" altLang="zh-CN" dirty="0"/>
              <a:t>last </a:t>
            </a:r>
            <a:r>
              <a:rPr lang="en-US" altLang="zh-CN" dirty="0"/>
              <a:t>lecture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96D-665B-C047-A700-9A2C54BC7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NF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DFA: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powerset</a:t>
            </a:r>
            <a:r>
              <a:rPr lang="zh-CN" altLang="en-US" dirty="0"/>
              <a:t> </a:t>
            </a:r>
            <a:r>
              <a:rPr lang="en-US" altLang="zh-CN" dirty="0"/>
              <a:t>construction</a:t>
            </a:r>
          </a:p>
          <a:p>
            <a:r>
              <a:rPr lang="en-US" altLang="zh-CN" dirty="0"/>
              <a:t>Concluding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closure</a:t>
            </a:r>
            <a:r>
              <a:rPr lang="zh-CN" altLang="en-US" dirty="0"/>
              <a:t> </a:t>
            </a:r>
            <a:r>
              <a:rPr lang="en-US" altLang="zh-CN" dirty="0"/>
              <a:t>properties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regular</a:t>
            </a:r>
            <a:r>
              <a:rPr lang="zh-CN" altLang="en-US" dirty="0"/>
              <a:t> </a:t>
            </a:r>
            <a:r>
              <a:rPr lang="en-US" altLang="zh-CN" dirty="0"/>
              <a:t>languages</a:t>
            </a:r>
            <a:endParaRPr lang="en-AU" dirty="0"/>
          </a:p>
          <a:p>
            <a:r>
              <a:rPr lang="en-AU" dirty="0"/>
              <a:t>Regular expressions</a:t>
            </a:r>
          </a:p>
          <a:p>
            <a:pPr lvl="1"/>
            <a:r>
              <a:rPr lang="en-AU" dirty="0"/>
              <a:t>A compact way to represent regular languages</a:t>
            </a:r>
          </a:p>
          <a:p>
            <a:pPr lvl="1"/>
            <a:r>
              <a:rPr lang="en-AU" dirty="0"/>
              <a:t>Equivalence with regular languages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60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7AEDF1D-07D8-B547-8074-8F055779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2F5E-5E35-F04A-9473-0FF43E3B3E0F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00497B6-B4BA-B549-9010-B3D2FEBAB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Actions of the </a:t>
            </a:r>
            <a:r>
              <a:rPr lang="en-US" altLang="en-US">
                <a:solidFill>
                  <a:srgbClr val="33CC33"/>
                </a:solidFill>
              </a:rPr>
              <a:t>Example </a:t>
            </a:r>
            <a:r>
              <a:rPr lang="en-US" altLang="en-US"/>
              <a:t>PDA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AD29FB9-4BCA-F142-8268-367726231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q</a:t>
            </a:r>
            <a:r>
              <a:rPr lang="en-US" altLang="en-US" baseline="-25000" dirty="0"/>
              <a:t>3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3B6AF46D-3E88-3B43-848B-06A2ACAD8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057400"/>
            <a:ext cx="4716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1 1</a:t>
            </a:r>
          </a:p>
        </p:txBody>
      </p:sp>
      <p:sp>
        <p:nvSpPr>
          <p:cNvPr id="37893" name="Line 5">
            <a:extLst>
              <a:ext uri="{FF2B5EF4-FFF2-40B4-BE49-F238E27FC236}">
                <a16:creationId xmlns:a16="http://schemas.microsoft.com/office/drawing/2014/main" id="{A678B31E-91FD-9341-BCC0-5E4CD633AF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35E28128-EF61-B14B-8FB1-93579A3C3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19600"/>
            <a:ext cx="3016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0</a:t>
            </a:r>
          </a:p>
          <a:p>
            <a:r>
              <a:rPr lang="en-US" altLang="en-US" dirty="0"/>
              <a:t>0</a:t>
            </a:r>
          </a:p>
          <a:p>
            <a:r>
              <a:rPr lang="en-US" altLang="en-US" dirty="0"/>
              <a:t>$</a:t>
            </a:r>
            <a:endParaRPr lang="en-US" altLang="en-US" baseline="-25000" dirty="0"/>
          </a:p>
        </p:txBody>
      </p:sp>
      <p:sp>
        <p:nvSpPr>
          <p:cNvPr id="37895" name="Line 7">
            <a:extLst>
              <a:ext uri="{FF2B5EF4-FFF2-40B4-BE49-F238E27FC236}">
                <a16:creationId xmlns:a16="http://schemas.microsoft.com/office/drawing/2014/main" id="{0EAA0403-5B84-F747-8124-5761EDC66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1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4DB3F6B-3D7F-9241-B0F0-C1323A33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2E0E-F670-1B4E-A449-846D39CC81E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A7D2EF4-314D-1542-9B06-26C893057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Actions of the </a:t>
            </a:r>
            <a:r>
              <a:rPr lang="en-US" altLang="en-US">
                <a:solidFill>
                  <a:srgbClr val="33CC33"/>
                </a:solidFill>
              </a:rPr>
              <a:t>Example </a:t>
            </a:r>
            <a:r>
              <a:rPr lang="en-US" altLang="en-US"/>
              <a:t>PDA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73F6CBD-6D65-3747-BB57-A4B61D32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q</a:t>
            </a:r>
            <a:r>
              <a:rPr lang="en-US" altLang="en-US" baseline="-25000" dirty="0"/>
              <a:t>3</a:t>
            </a:r>
            <a:endParaRPr lang="en-US" altLang="en-US" dirty="0"/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FCBB985B-6388-4446-BEA9-9CBA8C26C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0574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39941" name="Line 5">
            <a:extLst>
              <a:ext uri="{FF2B5EF4-FFF2-40B4-BE49-F238E27FC236}">
                <a16:creationId xmlns:a16="http://schemas.microsoft.com/office/drawing/2014/main" id="{EDF72EA7-4DCA-504B-A86C-5DA3752D95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C9A3C220-0FFD-9542-9EFD-0EAA63F48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19601"/>
            <a:ext cx="3016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0</a:t>
            </a:r>
          </a:p>
          <a:p>
            <a:r>
              <a:rPr lang="en-US" altLang="en-US" dirty="0"/>
              <a:t>$</a:t>
            </a:r>
            <a:endParaRPr lang="en-US" altLang="en-US" baseline="-25000" dirty="0"/>
          </a:p>
        </p:txBody>
      </p:sp>
      <p:sp>
        <p:nvSpPr>
          <p:cNvPr id="39943" name="Line 7">
            <a:extLst>
              <a:ext uri="{FF2B5EF4-FFF2-40B4-BE49-F238E27FC236}">
                <a16:creationId xmlns:a16="http://schemas.microsoft.com/office/drawing/2014/main" id="{A6DBD4DB-3BA2-C646-8D8C-7CA9FE08F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2470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545BC9D-E2D1-FD46-A514-7F6DB72D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C02-C340-034F-8FD2-2FC2EF9A4D98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0FCBFAE0-4011-6548-A0DC-912068FDF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Actions of the </a:t>
            </a:r>
            <a:r>
              <a:rPr lang="en-US" altLang="en-US">
                <a:solidFill>
                  <a:srgbClr val="33CC33"/>
                </a:solidFill>
              </a:rPr>
              <a:t>Example </a:t>
            </a:r>
            <a:r>
              <a:rPr lang="en-US" altLang="en-US"/>
              <a:t>PDA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058455B-3A7A-E34A-A7CA-03558BDE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q</a:t>
            </a:r>
            <a:r>
              <a:rPr lang="en-US" altLang="en-US" baseline="-25000" dirty="0"/>
              <a:t>3</a:t>
            </a:r>
            <a:endParaRPr lang="en-US" altLang="en-US" dirty="0"/>
          </a:p>
        </p:txBody>
      </p:sp>
      <p:sp>
        <p:nvSpPr>
          <p:cNvPr id="41989" name="Line 5">
            <a:extLst>
              <a:ext uri="{FF2B5EF4-FFF2-40B4-BE49-F238E27FC236}">
                <a16:creationId xmlns:a16="http://schemas.microsoft.com/office/drawing/2014/main" id="{5A8C8B22-C5A6-D649-BA36-1A50B35A88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2759735E-BCDA-4249-B80F-F242EC64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196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$</a:t>
            </a:r>
            <a:endParaRPr lang="en-US" altLang="en-US" baseline="-25000" dirty="0"/>
          </a:p>
        </p:txBody>
      </p:sp>
      <p:sp>
        <p:nvSpPr>
          <p:cNvPr id="41991" name="Line 7">
            <a:extLst>
              <a:ext uri="{FF2B5EF4-FFF2-40B4-BE49-F238E27FC236}">
                <a16:creationId xmlns:a16="http://schemas.microsoft.com/office/drawing/2014/main" id="{79560F6E-9727-6548-BBD7-482605C06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6357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545BC9D-E2D1-FD46-A514-7F6DB72D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4C02-C340-034F-8FD2-2FC2EF9A4D9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0FCBFAE0-4011-6548-A0DC-912068FDF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Actions of the </a:t>
            </a:r>
            <a:r>
              <a:rPr lang="en-US" altLang="en-US">
                <a:solidFill>
                  <a:srgbClr val="33CC33"/>
                </a:solidFill>
              </a:rPr>
              <a:t>Example </a:t>
            </a:r>
            <a:r>
              <a:rPr lang="en-US" altLang="en-US"/>
              <a:t>PDA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058455B-3A7A-E34A-A7CA-03558BDE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838200" cy="838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q</a:t>
            </a:r>
            <a:r>
              <a:rPr lang="en-US" altLang="en-US" baseline="-25000" dirty="0"/>
              <a:t>4</a:t>
            </a:r>
            <a:endParaRPr lang="en-US" altLang="en-US" dirty="0"/>
          </a:p>
        </p:txBody>
      </p:sp>
      <p:sp>
        <p:nvSpPr>
          <p:cNvPr id="41989" name="Line 5">
            <a:extLst>
              <a:ext uri="{FF2B5EF4-FFF2-40B4-BE49-F238E27FC236}">
                <a16:creationId xmlns:a16="http://schemas.microsoft.com/office/drawing/2014/main" id="{5A8C8B22-C5A6-D649-BA36-1A50B35A88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991" name="Line 7">
            <a:extLst>
              <a:ext uri="{FF2B5EF4-FFF2-40B4-BE49-F238E27FC236}">
                <a16:creationId xmlns:a16="http://schemas.microsoft.com/office/drawing/2014/main" id="{79560F6E-9727-6548-BBD7-482605C06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0282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1197-F2F7-E74E-8380-0061EA0B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Pushdown automata: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58BCDE-FDDE-1F49-BAF1-EADDBA714DF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101427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dirty="0"/>
                  <a:t>Def. A pushdown automaton is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A set of </a:t>
                </a:r>
                <a:r>
                  <a:rPr lang="en-GB" dirty="0">
                    <a:solidFill>
                      <a:schemeClr val="accent2"/>
                    </a:solidFill>
                  </a:rPr>
                  <a:t>states Q</a:t>
                </a:r>
                <a:r>
                  <a:rPr lang="en-GB" dirty="0"/>
                  <a:t>;</a:t>
                </a:r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The </a:t>
                </a:r>
                <a:r>
                  <a:rPr lang="en-AU" dirty="0">
                    <a:solidFill>
                      <a:srgbClr val="00B050"/>
                    </a:solidFill>
                  </a:rPr>
                  <a:t>string</a:t>
                </a:r>
                <a:r>
                  <a:rPr lang="en-AU" dirty="0"/>
                  <a:t> </a:t>
                </a:r>
                <a:r>
                  <a:rPr lang="en-AU" dirty="0">
                    <a:solidFill>
                      <a:srgbClr val="00B050"/>
                    </a:solidFill>
                  </a:rPr>
                  <a:t>alphabet</a:t>
                </a:r>
                <a:r>
                  <a:rPr lang="en-AU" dirty="0"/>
                  <a:t> </a:t>
                </a:r>
                <a:r>
                  <a:rPr lang="en-GB" dirty="0" err="1">
                    <a:solidFill>
                      <a:srgbClr val="00B050"/>
                    </a:solidFill>
                  </a:rPr>
                  <a:t>Σ</a:t>
                </a:r>
                <a:r>
                  <a:rPr lang="en-GB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The stack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GB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A transition function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 smtClean="0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.</a:t>
                </a:r>
                <a:endParaRPr lang="en-GB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The start state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 baseline="-250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A set of accept states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.</a:t>
                </a:r>
                <a:endParaRPr lang="en-AU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58BCDE-FDDE-1F49-BAF1-EADDBA714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1014276" cy="4351338"/>
              </a:xfrm>
              <a:blipFill>
                <a:blip r:embed="rId2"/>
                <a:stretch>
                  <a:fillRect l="-1152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Line Callout 1 6">
                <a:extLst>
                  <a:ext uri="{FF2B5EF4-FFF2-40B4-BE49-F238E27FC236}">
                    <a16:creationId xmlns:a16="http://schemas.microsoft.com/office/drawing/2014/main" id="{7C0BC447-0AB1-E84B-A650-2890A6E2DC16}"/>
                  </a:ext>
                </a:extLst>
              </p:cNvPr>
              <p:cNvSpPr/>
              <p:nvPr/>
            </p:nvSpPr>
            <p:spPr>
              <a:xfrm>
                <a:off x="8194841" y="5902467"/>
                <a:ext cx="3525672" cy="818866"/>
              </a:xfrm>
              <a:prstGeom prst="borderCallout1">
                <a:avLst>
                  <a:gd name="adj1" fmla="val 101771"/>
                  <a:gd name="adj2" fmla="val 11"/>
                  <a:gd name="adj3" fmla="val -202669"/>
                  <a:gd name="adj4" fmla="val 18848"/>
                </a:avLst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AU" sz="2800" dirty="0"/>
                  <a:t> denotes the power set of S.</a:t>
                </a:r>
              </a:p>
            </p:txBody>
          </p:sp>
        </mc:Choice>
        <mc:Fallback xmlns="">
          <p:sp>
            <p:nvSpPr>
              <p:cNvPr id="7" name="Line Callout 1 6">
                <a:extLst>
                  <a:ext uri="{FF2B5EF4-FFF2-40B4-BE49-F238E27FC236}">
                    <a16:creationId xmlns:a16="http://schemas.microsoft.com/office/drawing/2014/main" id="{7C0BC447-0AB1-E84B-A650-2890A6E2D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841" y="5902467"/>
                <a:ext cx="3525672" cy="818866"/>
              </a:xfrm>
              <a:prstGeom prst="borderCallout1">
                <a:avLst>
                  <a:gd name="adj1" fmla="val 101771"/>
                  <a:gd name="adj2" fmla="val 11"/>
                  <a:gd name="adj3" fmla="val -202669"/>
                  <a:gd name="adj4" fmla="val 18848"/>
                </a:avLst>
              </a:prstGeom>
              <a:blipFill>
                <a:blip r:embed="rId3"/>
                <a:stretch>
                  <a:fillRect b="-796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2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8A1C91-A654-CC42-B55C-25F60687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remarks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8A58F810-48E9-0446-AF98-3A14EDFF1A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/>
                  <a:t>Let $ be a special stack symbol, denoting the end of the stack</a:t>
                </a:r>
              </a:p>
              <a:p>
                <a:r>
                  <a:rPr lang="en-AU" dirty="0"/>
                  <a:t>About the transition function</a:t>
                </a:r>
                <a:r>
                  <a:rPr lang="zh-CN" altLang="en-US" dirty="0"/>
                  <a:t> </a:t>
                </a:r>
                <a:br>
                  <a:rPr lang="en-AU" altLang="zh-CN" dirty="0"/>
                </a:b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rgbClr val="FFD8FF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AU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:pPr lvl="1"/>
                <a:r>
                  <a:rPr lang="en-AU" dirty="0"/>
                  <a:t>The first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i="1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AU" dirty="0"/>
                  <a:t> denotes that popping a symbol from the stack</a:t>
                </a:r>
              </a:p>
              <a:p>
                <a:pPr lvl="1"/>
                <a:r>
                  <a:rPr lang="en-AU" dirty="0"/>
                  <a:t>The second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i="1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rgbClr val="FFD8FF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AU" dirty="0"/>
                  <a:t> denotes that pushing a symbol to the stack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 means popping/pushing nothing </a:t>
                </a:r>
              </a:p>
              <a:p>
                <a:r>
                  <a:rPr lang="en-AU" altLang="zh-CN" dirty="0"/>
                  <a:t>N</a:t>
                </a:r>
                <a:r>
                  <a:rPr lang="en-US" altLang="zh-CN" dirty="0" err="1"/>
                  <a:t>ondeterminism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incorporated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already</a:t>
                </a:r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8A58F810-48E9-0446-AF98-3A14EDFF1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4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CCC-7516-744E-8F1E-0D1A4ECC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pushdown</a:t>
            </a:r>
            <a:r>
              <a:rPr lang="zh-CN" altLang="en-US" dirty="0"/>
              <a:t> </a:t>
            </a:r>
            <a:r>
              <a:rPr lang="en-US" altLang="zh-CN" dirty="0"/>
              <a:t>automata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EA5CC-0126-3A40-94C8-421F172A85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A Pushdown automata can also be represented as a labelled directed graph G=(Q, E).</a:t>
                </a:r>
              </a:p>
              <a:p>
                <a:r>
                  <a:rPr lang="en-AU" dirty="0"/>
                  <a:t>Vertex set of G: </a:t>
                </a:r>
                <a:r>
                  <a:rPr lang="en-AU" dirty="0">
                    <a:solidFill>
                      <a:schemeClr val="accent2"/>
                    </a:solidFill>
                  </a:rPr>
                  <a:t>Q</a:t>
                </a:r>
              </a:p>
              <a:p>
                <a:r>
                  <a:rPr lang="en-US" altLang="zh-CN" dirty="0"/>
                  <a:t>Accept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states: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double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circled</a:t>
                </a:r>
              </a:p>
              <a:p>
                <a:r>
                  <a:rPr lang="en-US" altLang="zh-CN" dirty="0"/>
                  <a:t>Initial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state: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pointed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arrow</a:t>
                </a:r>
                <a:endParaRPr lang="en-AU" dirty="0">
                  <a:solidFill>
                    <a:schemeClr val="accent2"/>
                  </a:solidFill>
                </a:endParaRPr>
              </a:p>
              <a:p>
                <a:r>
                  <a:rPr lang="en-AU" dirty="0"/>
                  <a:t>Edge set of G: </a:t>
                </a:r>
                <a:r>
                  <a:rPr lang="en-AU" dirty="0">
                    <a:solidFill>
                      <a:schemeClr val="accent2"/>
                    </a:solidFill>
                  </a:rPr>
                  <a:t>(q, q’)</a:t>
                </a:r>
                <a:r>
                  <a:rPr lang="en-AU" dirty="0"/>
                  <a:t>  such that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AU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},</m:t>
                    </m:r>
                    <m:r>
                      <a:rPr lang="zh-CN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Edge labels: for </a:t>
                </a:r>
                <a:r>
                  <a:rPr lang="en-AU" dirty="0">
                    <a:solidFill>
                      <a:schemeClr val="accent2"/>
                    </a:solidFill>
                  </a:rPr>
                  <a:t>(q, q’)</a:t>
                </a:r>
                <a:r>
                  <a:rPr lang="en-AU" dirty="0"/>
                  <a:t> in E, label it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such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that</a:t>
                </a:r>
                <a:endParaRPr lang="en-AU" altLang="zh-CN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EA5CC-0126-3A40-94C8-421F172A8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31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52875-EC6F-4D48-8456-A3697D0E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Recognising </a:t>
            </a:r>
            <a:r>
              <a:rPr lang="en-US" altLang="zh-CN" dirty="0"/>
              <a:t>L</a:t>
            </a:r>
            <a:r>
              <a:rPr lang="en-AU" dirty="0"/>
              <a:t>={0</a:t>
            </a:r>
            <a:r>
              <a:rPr lang="en-AU" baseline="30000" dirty="0"/>
              <a:t>n</a:t>
            </a:r>
            <a:r>
              <a:rPr lang="en-AU" dirty="0"/>
              <a:t>1</a:t>
            </a:r>
            <a:r>
              <a:rPr lang="en-AU" baseline="30000" dirty="0"/>
              <a:t>n</a:t>
            </a:r>
            <a:r>
              <a:rPr lang="en-AU" dirty="0"/>
              <a:t>}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73DF80F-6815-ED42-8DDB-47711A8E3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7550" y="2204244"/>
            <a:ext cx="5676900" cy="3594100"/>
          </a:xfrm>
        </p:spPr>
      </p:pic>
    </p:spTree>
    <p:extLst>
      <p:ext uri="{BB962C8B-B14F-4D97-AF65-F5344CB8AC3E}">
        <p14:creationId xmlns:p14="http://schemas.microsoft.com/office/powerpoint/2010/main" val="372933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343EEE-FCB9-5C45-926A-080351C1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Pushdown</a:t>
            </a:r>
            <a:r>
              <a:rPr lang="zh-CN" altLang="en-US" dirty="0"/>
              <a:t> </a:t>
            </a:r>
            <a:r>
              <a:rPr lang="en-US" altLang="zh-CN" dirty="0"/>
              <a:t>automata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strings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D6E852D-107B-2748-8BF9-22BA49E415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Intuitively,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pushdown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automata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accepts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string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sequence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valid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transitions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which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accept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state.</a:t>
                </a:r>
                <a:r>
                  <a:rPr lang="zh-CN" altLang="en-US" dirty="0"/>
                  <a:t> </a:t>
                </a:r>
                <a:endParaRPr lang="en-AU" dirty="0"/>
              </a:p>
              <a:p>
                <a:pPr marL="0" indent="0">
                  <a:buNone/>
                </a:pPr>
                <a:r>
                  <a:rPr lang="en-AU" b="1" dirty="0"/>
                  <a:t>Def</a:t>
                </a:r>
                <a:r>
                  <a:rPr lang="en-AU" dirty="0"/>
                  <a:t>. Given a </a:t>
                </a:r>
                <a:r>
                  <a:rPr lang="en-US" altLang="zh-CN" dirty="0"/>
                  <a:t>pushdown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automata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AU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and a string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AU" dirty="0"/>
                  <a:t>, M </a:t>
                </a:r>
                <a:r>
                  <a:rPr lang="en-AU" dirty="0">
                    <a:solidFill>
                      <a:srgbClr val="00B050"/>
                    </a:solidFill>
                  </a:rPr>
                  <a:t>accepts</a:t>
                </a:r>
                <a:r>
                  <a:rPr lang="en-AU" dirty="0"/>
                  <a:t> w if there exists a sequence of states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dirty="0"/>
                  <a:t>,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sequence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strings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…,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baseline="-2500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zh-CN" alt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AU" dirty="0"/>
                  <a:t>s</a:t>
                </a:r>
                <a:r>
                  <a:rPr lang="en-AU" dirty="0" err="1"/>
                  <a:t>.t.</a:t>
                </a:r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chemeClr val="accent2"/>
                    </a:solidFill>
                  </a:rPr>
                  <a:t> </a:t>
                </a:r>
                <a:r>
                  <a:rPr lang="en-AU" dirty="0"/>
                  <a:t>(begin with the start state);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AU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AU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AU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𝑏𝑡</m:t>
                    </m:r>
                  </m:oMath>
                </a14:m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AU" dirty="0"/>
                  <a:t>(read a letter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stack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symbol,</a:t>
                </a:r>
                <a:r>
                  <a:rPr lang="en-AU" dirty="0"/>
                  <a:t> change its state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write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stack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symbol</a:t>
                </a:r>
                <a:r>
                  <a:rPr lang="en-AU" dirty="0"/>
                  <a:t>);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i="1" baseline="-250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AU" dirty="0">
                    <a:solidFill>
                      <a:schemeClr val="accent2"/>
                    </a:solidFill>
                  </a:rPr>
                  <a:t> </a:t>
                </a:r>
                <a:r>
                  <a:rPr lang="en-AU" dirty="0"/>
                  <a:t>(end with an accept state).</a:t>
                </a:r>
              </a:p>
              <a:p>
                <a:pPr marL="0" indent="0">
                  <a:buNone/>
                </a:pPr>
                <a:r>
                  <a:rPr lang="en-AU" dirty="0"/>
                  <a:t>M </a:t>
                </a:r>
                <a:r>
                  <a:rPr lang="en-AU" dirty="0">
                    <a:solidFill>
                      <a:srgbClr val="FF0000"/>
                    </a:solidFill>
                  </a:rPr>
                  <a:t>rejects</a:t>
                </a:r>
                <a:r>
                  <a:rPr lang="en-AU" dirty="0"/>
                  <a:t> w if it does not accept w.</a:t>
                </a: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D6E852D-107B-2748-8BF9-22BA49E415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3198" r="-6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7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0B7E-CA37-3444-8134-E3224AB5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Well-matched parentheses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E65B14-30E6-E647-86A2-34B861706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</m:e>
                        </m:d>
                      </m:e>
                    </m:d>
                  </m:oMath>
                </a14:m>
                <a:r>
                  <a:rPr lang="en-AU" dirty="0"/>
                  <a:t>. Let </a:t>
                </a:r>
                <a:r>
                  <a:rPr lang="en-AU" dirty="0">
                    <a:solidFill>
                      <a:schemeClr val="accent2"/>
                    </a:solidFill>
                  </a:rPr>
                  <a:t>L={ a sequence of well-matched parentheses }</a:t>
                </a:r>
              </a:p>
              <a:p>
                <a:r>
                  <a:rPr lang="en-AU" dirty="0"/>
                  <a:t>Let </a:t>
                </a:r>
                <a:r>
                  <a:rPr lang="en-AU" dirty="0">
                    <a:solidFill>
                      <a:srgbClr val="00B050"/>
                    </a:solidFill>
                  </a:rPr>
                  <a:t>s</a:t>
                </a:r>
                <a:r>
                  <a:rPr lang="en-AU" dirty="0"/>
                  <a:t> be a sequence of parentheses of length </a:t>
                </a:r>
                <a:r>
                  <a:rPr lang="en-AU" dirty="0">
                    <a:solidFill>
                      <a:srgbClr val="00B0F0"/>
                    </a:solidFill>
                  </a:rPr>
                  <a:t>k</a:t>
                </a:r>
                <a:r>
                  <a:rPr lang="en-AU" dirty="0"/>
                  <a:t>.</a:t>
                </a:r>
              </a:p>
              <a:p>
                <a:pPr lvl="1"/>
                <a:r>
                  <a:rPr lang="en-AU" dirty="0"/>
                  <a:t>s=( () ( () ) )</a:t>
                </a:r>
              </a:p>
              <a:p>
                <a:r>
                  <a:rPr lang="en-AU" dirty="0"/>
                  <a:t>Let </a:t>
                </a:r>
                <a:r>
                  <a:rPr lang="en-AU" dirty="0" err="1">
                    <a:solidFill>
                      <a:srgbClr val="FFFF00"/>
                    </a:solidFill>
                  </a:rPr>
                  <a:t>s</a:t>
                </a:r>
                <a:r>
                  <a:rPr lang="en-AU" baseline="-25000" dirty="0" err="1">
                    <a:solidFill>
                      <a:srgbClr val="FFFF00"/>
                    </a:solidFill>
                  </a:rPr>
                  <a:t>i</a:t>
                </a:r>
                <a:r>
                  <a:rPr lang="en-AU" dirty="0"/>
                  <a:t> be the substring of s consisting of the first </a:t>
                </a:r>
                <a:r>
                  <a:rPr lang="en-AU" dirty="0" err="1">
                    <a:solidFill>
                      <a:srgbClr val="00B0F0"/>
                    </a:solidFill>
                  </a:rPr>
                  <a:t>i</a:t>
                </a:r>
                <a:r>
                  <a:rPr lang="en-AU" dirty="0"/>
                  <a:t> letters</a:t>
                </a:r>
              </a:p>
              <a:p>
                <a:pPr lvl="1"/>
                <a:r>
                  <a:rPr lang="en-AU" dirty="0"/>
                  <a:t>s</a:t>
                </a:r>
                <a:r>
                  <a:rPr lang="en-AU" baseline="-25000" dirty="0"/>
                  <a:t>4</a:t>
                </a:r>
                <a:r>
                  <a:rPr lang="en-AU" dirty="0"/>
                  <a:t>=( () (</a:t>
                </a:r>
              </a:p>
              <a:p>
                <a:r>
                  <a:rPr lang="en-AU" dirty="0">
                    <a:solidFill>
                      <a:srgbClr val="00B050"/>
                    </a:solidFill>
                  </a:rPr>
                  <a:t>s</a:t>
                </a:r>
                <a:r>
                  <a:rPr lang="en-AU" dirty="0"/>
                  <a:t> is well-matched, if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AU" dirty="0"/>
                  <a:t>there are equal number of “(” and “)”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AU" dirty="0"/>
                  <a:t>for any</a:t>
                </a:r>
                <a:r>
                  <a:rPr lang="en-AU" dirty="0">
                    <a:solidFill>
                      <a:srgbClr val="FFFF00"/>
                    </a:solidFill>
                  </a:rPr>
                  <a:t> </a:t>
                </a:r>
                <a:r>
                  <a:rPr lang="en-AU" dirty="0" err="1">
                    <a:solidFill>
                      <a:srgbClr val="FFFF00"/>
                    </a:solidFill>
                  </a:rPr>
                  <a:t>s</a:t>
                </a:r>
                <a:r>
                  <a:rPr lang="en-AU" baseline="-25000" dirty="0" err="1">
                    <a:solidFill>
                      <a:srgbClr val="FFFF00"/>
                    </a:solidFill>
                  </a:rPr>
                  <a:t>i</a:t>
                </a:r>
                <a:r>
                  <a:rPr lang="en-AU" dirty="0"/>
                  <a:t>, the number of “(” is no less than the number of “)”</a:t>
                </a:r>
              </a:p>
              <a:p>
                <a:pPr lvl="1"/>
                <a:r>
                  <a:rPr lang="en-AU" dirty="0"/>
                  <a:t>s is well-matched, because…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E65B14-30E6-E647-86A2-34B861706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6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BA4E-B4E5-4443-8221-4B6AE27E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today’s</a:t>
            </a:r>
            <a:r>
              <a:rPr lang="zh-CN" altLang="en-US" dirty="0"/>
              <a:t> </a:t>
            </a:r>
            <a:r>
              <a:rPr lang="en-US" altLang="zh-CN" dirty="0"/>
              <a:t>lecture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E8869-3F37-3646-AC8A-4FC79CB29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Beyond</a:t>
            </a:r>
            <a:r>
              <a:rPr lang="zh-CN" altLang="en-US" dirty="0"/>
              <a:t> </a:t>
            </a:r>
            <a:r>
              <a:rPr lang="en-US" altLang="zh-CN" dirty="0"/>
              <a:t>regular</a:t>
            </a:r>
            <a:r>
              <a:rPr lang="zh-CN" altLang="en-US" dirty="0"/>
              <a:t> </a:t>
            </a:r>
            <a:r>
              <a:rPr lang="en-US" altLang="zh-CN" dirty="0"/>
              <a:t>languages:</a:t>
            </a:r>
            <a:r>
              <a:rPr lang="zh-CN" altLang="en-US" dirty="0"/>
              <a:t> </a:t>
            </a:r>
            <a:r>
              <a:rPr lang="en-US" altLang="zh-CN" dirty="0"/>
              <a:t>languages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regular</a:t>
            </a:r>
          </a:p>
          <a:p>
            <a:pPr lvl="1"/>
            <a:r>
              <a:rPr lang="en-US" altLang="zh-CN" dirty="0"/>
              <a:t>Pumping</a:t>
            </a:r>
            <a:r>
              <a:rPr lang="zh-CN" altLang="en-US" dirty="0"/>
              <a:t> </a:t>
            </a:r>
            <a:r>
              <a:rPr lang="en-US" altLang="zh-CN" dirty="0"/>
              <a:t>lemma</a:t>
            </a:r>
          </a:p>
          <a:p>
            <a:pPr lvl="1"/>
            <a:r>
              <a:rPr lang="en-US" altLang="zh-CN" dirty="0" err="1"/>
              <a:t>Myhill-Nerode</a:t>
            </a:r>
            <a:r>
              <a:rPr lang="zh-CN" altLang="en-US" dirty="0"/>
              <a:t> </a:t>
            </a:r>
            <a:r>
              <a:rPr lang="en-US" altLang="zh-CN" dirty="0"/>
              <a:t>theorem</a:t>
            </a:r>
          </a:p>
          <a:p>
            <a:r>
              <a:rPr lang="en-US" altLang="zh-CN" dirty="0"/>
              <a:t>Pushdown</a:t>
            </a:r>
            <a:r>
              <a:rPr lang="zh-CN" altLang="en-US" dirty="0"/>
              <a:t> </a:t>
            </a:r>
            <a:r>
              <a:rPr lang="en-US" altLang="zh-CN" dirty="0"/>
              <a:t>automata:</a:t>
            </a:r>
            <a:r>
              <a:rPr lang="zh-CN" altLang="en-US" dirty="0"/>
              <a:t> </a:t>
            </a:r>
            <a:r>
              <a:rPr lang="en-US" altLang="zh-CN" dirty="0"/>
              <a:t>automata</a:t>
            </a:r>
            <a:r>
              <a:rPr lang="zh-CN" altLang="en-US" dirty="0"/>
              <a:t> </a:t>
            </a:r>
            <a:r>
              <a:rPr lang="en-US" altLang="zh-CN" dirty="0"/>
              <a:t>augmented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stacks</a:t>
            </a:r>
          </a:p>
          <a:p>
            <a:pPr lvl="1"/>
            <a:r>
              <a:rPr lang="en-US" altLang="zh-CN" dirty="0"/>
              <a:t>Examples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definitions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22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BE010-2650-4E41-8747-7B127156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Recognising well-matched parentheses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E2628-2058-7141-A32D-389C9F28F3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</m:e>
                        </m:d>
                      </m:e>
                    </m:d>
                  </m:oMath>
                </a14:m>
                <a:r>
                  <a:rPr lang="en-AU" dirty="0"/>
                  <a:t>. Let L={ a sequence of well-matched parentheses }</a:t>
                </a:r>
              </a:p>
              <a:p>
                <a:pPr marL="0" indent="0" algn="ctr">
                  <a:buNone/>
                </a:pPr>
                <a:r>
                  <a:rPr lang="en-AU" dirty="0"/>
                  <a:t>How to design a PDA that recognises L?</a:t>
                </a:r>
              </a:p>
              <a:p>
                <a:r>
                  <a:rPr lang="en-AU" dirty="0"/>
                  <a:t>Intuitively, pushing some symbol, say ★, to the stack when seeing (</a:t>
                </a:r>
              </a:p>
              <a:p>
                <a:r>
                  <a:rPr lang="en-AU" dirty="0"/>
                  <a:t>Then popping out ★ when seeing )</a:t>
                </a:r>
              </a:p>
              <a:p>
                <a:r>
                  <a:rPr lang="en-AU" dirty="0"/>
                  <a:t>Reject when (1) seeing $ and ) or (2) seeing ★ after the whole string is processed…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E2628-2058-7141-A32D-389C9F28F3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9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3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45F2-7773-B646-A698-C4DCC93A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Recognising well-matched parentheses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200AAAB0-1DE0-4044-A301-EFC81D3A7F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6736" y="2109870"/>
            <a:ext cx="5927405" cy="263825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B51E23-0D26-F341-8CAA-D19E7700F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9412" y="1825625"/>
            <a:ext cx="4624387" cy="4351338"/>
          </a:xfrm>
        </p:spPr>
        <p:txBody>
          <a:bodyPr/>
          <a:lstStyle/>
          <a:p>
            <a:r>
              <a:rPr lang="en-US" altLang="zh-CN" dirty="0"/>
              <a:t>”</a:t>
            </a:r>
            <a:r>
              <a:rPr lang="en-AU" dirty="0"/>
              <a:t>), $</a:t>
            </a:r>
            <a:r>
              <a:rPr lang="en-US" altLang="zh-CN" dirty="0"/>
              <a:t>”</a:t>
            </a:r>
            <a:r>
              <a:rPr lang="en-AU" dirty="0"/>
              <a:t> is not defined, so more </a:t>
            </a:r>
            <a:r>
              <a:rPr lang="en-US" altLang="zh-CN" dirty="0"/>
              <a:t>“</a:t>
            </a:r>
            <a:r>
              <a:rPr lang="en-AU" dirty="0"/>
              <a:t>)</a:t>
            </a:r>
            <a:r>
              <a:rPr lang="en-US" altLang="zh-CN" dirty="0"/>
              <a:t>”</a:t>
            </a:r>
            <a:r>
              <a:rPr lang="en-AU" dirty="0"/>
              <a:t> than </a:t>
            </a:r>
            <a:r>
              <a:rPr lang="en-US" altLang="zh-CN" dirty="0"/>
              <a:t>“</a:t>
            </a:r>
            <a:r>
              <a:rPr lang="en-AU" dirty="0"/>
              <a:t>(</a:t>
            </a:r>
            <a:r>
              <a:rPr lang="en-US" altLang="zh-CN" dirty="0"/>
              <a:t>”</a:t>
            </a:r>
            <a:r>
              <a:rPr lang="en-AU" dirty="0"/>
              <a:t> is not allowed</a:t>
            </a:r>
          </a:p>
          <a:p>
            <a:r>
              <a:rPr lang="en-AU" dirty="0"/>
              <a:t>No outgoing arcs at the accept state: the only way to accept is to see $ at the end of the string</a:t>
            </a:r>
          </a:p>
          <a:p>
            <a:r>
              <a:rPr lang="en-AU" dirty="0"/>
              <a:t>In particular, seeing ★ after the whole string is processed is not possible</a:t>
            </a:r>
          </a:p>
        </p:txBody>
      </p:sp>
    </p:spTree>
    <p:extLst>
      <p:ext uri="{BB962C8B-B14F-4D97-AF65-F5344CB8AC3E}">
        <p14:creationId xmlns:p14="http://schemas.microsoft.com/office/powerpoint/2010/main" val="37564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299F-40E9-FD48-B1CD-F35D12F9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PDAs and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39885-C5E6-6845-9AF2-700BDE813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Def</a:t>
            </a:r>
            <a:r>
              <a:rPr lang="en-AU" dirty="0"/>
              <a:t>. Given a PDA M, the language </a:t>
            </a:r>
            <a:r>
              <a:rPr lang="en-AU" dirty="0">
                <a:solidFill>
                  <a:schemeClr val="accent2"/>
                </a:solidFill>
              </a:rPr>
              <a:t>recognised</a:t>
            </a:r>
            <a:r>
              <a:rPr lang="en-AU" dirty="0"/>
              <a:t> by M is </a:t>
            </a:r>
          </a:p>
          <a:p>
            <a:pPr marL="0" indent="0" algn="ctr">
              <a:buNone/>
            </a:pPr>
            <a:r>
              <a:rPr lang="en-AU" dirty="0"/>
              <a:t>L(M)={all strings </a:t>
            </a:r>
            <a:r>
              <a:rPr lang="en-AU" dirty="0">
                <a:solidFill>
                  <a:srgbClr val="00B050"/>
                </a:solidFill>
              </a:rPr>
              <a:t>accepted</a:t>
            </a:r>
            <a:r>
              <a:rPr lang="en-AU" dirty="0"/>
              <a:t> by M}</a:t>
            </a:r>
          </a:p>
          <a:p>
            <a:pPr marL="0" indent="0">
              <a:buNone/>
            </a:pPr>
            <a:r>
              <a:rPr lang="en-AU" b="1" dirty="0"/>
              <a:t>Def</a:t>
            </a:r>
            <a:r>
              <a:rPr lang="en-AU" dirty="0"/>
              <a:t>. A language is </a:t>
            </a:r>
            <a:r>
              <a:rPr lang="en-AU" dirty="0">
                <a:solidFill>
                  <a:srgbClr val="FF0000"/>
                </a:solidFill>
              </a:rPr>
              <a:t>context free</a:t>
            </a:r>
            <a:r>
              <a:rPr lang="en-AU" dirty="0"/>
              <a:t> if there exists a PDA that recognises it. </a:t>
            </a:r>
          </a:p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regular</a:t>
            </a:r>
            <a:r>
              <a:rPr lang="zh-CN" altLang="en-US" dirty="0"/>
              <a:t> </a:t>
            </a:r>
            <a:r>
              <a:rPr lang="en-US" altLang="zh-CN" dirty="0"/>
              <a:t>language</a:t>
            </a:r>
            <a:r>
              <a:rPr lang="zh-CN" altLang="en-US" dirty="0"/>
              <a:t> </a:t>
            </a:r>
            <a:r>
              <a:rPr lang="en-US" altLang="zh-CN" dirty="0"/>
              <a:t>context</a:t>
            </a:r>
            <a:r>
              <a:rPr lang="zh-CN" altLang="en-US" dirty="0"/>
              <a:t> </a:t>
            </a:r>
            <a:r>
              <a:rPr lang="en-US" altLang="zh-CN" dirty="0"/>
              <a:t>free?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Polling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time!</a:t>
            </a:r>
            <a:endParaRPr lang="en-AU" dirty="0">
              <a:solidFill>
                <a:srgbClr val="FF0000"/>
              </a:solidFill>
            </a:endParaRPr>
          </a:p>
          <a:p>
            <a:r>
              <a:rPr lang="en-AU" dirty="0"/>
              <a:t>Why the name context free? This has to do with linguistics…</a:t>
            </a:r>
          </a:p>
          <a:p>
            <a:r>
              <a:rPr lang="en-AU" dirty="0"/>
              <a:t>There is yet another way to define languages called “grammars”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523446-EA41-D842-A163-4D5A645C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Context free grammars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28EA99-AF72-1545-9C0B-4094BC177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380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F1C69C-4FAF-1745-B8FC-25E29743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Grammars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FBE06-EB4F-0D42-8649-E22AEA9C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linguistics,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rules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b="1" dirty="0"/>
              <a:t>generating</a:t>
            </a:r>
            <a:r>
              <a:rPr lang="zh-CN" altLang="en-US" dirty="0"/>
              <a:t> </a:t>
            </a:r>
            <a:r>
              <a:rPr lang="en-US" altLang="zh-CN" dirty="0"/>
              <a:t>sentences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C108F89-7C74-FB4F-972C-1A66FB817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863" y="2419350"/>
            <a:ext cx="8434273" cy="31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41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4598-AA62-D943-AB80-F2CBCB18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Grammars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DEC66-2FC8-3D4D-9889-CD4AC34C7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rules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grammatically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sentences:</a:t>
            </a:r>
            <a:endParaRPr lang="en-AU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6B4C936-9A2B-ED49-A2A8-518FCBC23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009" y="2479167"/>
            <a:ext cx="7221982" cy="34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6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4101-6563-834A-84FD-EE35BD83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Programming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F205-EA9E-C342-B2DE-AEFA82DB6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Programming languages also need to specify grammars for correct programs</a:t>
            </a:r>
          </a:p>
          <a:p>
            <a:r>
              <a:rPr lang="en-AU" dirty="0"/>
              <a:t>Fragments of Pascal language specification: </a:t>
            </a:r>
          </a:p>
          <a:p>
            <a:pPr lvl="1"/>
            <a:r>
              <a:rPr lang="en-AU" dirty="0"/>
              <a:t>if-statement = `if' Boolean-expression `then' statement [ else-part ] .</a:t>
            </a:r>
          </a:p>
          <a:p>
            <a:pPr lvl="1"/>
            <a:r>
              <a:rPr lang="en-AU" dirty="0"/>
              <a:t>Boolean-expression= expression .</a:t>
            </a:r>
          </a:p>
          <a:p>
            <a:pPr lvl="1"/>
            <a:r>
              <a:rPr lang="en-AU" dirty="0"/>
              <a:t>expression = simple-expression [ relational-operator simple-expression ] .</a:t>
            </a:r>
          </a:p>
          <a:p>
            <a:pPr lvl="1"/>
            <a:r>
              <a:rPr lang="en-AU" dirty="0"/>
              <a:t>simple-expression = [ sign ] term f adding-operator term g .</a:t>
            </a:r>
          </a:p>
          <a:p>
            <a:pPr lvl="1"/>
            <a:r>
              <a:rPr lang="en-AU" dirty="0"/>
              <a:t>term = factor f multiplying-operator factor g .</a:t>
            </a:r>
          </a:p>
          <a:p>
            <a:pPr lvl="1"/>
            <a:r>
              <a:rPr lang="en-AU" dirty="0"/>
              <a:t>…</a:t>
            </a:r>
          </a:p>
          <a:p>
            <a:pPr lvl="1"/>
            <a:r>
              <a:rPr lang="en-AU" dirty="0"/>
              <a:t>digit-sequence = digit { digit }</a:t>
            </a:r>
          </a:p>
        </p:txBody>
      </p:sp>
    </p:spTree>
    <p:extLst>
      <p:ext uri="{BB962C8B-B14F-4D97-AF65-F5344CB8AC3E}">
        <p14:creationId xmlns:p14="http://schemas.microsoft.com/office/powerpoint/2010/main" val="20613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89307A-9D11-D843-AF7B-121BDD49BC33}"/>
              </a:ext>
            </a:extLst>
          </p:cNvPr>
          <p:cNvSpPr txBox="1"/>
          <p:nvPr/>
        </p:nvSpPr>
        <p:spPr>
          <a:xfrm>
            <a:off x="5169408" y="426721"/>
            <a:ext cx="185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if-statement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F4B5C1-04D5-444A-B393-B3EC34712205}"/>
              </a:ext>
            </a:extLst>
          </p:cNvPr>
          <p:cNvCxnSpPr/>
          <p:nvPr/>
        </p:nvCxnSpPr>
        <p:spPr>
          <a:xfrm flipH="1">
            <a:off x="3767328" y="888386"/>
            <a:ext cx="1402080" cy="6843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A50AF9-F7DD-354C-A1FD-C630345300B8}"/>
              </a:ext>
            </a:extLst>
          </p:cNvPr>
          <p:cNvCxnSpPr>
            <a:cxnSpLocks/>
          </p:cNvCxnSpPr>
          <p:nvPr/>
        </p:nvCxnSpPr>
        <p:spPr>
          <a:xfrm>
            <a:off x="5547360" y="948531"/>
            <a:ext cx="0" cy="6843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CE3091-7C77-DC4B-8AFC-3CDFF5F8D705}"/>
              </a:ext>
            </a:extLst>
          </p:cNvPr>
          <p:cNvCxnSpPr>
            <a:cxnSpLocks/>
          </p:cNvCxnSpPr>
          <p:nvPr/>
        </p:nvCxnSpPr>
        <p:spPr>
          <a:xfrm>
            <a:off x="7022592" y="888386"/>
            <a:ext cx="1133856" cy="48931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9384AC-3661-FB44-9EBE-323C7E8BADB8}"/>
              </a:ext>
            </a:extLst>
          </p:cNvPr>
          <p:cNvSpPr txBox="1"/>
          <p:nvPr/>
        </p:nvSpPr>
        <p:spPr>
          <a:xfrm>
            <a:off x="2840736" y="1632913"/>
            <a:ext cx="185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`if’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D269AE-5199-DF4D-9B81-361811B32815}"/>
              </a:ext>
            </a:extLst>
          </p:cNvPr>
          <p:cNvSpPr txBox="1"/>
          <p:nvPr/>
        </p:nvSpPr>
        <p:spPr>
          <a:xfrm>
            <a:off x="5925313" y="1572768"/>
            <a:ext cx="185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`then’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5A6791-CBF5-604B-BEC6-C3614B904CC3}"/>
              </a:ext>
            </a:extLst>
          </p:cNvPr>
          <p:cNvCxnSpPr>
            <a:cxnSpLocks/>
          </p:cNvCxnSpPr>
          <p:nvPr/>
        </p:nvCxnSpPr>
        <p:spPr>
          <a:xfrm>
            <a:off x="6821425" y="948531"/>
            <a:ext cx="0" cy="6843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3274670-4546-BB45-80A7-599008B78BC2}"/>
              </a:ext>
            </a:extLst>
          </p:cNvPr>
          <p:cNvSpPr txBox="1"/>
          <p:nvPr/>
        </p:nvSpPr>
        <p:spPr>
          <a:xfrm>
            <a:off x="7589520" y="1502062"/>
            <a:ext cx="185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statement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BD9DB4-F1F5-BA49-96DB-C018942311EC}"/>
              </a:ext>
            </a:extLst>
          </p:cNvPr>
          <p:cNvSpPr txBox="1"/>
          <p:nvPr/>
        </p:nvSpPr>
        <p:spPr>
          <a:xfrm>
            <a:off x="4693920" y="1572768"/>
            <a:ext cx="185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err="1"/>
              <a:t>BoolExp</a:t>
            </a:r>
            <a:endParaRPr lang="en-AU" sz="2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9C0E8C-8E27-E849-9F58-D603176FE171}"/>
              </a:ext>
            </a:extLst>
          </p:cNvPr>
          <p:cNvCxnSpPr>
            <a:cxnSpLocks/>
          </p:cNvCxnSpPr>
          <p:nvPr/>
        </p:nvCxnSpPr>
        <p:spPr>
          <a:xfrm>
            <a:off x="5577840" y="2034433"/>
            <a:ext cx="0" cy="6843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EAAA7C7-4685-B148-84C1-F6764764D1F5}"/>
              </a:ext>
            </a:extLst>
          </p:cNvPr>
          <p:cNvSpPr txBox="1"/>
          <p:nvPr/>
        </p:nvSpPr>
        <p:spPr>
          <a:xfrm>
            <a:off x="3974593" y="2743198"/>
            <a:ext cx="304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expr-&gt;term-&gt;factor…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49282B-516B-934F-8520-B8BCE7BE0388}"/>
              </a:ext>
            </a:extLst>
          </p:cNvPr>
          <p:cNvCxnSpPr>
            <a:cxnSpLocks/>
          </p:cNvCxnSpPr>
          <p:nvPr/>
        </p:nvCxnSpPr>
        <p:spPr>
          <a:xfrm>
            <a:off x="5577840" y="3202416"/>
            <a:ext cx="0" cy="6843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8B8885-63E2-8846-A489-3F5F17C0DF5C}"/>
              </a:ext>
            </a:extLst>
          </p:cNvPr>
          <p:cNvCxnSpPr>
            <a:cxnSpLocks/>
          </p:cNvCxnSpPr>
          <p:nvPr/>
        </p:nvCxnSpPr>
        <p:spPr>
          <a:xfrm flipH="1">
            <a:off x="4468368" y="4372846"/>
            <a:ext cx="1109472" cy="6014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7DFBFE5-D583-5E42-86FE-22A3081FA9B0}"/>
              </a:ext>
            </a:extLst>
          </p:cNvPr>
          <p:cNvSpPr txBox="1"/>
          <p:nvPr/>
        </p:nvSpPr>
        <p:spPr>
          <a:xfrm>
            <a:off x="3645404" y="4974336"/>
            <a:ext cx="185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digit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1C566E-1CC9-6244-B8BE-E4668F6B5082}"/>
              </a:ext>
            </a:extLst>
          </p:cNvPr>
          <p:cNvSpPr txBox="1"/>
          <p:nvPr/>
        </p:nvSpPr>
        <p:spPr>
          <a:xfrm>
            <a:off x="4456190" y="3911181"/>
            <a:ext cx="232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digit-sequence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A0F322-6CB9-124A-893E-C4CF08C14866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5620520" y="4372846"/>
            <a:ext cx="1231385" cy="6014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7D50618-B8AA-9548-B3E7-EC31A64C0936}"/>
              </a:ext>
            </a:extLst>
          </p:cNvPr>
          <p:cNvSpPr txBox="1"/>
          <p:nvPr/>
        </p:nvSpPr>
        <p:spPr>
          <a:xfrm>
            <a:off x="5858257" y="4993820"/>
            <a:ext cx="185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digit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BE658B-3D36-6742-A05C-893F05CD0E5B}"/>
              </a:ext>
            </a:extLst>
          </p:cNvPr>
          <p:cNvCxnSpPr>
            <a:cxnSpLocks/>
          </p:cNvCxnSpPr>
          <p:nvPr/>
        </p:nvCxnSpPr>
        <p:spPr>
          <a:xfrm>
            <a:off x="4559808" y="5436001"/>
            <a:ext cx="0" cy="6843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86B345A-4376-DD40-AFC4-0AF6D3D87B3D}"/>
              </a:ext>
            </a:extLst>
          </p:cNvPr>
          <p:cNvSpPr txBox="1"/>
          <p:nvPr/>
        </p:nvSpPr>
        <p:spPr>
          <a:xfrm>
            <a:off x="3438158" y="6144766"/>
            <a:ext cx="232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1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5484477-8E87-804E-8F54-E1F7F22723C2}"/>
              </a:ext>
            </a:extLst>
          </p:cNvPr>
          <p:cNvCxnSpPr>
            <a:cxnSpLocks/>
          </p:cNvCxnSpPr>
          <p:nvPr/>
        </p:nvCxnSpPr>
        <p:spPr>
          <a:xfrm>
            <a:off x="6821425" y="5400239"/>
            <a:ext cx="0" cy="6843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707D2AD-3FD7-A14C-8AFA-2269B8B70BCB}"/>
              </a:ext>
            </a:extLst>
          </p:cNvPr>
          <p:cNvSpPr txBox="1"/>
          <p:nvPr/>
        </p:nvSpPr>
        <p:spPr>
          <a:xfrm>
            <a:off x="5699775" y="6109004"/>
            <a:ext cx="232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482058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A2B0F-8465-3C43-9ABF-AD210F9A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Context free grammars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631F9-4D41-854E-951D-857AB023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dirty="0"/>
                  <a:t>Definition. A context free grammar (CFG) is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, where</a:t>
                </a:r>
              </a:p>
              <a:p>
                <a:r>
                  <a:rPr lang="en-AU" dirty="0"/>
                  <a:t>V is the set of variables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AU" dirty="0"/>
                  <a:t> is the set of terminals, disjoint from V</a:t>
                </a:r>
              </a:p>
              <a:p>
                <a:r>
                  <a:rPr lang="en-AU" dirty="0"/>
                  <a:t>R is a set of rules. A rule is of the form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  where A is a variable, and w is a string of variables and terminals</a:t>
                </a: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dirty="0"/>
                  <a:t> is called the start variable</a:t>
                </a:r>
              </a:p>
              <a:p>
                <a:pPr marL="0" indent="0">
                  <a:buNone/>
                </a:pPr>
                <a:r>
                  <a:rPr lang="en-AU" dirty="0"/>
                  <a:t>Note: A more general grammar can allow rules of the form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AU" dirty="0"/>
                  <a:t> where v and w are both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631F9-4D41-854E-951D-857AB023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b="-29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9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2A05-4EA7-0B4A-AEDC-C9EBBDE4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CFGs and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7515D-12AF-FA45-96B6-A0525D44DD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Let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be a CFG. </a:t>
                </a:r>
              </a:p>
              <a:p>
                <a:r>
                  <a:rPr lang="en-AU" dirty="0"/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, 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Let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AU" dirty="0"/>
                  <a:t> be a rule.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A string of the form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𝑢𝐴𝑣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chemeClr val="accent2"/>
                    </a:solidFill>
                  </a:rPr>
                  <a:t>yields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𝑢𝑤𝑣</m:t>
                    </m:r>
                  </m:oMath>
                </a14:m>
                <a:r>
                  <a:rPr lang="en-AU" dirty="0"/>
                  <a:t>, written as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𝑢𝐴𝑣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𝑢𝑤𝑣</m:t>
                    </m:r>
                  </m:oMath>
                </a14:m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r>
                  <a:rPr lang="en-AU" b="1" dirty="0"/>
                  <a:t>Def</a:t>
                </a:r>
                <a:r>
                  <a:rPr lang="en-AU" dirty="0"/>
                  <a:t>.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. We say s derives t in G, denoted as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dirty="0"/>
                  <a:t>, if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AU" dirty="0"/>
                  <a:t>, such that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⇒…⇒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r>
                  <a:rPr lang="en-AU" dirty="0"/>
                  <a:t>The language of G is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7515D-12AF-FA45-96B6-A0525D44DD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95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0254-9024-2E43-B44C-A1683175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Motivating</a:t>
            </a:r>
            <a:r>
              <a:rPr lang="zh-CN" altLang="en-US" dirty="0"/>
              <a:t> </a:t>
            </a:r>
            <a:r>
              <a:rPr lang="en-US" altLang="zh-CN" dirty="0"/>
              <a:t>question: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en-AU" dirty="0"/>
              <a:t> language {0</a:t>
            </a:r>
            <a:r>
              <a:rPr lang="en-AU" baseline="30000" dirty="0"/>
              <a:t>n</a:t>
            </a:r>
            <a:r>
              <a:rPr lang="en-AU" dirty="0"/>
              <a:t>1</a:t>
            </a:r>
            <a:r>
              <a:rPr lang="en-AU" baseline="30000" dirty="0"/>
              <a:t>n</a:t>
            </a:r>
            <a:r>
              <a:rPr lang="en-AU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E5EDB-CBAD-2F46-95FD-F2FBC6E64E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Suppose a DFA </a:t>
                </a:r>
                <a:r>
                  <a:rPr lang="en-AU" dirty="0">
                    <a:solidFill>
                      <a:srgbClr val="00B050"/>
                    </a:solidFill>
                  </a:rPr>
                  <a:t>M</a:t>
                </a:r>
                <a:r>
                  <a:rPr lang="en-AU" dirty="0"/>
                  <a:t> wants to recognise </a:t>
                </a:r>
                <a:r>
                  <a:rPr lang="en-AU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/>
                  <a:t>={0</a:t>
                </a:r>
                <a:r>
                  <a:rPr lang="en-AU" baseline="30000" dirty="0"/>
                  <a:t>n</a:t>
                </a:r>
                <a:r>
                  <a:rPr lang="en-AU" dirty="0"/>
                  <a:t>1</a:t>
                </a:r>
                <a:r>
                  <a:rPr lang="en-AU" baseline="30000" dirty="0"/>
                  <a:t>n</a:t>
                </a:r>
                <a:r>
                  <a:rPr lang="en-AU" dirty="0"/>
                  <a:t> : </a:t>
                </a:r>
                <a:r>
                  <a:rPr lang="en-AU" dirty="0">
                    <a:solidFill>
                      <a:srgbClr val="FF0000"/>
                    </a:solidFill>
                  </a:rPr>
                  <a:t>n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AU" dirty="0"/>
                  <a:t>} </a:t>
                </a:r>
              </a:p>
              <a:p>
                <a:r>
                  <a:rPr lang="en-AU" dirty="0"/>
                  <a:t>Suppose </a:t>
                </a:r>
                <a:r>
                  <a:rPr lang="en-AU" dirty="0">
                    <a:solidFill>
                      <a:srgbClr val="00B050"/>
                    </a:solidFill>
                  </a:rPr>
                  <a:t>M</a:t>
                </a:r>
                <a:r>
                  <a:rPr lang="en-AU" dirty="0"/>
                  <a:t> has </a:t>
                </a:r>
                <a:r>
                  <a:rPr lang="en-AU" dirty="0">
                    <a:solidFill>
                      <a:srgbClr val="00B050"/>
                    </a:solidFill>
                  </a:rPr>
                  <a:t>k</a:t>
                </a:r>
                <a:r>
                  <a:rPr lang="en-AU" dirty="0"/>
                  <a:t> states</a:t>
                </a:r>
              </a:p>
              <a:p>
                <a:r>
                  <a:rPr lang="en-AU" dirty="0"/>
                  <a:t>Before seeing 1, </a:t>
                </a:r>
                <a:r>
                  <a:rPr lang="en-AU" dirty="0">
                    <a:solidFill>
                      <a:srgbClr val="00B050"/>
                    </a:solidFill>
                  </a:rPr>
                  <a:t>M</a:t>
                </a:r>
                <a:r>
                  <a:rPr lang="en-AU" dirty="0"/>
                  <a:t> needs to record the number of 0s</a:t>
                </a:r>
              </a:p>
              <a:p>
                <a:r>
                  <a:rPr lang="en-AU" dirty="0"/>
                  <a:t>As long as </a:t>
                </a:r>
                <a:r>
                  <a:rPr lang="en-AU" dirty="0">
                    <a:solidFill>
                      <a:srgbClr val="FF0000"/>
                    </a:solidFill>
                  </a:rPr>
                  <a:t>n</a:t>
                </a:r>
                <a:r>
                  <a:rPr lang="en-AU" dirty="0"/>
                  <a:t> is larger than </a:t>
                </a:r>
                <a:r>
                  <a:rPr lang="en-AU" dirty="0">
                    <a:solidFill>
                      <a:srgbClr val="00B050"/>
                    </a:solidFill>
                  </a:rPr>
                  <a:t>k</a:t>
                </a:r>
                <a:r>
                  <a:rPr lang="en-AU" dirty="0"/>
                  <a:t>, it is impossible for M to keep track of this number!</a:t>
                </a:r>
              </a:p>
              <a:p>
                <a:r>
                  <a:rPr lang="en-AU" b="1" dirty="0"/>
                  <a:t>“DFAs cannot count.”</a:t>
                </a: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9E5EDB-CBAD-2F46-95FD-F2FBC6E64E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2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44F3-E13F-9E41-BC06-2DD83E82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CFG: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79068-F6AF-EB42-9620-C8068B2B7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How to design a CFG for </a:t>
                </a:r>
                <a:r>
                  <a:rPr lang="en-AU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/>
                  <a:t>={0</a:t>
                </a:r>
                <a:r>
                  <a:rPr lang="en-AU" baseline="30000" dirty="0"/>
                  <a:t>n</a:t>
                </a:r>
                <a:r>
                  <a:rPr lang="en-AU" dirty="0"/>
                  <a:t>1</a:t>
                </a:r>
                <a:r>
                  <a:rPr lang="en-AU" baseline="30000" dirty="0"/>
                  <a:t>n</a:t>
                </a:r>
                <a:r>
                  <a:rPr lang="en-AU" dirty="0"/>
                  <a:t> : 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AU" dirty="0"/>
                  <a:t>}?</a:t>
                </a:r>
              </a:p>
              <a:p>
                <a:r>
                  <a:rPr lang="en-AU" dirty="0"/>
                  <a:t>Need to design the four components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…</a:t>
                </a:r>
              </a:p>
              <a:p>
                <a:r>
                  <a:rPr lang="en-AU" dirty="0"/>
                  <a:t>V={S}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endParaRPr lang="en-AU" dirty="0"/>
              </a:p>
              <a:p>
                <a:r>
                  <a:rPr lang="en-AU" dirty="0"/>
                  <a:t>R={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AU" dirty="0"/>
                  <a:t>}</a:t>
                </a:r>
              </a:p>
              <a:p>
                <a:r>
                  <a:rPr lang="en-AU" dirty="0"/>
                  <a:t>S=S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79068-F6AF-EB42-9620-C8068B2B7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EF15-7BD2-3747-A3EE-9FF34CB1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4E856-4211-AB48-A215-2C3E2C4C8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Pumping lemma</a:t>
            </a:r>
          </a:p>
          <a:p>
            <a:pPr lvl="1"/>
            <a:r>
              <a:rPr lang="en-AU" dirty="0"/>
              <a:t>A useful approach to prove that a language is non-regular</a:t>
            </a:r>
          </a:p>
          <a:p>
            <a:r>
              <a:rPr lang="en-AU" dirty="0" err="1"/>
              <a:t>Myhill-Nerode</a:t>
            </a:r>
            <a:r>
              <a:rPr lang="en-AU" dirty="0"/>
              <a:t> theorem</a:t>
            </a:r>
          </a:p>
          <a:p>
            <a:pPr lvl="1"/>
            <a:r>
              <a:rPr lang="en-AU" dirty="0"/>
              <a:t>Equivalence classes on strings</a:t>
            </a:r>
          </a:p>
          <a:p>
            <a:pPr lvl="1"/>
            <a:r>
              <a:rPr lang="en-AU" dirty="0"/>
              <a:t>Can be used to prove non-regularity</a:t>
            </a:r>
          </a:p>
          <a:p>
            <a:r>
              <a:rPr lang="en-AU" dirty="0"/>
              <a:t>Pushdown automata</a:t>
            </a:r>
          </a:p>
          <a:p>
            <a:pPr lvl="1"/>
            <a:r>
              <a:rPr lang="en-AU" dirty="0"/>
              <a:t>Automata augmented with a stack</a:t>
            </a:r>
          </a:p>
          <a:p>
            <a:pPr lvl="1"/>
            <a:r>
              <a:rPr lang="en-AU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671731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09B8-A41F-BB45-A710-439A37DB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Thanks!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11A72466-37D6-604B-A35A-AA93C4B80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14986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E34E-C9A4-294B-9D3C-A8DD00E0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regular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B4C17-5373-EF46-9943-46D9C934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perspective,</a:t>
            </a:r>
            <a:r>
              <a:rPr lang="zh-CN" altLang="en-US" dirty="0"/>
              <a:t> </a:t>
            </a:r>
            <a:r>
              <a:rPr lang="en-US" altLang="zh-CN" dirty="0"/>
              <a:t>finite</a:t>
            </a:r>
            <a:r>
              <a:rPr lang="zh-CN" altLang="en-US" dirty="0"/>
              <a:t> </a:t>
            </a:r>
            <a:r>
              <a:rPr lang="en-US" altLang="zh-CN" dirty="0"/>
              <a:t>automata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constant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surprising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exist</a:t>
            </a:r>
            <a:r>
              <a:rPr lang="zh-CN" altLang="en-US" dirty="0"/>
              <a:t> </a:t>
            </a:r>
            <a:r>
              <a:rPr lang="en-US" altLang="zh-CN" dirty="0"/>
              <a:t>languages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regular</a:t>
            </a:r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formally</a:t>
            </a:r>
            <a:r>
              <a:rPr lang="zh-CN" altLang="en-US" dirty="0"/>
              <a:t> </a:t>
            </a:r>
            <a:r>
              <a:rPr lang="en-US" altLang="zh-CN" dirty="0"/>
              <a:t>prove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language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regular,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</a:p>
          <a:p>
            <a:r>
              <a:rPr lang="en-US" altLang="zh-CN" dirty="0">
                <a:solidFill>
                  <a:schemeClr val="accent2"/>
                </a:solidFill>
              </a:rPr>
              <a:t>Pumping</a:t>
            </a:r>
            <a:r>
              <a:rPr lang="zh-CN" altLang="en-US" dirty="0">
                <a:solidFill>
                  <a:schemeClr val="accent2"/>
                </a:solidFill>
              </a:rPr>
              <a:t> </a:t>
            </a:r>
            <a:r>
              <a:rPr lang="en-US" altLang="zh-CN" dirty="0">
                <a:solidFill>
                  <a:schemeClr val="accent2"/>
                </a:solidFill>
              </a:rPr>
              <a:t>lemma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property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regular</a:t>
            </a:r>
            <a:r>
              <a:rPr lang="zh-CN" altLang="en-US" dirty="0"/>
              <a:t> </a:t>
            </a:r>
            <a:r>
              <a:rPr lang="en-US" altLang="zh-CN" dirty="0"/>
              <a:t>languages</a:t>
            </a:r>
          </a:p>
          <a:p>
            <a:r>
              <a:rPr lang="en-US" altLang="zh-CN" dirty="0" err="1">
                <a:solidFill>
                  <a:srgbClr val="00B050"/>
                </a:solidFill>
              </a:rPr>
              <a:t>Myhill-Nerode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theorem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 err="1"/>
              <a:t>characterisation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regular</a:t>
            </a:r>
            <a:r>
              <a:rPr lang="zh-CN" altLang="en-US" dirty="0"/>
              <a:t> </a:t>
            </a:r>
            <a:r>
              <a:rPr lang="en-US" altLang="zh-CN" dirty="0"/>
              <a:t>languages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65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0F2E-4BB2-F641-82DD-C2CD8F40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Pumping lemma for regular languages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D97DB-140B-924A-80DC-62C0AD6E2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527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E507-C47D-7145-8C9D-73C05873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structure of regular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17EC56-4AC0-6547-B856-FB3950019FD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6319838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/>
                  <a:t>Pumping lemma</a:t>
                </a:r>
                <a:r>
                  <a:rPr lang="en-AU" dirty="0"/>
                  <a:t>. Let </a:t>
                </a:r>
                <a:r>
                  <a:rPr lang="en-AU" dirty="0">
                    <a:solidFill>
                      <a:schemeClr val="accent2"/>
                    </a:solidFill>
                  </a:rPr>
                  <a:t>L</a:t>
                </a:r>
                <a:r>
                  <a:rPr lang="en-AU" dirty="0"/>
                  <a:t> be a regular language. There exists an integer </a:t>
                </a:r>
                <a:r>
                  <a:rPr lang="en-AU" dirty="0">
                    <a:solidFill>
                      <a:srgbClr val="00B050"/>
                    </a:solidFill>
                  </a:rPr>
                  <a:t>P</a:t>
                </a:r>
                <a:r>
                  <a:rPr lang="en-AU" dirty="0"/>
                  <a:t>, such for any string </a:t>
                </a:r>
                <a:r>
                  <a:rPr lang="en-AU" dirty="0">
                    <a:solidFill>
                      <a:srgbClr val="FFD8FF"/>
                    </a:solidFill>
                  </a:rPr>
                  <a:t>w</a:t>
                </a:r>
                <a:r>
                  <a:rPr lang="en-AU" dirty="0"/>
                  <a:t> of length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dirty="0"/>
                  <a:t>, we can write </a:t>
                </a:r>
                <a:r>
                  <a:rPr lang="en-AU" dirty="0">
                    <a:solidFill>
                      <a:srgbClr val="FFD8FF"/>
                    </a:solidFill>
                  </a:rPr>
                  <a:t>w</a:t>
                </a:r>
                <a:r>
                  <a:rPr lang="en-AU" dirty="0"/>
                  <a:t>=</a:t>
                </a:r>
                <a:r>
                  <a:rPr lang="en-AU" dirty="0" err="1">
                    <a:solidFill>
                      <a:srgbClr val="FF0000"/>
                    </a:solidFill>
                  </a:rPr>
                  <a:t>x</a:t>
                </a:r>
                <a:r>
                  <a:rPr lang="en-AU" dirty="0" err="1">
                    <a:solidFill>
                      <a:srgbClr val="FFFF00"/>
                    </a:solidFill>
                  </a:rPr>
                  <a:t>y</a:t>
                </a:r>
                <a:r>
                  <a:rPr lang="en-AU" dirty="0" err="1">
                    <a:solidFill>
                      <a:srgbClr val="00B0F0"/>
                    </a:solidFill>
                  </a:rPr>
                  <a:t>z</a:t>
                </a:r>
                <a:r>
                  <a:rPr lang="en-AU" dirty="0"/>
                  <a:t>, such that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|</a:t>
                </a:r>
                <a:r>
                  <a:rPr lang="en-AU" dirty="0">
                    <a:solidFill>
                      <a:srgbClr val="FFFF00"/>
                    </a:solidFill>
                  </a:rPr>
                  <a:t>y</a:t>
                </a:r>
                <a:r>
                  <a:rPr lang="en-AU" dirty="0"/>
                  <a:t>|&gt;0;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|</a:t>
                </a:r>
                <a:r>
                  <a:rPr lang="en-AU" dirty="0" err="1">
                    <a:solidFill>
                      <a:srgbClr val="FF0000"/>
                    </a:solidFill>
                  </a:rPr>
                  <a:t>x</a:t>
                </a:r>
                <a:r>
                  <a:rPr lang="en-AU" dirty="0" err="1">
                    <a:solidFill>
                      <a:srgbClr val="FFFF00"/>
                    </a:solidFill>
                  </a:rPr>
                  <a:t>y</a:t>
                </a:r>
                <a:r>
                  <a:rPr lang="en-AU" dirty="0"/>
                  <a:t>|&lt;</a:t>
                </a:r>
                <a:r>
                  <a:rPr lang="en-AU" dirty="0">
                    <a:solidFill>
                      <a:srgbClr val="00B050"/>
                    </a:solidFill>
                  </a:rPr>
                  <a:t>P</a:t>
                </a:r>
                <a:r>
                  <a:rPr lang="en-AU" dirty="0"/>
                  <a:t>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any </a:t>
                </a:r>
                <a:r>
                  <a:rPr lang="en-AU" dirty="0" err="1"/>
                  <a:t>i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AU" dirty="0"/>
                  <a:t>, </a:t>
                </a:r>
                <a:r>
                  <a:rPr lang="en-AU" dirty="0" err="1">
                    <a:solidFill>
                      <a:srgbClr val="FF0000"/>
                    </a:solidFill>
                  </a:rPr>
                  <a:t>x</a:t>
                </a:r>
                <a:r>
                  <a:rPr lang="en-AU" dirty="0" err="1">
                    <a:solidFill>
                      <a:srgbClr val="FFFF00"/>
                    </a:solidFill>
                  </a:rPr>
                  <a:t>y</a:t>
                </a:r>
                <a:r>
                  <a:rPr lang="en-AU" baseline="30000" dirty="0" err="1">
                    <a:solidFill>
                      <a:srgbClr val="FFFF00"/>
                    </a:solidFill>
                  </a:rPr>
                  <a:t>i</a:t>
                </a:r>
                <a:r>
                  <a:rPr lang="en-AU" dirty="0" err="1">
                    <a:solidFill>
                      <a:srgbClr val="00B0F0"/>
                    </a:solidFill>
                  </a:rPr>
                  <a:t>z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Why “pumping”? w is getting pumped into longer and longer strings…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17EC56-4AC0-6547-B856-FB3950019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6319838" cy="4351338"/>
              </a:xfrm>
              <a:blipFill>
                <a:blip r:embed="rId2"/>
                <a:stretch>
                  <a:fillRect l="-2008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B516818-4EB3-F943-849D-8C5A2039E354}"/>
              </a:ext>
            </a:extLst>
          </p:cNvPr>
          <p:cNvGrpSpPr/>
          <p:nvPr/>
        </p:nvGrpSpPr>
        <p:grpSpPr>
          <a:xfrm>
            <a:off x="7158038" y="2648744"/>
            <a:ext cx="4081462" cy="2705100"/>
            <a:chOff x="7158038" y="2648744"/>
            <a:chExt cx="4081462" cy="2705100"/>
          </a:xfrm>
        </p:grpSpPr>
        <p:pic>
          <p:nvPicPr>
            <p:cNvPr id="5" name="Picture 4" descr="A picture containing person, wall, toothbrush, indoor&#10;&#10;Description automatically generated">
              <a:extLst>
                <a:ext uri="{FF2B5EF4-FFF2-40B4-BE49-F238E27FC236}">
                  <a16:creationId xmlns:a16="http://schemas.microsoft.com/office/drawing/2014/main" id="{42E9C3B9-3C29-E34C-9E37-6FC844300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5000"/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429500" y="2648744"/>
              <a:ext cx="3810000" cy="27051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2C412C-00B0-0B40-96B7-D1B055E76AC4}"/>
                </a:ext>
              </a:extLst>
            </p:cNvPr>
            <p:cNvSpPr txBox="1"/>
            <p:nvPr/>
          </p:nvSpPr>
          <p:spPr>
            <a:xfrm>
              <a:off x="7865269" y="3113375"/>
              <a:ext cx="357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E5FDCB-C1CD-4B40-AE6C-46BFE0DC10BD}"/>
                </a:ext>
              </a:extLst>
            </p:cNvPr>
            <p:cNvSpPr txBox="1"/>
            <p:nvPr/>
          </p:nvSpPr>
          <p:spPr>
            <a:xfrm>
              <a:off x="7158038" y="3555782"/>
              <a:ext cx="13287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dirty="0" err="1">
                  <a:solidFill>
                    <a:srgbClr val="FFFF00"/>
                  </a:solidFill>
                </a:rPr>
                <a:t>yyy</a:t>
              </a:r>
              <a:r>
                <a:rPr lang="en-AU" sz="3600" dirty="0">
                  <a:solidFill>
                    <a:srgbClr val="FFFF00"/>
                  </a:solidFill>
                </a:rPr>
                <a:t>…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540D0E-B3DE-D54A-8B06-91E3D6222E5C}"/>
                </a:ext>
              </a:extLst>
            </p:cNvPr>
            <p:cNvSpPr txBox="1"/>
            <p:nvPr/>
          </p:nvSpPr>
          <p:spPr>
            <a:xfrm>
              <a:off x="7865269" y="4202113"/>
              <a:ext cx="357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dirty="0">
                  <a:solidFill>
                    <a:srgbClr val="00B0F0"/>
                  </a:solidFill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2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6165" name="Text Box 5"/>
              <p:cNvSpPr txBox="1">
                <a:spLocks noChangeArrowheads="1"/>
              </p:cNvSpPr>
              <p:nvPr/>
            </p:nvSpPr>
            <p:spPr bwMode="auto">
              <a:xfrm>
                <a:off x="1107287" y="1177179"/>
                <a:ext cx="5759918" cy="9541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Let’s prove that </a:t>
                </a:r>
                <a:r>
                  <a:rPr lang="en-AU" sz="2800" dirty="0">
                    <a:solidFill>
                      <a:schemeClr val="accent2"/>
                    </a:solidFill>
                  </a:rPr>
                  <a:t>L</a:t>
                </a:r>
                <a:r>
                  <a:rPr lang="en-AU" sz="2800" dirty="0"/>
                  <a:t>={0</a:t>
                </a:r>
                <a:r>
                  <a:rPr lang="en-AU" sz="2800" baseline="30000" dirty="0"/>
                  <a:t>n</a:t>
                </a:r>
                <a:r>
                  <a:rPr lang="en-AU" sz="2800" dirty="0"/>
                  <a:t>1</a:t>
                </a:r>
                <a:r>
                  <a:rPr lang="en-AU" sz="2800" baseline="30000" dirty="0"/>
                  <a:t>n</a:t>
                </a:r>
                <a:r>
                  <a:rPr lang="en-AU" sz="2800" dirty="0"/>
                  <a:t> : n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AU" sz="2800" dirty="0"/>
                  <a:t>}</a:t>
                </a:r>
                <a:br>
                  <a:rPr lang="en-US" sz="28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is </a:t>
                </a:r>
                <a:r>
                  <a:rPr lang="en-US" sz="2800" dirty="0">
                    <a:solidFill>
                      <a:srgbClr val="FFFF00"/>
                    </a:solidFill>
                    <a:latin typeface="+mn-lt"/>
                  </a:rPr>
                  <a:t>not regular.</a:t>
                </a:r>
              </a:p>
            </p:txBody>
          </p:sp>
        </mc:Choice>
        <mc:Fallback xmlns="">
          <p:sp>
            <p:nvSpPr>
              <p:cNvPr id="47616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7287" y="1177179"/>
                <a:ext cx="5759918" cy="954107"/>
              </a:xfrm>
              <a:prstGeom prst="rect">
                <a:avLst/>
              </a:prstGeom>
              <a:blipFill>
                <a:blip r:embed="rId3"/>
                <a:stretch>
                  <a:fillRect l="-2203" t="-6579" b="-17105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6166" name="Text Box 6"/>
              <p:cNvSpPr txBox="1">
                <a:spLocks noChangeArrowheads="1"/>
              </p:cNvSpPr>
              <p:nvPr/>
            </p:nvSpPr>
            <p:spPr bwMode="auto">
              <a:xfrm>
                <a:off x="1107287" y="2543200"/>
                <a:ext cx="7279685" cy="9541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  <a:latin typeface="+mn-lt"/>
                  </a:rPr>
                  <a:t>By contradiction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. Assume </a:t>
                </a:r>
                <a:r>
                  <a:rPr lang="en-AU" sz="2800" dirty="0">
                    <a:solidFill>
                      <a:schemeClr val="accent2"/>
                    </a:solidFill>
                  </a:rPr>
                  <a:t>L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 is regular.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Let P be as in pumping lemma. Let </a:t>
                </a:r>
                <a:r>
                  <a:rPr lang="en-US" sz="2800" dirty="0">
                    <a:solidFill>
                      <a:srgbClr val="FFFF00"/>
                    </a:solidFill>
                    <a:latin typeface="+mn-lt"/>
                  </a:rPr>
                  <a:t>w = 0</a:t>
                </a:r>
                <a:r>
                  <a:rPr lang="en-US" sz="2800" baseline="30000" dirty="0">
                    <a:solidFill>
                      <a:srgbClr val="FFFF00"/>
                    </a:solidFill>
                    <a:latin typeface="+mn-lt"/>
                  </a:rPr>
                  <a:t>P</a:t>
                </a:r>
                <a:r>
                  <a:rPr lang="en-US" sz="2800" dirty="0">
                    <a:solidFill>
                      <a:srgbClr val="FFFF00"/>
                    </a:solidFill>
                    <a:latin typeface="+mn-lt"/>
                  </a:rPr>
                  <a:t>1</a:t>
                </a:r>
                <a:r>
                  <a:rPr lang="en-US" sz="2800" baseline="30000" dirty="0">
                    <a:solidFill>
                      <a:srgbClr val="FFFF00"/>
                    </a:solidFill>
                    <a:latin typeface="+mn-lt"/>
                  </a:rPr>
                  <a:t>P</a:t>
                </a:r>
                <a14:m>
                  <m:oMath xmlns:m="http://schemas.openxmlformats.org/officeDocument/2006/math"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+mn-lt"/>
                  </a:rPr>
                  <a:t> </a:t>
                </a:r>
                <a:r>
                  <a:rPr lang="en-AU" sz="2800" dirty="0">
                    <a:solidFill>
                      <a:schemeClr val="accent2"/>
                    </a:solidFill>
                  </a:rPr>
                  <a:t>L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47616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7287" y="2543200"/>
                <a:ext cx="7279685" cy="954107"/>
              </a:xfrm>
              <a:prstGeom prst="rect">
                <a:avLst/>
              </a:prstGeom>
              <a:blipFill>
                <a:blip r:embed="rId4"/>
                <a:stretch>
                  <a:fillRect l="-1742" t="-7895" b="-15789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1107287" y="3556377"/>
            <a:ext cx="936228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+mn-lt"/>
                <a:sym typeface="Symbol" panose="05050102010706020507" pitchFamily="18" charset="2"/>
              </a:rPr>
              <a:t> Can write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w = xyz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2800" dirty="0">
                <a:solidFill>
                  <a:srgbClr val="FFFFFF"/>
                </a:solidFill>
              </a:rPr>
              <a:t>with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|y| &gt; 0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|</a:t>
            </a:r>
            <a:r>
              <a:rPr lang="en-US" sz="2800" dirty="0" err="1">
                <a:solidFill>
                  <a:srgbClr val="FFFF00"/>
                </a:solidFill>
                <a:latin typeface="+mn-lt"/>
              </a:rPr>
              <a:t>xy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|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 pitchFamily="34" charset="0"/>
              </a:rPr>
              <a:t>≤ P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Arial" pitchFamily="34" charset="0"/>
              </a:rPr>
              <a:t>,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such that for all </a:t>
            </a:r>
            <a:r>
              <a:rPr lang="en-US" sz="2800" dirty="0" err="1">
                <a:solidFill>
                  <a:srgbClr val="FFFFFF"/>
                </a:solidFill>
                <a:latin typeface="+mn-lt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n-lt"/>
                <a:cs typeface="Arial" pitchFamily="34" charset="0"/>
              </a:rPr>
              <a:t>≥ 0, </a:t>
            </a:r>
            <a:r>
              <a:rPr lang="en-US" sz="2800" dirty="0" err="1">
                <a:solidFill>
                  <a:srgbClr val="FFFF00"/>
                </a:solidFill>
                <a:latin typeface="+mn-lt"/>
                <a:cs typeface="Arial" pitchFamily="34" charset="0"/>
              </a:rPr>
              <a:t>xy</a:t>
            </a:r>
            <a:r>
              <a:rPr lang="en-US" sz="2800" baseline="30000" dirty="0" err="1">
                <a:solidFill>
                  <a:srgbClr val="FFFF00"/>
                </a:solidFill>
                <a:latin typeface="+mn-lt"/>
                <a:cs typeface="Arial" pitchFamily="34" charset="0"/>
              </a:rPr>
              <a:t>i</a:t>
            </a:r>
            <a:r>
              <a:rPr lang="en-US" sz="2800" dirty="0" err="1">
                <a:solidFill>
                  <a:srgbClr val="FFFF00"/>
                </a:solidFill>
                <a:latin typeface="+mn-lt"/>
                <a:cs typeface="Arial" pitchFamily="34" charset="0"/>
              </a:rPr>
              <a:t>z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Arial" pitchFamily="34" charset="0"/>
              </a:rPr>
              <a:t> is </a:t>
            </a:r>
            <a:r>
              <a:rPr lang="en-US" sz="28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also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Arial" pitchFamily="34" charset="0"/>
              </a:rPr>
              <a:t> in </a:t>
            </a:r>
            <a:r>
              <a:rPr lang="en-AU" sz="2800" dirty="0">
                <a:solidFill>
                  <a:schemeClr val="accent2"/>
                </a:solidFill>
              </a:rPr>
              <a:t>L</a:t>
            </a:r>
            <a:endParaRPr lang="en-US" sz="2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76168" name="Text Box 8"/>
          <p:cNvSpPr txBox="1">
            <a:spLocks noChangeArrowheads="1"/>
          </p:cNvSpPr>
          <p:nvPr/>
        </p:nvSpPr>
        <p:spPr bwMode="auto">
          <a:xfrm>
            <a:off x="1107287" y="4811365"/>
            <a:ext cx="5708614" cy="501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Claim: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The string y must be all zeroes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1107287" y="6133941"/>
            <a:ext cx="508664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But then </a:t>
            </a:r>
            <a:r>
              <a:rPr lang="en-US" sz="2800" dirty="0" err="1">
                <a:solidFill>
                  <a:srgbClr val="FFFF00"/>
                </a:solidFill>
                <a:latin typeface="+mn-lt"/>
              </a:rPr>
              <a:t>xyyz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has more 0s than 1s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18946" y="6143404"/>
            <a:ext cx="2048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2800" i="1" dirty="0">
                <a:solidFill>
                  <a:schemeClr val="tx2"/>
                </a:solidFill>
                <a:latin typeface="+mn-lt"/>
              </a:rPr>
              <a:t>Contradiction!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340813" y="77404"/>
            <a:ext cx="656942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</a:pPr>
            <a:r>
              <a:rPr lang="en-US" sz="4000" dirty="0">
                <a:solidFill>
                  <a:schemeClr val="tx2"/>
                </a:solidFill>
                <a:latin typeface="+mj-lt"/>
                <a:cs typeface="Calibri" pitchFamily="34" charset="0"/>
              </a:rPr>
              <a:t>Applying the Pumping Lemma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7287" y="5567190"/>
            <a:ext cx="7086502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+mn-lt"/>
              </a:rPr>
              <a:t>Why?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 Because |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xy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| </a:t>
            </a: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≤ P and w = xyz =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0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P</a:t>
            </a:r>
          </a:p>
        </p:txBody>
      </p:sp>
      <p:pic>
        <p:nvPicPr>
          <p:cNvPr id="3" name="Picture 2" descr="Gears Cogs Machine - Free photo on Pixabay">
            <a:extLst>
              <a:ext uri="{FF2B5EF4-FFF2-40B4-BE49-F238E27FC236}">
                <a16:creationId xmlns:a16="http://schemas.microsoft.com/office/drawing/2014/main" id="{36B94EF5-FBF0-4A2B-ACB7-AB2560A3C27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3" y="120473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9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5" grpId="0"/>
      <p:bldP spid="476166" grpId="0"/>
      <p:bldP spid="476167" grpId="0"/>
      <p:bldP spid="476168" grpId="0"/>
      <p:bldP spid="476169" grpId="0"/>
      <p:bldP spid="1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16374</TotalTime>
  <Words>2840</Words>
  <Application>Microsoft Macintosh PowerPoint</Application>
  <PresentationFormat>Widescreen</PresentationFormat>
  <Paragraphs>342</Paragraphs>
  <Slides>52</Slides>
  <Notes>11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Office Theme</vt:lpstr>
      <vt:lpstr>41080 Theory of Computing</vt:lpstr>
      <vt:lpstr>Some thoughts for your study of this course</vt:lpstr>
      <vt:lpstr>Summary of the last lecture</vt:lpstr>
      <vt:lpstr>Outline of today’s lecture</vt:lpstr>
      <vt:lpstr>Motivating question: the language {0n1n}</vt:lpstr>
      <vt:lpstr>Languages that are not regular</vt:lpstr>
      <vt:lpstr>Pumping lemma for regular languages</vt:lpstr>
      <vt:lpstr>The structure of regular languages</vt:lpstr>
      <vt:lpstr>PowerPoint Presentation</vt:lpstr>
      <vt:lpstr>Intuition of pumping lemma</vt:lpstr>
      <vt:lpstr>PowerPoint Presentation</vt:lpstr>
      <vt:lpstr>PowerPoint Presentation</vt:lpstr>
      <vt:lpstr>The Myhill-Nerode Theorem</vt:lpstr>
      <vt:lpstr>Review: equivalence relations</vt:lpstr>
      <vt:lpstr>z distinguishes x and y w.r.t. L</vt:lpstr>
      <vt:lpstr>An equivalence relation on strings</vt:lpstr>
      <vt:lpstr>The Myhill-Nerode Theorem</vt:lpstr>
      <vt:lpstr>Non-regular languages?</vt:lpstr>
      <vt:lpstr>Use Myhill-Nerode for non-regularity</vt:lpstr>
      <vt:lpstr>Reflections on regular languages</vt:lpstr>
      <vt:lpstr>Break time</vt:lpstr>
      <vt:lpstr>Pushdown automata</vt:lpstr>
      <vt:lpstr>Stacks as a data structure</vt:lpstr>
      <vt:lpstr>Pushdown automata</vt:lpstr>
      <vt:lpstr>Recognising L={0n1n}</vt:lpstr>
      <vt:lpstr>Actions of the Example PDA</vt:lpstr>
      <vt:lpstr>Actions of the Example PDA</vt:lpstr>
      <vt:lpstr>Actions of the Example PDA</vt:lpstr>
      <vt:lpstr>Actions of the Example PDA</vt:lpstr>
      <vt:lpstr>Actions of the Example PDA</vt:lpstr>
      <vt:lpstr>Actions of the Example PDA</vt:lpstr>
      <vt:lpstr>Actions of the Example PDA</vt:lpstr>
      <vt:lpstr>Actions of the Example PDA</vt:lpstr>
      <vt:lpstr>Pushdown automata: definitions</vt:lpstr>
      <vt:lpstr>Some remarks</vt:lpstr>
      <vt:lpstr>Graph representation of pushdown automata</vt:lpstr>
      <vt:lpstr>Recognising L={0n1n}</vt:lpstr>
      <vt:lpstr>Pushdown automata and strings</vt:lpstr>
      <vt:lpstr>Well-matched parentheses</vt:lpstr>
      <vt:lpstr>Recognising well-matched parentheses</vt:lpstr>
      <vt:lpstr>Recognising well-matched parentheses</vt:lpstr>
      <vt:lpstr>PDAs and languages</vt:lpstr>
      <vt:lpstr>Context free grammars</vt:lpstr>
      <vt:lpstr>Grammars</vt:lpstr>
      <vt:lpstr>Grammars</vt:lpstr>
      <vt:lpstr>Programming languages</vt:lpstr>
      <vt:lpstr>PowerPoint Presentation</vt:lpstr>
      <vt:lpstr>Context free grammars</vt:lpstr>
      <vt:lpstr>CFGs and strings</vt:lpstr>
      <vt:lpstr>CFG: examples</vt:lpstr>
      <vt:lpstr>Summary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Youming Qiao</dc:creator>
  <cp:lastModifiedBy>Youming Qiao</cp:lastModifiedBy>
  <cp:revision>211</cp:revision>
  <dcterms:created xsi:type="dcterms:W3CDTF">2021-08-02T12:55:16Z</dcterms:created>
  <dcterms:modified xsi:type="dcterms:W3CDTF">2023-08-27T23:22:35Z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2021-08-02T12:55:16Z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dd0e0786-d049-4f41-9a4b-3667556b5962</vt:lpwstr>
  </property>
  <property fmtid="{D5CDD505-2E9C-101B-9397-08002B2CF9AE}" pid="8" name="MSIP_Label_51a6c3db-1667-4f49-995a-8b9973972958_ContentBits">
    <vt:lpwstr>0</vt:lpwstr>
  </property>
</Properties>
</file>