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4"/>
  </p:notesMasterIdLst>
  <p:sldIdLst>
    <p:sldId id="256" r:id="rId2"/>
    <p:sldId id="817" r:id="rId3"/>
    <p:sldId id="818" r:id="rId4"/>
    <p:sldId id="819" r:id="rId5"/>
    <p:sldId id="820" r:id="rId6"/>
    <p:sldId id="821" r:id="rId7"/>
    <p:sldId id="840" r:id="rId8"/>
    <p:sldId id="806" r:id="rId9"/>
    <p:sldId id="822" r:id="rId10"/>
    <p:sldId id="823" r:id="rId11"/>
    <p:sldId id="824" r:id="rId12"/>
    <p:sldId id="469" r:id="rId13"/>
    <p:sldId id="395" r:id="rId14"/>
    <p:sldId id="826" r:id="rId15"/>
    <p:sldId id="827" r:id="rId16"/>
    <p:sldId id="830" r:id="rId17"/>
    <p:sldId id="831" r:id="rId18"/>
    <p:sldId id="828" r:id="rId19"/>
    <p:sldId id="832" r:id="rId20"/>
    <p:sldId id="461" r:id="rId21"/>
    <p:sldId id="838" r:id="rId22"/>
    <p:sldId id="839" r:id="rId23"/>
    <p:sldId id="462" r:id="rId24"/>
    <p:sldId id="464" r:id="rId25"/>
    <p:sldId id="465" r:id="rId26"/>
    <p:sldId id="833" r:id="rId27"/>
    <p:sldId id="829" r:id="rId28"/>
    <p:sldId id="468" r:id="rId29"/>
    <p:sldId id="834" r:id="rId30"/>
    <p:sldId id="470" r:id="rId31"/>
    <p:sldId id="471" r:id="rId32"/>
    <p:sldId id="472" r:id="rId33"/>
    <p:sldId id="473" r:id="rId34"/>
    <p:sldId id="841" r:id="rId35"/>
    <p:sldId id="449" r:id="rId36"/>
    <p:sldId id="474" r:id="rId37"/>
    <p:sldId id="835" r:id="rId38"/>
    <p:sldId id="836" r:id="rId39"/>
    <p:sldId id="475" r:id="rId40"/>
    <p:sldId id="476" r:id="rId41"/>
    <p:sldId id="837" r:id="rId42"/>
    <p:sldId id="477" r:id="rId43"/>
    <p:sldId id="478" r:id="rId44"/>
    <p:sldId id="479" r:id="rId45"/>
    <p:sldId id="480" r:id="rId46"/>
    <p:sldId id="481" r:id="rId47"/>
    <p:sldId id="483" r:id="rId48"/>
    <p:sldId id="484" r:id="rId49"/>
    <p:sldId id="486" r:id="rId50"/>
    <p:sldId id="487" r:id="rId51"/>
    <p:sldId id="825" r:id="rId52"/>
    <p:sldId id="796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D1C72A3-448D-B648-A9BD-AF59BD9E6052}">
          <p14:sldIdLst>
            <p14:sldId id="256"/>
          </p14:sldIdLst>
        </p14:section>
        <p14:section name="Review of last lecture" id="{37312179-E524-3240-B212-C2E147A3C75E}">
          <p14:sldIdLst>
            <p14:sldId id="817"/>
            <p14:sldId id="818"/>
            <p14:sldId id="819"/>
            <p14:sldId id="820"/>
            <p14:sldId id="821"/>
            <p14:sldId id="840"/>
          </p14:sldIdLst>
        </p14:section>
        <p14:section name="Universal Turing machines" id="{D5F16711-ED02-224A-96E3-C02235ACA1C2}">
          <p14:sldIdLst>
            <p14:sldId id="806"/>
            <p14:sldId id="822"/>
            <p14:sldId id="823"/>
            <p14:sldId id="824"/>
            <p14:sldId id="469"/>
            <p14:sldId id="395"/>
            <p14:sldId id="826"/>
            <p14:sldId id="827"/>
            <p14:sldId id="830"/>
            <p14:sldId id="831"/>
          </p14:sldIdLst>
        </p14:section>
        <p14:section name="Unrecognisable problems" id="{E896EEA4-3B75-5647-AB22-7899CC3490BD}">
          <p14:sldIdLst>
            <p14:sldId id="828"/>
            <p14:sldId id="832"/>
            <p14:sldId id="461"/>
            <p14:sldId id="838"/>
            <p14:sldId id="839"/>
            <p14:sldId id="462"/>
            <p14:sldId id="464"/>
            <p14:sldId id="465"/>
          </p14:sldIdLst>
        </p14:section>
        <p14:section name="Undecidable problems" id="{EF6D94E8-7DC8-E649-ACB2-6666E77CC369}">
          <p14:sldIdLst>
            <p14:sldId id="833"/>
            <p14:sldId id="829"/>
            <p14:sldId id="468"/>
            <p14:sldId id="834"/>
            <p14:sldId id="470"/>
            <p14:sldId id="471"/>
            <p14:sldId id="472"/>
            <p14:sldId id="473"/>
            <p14:sldId id="841"/>
            <p14:sldId id="449"/>
            <p14:sldId id="474"/>
          </p14:sldIdLst>
        </p14:section>
        <p14:section name="Turing reductions" id="{50697EEE-6EE4-4C4A-B913-05A9D33CA377}">
          <p14:sldIdLst>
            <p14:sldId id="835"/>
            <p14:sldId id="836"/>
            <p14:sldId id="475"/>
            <p14:sldId id="476"/>
            <p14:sldId id="837"/>
            <p14:sldId id="477"/>
            <p14:sldId id="478"/>
            <p14:sldId id="479"/>
            <p14:sldId id="480"/>
            <p14:sldId id="481"/>
            <p14:sldId id="483"/>
            <p14:sldId id="484"/>
            <p14:sldId id="486"/>
            <p14:sldId id="487"/>
          </p14:sldIdLst>
        </p14:section>
        <p14:section name="Conclusion" id="{93E30E51-B02D-FD42-99A7-BDDF43F8536D}">
          <p14:sldIdLst>
            <p14:sldId id="825"/>
            <p14:sldId id="79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02"/>
    <p:restoredTop sz="90263"/>
  </p:normalViewPr>
  <p:slideViewPr>
    <p:cSldViewPr snapToGrid="0" snapToObjects="1">
      <p:cViewPr varScale="1">
        <p:scale>
          <a:sx n="145" d="100"/>
          <a:sy n="145" d="100"/>
        </p:scale>
        <p:origin x="3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7D9340-F897-D94C-B4A8-9CA8D383764D}" type="datetimeFigureOut">
              <a:rPr lang="en-AU" smtClean="0"/>
              <a:t>2/10/2023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C37B75-55FC-F144-AD9C-CE5B265FED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8216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9212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76800-0208-446B-91DB-9BEE13BE10F9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5914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76800-0208-446B-91DB-9BEE13BE10F9}" type="slidenum">
              <a:rPr lang="en-US" smtClean="0">
                <a:solidFill>
                  <a:prstClr val="white"/>
                </a:solidFill>
              </a:rPr>
              <a:pPr/>
              <a:t>30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855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2049-3DAB-4723-82B7-9649A63DD00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460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2049-3DAB-4723-82B7-9649A63DD000}" type="slidenum">
              <a:rPr lang="en-US" smtClean="0">
                <a:solidFill>
                  <a:srgbClr val="000000"/>
                </a:solidFill>
              </a:rPr>
              <a:pPr/>
              <a:t>32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1016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2049-3DAB-4723-82B7-9649A63DD000}" type="slidenum">
              <a:rPr lang="en-US" smtClean="0">
                <a:solidFill>
                  <a:srgbClr val="000000"/>
                </a:solidFill>
              </a:rPr>
              <a:pPr/>
              <a:t>33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1751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9212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76800-0208-446B-91DB-9BEE13BE10F9}" type="slidenum">
              <a:rPr lang="en-US" smtClean="0">
                <a:solidFill>
                  <a:srgbClr val="000000"/>
                </a:solidFill>
              </a:rPr>
              <a:pPr/>
              <a:t>35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6099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76800-0208-446B-91DB-9BEE13BE10F9}" type="slidenum">
              <a:rPr lang="en-US" smtClean="0">
                <a:solidFill>
                  <a:srgbClr val="000000"/>
                </a:solidFill>
              </a:rPr>
              <a:pPr/>
              <a:t>36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5229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2049-3DAB-4723-82B7-9649A63DD000}" type="slidenum">
              <a:rPr lang="en-US" smtClean="0">
                <a:solidFill>
                  <a:srgbClr val="000000"/>
                </a:solidFill>
              </a:rPr>
              <a:pPr/>
              <a:t>39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5598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2049-3DAB-4723-82B7-9649A63DD000}" type="slidenum">
              <a:rPr lang="en-US" smtClean="0">
                <a:solidFill>
                  <a:prstClr val="white"/>
                </a:solidFill>
              </a:rPr>
              <a:pPr/>
              <a:t>40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9805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2049-3DAB-4723-82B7-9649A63DD000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6698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2049-3DAB-4723-82B7-9649A63DD000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529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8788" y="720725"/>
            <a:ext cx="6399212" cy="3600450"/>
          </a:xfrm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673152-E627-4F05-8D12-737342DE9D8B}" type="slidenum">
              <a:rPr lang="en-US"/>
              <a:pPr/>
              <a:t>12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2576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4A14C-8EE4-432B-B68E-2C318CAAF389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642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2049-3DAB-4723-82B7-9649A63DD000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2727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EA4B8-354F-4B85-917B-523074414F28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4259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EA4B8-354F-4B85-917B-523074414F28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1398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2049-3DAB-4723-82B7-9649A63DD000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8734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2049-3DAB-4723-82B7-9649A63DD000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391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2049-3DAB-4723-82B7-9649A63DD000}" type="slidenum">
              <a:rPr lang="en-US" smtClean="0">
                <a:solidFill>
                  <a:srgbClr val="000000"/>
                </a:solidFill>
              </a:rPr>
              <a:pPr/>
              <a:t>50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646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8788" y="720725"/>
            <a:ext cx="6399212" cy="3600450"/>
          </a:xfrm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673152-E627-4F05-8D12-737342DE9D8B}" type="slidenum">
              <a:rPr lang="en-US"/>
              <a:pPr/>
              <a:t>13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52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76800-0208-446B-91DB-9BEE13BE10F9}" type="slidenum">
              <a:rPr lang="en-US" smtClean="0">
                <a:solidFill>
                  <a:srgbClr val="000000"/>
                </a:solidFill>
              </a:rPr>
              <a:pPr/>
              <a:t>20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073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76800-0208-446B-91DB-9BEE13BE10F9}" type="slidenum">
              <a:rPr lang="en-US" smtClean="0">
                <a:solidFill>
                  <a:srgbClr val="000000"/>
                </a:solidFill>
              </a:rPr>
              <a:pPr/>
              <a:t>23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463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76800-0208-446B-91DB-9BEE13BE10F9}" type="slidenum">
              <a:rPr lang="en-US" smtClean="0">
                <a:solidFill>
                  <a:srgbClr val="000000"/>
                </a:solidFill>
              </a:rPr>
              <a:pPr/>
              <a:t>24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384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76800-0208-446B-91DB-9BEE13BE10F9}" type="slidenum">
              <a:rPr lang="en-US" smtClean="0">
                <a:solidFill>
                  <a:srgbClr val="000000"/>
                </a:solidFill>
              </a:rPr>
              <a:pPr/>
              <a:t>25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231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76800-0208-446B-91DB-9BEE13BE10F9}" type="slidenum">
              <a:rPr lang="en-US" smtClean="0">
                <a:solidFill>
                  <a:prstClr val="white"/>
                </a:solidFill>
              </a:rPr>
              <a:pPr/>
              <a:t>28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2874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76800-0208-446B-91DB-9BEE13BE10F9}" type="slidenum">
              <a:rPr lang="en-US" smtClean="0">
                <a:solidFill>
                  <a:prstClr val="white"/>
                </a:solidFill>
              </a:rPr>
              <a:pPr/>
              <a:t>29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090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41C55-88BC-A141-8D35-18406D1D3C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8D2AA9-70F2-A641-8E21-9682559B5A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CF4631-0B24-D745-9F3F-95A66AEEB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26E6-6EF3-9740-B2AB-74F0F5EEA110}" type="datetimeFigureOut">
              <a:rPr lang="en-AU" smtClean="0"/>
              <a:t>2/10/2023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B1A06B-0C0A-A24B-95F8-4A6BC3205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131526-C5B8-0449-A1C7-B6A5F3821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5BAE-5F63-C947-84D7-C16C9DC1FC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6093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885FE-C1FC-314A-9C08-294136068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5E86FF-4DFD-DA4E-8898-F82FBA3E0D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3C4C9-BA9E-9B4E-873B-F510BEA8E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26E6-6EF3-9740-B2AB-74F0F5EEA110}" type="datetimeFigureOut">
              <a:rPr lang="en-AU" smtClean="0"/>
              <a:t>2/10/2023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E232E0-C1DB-F94B-BE97-47D7FEDD5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D4668-A962-6549-A6FB-D2A1431D9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5BAE-5F63-C947-84D7-C16C9DC1FC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4912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1CA722-F4B9-AD4F-8A93-4BBD7FC935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E6A2F9-1EF1-FE49-A227-5BD0237378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02845-32C4-C24E-8C4B-E00BF0A51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26E6-6EF3-9740-B2AB-74F0F5EEA110}" type="datetimeFigureOut">
              <a:rPr lang="en-AU" smtClean="0"/>
              <a:t>2/10/2023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3F739-DDE7-FD4B-918A-AACDF4073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7B848-8F7F-BE48-B0F3-35095E66A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5BAE-5F63-C947-84D7-C16C9DC1FC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811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2314659F-E18D-486B-805A-567739542A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847643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90ED0-B97D-3C41-A59D-C33B80BD1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19431-0D16-D04E-8558-6DEECF7FB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713D9-1717-4048-B7B1-3BE898236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26E6-6EF3-9740-B2AB-74F0F5EEA110}" type="datetimeFigureOut">
              <a:rPr lang="en-AU" smtClean="0"/>
              <a:t>2/10/2023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55672-2BEB-3848-808C-31376340D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154E1-B2CF-354D-844E-1032B7114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5BAE-5F63-C947-84D7-C16C9DC1FC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205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0394E-396C-BE48-A00C-977BB23FD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7C6388-F5A5-D842-91B2-FF6F744B2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41BF1-F1B4-6D47-A2CA-A6308652E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26E6-6EF3-9740-B2AB-74F0F5EEA110}" type="datetimeFigureOut">
              <a:rPr lang="en-AU" smtClean="0"/>
              <a:t>2/10/2023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71F8FD-AAE1-1842-BAAE-F64B5B894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1A8B1-7480-1B44-ABD5-8DC19A18D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5BAE-5F63-C947-84D7-C16C9DC1FC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8598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AB458-DEEC-0E48-93A7-08D21CCFE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C30A1-A119-7042-9543-F697B45FF7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94741F-E4ED-234B-A870-754E6455AC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51F3CB-8BAD-994F-835F-2CBA7B647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26E6-6EF3-9740-B2AB-74F0F5EEA110}" type="datetimeFigureOut">
              <a:rPr lang="en-AU" smtClean="0"/>
              <a:t>2/10/2023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5D0F9D-7854-8247-8399-2189205C0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FBDE45-F009-6F43-81A8-EC5B7D9DA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5BAE-5F63-C947-84D7-C16C9DC1FC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1865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B5912-2C4C-B844-AD9D-CBFEA0BCF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22C66-5BD5-F643-A18A-02E11825D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8F5406-3DB3-5449-ACF5-ECAAE505D2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37F670-831D-E04E-9E62-69B867595F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D5C08C-851C-2A41-A4F5-5D01770598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757FFB-D573-0044-B6A1-DDDAA1739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26E6-6EF3-9740-B2AB-74F0F5EEA110}" type="datetimeFigureOut">
              <a:rPr lang="en-AU" smtClean="0"/>
              <a:t>2/10/2023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5ACBE2-FAD0-9446-9846-4E47A6A82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7438CB-C1BF-BC48-A17B-6D81F20B3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5BAE-5F63-C947-84D7-C16C9DC1FC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6445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44BED-6032-784C-8DDF-EF44329CF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81F8B7-3943-2440-AF08-31E6777EA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26E6-6EF3-9740-B2AB-74F0F5EEA110}" type="datetimeFigureOut">
              <a:rPr lang="en-AU" smtClean="0"/>
              <a:t>2/10/2023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8FFE4E-EA85-D64C-8098-E484BD397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750545-4AE4-1C45-B79F-AD496A576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5BAE-5F63-C947-84D7-C16C9DC1FC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9713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D4E4C1-D518-4243-9321-34BBB6B97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26E6-6EF3-9740-B2AB-74F0F5EEA110}" type="datetimeFigureOut">
              <a:rPr lang="en-AU" smtClean="0"/>
              <a:t>2/10/2023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D4D778-DC66-6B4A-9022-212FEB43C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465FA9-6DD7-8049-A2F4-751BD70DE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5BAE-5F63-C947-84D7-C16C9DC1FC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4736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A7903-4967-DD41-94B9-B09E3045E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41A76-D36A-F647-B29F-6FD45C72E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297631-0362-6F4E-A448-151D6265B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A87D17-942C-2E4B-AF17-0511D77C5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26E6-6EF3-9740-B2AB-74F0F5EEA110}" type="datetimeFigureOut">
              <a:rPr lang="en-AU" smtClean="0"/>
              <a:t>2/10/2023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8E773F-D07C-EC43-98C6-24995B864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75377C-6E37-484F-BD4E-1214C26B5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5BAE-5F63-C947-84D7-C16C9DC1FC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5817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C51ED-1494-A94C-A3AB-62931DFC3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D159BB-10F2-C04E-A2BB-7D3C2DC206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A39F7C-E621-8846-94DC-117501AB5F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7FB9B3-6474-3949-9577-7D1975B0F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26E6-6EF3-9740-B2AB-74F0F5EEA110}" type="datetimeFigureOut">
              <a:rPr lang="en-AU" smtClean="0"/>
              <a:t>2/10/2023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6FA3C2-8214-F249-A04E-7AD667CAE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C0AB8B-EEDB-324D-824E-3A7001E7D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5BAE-5F63-C947-84D7-C16C9DC1FC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85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1E2A72-F2F4-734B-B327-2EF882E5A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C4D212-4B2B-BE41-82FD-1171B7B7D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2B60B-B15E-F341-B34B-F58E6F26B1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026E6-6EF3-9740-B2AB-74F0F5EEA110}" type="datetimeFigureOut">
              <a:rPr lang="en-AU" smtClean="0"/>
              <a:t>2/10/2023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64BCF4-5A6C-244C-8822-C67B3BBDAB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208F4-BDAE-5041-B8B0-88D80FCDCA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C5BAE-5F63-C947-84D7-C16C9DC1FC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5122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Universal_Turing_machine.sv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316560&amp;picture=barber-singing-illustration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316560&amp;picture=barber-singing-illustration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xample.net/tikz/examples/turing-machine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bluediamondgallery.com/wooden-tile/t/thank-you.html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9ECC2-740D-3B42-87CD-53792385EC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41080</a:t>
            </a:r>
            <a:r>
              <a:rPr lang="zh-CN" altLang="en-US" dirty="0"/>
              <a:t> </a:t>
            </a:r>
            <a:r>
              <a:rPr lang="en-US" altLang="zh-CN" dirty="0"/>
              <a:t>Theory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Computing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87F25B-DB57-5943-99F5-35F9837E4A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Week </a:t>
            </a:r>
            <a:r>
              <a:rPr lang="en-US" altLang="zh-CN" dirty="0"/>
              <a:t>8</a:t>
            </a:r>
            <a:r>
              <a:rPr lang="en-AU" dirty="0"/>
              <a:t>, Spring 2023</a:t>
            </a:r>
          </a:p>
          <a:p>
            <a:r>
              <a:rPr lang="en-AU" dirty="0"/>
              <a:t>Youming Qiao</a:t>
            </a:r>
          </a:p>
        </p:txBody>
      </p:sp>
    </p:spTree>
    <p:extLst>
      <p:ext uri="{BB962C8B-B14F-4D97-AF65-F5344CB8AC3E}">
        <p14:creationId xmlns:p14="http://schemas.microsoft.com/office/powerpoint/2010/main" val="135229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43503-07B3-9344-B5FE-B37137DB6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Encoding Turing machines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02594A-F5F0-3043-B4A3-E5C346215F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AU" dirty="0"/>
                  <a:t>This idea can be brought to the </a:t>
                </a:r>
                <a:r>
                  <a:rPr lang="en-AU" dirty="0">
                    <a:solidFill>
                      <a:schemeClr val="accent2"/>
                    </a:solidFill>
                  </a:rPr>
                  <a:t>Turing machine </a:t>
                </a:r>
                <a:r>
                  <a:rPr lang="en-AU" dirty="0"/>
                  <a:t>setting</a:t>
                </a:r>
              </a:p>
              <a:p>
                <a:r>
                  <a:rPr lang="en-AU" dirty="0"/>
                  <a:t>We can encode </a:t>
                </a:r>
                <a:r>
                  <a:rPr lang="en-AU" dirty="0">
                    <a:solidFill>
                      <a:schemeClr val="accent2"/>
                    </a:solidFill>
                  </a:rPr>
                  <a:t>Turing machines </a:t>
                </a:r>
                <a:r>
                  <a:rPr lang="en-AU" dirty="0"/>
                  <a:t>as </a:t>
                </a:r>
                <a:r>
                  <a:rPr lang="en-AU" dirty="0">
                    <a:solidFill>
                      <a:srgbClr val="00B0F0"/>
                    </a:solidFill>
                  </a:rPr>
                  <a:t>strings</a:t>
                </a:r>
              </a:p>
              <a:p>
                <a:pPr lvl="1"/>
                <a:r>
                  <a:rPr lang="en-AU" dirty="0"/>
                  <a:t>That is, we need to encode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AU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AU"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AU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AU">
                                <a:latin typeface="Cambria Math" panose="02040503050406030204" pitchFamily="18" charset="0"/>
                              </a:rPr>
                              <m:t>accept</m:t>
                            </m:r>
                          </m:sub>
                        </m:sSub>
                        <m:r>
                          <a:rPr lang="en-AU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AU">
                                <a:latin typeface="Cambria Math" panose="02040503050406030204" pitchFamily="18" charset="0"/>
                              </a:rPr>
                              <m:t>reject</m:t>
                            </m:r>
                          </m:sub>
                        </m:sSub>
                      </m:e>
                    </m:d>
                  </m:oMath>
                </a14:m>
                <a:endParaRPr lang="en-AU" dirty="0"/>
              </a:p>
              <a:p>
                <a:r>
                  <a:rPr lang="en-AU" dirty="0"/>
                  <a:t>So one Turing machine can be the input to another Turing machine</a:t>
                </a:r>
              </a:p>
              <a:p>
                <a:r>
                  <a:rPr lang="en-AU" dirty="0"/>
                  <a:t>How? The description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AU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AU"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AU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AU">
                                <a:latin typeface="Cambria Math" panose="02040503050406030204" pitchFamily="18" charset="0"/>
                              </a:rPr>
                              <m:t>accept</m:t>
                            </m:r>
                          </m:sub>
                        </m:sSub>
                        <m:r>
                          <a:rPr lang="en-AU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AU">
                                <a:latin typeface="Cambria Math" panose="02040503050406030204" pitchFamily="18" charset="0"/>
                              </a:rPr>
                              <m:t>reject</m:t>
                            </m:r>
                          </m:sub>
                        </m:sSub>
                      </m:e>
                    </m:d>
                  </m:oMath>
                </a14:m>
                <a:r>
                  <a:rPr lang="en-AU" dirty="0"/>
                  <a:t> itself is a </a:t>
                </a:r>
                <a:r>
                  <a:rPr lang="en-AU" dirty="0">
                    <a:solidFill>
                      <a:srgbClr val="00B0F0"/>
                    </a:solidFill>
                  </a:rPr>
                  <a:t>string</a:t>
                </a:r>
                <a:r>
                  <a:rPr lang="en-AU" dirty="0"/>
                  <a:t>!</a:t>
                </a:r>
              </a:p>
              <a:p>
                <a:r>
                  <a:rPr lang="en-AU" dirty="0"/>
                  <a:t>It is a string over the alphabet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AU" dirty="0"/>
                  <a:t>:</a:t>
                </a:r>
              </a:p>
              <a:p>
                <a:pPr lvl="1"/>
                <a:r>
                  <a:rPr lang="en-AU" dirty="0"/>
                  <a:t>The names of the states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AU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endParaRPr lang="en-AU" dirty="0"/>
              </a:p>
              <a:p>
                <a:pPr lvl="1"/>
                <a:r>
                  <a:rPr lang="en-AU" dirty="0"/>
                  <a:t>How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AU" dirty="0"/>
                  <a:t> is represented: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AU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dirty="0"/>
                  <a:t> where D=L or R</a:t>
                </a:r>
              </a:p>
              <a:p>
                <a:pPr lvl="1"/>
                <a:r>
                  <a:rPr lang="en-AU" dirty="0"/>
                  <a:t>Parenthesis, commas…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02594A-F5F0-3043-B4A3-E5C346215F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319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536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90C9F-FDAD-1A4B-AC48-7556BC6BF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Encoding Turing machine, cont’d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ECAE28-D8C2-5843-8FEC-00BA768786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AU" dirty="0"/>
                  <a:t>So a Turing machine can be described as a string over alphabet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endParaRPr lang="en-AU" dirty="0"/>
              </a:p>
              <a:p>
                <a:r>
                  <a:rPr lang="en-AU" dirty="0"/>
                  <a:t>We can set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AU" dirty="0"/>
                  <a:t> to be </a:t>
                </a:r>
                <a:r>
                  <a:rPr lang="en-AU" dirty="0">
                    <a:solidFill>
                      <a:srgbClr val="00B0F0"/>
                    </a:solidFill>
                  </a:rPr>
                  <a:t>{0, 1}</a:t>
                </a:r>
              </a:p>
              <a:p>
                <a:r>
                  <a:rPr lang="en-AU" dirty="0"/>
                  <a:t>Why? Because we can use </a:t>
                </a:r>
                <a14:m>
                  <m:oMath xmlns:m="http://schemas.openxmlformats.org/officeDocument/2006/math">
                    <m:r>
                      <a:rPr lang="en-AU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⌈</m:t>
                    </m:r>
                    <m:func>
                      <m:funcPr>
                        <m:ctrlPr>
                          <a:rPr lang="en-AU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AU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AU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AU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AU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AU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  <m:r>
                          <a:rPr lang="en-AU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|⌉</m:t>
                        </m:r>
                      </m:e>
                    </m:func>
                  </m:oMath>
                </a14:m>
                <a:r>
                  <a:rPr lang="en-AU" dirty="0"/>
                  <a:t> bits to represent letters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endParaRPr lang="en-AU" dirty="0"/>
              </a:p>
              <a:p>
                <a:r>
                  <a:rPr lang="en-AU" dirty="0"/>
                  <a:t>For example,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i="0" dirty="0" smtClean="0">
                        <a:latin typeface="Cambria Math" panose="02040503050406030204" pitchFamily="18" charset="0"/>
                      </a:rPr>
                      <m:t>Λ</m:t>
                    </m:r>
                    <m:r>
                      <a:rPr lang="en-AU">
                        <a:latin typeface="Cambria Math" panose="02040503050406030204" pitchFamily="18" charset="0"/>
                      </a:rPr>
                      <m:t>={</m:t>
                    </m:r>
                    <m:r>
                      <m:rPr>
                        <m:sty m:val="p"/>
                      </m:rPr>
                      <a:rPr lang="en-AU">
                        <a:latin typeface="Cambria Math" panose="02040503050406030204" pitchFamily="18" charset="0"/>
                      </a:rPr>
                      <m:t>a</m:t>
                    </m:r>
                    <m:r>
                      <a:rPr lang="en-AU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AU">
                        <a:latin typeface="Cambria Math" panose="02040503050406030204" pitchFamily="18" charset="0"/>
                      </a:rPr>
                      <m:t>b</m:t>
                    </m:r>
                    <m:r>
                      <a:rPr lang="en-AU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AU">
                        <a:latin typeface="Cambria Math" panose="02040503050406030204" pitchFamily="18" charset="0"/>
                      </a:rPr>
                      <m:t>c</m:t>
                    </m:r>
                    <m:r>
                      <a:rPr lang="en-AU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AU">
                        <a:latin typeface="Cambria Math" panose="02040503050406030204" pitchFamily="18" charset="0"/>
                      </a:rPr>
                      <m:t>d</m:t>
                    </m:r>
                    <m:r>
                      <a:rPr lang="en-AU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AU">
                        <a:latin typeface="Cambria Math" panose="02040503050406030204" pitchFamily="18" charset="0"/>
                      </a:rPr>
                      <m:t>e</m:t>
                    </m:r>
                    <m:r>
                      <a:rPr lang="en-AU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AU" dirty="0"/>
                  <a:t>. Then map a to 000, b to 001, c to 010, d to 011, e to 100.</a:t>
                </a:r>
              </a:p>
              <a:p>
                <a:pPr marL="0" indent="0">
                  <a:buNone/>
                </a:pPr>
                <a:r>
                  <a:rPr lang="en-AU" b="1" dirty="0"/>
                  <a:t>Theorem</a:t>
                </a:r>
                <a:r>
                  <a:rPr lang="en-AU" dirty="0"/>
                  <a:t>. Any Turing machine can be encoded as a bit string</a:t>
                </a:r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ECAE28-D8C2-5843-8FEC-00BA768786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26" r="-72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471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4">
            <a:extLst>
              <a:ext uri="{FF2B5EF4-FFF2-40B4-BE49-F238E27FC236}">
                <a16:creationId xmlns:a16="http://schemas.microsoft.com/office/drawing/2014/main" id="{649329D3-1F28-49D9-B496-35143BAF9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591" y="518128"/>
            <a:ext cx="10825271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tx2"/>
                </a:solidFill>
                <a:cs typeface="Calibri" pitchFamily="34" charset="0"/>
              </a:rPr>
              <a:t>A more systematic way to encode a Turing machine</a:t>
            </a:r>
          </a:p>
        </p:txBody>
      </p:sp>
      <p:sp>
        <p:nvSpPr>
          <p:cNvPr id="22" name="Text Box 37">
            <a:extLst>
              <a:ext uri="{FF2B5EF4-FFF2-40B4-BE49-F238E27FC236}">
                <a16:creationId xmlns:a16="http://schemas.microsoft.com/office/drawing/2014/main" id="{8514A85A-F6C2-452D-BE5A-66459D281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591" y="1661668"/>
            <a:ext cx="10401211" cy="39703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chemeClr val="tx1"/>
                </a:solidFill>
                <a:latin typeface="+mn-lt"/>
                <a:cs typeface="Calibri" pitchFamily="34" charset="0"/>
              </a:rPr>
              <a:t>Can </a:t>
            </a:r>
            <a:r>
              <a:rPr lang="en-US" sz="3000" dirty="0">
                <a:solidFill>
                  <a:schemeClr val="tx2"/>
                </a:solidFill>
                <a:latin typeface="+mn-lt"/>
                <a:cs typeface="Calibri" pitchFamily="34" charset="0"/>
              </a:rPr>
              <a:t>encode a TM </a:t>
            </a:r>
            <a:r>
              <a:rPr lang="en-US" sz="3000" dirty="0">
                <a:solidFill>
                  <a:schemeClr val="tx1"/>
                </a:solidFill>
                <a:latin typeface="+mn-lt"/>
                <a:cs typeface="Calibri" pitchFamily="34" charset="0"/>
              </a:rPr>
              <a:t>as a string</a:t>
            </a:r>
            <a:r>
              <a:rPr lang="zh-CN" altLang="en-US" sz="3000" dirty="0">
                <a:solidFill>
                  <a:schemeClr val="tx1"/>
                </a:solidFill>
                <a:latin typeface="+mn-lt"/>
                <a:cs typeface="Calibri" pitchFamily="34" charset="0"/>
              </a:rPr>
              <a:t> </a:t>
            </a:r>
            <a:r>
              <a:rPr lang="en-US" altLang="zh-CN" sz="3000" dirty="0">
                <a:solidFill>
                  <a:schemeClr val="tx1"/>
                </a:solidFill>
                <a:latin typeface="+mn-lt"/>
                <a:cs typeface="Calibri" pitchFamily="34" charset="0"/>
              </a:rPr>
              <a:t>of</a:t>
            </a:r>
            <a:r>
              <a:rPr lang="zh-CN" altLang="en-US" sz="3000" dirty="0">
                <a:solidFill>
                  <a:schemeClr val="tx1"/>
                </a:solidFill>
                <a:latin typeface="+mn-lt"/>
                <a:cs typeface="Calibri" pitchFamily="34" charset="0"/>
              </a:rPr>
              <a:t> </a:t>
            </a:r>
            <a:r>
              <a:rPr lang="en-US" altLang="zh-CN" sz="3000" dirty="0">
                <a:solidFill>
                  <a:schemeClr val="tx1"/>
                </a:solidFill>
                <a:latin typeface="+mn-lt"/>
                <a:cs typeface="Calibri" pitchFamily="34" charset="0"/>
              </a:rPr>
              <a:t>numbers, comma, parentheses</a:t>
            </a:r>
            <a:r>
              <a:rPr lang="en-US" sz="3000" dirty="0">
                <a:solidFill>
                  <a:schemeClr val="tx1"/>
                </a:solidFill>
                <a:latin typeface="+mn-lt"/>
                <a:cs typeface="Calibri" pitchFamily="34" charset="0"/>
              </a:rPr>
              <a:t>: </a:t>
            </a:r>
            <a:br>
              <a:rPr lang="en-US" sz="3000" dirty="0">
                <a:solidFill>
                  <a:schemeClr val="tx1"/>
                </a:solidFill>
                <a:latin typeface="+mn-lt"/>
                <a:cs typeface="Calibri" pitchFamily="34" charset="0"/>
              </a:rPr>
            </a:br>
            <a:r>
              <a:rPr lang="en-US" sz="3200" dirty="0">
                <a:solidFill>
                  <a:srgbClr val="FFFF00"/>
                </a:solidFill>
              </a:rPr>
              <a:t>n</a:t>
            </a:r>
            <a:r>
              <a:rPr lang="en-US" sz="3200" dirty="0">
                <a:solidFill>
                  <a:schemeClr val="tx1"/>
                </a:solidFill>
              </a:rPr>
              <a:t> (states)</a:t>
            </a:r>
            <a:r>
              <a:rPr lang="en-US" sz="3200" dirty="0">
                <a:solidFill>
                  <a:srgbClr val="FFFF00"/>
                </a:solidFill>
              </a:rPr>
              <a:t>,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rgbClr val="FFFF00"/>
                </a:solidFill>
              </a:rPr>
              <a:t>m</a:t>
            </a:r>
            <a:r>
              <a:rPr lang="en-US" sz="3200" dirty="0">
                <a:solidFill>
                  <a:schemeClr val="tx1"/>
                </a:solidFill>
              </a:rPr>
              <a:t> (tape symbols)</a:t>
            </a:r>
            <a:r>
              <a:rPr lang="en-US" sz="3200" dirty="0">
                <a:solidFill>
                  <a:srgbClr val="FFFF00"/>
                </a:solidFill>
              </a:rPr>
              <a:t>,</a:t>
            </a:r>
            <a:r>
              <a:rPr lang="en-US" sz="3200" dirty="0">
                <a:solidFill>
                  <a:schemeClr val="tx1"/>
                </a:solidFill>
              </a:rPr>
              <a:t> (first) </a:t>
            </a:r>
            <a:r>
              <a:rPr lang="en-US" sz="3200" dirty="0">
                <a:solidFill>
                  <a:srgbClr val="FFFF00"/>
                </a:solidFill>
              </a:rPr>
              <a:t>k</a:t>
            </a:r>
            <a:r>
              <a:rPr lang="en-US" sz="3200" dirty="0">
                <a:solidFill>
                  <a:schemeClr val="tx1"/>
                </a:solidFill>
              </a:rPr>
              <a:t> (are input symbols)</a:t>
            </a:r>
            <a:r>
              <a:rPr lang="en-US" sz="3200" dirty="0">
                <a:solidFill>
                  <a:srgbClr val="FFFF00"/>
                </a:solidFill>
              </a:rPr>
              <a:t>,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rgbClr val="FFFF00"/>
                </a:solidFill>
              </a:rPr>
              <a:t>s</a:t>
            </a:r>
            <a:r>
              <a:rPr lang="en-US" sz="3200" dirty="0">
                <a:solidFill>
                  <a:schemeClr val="tx1"/>
                </a:solidFill>
              </a:rPr>
              <a:t> (start state)</a:t>
            </a:r>
            <a:r>
              <a:rPr lang="en-US" sz="3200" dirty="0">
                <a:solidFill>
                  <a:srgbClr val="FFFF00"/>
                </a:solidFill>
              </a:rPr>
              <a:t>,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rgbClr val="FFFF00"/>
                </a:solidFill>
              </a:rPr>
              <a:t>t</a:t>
            </a:r>
            <a:r>
              <a:rPr lang="en-US" sz="3200" dirty="0">
                <a:solidFill>
                  <a:schemeClr val="tx1"/>
                </a:solidFill>
              </a:rPr>
              <a:t> (accept state)</a:t>
            </a:r>
            <a:r>
              <a:rPr lang="en-US" sz="3200" dirty="0">
                <a:solidFill>
                  <a:srgbClr val="FFFF00"/>
                </a:solidFill>
              </a:rPr>
              <a:t>,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rgbClr val="FFFF00"/>
                </a:solidFill>
              </a:rPr>
              <a:t>r</a:t>
            </a:r>
            <a:r>
              <a:rPr lang="en-US" sz="3200" dirty="0">
                <a:solidFill>
                  <a:schemeClr val="tx1"/>
                </a:solidFill>
              </a:rPr>
              <a:t> (reject state)</a:t>
            </a:r>
            <a:r>
              <a:rPr lang="en-US" sz="3200" dirty="0">
                <a:solidFill>
                  <a:srgbClr val="FFFF00"/>
                </a:solidFill>
              </a:rPr>
              <a:t>,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rgbClr val="FFFF00"/>
                </a:solidFill>
              </a:rPr>
              <a:t>u</a:t>
            </a:r>
            <a:r>
              <a:rPr lang="en-US" sz="3200" dirty="0">
                <a:solidFill>
                  <a:schemeClr val="tx1"/>
                </a:solidFill>
              </a:rPr>
              <a:t> (blank symbol)</a:t>
            </a:r>
            <a:r>
              <a:rPr lang="en-US" sz="3200" dirty="0">
                <a:solidFill>
                  <a:srgbClr val="FFFF00"/>
                </a:solidFill>
              </a:rPr>
              <a:t>,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rgbClr val="FFFF00"/>
                </a:solidFill>
              </a:rPr>
              <a:t>transition1, transition2, … </a:t>
            </a:r>
          </a:p>
          <a:p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rgbClr val="FFFF00"/>
                </a:solidFill>
                <a:cs typeface="Calibri" pitchFamily="34" charset="0"/>
              </a:rPr>
              <a:t>( (p, </a:t>
            </a:r>
            <a:r>
              <a:rPr lang="en-US" sz="3200" dirty="0" err="1">
                <a:solidFill>
                  <a:srgbClr val="FFFF00"/>
                </a:solidFill>
                <a:cs typeface="Calibri" pitchFamily="34" charset="0"/>
              </a:rPr>
              <a:t>i</a:t>
            </a:r>
            <a:r>
              <a:rPr lang="en-US" sz="3200" dirty="0">
                <a:solidFill>
                  <a:srgbClr val="FFFF00"/>
                </a:solidFill>
                <a:cs typeface="Calibri" pitchFamily="34" charset="0"/>
              </a:rPr>
              <a:t>), (q, j, L) ), ( (p, </a:t>
            </a:r>
            <a:r>
              <a:rPr lang="en-US" sz="3200" dirty="0" err="1">
                <a:solidFill>
                  <a:srgbClr val="FFFF00"/>
                </a:solidFill>
                <a:cs typeface="Calibri" pitchFamily="34" charset="0"/>
              </a:rPr>
              <a:t>i</a:t>
            </a:r>
            <a:r>
              <a:rPr lang="en-US" sz="3200" dirty="0">
                <a:solidFill>
                  <a:srgbClr val="FFFF00"/>
                </a:solidFill>
                <a:cs typeface="Calibri" pitchFamily="34" charset="0"/>
              </a:rPr>
              <a:t>), (q, j, R) ) , …</a:t>
            </a:r>
            <a:endParaRPr lang="en-US" sz="3200" dirty="0">
              <a:solidFill>
                <a:schemeClr val="tx1"/>
              </a:solidFill>
            </a:endParaRPr>
          </a:p>
          <a:p>
            <a:endParaRPr lang="en-US" sz="3200" dirty="0">
              <a:solidFill>
                <a:schemeClr val="tx1"/>
              </a:solidFill>
            </a:endParaRPr>
          </a:p>
          <a:p>
            <a:endParaRPr lang="en-US" sz="3000" dirty="0">
              <a:solidFill>
                <a:schemeClr val="tx1"/>
              </a:solidFill>
              <a:latin typeface="+mn-lt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65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683049" y="190501"/>
            <a:ext cx="5415265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chemeClr val="tx2"/>
                </a:solidFill>
                <a:latin typeface="+mn-lt"/>
                <a:cs typeface="Calibri" pitchFamily="34" charset="0"/>
              </a:rPr>
              <a:t>Yet another way to encode a TM:</a:t>
            </a:r>
          </a:p>
        </p:txBody>
      </p:sp>
      <p:sp>
        <p:nvSpPr>
          <p:cNvPr id="633859" name="Text Box 3"/>
          <p:cNvSpPr txBox="1">
            <a:spLocks noChangeArrowheads="1"/>
          </p:cNvSpPr>
          <p:nvPr/>
        </p:nvSpPr>
        <p:spPr bwMode="auto">
          <a:xfrm>
            <a:off x="3719274" y="2203031"/>
            <a:ext cx="4841390" cy="6186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+mn-lt"/>
                <a:cs typeface="Calibri" pitchFamily="34" charset="0"/>
              </a:rPr>
              <a:t>	</a:t>
            </a:r>
            <a:r>
              <a:rPr lang="en-US" sz="3600" dirty="0">
                <a:solidFill>
                  <a:srgbClr val="FFFF00"/>
                </a:solidFill>
                <a:latin typeface="+mn-lt"/>
                <a:cs typeface="Calibri" pitchFamily="34" charset="0"/>
              </a:rPr>
              <a:t>0</a:t>
            </a:r>
            <a:r>
              <a:rPr lang="en-US" sz="3600" baseline="30000" dirty="0">
                <a:solidFill>
                  <a:srgbClr val="FFFF00"/>
                </a:solidFill>
                <a:latin typeface="+mn-lt"/>
                <a:cs typeface="Calibri" pitchFamily="34" charset="0"/>
              </a:rPr>
              <a:t>n</a:t>
            </a:r>
            <a:r>
              <a:rPr lang="en-US" sz="3600" dirty="0">
                <a:solidFill>
                  <a:srgbClr val="FFFF00"/>
                </a:solidFill>
                <a:latin typeface="+mn-lt"/>
                <a:cs typeface="Calibri" pitchFamily="34" charset="0"/>
              </a:rPr>
              <a:t>10</a:t>
            </a:r>
            <a:r>
              <a:rPr lang="en-US" sz="3600" baseline="30000" dirty="0">
                <a:solidFill>
                  <a:srgbClr val="FFFF00"/>
                </a:solidFill>
                <a:latin typeface="+mn-lt"/>
                <a:cs typeface="Calibri" pitchFamily="34" charset="0"/>
              </a:rPr>
              <a:t>m</a:t>
            </a:r>
            <a:r>
              <a:rPr lang="en-US" sz="3600" dirty="0">
                <a:solidFill>
                  <a:srgbClr val="FFFF00"/>
                </a:solidFill>
                <a:latin typeface="+mn-lt"/>
                <a:cs typeface="Calibri" pitchFamily="34" charset="0"/>
              </a:rPr>
              <a:t>10</a:t>
            </a:r>
            <a:r>
              <a:rPr lang="en-US" sz="3600" baseline="30000" dirty="0">
                <a:solidFill>
                  <a:srgbClr val="FFFF00"/>
                </a:solidFill>
                <a:latin typeface="+mn-lt"/>
                <a:cs typeface="Calibri" pitchFamily="34" charset="0"/>
              </a:rPr>
              <a:t>k</a:t>
            </a:r>
            <a:r>
              <a:rPr lang="en-US" sz="3600" dirty="0">
                <a:solidFill>
                  <a:srgbClr val="FFFF00"/>
                </a:solidFill>
                <a:latin typeface="+mn-lt"/>
                <a:cs typeface="Calibri" pitchFamily="34" charset="0"/>
              </a:rPr>
              <a:t>10</a:t>
            </a:r>
            <a:r>
              <a:rPr lang="en-US" sz="3600" baseline="30000" dirty="0">
                <a:solidFill>
                  <a:srgbClr val="FFFF00"/>
                </a:solidFill>
                <a:latin typeface="+mn-lt"/>
                <a:cs typeface="Calibri" pitchFamily="34" charset="0"/>
              </a:rPr>
              <a:t>s</a:t>
            </a:r>
            <a:r>
              <a:rPr lang="en-US" sz="3600" dirty="0">
                <a:solidFill>
                  <a:srgbClr val="FFFF00"/>
                </a:solidFill>
                <a:latin typeface="+mn-lt"/>
                <a:cs typeface="Calibri" pitchFamily="34" charset="0"/>
              </a:rPr>
              <a:t>10</a:t>
            </a:r>
            <a:r>
              <a:rPr lang="en-US" sz="3600" baseline="30000" dirty="0">
                <a:solidFill>
                  <a:srgbClr val="FFFF00"/>
                </a:solidFill>
                <a:latin typeface="+mn-lt"/>
                <a:cs typeface="Calibri" pitchFamily="34" charset="0"/>
              </a:rPr>
              <a:t>t</a:t>
            </a:r>
            <a:r>
              <a:rPr lang="en-US" sz="3600" dirty="0">
                <a:solidFill>
                  <a:srgbClr val="FFFF00"/>
                </a:solidFill>
                <a:latin typeface="+mn-lt"/>
                <a:cs typeface="Calibri" pitchFamily="34" charset="0"/>
              </a:rPr>
              <a:t>10</a:t>
            </a:r>
            <a:r>
              <a:rPr lang="en-US" sz="3600" baseline="30000" dirty="0">
                <a:solidFill>
                  <a:srgbClr val="FFFF00"/>
                </a:solidFill>
                <a:latin typeface="+mn-lt"/>
                <a:cs typeface="Calibri" pitchFamily="34" charset="0"/>
              </a:rPr>
              <a:t>r</a:t>
            </a:r>
            <a:r>
              <a:rPr lang="en-US" sz="3600" dirty="0">
                <a:solidFill>
                  <a:srgbClr val="FFFF00"/>
                </a:solidFill>
                <a:latin typeface="+mn-lt"/>
                <a:cs typeface="Calibri" pitchFamily="34" charset="0"/>
              </a:rPr>
              <a:t>10</a:t>
            </a:r>
            <a:r>
              <a:rPr lang="en-US" sz="3600" baseline="30000" dirty="0">
                <a:solidFill>
                  <a:srgbClr val="FFFF00"/>
                </a:solidFill>
                <a:latin typeface="+mn-lt"/>
                <a:cs typeface="Calibri" pitchFamily="34" charset="0"/>
              </a:rPr>
              <a:t>u</a:t>
            </a:r>
            <a:r>
              <a:rPr lang="en-US" sz="3600" dirty="0">
                <a:solidFill>
                  <a:srgbClr val="FFFF00"/>
                </a:solidFill>
                <a:latin typeface="+mn-lt"/>
                <a:cs typeface="Calibri" pitchFamily="34" charset="0"/>
              </a:rPr>
              <a:t>1 …</a:t>
            </a:r>
          </a:p>
        </p:txBody>
      </p:sp>
      <p:sp>
        <p:nvSpPr>
          <p:cNvPr id="633860" name="Text Box 4"/>
          <p:cNvSpPr txBox="1">
            <a:spLocks noChangeArrowheads="1"/>
          </p:cNvSpPr>
          <p:nvPr/>
        </p:nvSpPr>
        <p:spPr bwMode="auto">
          <a:xfrm>
            <a:off x="2967037" y="1180980"/>
            <a:ext cx="1143262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+mn-lt"/>
              </a:rPr>
              <a:t>n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states</a:t>
            </a:r>
          </a:p>
        </p:txBody>
      </p:sp>
      <p:sp>
        <p:nvSpPr>
          <p:cNvPr id="633861" name="Text Box 5"/>
          <p:cNvSpPr txBox="1">
            <a:spLocks noChangeArrowheads="1"/>
          </p:cNvSpPr>
          <p:nvPr/>
        </p:nvSpPr>
        <p:spPr bwMode="auto">
          <a:xfrm>
            <a:off x="3719274" y="3404295"/>
            <a:ext cx="3079750" cy="11449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+mn-lt"/>
              </a:rPr>
              <a:t>m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tape symbols 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(first </a:t>
            </a:r>
            <a:r>
              <a:rPr lang="en-US" dirty="0">
                <a:solidFill>
                  <a:srgbClr val="FFFF00"/>
                </a:solidFill>
                <a:latin typeface="+mn-lt"/>
              </a:rPr>
              <a:t>k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are input symbols)</a:t>
            </a:r>
          </a:p>
        </p:txBody>
      </p:sp>
      <p:sp>
        <p:nvSpPr>
          <p:cNvPr id="633862" name="Text Box 6"/>
          <p:cNvSpPr txBox="1">
            <a:spLocks noChangeArrowheads="1"/>
          </p:cNvSpPr>
          <p:nvPr/>
        </p:nvSpPr>
        <p:spPr bwMode="auto">
          <a:xfrm>
            <a:off x="5786439" y="735126"/>
            <a:ext cx="1133475" cy="7940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start state</a:t>
            </a:r>
          </a:p>
        </p:txBody>
      </p:sp>
      <p:sp>
        <p:nvSpPr>
          <p:cNvPr id="633863" name="Text Box 7"/>
          <p:cNvSpPr txBox="1">
            <a:spLocks noChangeArrowheads="1"/>
          </p:cNvSpPr>
          <p:nvPr/>
        </p:nvSpPr>
        <p:spPr bwMode="auto">
          <a:xfrm>
            <a:off x="6470531" y="3704239"/>
            <a:ext cx="1425575" cy="7940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accept state</a:t>
            </a:r>
          </a:p>
        </p:txBody>
      </p:sp>
      <p:sp>
        <p:nvSpPr>
          <p:cNvPr id="633864" name="Text Box 8"/>
          <p:cNvSpPr txBox="1">
            <a:spLocks noChangeArrowheads="1"/>
          </p:cNvSpPr>
          <p:nvPr/>
        </p:nvSpPr>
        <p:spPr bwMode="auto">
          <a:xfrm>
            <a:off x="7772401" y="901700"/>
            <a:ext cx="1204913" cy="7940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+mn-lt"/>
              </a:rPr>
              <a:t>reject state</a:t>
            </a:r>
          </a:p>
        </p:txBody>
      </p:sp>
      <p:sp>
        <p:nvSpPr>
          <p:cNvPr id="633865" name="Text Box 9"/>
          <p:cNvSpPr txBox="1">
            <a:spLocks noChangeArrowheads="1"/>
          </p:cNvSpPr>
          <p:nvPr/>
        </p:nvSpPr>
        <p:spPr bwMode="auto">
          <a:xfrm>
            <a:off x="7924800" y="3417888"/>
            <a:ext cx="1519238" cy="7940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+mn-lt"/>
              </a:rPr>
              <a:t>blank symbol</a:t>
            </a:r>
          </a:p>
        </p:txBody>
      </p:sp>
      <p:sp>
        <p:nvSpPr>
          <p:cNvPr id="633866" name="Line 10"/>
          <p:cNvSpPr>
            <a:spLocks noChangeShapeType="1"/>
          </p:cNvSpPr>
          <p:nvPr/>
        </p:nvSpPr>
        <p:spPr bwMode="auto">
          <a:xfrm>
            <a:off x="3998913" y="1723906"/>
            <a:ext cx="781431" cy="52220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633867" name="Line 11"/>
          <p:cNvSpPr>
            <a:spLocks noChangeShapeType="1"/>
          </p:cNvSpPr>
          <p:nvPr/>
        </p:nvSpPr>
        <p:spPr bwMode="auto">
          <a:xfrm flipH="1">
            <a:off x="4400551" y="2717802"/>
            <a:ext cx="983506" cy="61176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633868" name="Line 12"/>
          <p:cNvSpPr>
            <a:spLocks noChangeShapeType="1"/>
          </p:cNvSpPr>
          <p:nvPr/>
        </p:nvSpPr>
        <p:spPr bwMode="auto">
          <a:xfrm flipH="1">
            <a:off x="5507277" y="2821662"/>
            <a:ext cx="318730" cy="45335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633869" name="Line 13"/>
          <p:cNvSpPr>
            <a:spLocks noChangeShapeType="1"/>
          </p:cNvSpPr>
          <p:nvPr/>
        </p:nvSpPr>
        <p:spPr bwMode="auto">
          <a:xfrm>
            <a:off x="6325122" y="1692238"/>
            <a:ext cx="401115" cy="52220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633870" name="Line 14"/>
          <p:cNvSpPr>
            <a:spLocks noChangeShapeType="1"/>
          </p:cNvSpPr>
          <p:nvPr/>
        </p:nvSpPr>
        <p:spPr bwMode="auto">
          <a:xfrm flipH="1">
            <a:off x="6896099" y="2717801"/>
            <a:ext cx="425449" cy="94932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633871" name="Line 15"/>
          <p:cNvSpPr>
            <a:spLocks noChangeShapeType="1"/>
          </p:cNvSpPr>
          <p:nvPr/>
        </p:nvSpPr>
        <p:spPr bwMode="auto">
          <a:xfrm flipH="1">
            <a:off x="7983537" y="1809752"/>
            <a:ext cx="238125" cy="4547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633872" name="Line 16"/>
          <p:cNvSpPr>
            <a:spLocks noChangeShapeType="1"/>
          </p:cNvSpPr>
          <p:nvPr/>
        </p:nvSpPr>
        <p:spPr bwMode="auto">
          <a:xfrm flipH="1">
            <a:off x="8199319" y="2806142"/>
            <a:ext cx="238125" cy="600634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633873" name="Text Box 17"/>
          <p:cNvSpPr txBox="1">
            <a:spLocks noChangeArrowheads="1"/>
          </p:cNvSpPr>
          <p:nvPr/>
        </p:nvSpPr>
        <p:spPr bwMode="auto">
          <a:xfrm>
            <a:off x="2900646" y="4753642"/>
            <a:ext cx="5876930" cy="6186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+mn-lt"/>
                <a:cs typeface="Calibri" pitchFamily="34" charset="0"/>
              </a:rPr>
              <a:t>( (p, </a:t>
            </a:r>
            <a:r>
              <a:rPr lang="en-US" sz="3600" dirty="0" err="1">
                <a:solidFill>
                  <a:srgbClr val="FFFF00"/>
                </a:solidFill>
                <a:latin typeface="+mn-lt"/>
                <a:cs typeface="Calibri" pitchFamily="34" charset="0"/>
              </a:rPr>
              <a:t>i</a:t>
            </a:r>
            <a:r>
              <a:rPr lang="en-US" sz="3600" dirty="0">
                <a:solidFill>
                  <a:srgbClr val="FFFF00"/>
                </a:solidFill>
                <a:latin typeface="+mn-lt"/>
                <a:cs typeface="Calibri" pitchFamily="34" charset="0"/>
              </a:rPr>
              <a:t>), (q, j, L) ) = 0</a:t>
            </a:r>
            <a:r>
              <a:rPr lang="en-US" sz="3600" baseline="30000" dirty="0">
                <a:solidFill>
                  <a:srgbClr val="FFFF00"/>
                </a:solidFill>
                <a:latin typeface="+mn-lt"/>
                <a:cs typeface="Calibri" pitchFamily="34" charset="0"/>
              </a:rPr>
              <a:t>p</a:t>
            </a:r>
            <a:r>
              <a:rPr lang="en-US" sz="3600" dirty="0">
                <a:solidFill>
                  <a:srgbClr val="FFFF00"/>
                </a:solidFill>
                <a:latin typeface="+mn-lt"/>
                <a:cs typeface="Calibri" pitchFamily="34" charset="0"/>
              </a:rPr>
              <a:t>10</a:t>
            </a:r>
            <a:r>
              <a:rPr lang="en-US" sz="3600" baseline="30000" dirty="0">
                <a:solidFill>
                  <a:srgbClr val="FFFF00"/>
                </a:solidFill>
                <a:latin typeface="+mn-lt"/>
                <a:cs typeface="Calibri" pitchFamily="34" charset="0"/>
              </a:rPr>
              <a:t>i</a:t>
            </a:r>
            <a:r>
              <a:rPr lang="en-US" sz="3600" dirty="0">
                <a:solidFill>
                  <a:srgbClr val="FFFF00"/>
                </a:solidFill>
                <a:latin typeface="+mn-lt"/>
                <a:cs typeface="Calibri" pitchFamily="34" charset="0"/>
              </a:rPr>
              <a:t>10</a:t>
            </a:r>
            <a:r>
              <a:rPr lang="en-US" sz="3600" baseline="30000" dirty="0">
                <a:solidFill>
                  <a:srgbClr val="FFFF00"/>
                </a:solidFill>
                <a:latin typeface="+mn-lt"/>
                <a:cs typeface="Calibri" pitchFamily="34" charset="0"/>
              </a:rPr>
              <a:t>q</a:t>
            </a:r>
            <a:r>
              <a:rPr lang="en-US" sz="3600" dirty="0">
                <a:solidFill>
                  <a:srgbClr val="FFFF00"/>
                </a:solidFill>
                <a:latin typeface="+mn-lt"/>
                <a:cs typeface="Calibri" pitchFamily="34" charset="0"/>
              </a:rPr>
              <a:t>10</a:t>
            </a:r>
            <a:r>
              <a:rPr lang="en-US" sz="3600" baseline="30000" dirty="0">
                <a:solidFill>
                  <a:srgbClr val="FFFF00"/>
                </a:solidFill>
                <a:latin typeface="+mn-lt"/>
                <a:cs typeface="Calibri" pitchFamily="34" charset="0"/>
              </a:rPr>
              <a:t>j</a:t>
            </a:r>
            <a:r>
              <a:rPr lang="en-US" sz="3600" dirty="0">
                <a:solidFill>
                  <a:srgbClr val="FFFF00"/>
                </a:solidFill>
                <a:latin typeface="+mn-lt"/>
                <a:cs typeface="Calibri" pitchFamily="34" charset="0"/>
              </a:rPr>
              <a:t>10</a:t>
            </a: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2825707" y="5609700"/>
            <a:ext cx="6173485" cy="6186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+mn-lt"/>
                <a:cs typeface="Calibri" pitchFamily="34" charset="0"/>
              </a:rPr>
              <a:t>( (p, </a:t>
            </a:r>
            <a:r>
              <a:rPr lang="en-US" sz="3600" dirty="0" err="1">
                <a:solidFill>
                  <a:srgbClr val="FFFF00"/>
                </a:solidFill>
                <a:latin typeface="+mn-lt"/>
                <a:cs typeface="Calibri" pitchFamily="34" charset="0"/>
              </a:rPr>
              <a:t>i</a:t>
            </a:r>
            <a:r>
              <a:rPr lang="en-US" sz="3600" dirty="0">
                <a:solidFill>
                  <a:srgbClr val="FFFF00"/>
                </a:solidFill>
                <a:latin typeface="+mn-lt"/>
                <a:cs typeface="Calibri" pitchFamily="34" charset="0"/>
              </a:rPr>
              <a:t>), (q, j, R) ) = 0</a:t>
            </a:r>
            <a:r>
              <a:rPr lang="en-US" sz="3600" baseline="30000" dirty="0">
                <a:solidFill>
                  <a:srgbClr val="FFFF00"/>
                </a:solidFill>
                <a:latin typeface="+mn-lt"/>
                <a:cs typeface="Calibri" pitchFamily="34" charset="0"/>
              </a:rPr>
              <a:t>p</a:t>
            </a:r>
            <a:r>
              <a:rPr lang="en-US" sz="3600" dirty="0">
                <a:solidFill>
                  <a:srgbClr val="FFFF00"/>
                </a:solidFill>
                <a:latin typeface="+mn-lt"/>
                <a:cs typeface="Calibri" pitchFamily="34" charset="0"/>
              </a:rPr>
              <a:t>10</a:t>
            </a:r>
            <a:r>
              <a:rPr lang="en-US" sz="3600" baseline="30000" dirty="0">
                <a:solidFill>
                  <a:srgbClr val="FFFF00"/>
                </a:solidFill>
                <a:latin typeface="+mn-lt"/>
                <a:cs typeface="Calibri" pitchFamily="34" charset="0"/>
              </a:rPr>
              <a:t>i</a:t>
            </a:r>
            <a:r>
              <a:rPr lang="en-US" sz="3600" dirty="0">
                <a:solidFill>
                  <a:srgbClr val="FFFF00"/>
                </a:solidFill>
                <a:latin typeface="+mn-lt"/>
                <a:cs typeface="Calibri" pitchFamily="34" charset="0"/>
              </a:rPr>
              <a:t>10</a:t>
            </a:r>
            <a:r>
              <a:rPr lang="en-US" sz="3600" baseline="30000" dirty="0">
                <a:solidFill>
                  <a:srgbClr val="FFFF00"/>
                </a:solidFill>
                <a:latin typeface="+mn-lt"/>
                <a:cs typeface="Calibri" pitchFamily="34" charset="0"/>
              </a:rPr>
              <a:t>q</a:t>
            </a:r>
            <a:r>
              <a:rPr lang="en-US" sz="3600" dirty="0">
                <a:solidFill>
                  <a:srgbClr val="FFFF00"/>
                </a:solidFill>
                <a:latin typeface="+mn-lt"/>
                <a:cs typeface="Calibri" pitchFamily="34" charset="0"/>
              </a:rPr>
              <a:t>10</a:t>
            </a:r>
            <a:r>
              <a:rPr lang="en-US" sz="3600" baseline="30000" dirty="0">
                <a:solidFill>
                  <a:srgbClr val="FFFF00"/>
                </a:solidFill>
                <a:latin typeface="+mn-lt"/>
                <a:cs typeface="Calibri" pitchFamily="34" charset="0"/>
              </a:rPr>
              <a:t>j</a:t>
            </a:r>
            <a:r>
              <a:rPr lang="en-US" sz="3600" dirty="0">
                <a:solidFill>
                  <a:srgbClr val="FFFF00"/>
                </a:solidFill>
                <a:latin typeface="+mn-lt"/>
                <a:cs typeface="Calibri" pitchFamily="34" charset="0"/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128388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B62E7-89C6-E14D-A3DB-096506433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Why</a:t>
            </a:r>
            <a:r>
              <a:rPr lang="zh-CN" altLang="en-US" dirty="0"/>
              <a:t> </a:t>
            </a:r>
            <a:r>
              <a:rPr lang="en-US" altLang="zh-CN" dirty="0"/>
              <a:t>encoding</a:t>
            </a:r>
            <a:r>
              <a:rPr lang="zh-CN" altLang="en-US" dirty="0"/>
              <a:t> </a:t>
            </a:r>
            <a:r>
              <a:rPr lang="en-US" altLang="zh-CN" dirty="0"/>
              <a:t>Turing</a:t>
            </a:r>
            <a:r>
              <a:rPr lang="zh-CN" altLang="en-US" dirty="0"/>
              <a:t> </a:t>
            </a:r>
            <a:r>
              <a:rPr lang="en-US" altLang="zh-CN" dirty="0"/>
              <a:t>machines?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B70E3-0FD7-544D-A4E6-74EF33CDB8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altLang="zh-CN" b="1" dirty="0"/>
              <a:t>Theorem</a:t>
            </a:r>
            <a:r>
              <a:rPr lang="en-AU" altLang="zh-CN" dirty="0"/>
              <a:t>. Any Turing machine can be encoded as a Boolean string.</a:t>
            </a:r>
          </a:p>
          <a:p>
            <a:r>
              <a:rPr lang="en-AU" altLang="zh-CN" dirty="0"/>
              <a:t>So we can use Turing machines as input to another Turing machine</a:t>
            </a:r>
          </a:p>
          <a:p>
            <a:r>
              <a:rPr lang="en-US" dirty="0">
                <a:solidFill>
                  <a:schemeClr val="tx2"/>
                </a:solidFill>
                <a:cs typeface="Calibri" pitchFamily="34" charset="0"/>
              </a:rPr>
              <a:t>A</a:t>
            </a:r>
            <a:r>
              <a:rPr lang="en-US" baseline="-25000" dirty="0">
                <a:solidFill>
                  <a:schemeClr val="tx2"/>
                </a:solidFill>
                <a:cs typeface="Calibri" pitchFamily="34" charset="0"/>
              </a:rPr>
              <a:t>TM</a:t>
            </a:r>
            <a:r>
              <a:rPr lang="en-US" dirty="0">
                <a:cs typeface="Calibri" pitchFamily="34" charset="0"/>
              </a:rPr>
              <a:t> = { </a:t>
            </a:r>
            <a:r>
              <a:rPr lang="en-US" dirty="0">
                <a:solidFill>
                  <a:srgbClr val="FFFF00"/>
                </a:solidFill>
                <a:cs typeface="Calibri" pitchFamily="34" charset="0"/>
              </a:rPr>
              <a:t>(M, w) </a:t>
            </a:r>
            <a:r>
              <a:rPr lang="en-US" dirty="0">
                <a:cs typeface="Calibri" pitchFamily="34" charset="0"/>
              </a:rPr>
              <a:t>|  </a:t>
            </a:r>
            <a:r>
              <a:rPr lang="en-US" dirty="0">
                <a:solidFill>
                  <a:srgbClr val="FFFF00"/>
                </a:solidFill>
                <a:cs typeface="Calibri" pitchFamily="34" charset="0"/>
              </a:rPr>
              <a:t>M</a:t>
            </a:r>
            <a:r>
              <a:rPr lang="en-US" dirty="0">
                <a:cs typeface="Calibri" pitchFamily="34" charset="0"/>
              </a:rPr>
              <a:t> encodes a TM over some </a:t>
            </a:r>
            <a:r>
              <a:rPr lang="el-GR" dirty="0">
                <a:solidFill>
                  <a:srgbClr val="FFFF00"/>
                </a:solidFill>
                <a:cs typeface="Calibri" pitchFamily="34" charset="0"/>
              </a:rPr>
              <a:t>Σ</a:t>
            </a:r>
            <a:r>
              <a:rPr lang="en-US" dirty="0">
                <a:cs typeface="Calibri" pitchFamily="34" charset="0"/>
              </a:rPr>
              <a:t>, </a:t>
            </a:r>
            <a:br>
              <a:rPr lang="en-US" dirty="0">
                <a:cs typeface="Calibri" pitchFamily="34" charset="0"/>
              </a:rPr>
            </a:br>
            <a:r>
              <a:rPr lang="en-US" dirty="0">
                <a:cs typeface="Calibri" pitchFamily="34" charset="0"/>
              </a:rPr>
              <a:t>		         </a:t>
            </a:r>
            <a:r>
              <a:rPr lang="en-US" dirty="0">
                <a:solidFill>
                  <a:srgbClr val="FFFF00"/>
                </a:solidFill>
                <a:cs typeface="Calibri" pitchFamily="34" charset="0"/>
              </a:rPr>
              <a:t>w</a:t>
            </a:r>
            <a:r>
              <a:rPr lang="en-US" dirty="0">
                <a:cs typeface="Calibri" pitchFamily="34" charset="0"/>
              </a:rPr>
              <a:t> encodes a string over </a:t>
            </a:r>
            <a:r>
              <a:rPr lang="el-GR" dirty="0">
                <a:solidFill>
                  <a:srgbClr val="FFFF00"/>
                </a:solidFill>
                <a:cs typeface="Calibri" pitchFamily="34" charset="0"/>
              </a:rPr>
              <a:t>Σ</a:t>
            </a:r>
            <a:r>
              <a:rPr lang="el-GR" dirty="0">
                <a:cs typeface="Calibri" pitchFamily="34" charset="0"/>
              </a:rPr>
              <a:t> </a:t>
            </a:r>
            <a:r>
              <a:rPr lang="en-US" dirty="0">
                <a:cs typeface="Calibri" pitchFamily="34" charset="0"/>
              </a:rPr>
              <a:t>and </a:t>
            </a:r>
            <a:r>
              <a:rPr lang="en-US" dirty="0">
                <a:solidFill>
                  <a:srgbClr val="FFFF00"/>
                </a:solidFill>
                <a:cs typeface="Calibri" pitchFamily="34" charset="0"/>
              </a:rPr>
              <a:t>M</a:t>
            </a:r>
            <a:r>
              <a:rPr lang="en-US" dirty="0">
                <a:cs typeface="Calibri" pitchFamily="34" charset="0"/>
              </a:rPr>
              <a:t> accepts </a:t>
            </a:r>
            <a:r>
              <a:rPr lang="en-US" dirty="0">
                <a:solidFill>
                  <a:srgbClr val="FFFF00"/>
                </a:solidFill>
                <a:cs typeface="Calibri" pitchFamily="34" charset="0"/>
              </a:rPr>
              <a:t>w</a:t>
            </a:r>
            <a:r>
              <a:rPr lang="en-US" dirty="0">
                <a:cs typeface="Calibri" pitchFamily="34" charset="0"/>
              </a:rPr>
              <a:t>}</a:t>
            </a:r>
          </a:p>
          <a:p>
            <a:r>
              <a:rPr lang="en-US" dirty="0">
                <a:cs typeface="Calibri" pitchFamily="34" charset="0"/>
              </a:rPr>
              <a:t>A</a:t>
            </a:r>
            <a:r>
              <a:rPr lang="en-US" baseline="-25000" dirty="0">
                <a:cs typeface="Calibri" pitchFamily="34" charset="0"/>
              </a:rPr>
              <a:t>TM</a:t>
            </a:r>
            <a:r>
              <a:rPr lang="en-US" dirty="0">
                <a:cs typeface="Calibri" pitchFamily="34" charset="0"/>
              </a:rPr>
              <a:t> is a language in {0, 1}*</a:t>
            </a:r>
          </a:p>
          <a:p>
            <a:r>
              <a:rPr lang="en-US" dirty="0">
                <a:cs typeface="Calibri" pitchFamily="34" charset="0"/>
              </a:rPr>
              <a:t>We can adopt any of the encoding schemes described</a:t>
            </a:r>
          </a:p>
          <a:p>
            <a:r>
              <a:rPr lang="en-US" dirty="0">
                <a:cs typeface="Calibri" pitchFamily="34" charset="0"/>
              </a:rPr>
              <a:t>A technical issue: what is some string is not following the encoding scheme?</a:t>
            </a:r>
          </a:p>
          <a:p>
            <a:pPr lvl="1"/>
            <a:r>
              <a:rPr lang="en-US" dirty="0">
                <a:cs typeface="Calibri" pitchFamily="34" charset="0"/>
              </a:rPr>
              <a:t>Set up a special </a:t>
            </a:r>
            <a:r>
              <a:rPr lang="en-US" dirty="0">
                <a:sym typeface="Symbol" pitchFamily="18" charset="2"/>
              </a:rPr>
              <a:t>“dummy” TM that accepts nothing. </a:t>
            </a:r>
            <a:endParaRPr lang="en-US" dirty="0">
              <a:cs typeface="Calibri" pitchFamily="34" charset="0"/>
            </a:endParaRPr>
          </a:p>
          <a:p>
            <a:endParaRPr lang="en-US" dirty="0">
              <a:cs typeface="Calibri" pitchFamily="34" charset="0"/>
            </a:endParaRPr>
          </a:p>
          <a:p>
            <a:endParaRPr lang="en-AU" altLang="zh-CN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6450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12285-0AD0-AD41-B973-BEAC97A3B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Universal Turing machines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9B376-B1BE-0F47-A4E1-E57DC1D99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b="1" dirty="0"/>
              <a:t>Theorem</a:t>
            </a:r>
            <a:r>
              <a:rPr lang="en-AU" dirty="0"/>
              <a:t>. </a:t>
            </a:r>
            <a:r>
              <a:rPr lang="en-US" dirty="0">
                <a:cs typeface="Calibri" pitchFamily="34" charset="0"/>
              </a:rPr>
              <a:t>There is a Turing machine </a:t>
            </a:r>
            <a:r>
              <a:rPr lang="en-US" dirty="0">
                <a:solidFill>
                  <a:srgbClr val="FFFF00"/>
                </a:solidFill>
                <a:cs typeface="Calibri" pitchFamily="34" charset="0"/>
              </a:rPr>
              <a:t>U </a:t>
            </a:r>
            <a:r>
              <a:rPr lang="en-US" dirty="0">
                <a:cs typeface="Calibri" pitchFamily="34" charset="0"/>
              </a:rPr>
              <a:t>which takes as input: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cs typeface="Calibri" pitchFamily="34" charset="0"/>
              </a:rPr>
              <a:t>the code of an arbitrary TM </a:t>
            </a:r>
            <a:r>
              <a:rPr lang="en-US" dirty="0">
                <a:solidFill>
                  <a:srgbClr val="FFFF00"/>
                </a:solidFill>
                <a:cs typeface="Calibri" pitchFamily="34" charset="0"/>
              </a:rPr>
              <a:t>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cs typeface="Calibri" pitchFamily="34" charset="0"/>
              </a:rPr>
              <a:t>an input string </a:t>
            </a:r>
            <a:r>
              <a:rPr lang="en-US" dirty="0">
                <a:solidFill>
                  <a:srgbClr val="FFFF00"/>
                </a:solidFill>
                <a:cs typeface="Calibri" pitchFamily="34" charset="0"/>
              </a:rPr>
              <a:t>w</a:t>
            </a:r>
          </a:p>
          <a:p>
            <a:pPr marL="0" indent="0">
              <a:buNone/>
            </a:pPr>
            <a:r>
              <a:rPr lang="en-US" dirty="0">
                <a:cs typeface="Calibri" pitchFamily="34" charset="0"/>
              </a:rPr>
              <a:t>such that </a:t>
            </a:r>
            <a:r>
              <a:rPr lang="en-US" dirty="0">
                <a:solidFill>
                  <a:srgbClr val="FFFF00"/>
                </a:solidFill>
                <a:cs typeface="Calibri" pitchFamily="34" charset="0"/>
              </a:rPr>
              <a:t>U</a:t>
            </a:r>
            <a:r>
              <a:rPr lang="en-US" dirty="0">
                <a:cs typeface="Calibri" pitchFamily="34" charset="0"/>
              </a:rPr>
              <a:t> accepts </a:t>
            </a:r>
            <a:r>
              <a:rPr lang="en-US" dirty="0">
                <a:solidFill>
                  <a:srgbClr val="FFFF00"/>
                </a:solidFill>
                <a:cs typeface="Calibri" pitchFamily="34" charset="0"/>
              </a:rPr>
              <a:t>(M, w) </a:t>
            </a:r>
            <a:r>
              <a:rPr lang="en-US" dirty="0">
                <a:solidFill>
                  <a:srgbClr val="FFFF00"/>
                </a:solidFill>
                <a:cs typeface="Calibri" pitchFamily="34" charset="0"/>
                <a:sym typeface="Wingdings" pitchFamily="2" charset="2"/>
              </a:rPr>
              <a:t></a:t>
            </a:r>
            <a:r>
              <a:rPr lang="en-US" dirty="0">
                <a:solidFill>
                  <a:srgbClr val="FFFF00"/>
                </a:solidFill>
                <a:cs typeface="Calibri" pitchFamily="34" charset="0"/>
              </a:rPr>
              <a:t> M </a:t>
            </a:r>
            <a:r>
              <a:rPr lang="en-US" dirty="0">
                <a:cs typeface="Calibri" pitchFamily="34" charset="0"/>
              </a:rPr>
              <a:t>accepts </a:t>
            </a:r>
            <a:r>
              <a:rPr lang="en-US" dirty="0">
                <a:solidFill>
                  <a:srgbClr val="FFFF00"/>
                </a:solidFill>
                <a:cs typeface="Calibri" pitchFamily="34" charset="0"/>
              </a:rPr>
              <a:t>w</a:t>
            </a:r>
            <a:r>
              <a:rPr lang="en-US" dirty="0">
                <a:cs typeface="Calibri" pitchFamily="34" charset="0"/>
              </a:rPr>
              <a:t>.</a:t>
            </a:r>
          </a:p>
          <a:p>
            <a:pPr marL="0" indent="0">
              <a:buNone/>
            </a:pPr>
            <a:r>
              <a:rPr lang="en-AU" b="1" dirty="0">
                <a:cs typeface="Calibri" pitchFamily="34" charset="0"/>
              </a:rPr>
              <a:t>Proof</a:t>
            </a:r>
            <a:r>
              <a:rPr lang="en-AU" dirty="0">
                <a:cs typeface="Calibri" pitchFamily="34" charset="0"/>
              </a:rPr>
              <a:t>. Upon receiving M, U does the following: 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>
                <a:cs typeface="Calibri" pitchFamily="34" charset="0"/>
              </a:rPr>
              <a:t>Check that M is a proper encoding of a TM</a:t>
            </a:r>
            <a:endParaRPr lang="en-US" dirty="0">
              <a:cs typeface="Calibri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2"/>
                </a:solidFill>
                <a:cs typeface="Calibri" pitchFamily="34" charset="0"/>
              </a:rPr>
              <a:t>Simulate</a:t>
            </a:r>
            <a:r>
              <a:rPr lang="en-US" dirty="0">
                <a:cs typeface="Calibri" pitchFamily="34" charset="0"/>
              </a:rPr>
              <a:t> M on input w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cs typeface="Calibri" pitchFamily="34" charset="0"/>
              </a:rPr>
              <a:t>U accepts if and only if M accepts</a:t>
            </a:r>
            <a:endParaRPr lang="en-AU" dirty="0"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42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8FD2885-AA6D-FC44-B05E-E9F29FBE55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19188" y="1135063"/>
            <a:ext cx="9950450" cy="4578350"/>
          </a:xfrm>
        </p:spPr>
      </p:pic>
    </p:spTree>
    <p:extLst>
      <p:ext uri="{BB962C8B-B14F-4D97-AF65-F5344CB8AC3E}">
        <p14:creationId xmlns:p14="http://schemas.microsoft.com/office/powerpoint/2010/main" val="2401980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E735B-9B40-2342-AD07-1572AFCA5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Quo</a:t>
            </a:r>
            <a:r>
              <a:rPr lang="en-US" altLang="zh-CN" dirty="0"/>
              <a:t>ting</a:t>
            </a:r>
            <a:r>
              <a:rPr lang="zh-CN" altLang="en-US" dirty="0"/>
              <a:t> </a:t>
            </a:r>
            <a:r>
              <a:rPr lang="en-US" altLang="zh-CN" dirty="0"/>
              <a:t>Turing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A4F0A-ECE7-E64F-AB66-224007F89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i="1" dirty="0"/>
              <a:t>It is possible to invent a </a:t>
            </a:r>
            <a:r>
              <a:rPr lang="en-AU" i="1" dirty="0">
                <a:solidFill>
                  <a:schemeClr val="accent2"/>
                </a:solidFill>
              </a:rPr>
              <a:t>single machine</a:t>
            </a:r>
            <a:r>
              <a:rPr lang="en-AU" i="1" dirty="0"/>
              <a:t> which can be used to compute any </a:t>
            </a:r>
            <a:r>
              <a:rPr lang="en-AU" i="1" dirty="0">
                <a:solidFill>
                  <a:srgbClr val="00B0F0"/>
                </a:solidFill>
              </a:rPr>
              <a:t>computable sequence</a:t>
            </a:r>
            <a:r>
              <a:rPr lang="en-AU" i="1" dirty="0"/>
              <a:t>. If this machine </a:t>
            </a:r>
            <a:r>
              <a:rPr lang="en-AU" b="1" i="1" dirty="0"/>
              <a:t>U</a:t>
            </a:r>
            <a:r>
              <a:rPr lang="en-AU" i="1" dirty="0"/>
              <a:t> is supplied with a tape on the beginning of which is written the </a:t>
            </a:r>
            <a:r>
              <a:rPr lang="en-AU" i="1" dirty="0">
                <a:solidFill>
                  <a:srgbClr val="FFFF00"/>
                </a:solidFill>
              </a:rPr>
              <a:t>S.D ["standard description" of an action table]</a:t>
            </a:r>
            <a:r>
              <a:rPr lang="en-AU" i="1" dirty="0"/>
              <a:t> of some computing machine </a:t>
            </a:r>
            <a:r>
              <a:rPr lang="en-AU" b="1" i="1" dirty="0"/>
              <a:t>M</a:t>
            </a:r>
            <a:r>
              <a:rPr lang="en-AU" i="1" dirty="0"/>
              <a:t>, then </a:t>
            </a:r>
            <a:r>
              <a:rPr lang="en-AU" b="1" i="1" dirty="0">
                <a:solidFill>
                  <a:srgbClr val="FF0000"/>
                </a:solidFill>
              </a:rPr>
              <a:t>U</a:t>
            </a:r>
            <a:r>
              <a:rPr lang="en-AU" i="1" dirty="0">
                <a:solidFill>
                  <a:srgbClr val="FF0000"/>
                </a:solidFill>
              </a:rPr>
              <a:t> will compute the same sequence as </a:t>
            </a:r>
            <a:r>
              <a:rPr lang="en-AU" b="1" i="1" dirty="0">
                <a:solidFill>
                  <a:srgbClr val="FF0000"/>
                </a:solidFill>
              </a:rPr>
              <a:t>M</a:t>
            </a:r>
            <a:r>
              <a:rPr lang="en-AU" i="1" dirty="0"/>
              <a:t>.</a:t>
            </a:r>
          </a:p>
          <a:p>
            <a:pPr algn="r"/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AU" dirty="0"/>
              <a:t>Turing</a:t>
            </a:r>
            <a:r>
              <a:rPr lang="en-US" altLang="zh-CN" dirty="0"/>
              <a:t>’s</a:t>
            </a:r>
            <a:r>
              <a:rPr lang="zh-CN" altLang="en-US" dirty="0"/>
              <a:t> </a:t>
            </a:r>
            <a:r>
              <a:rPr lang="en-US" altLang="zh-CN" dirty="0"/>
              <a:t>1936</a:t>
            </a:r>
            <a:r>
              <a:rPr lang="zh-CN" altLang="en-US" dirty="0"/>
              <a:t> </a:t>
            </a:r>
            <a:r>
              <a:rPr lang="en-US" altLang="zh-CN" dirty="0"/>
              <a:t>paper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84778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C059435-C47A-5E42-83A8-EB8B63916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Un</a:t>
            </a:r>
            <a:r>
              <a:rPr lang="en-US" altLang="zh-CN" dirty="0" err="1"/>
              <a:t>recognisable</a:t>
            </a:r>
            <a:r>
              <a:rPr lang="zh-CN" altLang="en-US" dirty="0"/>
              <a:t> </a:t>
            </a:r>
            <a:r>
              <a:rPr lang="en-US" altLang="zh-CN" dirty="0"/>
              <a:t>problems</a:t>
            </a:r>
            <a:endParaRPr lang="en-A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30187D0-A875-534D-8779-A977CD2284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40974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ED30AD-6BB0-C643-BCD5-B61EC1F48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Unrecognisable through counting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8C7AFD7-AF8A-7D4A-A193-7CD51C2CF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b="1" dirty="0"/>
              <a:t>Theorem</a:t>
            </a:r>
            <a:r>
              <a:rPr lang="en-AU" dirty="0"/>
              <a:t>. There exist languages that are not recognisable by TMs.</a:t>
            </a:r>
          </a:p>
          <a:p>
            <a:r>
              <a:rPr lang="en-AU" dirty="0"/>
              <a:t>Proof strategy: </a:t>
            </a:r>
            <a:r>
              <a:rPr lang="en-AU" dirty="0">
                <a:solidFill>
                  <a:srgbClr val="FF0000"/>
                </a:solidFill>
              </a:rPr>
              <a:t>counting</a:t>
            </a:r>
            <a:r>
              <a:rPr lang="en-AU" dirty="0"/>
              <a:t>!</a:t>
            </a:r>
          </a:p>
          <a:p>
            <a:r>
              <a:rPr lang="en-US" dirty="0">
                <a:cs typeface="Calibri" pitchFamily="34" charset="0"/>
              </a:rPr>
              <a:t>We will show there is no </a:t>
            </a:r>
            <a:r>
              <a:rPr lang="en-US" dirty="0">
                <a:solidFill>
                  <a:schemeClr val="accent2"/>
                </a:solidFill>
                <a:cs typeface="Calibri" pitchFamily="34" charset="0"/>
              </a:rPr>
              <a:t>onto function</a:t>
            </a:r>
            <a:r>
              <a:rPr lang="en-US" dirty="0">
                <a:cs typeface="Calibri" pitchFamily="34" charset="0"/>
              </a:rPr>
              <a:t> from the set of all Turing Machines to the set of all languages over </a:t>
            </a:r>
            <a:r>
              <a:rPr lang="en-US" dirty="0">
                <a:solidFill>
                  <a:srgbClr val="FFFF00"/>
                </a:solidFill>
                <a:cs typeface="Calibri" pitchFamily="34" charset="0"/>
              </a:rPr>
              <a:t>{0,1}</a:t>
            </a:r>
          </a:p>
          <a:p>
            <a:r>
              <a:rPr lang="en-US" dirty="0">
                <a:cs typeface="Calibri" pitchFamily="34" charset="0"/>
              </a:rPr>
              <a:t>That is, every mapping from Turing machines to languages </a:t>
            </a:r>
            <a:r>
              <a:rPr lang="en-US" i="1" dirty="0">
                <a:cs typeface="Calibri" pitchFamily="34" charset="0"/>
              </a:rPr>
              <a:t>fails to cover </a:t>
            </a:r>
            <a:r>
              <a:rPr lang="en-US" dirty="0">
                <a:cs typeface="Calibri" pitchFamily="34" charset="0"/>
              </a:rPr>
              <a:t>all possible languages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8882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ED1EB-D283-F044-A8C8-51ADF0F77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Review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last</a:t>
            </a:r>
            <a:r>
              <a:rPr lang="zh-CN" altLang="en-US" dirty="0"/>
              <a:t> </a:t>
            </a:r>
            <a:r>
              <a:rPr lang="en-US" altLang="zh-CN" dirty="0"/>
              <a:t>lecture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C43DA-E5BE-4842-822E-81D1FB13F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Non-context-free </a:t>
            </a:r>
            <a:r>
              <a:rPr lang="en-US" altLang="zh-CN" dirty="0"/>
              <a:t>languages</a:t>
            </a:r>
            <a:endParaRPr lang="en-AU" dirty="0"/>
          </a:p>
          <a:p>
            <a:pPr lvl="1"/>
            <a:r>
              <a:rPr lang="en-AU" dirty="0"/>
              <a:t>Pumping lemma</a:t>
            </a:r>
          </a:p>
          <a:p>
            <a:r>
              <a:rPr lang="en-AU" dirty="0"/>
              <a:t>Turing machines</a:t>
            </a:r>
          </a:p>
          <a:p>
            <a:pPr lvl="1"/>
            <a:r>
              <a:rPr lang="en-AU" dirty="0"/>
              <a:t>Comparisons with DFAs and PDAs</a:t>
            </a:r>
          </a:p>
          <a:p>
            <a:pPr lvl="1"/>
            <a:r>
              <a:rPr lang="en-AU" dirty="0"/>
              <a:t>Definitions</a:t>
            </a:r>
          </a:p>
          <a:p>
            <a:pPr lvl="1"/>
            <a:r>
              <a:rPr lang="en-AU" dirty="0"/>
              <a:t>Examples</a:t>
            </a:r>
          </a:p>
          <a:p>
            <a:pPr lvl="1"/>
            <a:r>
              <a:rPr lang="en-AU" dirty="0"/>
              <a:t>Decidable and recognisable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895697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01837" y="116739"/>
            <a:ext cx="5817129" cy="1495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+mj-lt"/>
                <a:cs typeface="Calibri" pitchFamily="34" charset="0"/>
              </a:rPr>
              <a:t>“There are more problems to solve than there are programs </a:t>
            </a:r>
            <a:br>
              <a:rPr lang="en-US" sz="3200" dirty="0">
                <a:solidFill>
                  <a:schemeClr val="tx2"/>
                </a:solidFill>
                <a:latin typeface="+mj-lt"/>
                <a:cs typeface="Calibri" pitchFamily="34" charset="0"/>
              </a:rPr>
            </a:br>
            <a:r>
              <a:rPr lang="en-US" sz="3200" dirty="0">
                <a:solidFill>
                  <a:schemeClr val="tx2"/>
                </a:solidFill>
                <a:latin typeface="+mj-lt"/>
                <a:cs typeface="Calibri" pitchFamily="34" charset="0"/>
              </a:rPr>
              <a:t>to solve them.”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8440" y="1881723"/>
            <a:ext cx="3609145" cy="3535986"/>
          </a:xfrm>
          <a:prstGeom prst="rect">
            <a:avLst/>
          </a:prstGeom>
        </p:spPr>
      </p:pic>
      <p:grpSp>
        <p:nvGrpSpPr>
          <p:cNvPr id="17" name="Group 10"/>
          <p:cNvGrpSpPr/>
          <p:nvPr/>
        </p:nvGrpSpPr>
        <p:grpSpPr>
          <a:xfrm>
            <a:off x="7288257" y="497818"/>
            <a:ext cx="4148137" cy="6143625"/>
            <a:chOff x="4551363" y="403225"/>
            <a:chExt cx="4148137" cy="6143625"/>
          </a:xfrm>
        </p:grpSpPr>
        <p:sp>
          <p:nvSpPr>
            <p:cNvPr id="18" name="Oval 5"/>
            <p:cNvSpPr>
              <a:spLocks noChangeArrowheads="1"/>
            </p:cNvSpPr>
            <p:nvPr/>
          </p:nvSpPr>
          <p:spPr bwMode="auto">
            <a:xfrm>
              <a:off x="4551363" y="1179513"/>
              <a:ext cx="2928937" cy="5367337"/>
            </a:xfrm>
            <a:prstGeom prst="ellipse">
              <a:avLst/>
            </a:prstGeom>
            <a:solidFill>
              <a:srgbClr val="FFFF00"/>
            </a:solidFill>
            <a:ln w="762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Text Box 7"/>
            <p:cNvSpPr txBox="1">
              <a:spLocks noChangeArrowheads="1"/>
            </p:cNvSpPr>
            <p:nvPr/>
          </p:nvSpPr>
          <p:spPr bwMode="auto">
            <a:xfrm>
              <a:off x="6529388" y="403225"/>
              <a:ext cx="2170112" cy="96949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3000" dirty="0">
                  <a:solidFill>
                    <a:schemeClr val="tx1"/>
                  </a:solidFill>
                  <a:latin typeface="+mn-lt"/>
                </a:rPr>
                <a:t>Languages over </a:t>
              </a:r>
              <a:r>
                <a:rPr lang="en-US" sz="3000" dirty="0">
                  <a:solidFill>
                    <a:srgbClr val="FFFF00"/>
                  </a:solidFill>
                  <a:latin typeface="+mn-lt"/>
                </a:rPr>
                <a:t>{0,1}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7857" y="2521101"/>
            <a:ext cx="4182218" cy="306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56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9903F-DAC4-BF47-AFA5-642D3CFC9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Russell’s barber paradox</a:t>
            </a:r>
          </a:p>
        </p:txBody>
      </p:sp>
      <p:pic>
        <p:nvPicPr>
          <p:cNvPr id="5" name="Content Placeholder 4" descr="A dog with a stethoscope around its neck&#10;&#10;Description automatically generated with low confidence">
            <a:extLst>
              <a:ext uri="{FF2B5EF4-FFF2-40B4-BE49-F238E27FC236}">
                <a16:creationId xmlns:a16="http://schemas.microsoft.com/office/drawing/2014/main" id="{9028C145-9657-C648-A2CD-74D184D1A6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090297" y="1690688"/>
            <a:ext cx="3263503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C1D4A5-2706-984C-8161-F9D62D385153}"/>
              </a:ext>
            </a:extLst>
          </p:cNvPr>
          <p:cNvSpPr txBox="1"/>
          <p:nvPr/>
        </p:nvSpPr>
        <p:spPr>
          <a:xfrm>
            <a:off x="838200" y="1690688"/>
            <a:ext cx="63627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/>
              <a:t>There</a:t>
            </a:r>
            <a:r>
              <a:rPr lang="zh-CN" altLang="en-US" sz="2800" dirty="0"/>
              <a:t> </a:t>
            </a:r>
            <a:r>
              <a:rPr lang="en-US" altLang="zh-CN" sz="2800" dirty="0"/>
              <a:t>is</a:t>
            </a:r>
            <a:r>
              <a:rPr lang="zh-CN" altLang="en-US" sz="2800" dirty="0"/>
              <a:t> </a:t>
            </a:r>
            <a:r>
              <a:rPr lang="en-US" altLang="zh-CN" sz="2800" dirty="0"/>
              <a:t>a</a:t>
            </a:r>
            <a:r>
              <a:rPr lang="zh-CN" altLang="en-US" sz="2800" dirty="0"/>
              <a:t> </a:t>
            </a:r>
            <a:r>
              <a:rPr lang="en-US" altLang="zh-CN" sz="2800" dirty="0"/>
              <a:t>barber</a:t>
            </a:r>
            <a:r>
              <a:rPr lang="zh-CN" altLang="en-US" sz="2800" dirty="0"/>
              <a:t> </a:t>
            </a:r>
            <a:r>
              <a:rPr lang="en-US" altLang="zh-CN" sz="2800" dirty="0"/>
              <a:t>in</a:t>
            </a:r>
            <a:r>
              <a:rPr lang="zh-CN" altLang="en-US" sz="2800" dirty="0"/>
              <a:t> </a:t>
            </a:r>
            <a:r>
              <a:rPr lang="en-US" altLang="zh-CN" sz="2800" dirty="0"/>
              <a:t>a</a:t>
            </a:r>
            <a:r>
              <a:rPr lang="zh-CN" altLang="en-US" sz="2800" dirty="0"/>
              <a:t> </a:t>
            </a:r>
            <a:r>
              <a:rPr lang="en-US" altLang="zh-CN" sz="2800" dirty="0"/>
              <a:t>town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/>
              <a:t>The</a:t>
            </a:r>
            <a:r>
              <a:rPr lang="zh-CN" altLang="en-US" sz="2800" dirty="0"/>
              <a:t> </a:t>
            </a:r>
            <a:r>
              <a:rPr lang="en-US" altLang="zh-CN" sz="2800" dirty="0"/>
              <a:t>barber</a:t>
            </a:r>
            <a:r>
              <a:rPr lang="zh-CN" altLang="en-US" sz="2800" dirty="0"/>
              <a:t> </a:t>
            </a:r>
            <a:r>
              <a:rPr lang="en-US" altLang="zh-CN" sz="2800" dirty="0"/>
              <a:t>claimed:</a:t>
            </a:r>
            <a:r>
              <a:rPr lang="zh-CN" altLang="en-US" sz="2800" dirty="0"/>
              <a:t> </a:t>
            </a:r>
            <a:r>
              <a:rPr lang="en-US" altLang="zh-CN" sz="2800" dirty="0"/>
              <a:t>I</a:t>
            </a:r>
            <a:r>
              <a:rPr lang="zh-CN" altLang="en-US" sz="2800" dirty="0"/>
              <a:t> </a:t>
            </a:r>
            <a:r>
              <a:rPr lang="en-US" altLang="zh-CN" sz="2800" dirty="0"/>
              <a:t>only</a:t>
            </a:r>
            <a:r>
              <a:rPr lang="zh-CN" altLang="en-US" sz="2800" dirty="0"/>
              <a:t> </a:t>
            </a:r>
            <a:r>
              <a:rPr lang="en-US" altLang="zh-CN" sz="2800" dirty="0"/>
              <a:t>cut</a:t>
            </a:r>
            <a:r>
              <a:rPr lang="zh-CN" altLang="en-US" sz="2800" dirty="0"/>
              <a:t> </a:t>
            </a:r>
            <a:r>
              <a:rPr lang="en-US" altLang="zh-CN" sz="2800" dirty="0"/>
              <a:t>hair</a:t>
            </a:r>
            <a:r>
              <a:rPr lang="zh-CN" altLang="en-US" sz="2800" dirty="0"/>
              <a:t> </a:t>
            </a:r>
            <a:r>
              <a:rPr lang="en-US" altLang="zh-CN" sz="2800" dirty="0"/>
              <a:t>for</a:t>
            </a:r>
            <a:r>
              <a:rPr lang="zh-CN" altLang="en-US" sz="2800" dirty="0"/>
              <a:t> </a:t>
            </a:r>
            <a:r>
              <a:rPr lang="en-US" altLang="zh-CN" sz="2800" dirty="0"/>
              <a:t>those</a:t>
            </a:r>
            <a:r>
              <a:rPr lang="zh-CN" altLang="en-US" sz="2800" dirty="0"/>
              <a:t> </a:t>
            </a:r>
            <a:r>
              <a:rPr lang="en-US" altLang="zh-CN" sz="2800" dirty="0"/>
              <a:t>people</a:t>
            </a:r>
            <a:r>
              <a:rPr lang="zh-CN" altLang="en-US" sz="2800" dirty="0"/>
              <a:t> </a:t>
            </a:r>
            <a:r>
              <a:rPr lang="en-US" altLang="zh-CN" sz="2800" dirty="0"/>
              <a:t>who</a:t>
            </a:r>
            <a:r>
              <a:rPr lang="zh-CN" altLang="en-US" sz="2800" dirty="0"/>
              <a:t> </a:t>
            </a:r>
            <a:r>
              <a:rPr lang="en-US" altLang="zh-CN" sz="2800" dirty="0"/>
              <a:t>don’t</a:t>
            </a:r>
            <a:r>
              <a:rPr lang="zh-CN" altLang="en-US" sz="2800" dirty="0"/>
              <a:t> </a:t>
            </a:r>
            <a:r>
              <a:rPr lang="en-US" altLang="zh-CN" sz="2800" dirty="0"/>
              <a:t>cut</a:t>
            </a:r>
            <a:r>
              <a:rPr lang="zh-CN" altLang="en-US" sz="2800" dirty="0"/>
              <a:t> </a:t>
            </a:r>
            <a:r>
              <a:rPr lang="en-US" altLang="zh-CN" sz="2800" dirty="0"/>
              <a:t>their</a:t>
            </a:r>
            <a:r>
              <a:rPr lang="zh-CN" altLang="en-US" sz="2800" dirty="0"/>
              <a:t> </a:t>
            </a:r>
            <a:r>
              <a:rPr lang="en-US" altLang="zh-CN" sz="2800" dirty="0"/>
              <a:t>own</a:t>
            </a:r>
            <a:r>
              <a:rPr lang="zh-CN" altLang="en-US" sz="2800" dirty="0"/>
              <a:t> </a:t>
            </a:r>
            <a:r>
              <a:rPr lang="en-US" altLang="zh-CN" sz="2800" dirty="0"/>
              <a:t>hair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/>
              <a:t>Does</a:t>
            </a:r>
            <a:r>
              <a:rPr lang="zh-CN" altLang="en-US" sz="2800" dirty="0"/>
              <a:t> </a:t>
            </a:r>
            <a:r>
              <a:rPr lang="en-US" altLang="zh-CN" sz="2800" dirty="0"/>
              <a:t>the</a:t>
            </a:r>
            <a:r>
              <a:rPr lang="zh-CN" altLang="en-US" sz="2800" dirty="0"/>
              <a:t> </a:t>
            </a:r>
            <a:r>
              <a:rPr lang="en-US" altLang="zh-CN" sz="2800" dirty="0"/>
              <a:t>barber</a:t>
            </a:r>
            <a:r>
              <a:rPr lang="zh-CN" altLang="en-US" sz="2800" dirty="0"/>
              <a:t> </a:t>
            </a:r>
            <a:r>
              <a:rPr lang="en-US" altLang="zh-CN" sz="2800" dirty="0"/>
              <a:t>cut</a:t>
            </a:r>
            <a:r>
              <a:rPr lang="zh-CN" altLang="en-US" sz="2800" dirty="0"/>
              <a:t> </a:t>
            </a:r>
            <a:r>
              <a:rPr lang="en-US" altLang="zh-CN" sz="2800" dirty="0"/>
              <a:t>his</a:t>
            </a:r>
            <a:r>
              <a:rPr lang="zh-CN" altLang="en-US" sz="2800" dirty="0"/>
              <a:t> </a:t>
            </a:r>
            <a:r>
              <a:rPr lang="en-US" altLang="zh-CN" sz="2800" dirty="0"/>
              <a:t>own</a:t>
            </a:r>
            <a:r>
              <a:rPr lang="zh-CN" altLang="en-US" sz="2800" dirty="0"/>
              <a:t> </a:t>
            </a:r>
            <a:r>
              <a:rPr lang="en-US" altLang="zh-CN" sz="2800" dirty="0"/>
              <a:t>hair?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800" dirty="0"/>
              <a:t>If</a:t>
            </a:r>
            <a:r>
              <a:rPr lang="zh-CN" altLang="en-US" sz="2800" dirty="0"/>
              <a:t> </a:t>
            </a:r>
            <a:r>
              <a:rPr lang="en-US" altLang="zh-CN" sz="2800" dirty="0"/>
              <a:t>so,</a:t>
            </a:r>
            <a:r>
              <a:rPr lang="zh-CN" altLang="en-US" sz="2800" dirty="0"/>
              <a:t> </a:t>
            </a:r>
            <a:r>
              <a:rPr lang="en-US" altLang="zh-CN" sz="2800" dirty="0"/>
              <a:t>he</a:t>
            </a:r>
            <a:r>
              <a:rPr lang="zh-CN" altLang="en-US" sz="2800" dirty="0"/>
              <a:t> </a:t>
            </a:r>
            <a:r>
              <a:rPr lang="en-US" altLang="zh-CN" sz="2800" dirty="0"/>
              <a:t>should</a:t>
            </a:r>
            <a:r>
              <a:rPr lang="zh-CN" altLang="en-US" sz="2800" dirty="0"/>
              <a:t> </a:t>
            </a:r>
            <a:r>
              <a:rPr lang="en-US" altLang="zh-CN" sz="2800" dirty="0"/>
              <a:t>not</a:t>
            </a:r>
            <a:r>
              <a:rPr lang="zh-CN" altLang="en-US" sz="2800" dirty="0"/>
              <a:t> </a:t>
            </a:r>
            <a:r>
              <a:rPr lang="en-US" altLang="zh-CN" sz="2800" dirty="0"/>
              <a:t>cut</a:t>
            </a:r>
            <a:r>
              <a:rPr lang="zh-CN" altLang="en-US" sz="2800" dirty="0"/>
              <a:t> </a:t>
            </a:r>
            <a:r>
              <a:rPr lang="en-US" altLang="zh-CN" sz="2800" dirty="0"/>
              <a:t>for</a:t>
            </a:r>
            <a:r>
              <a:rPr lang="zh-CN" altLang="en-US" sz="2800" dirty="0"/>
              <a:t> </a:t>
            </a:r>
            <a:r>
              <a:rPr lang="en-US" altLang="zh-CN" sz="2800" dirty="0"/>
              <a:t>himself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/>
              <a:t>How</a:t>
            </a:r>
            <a:r>
              <a:rPr lang="zh-CN" altLang="en-US" sz="2800" dirty="0"/>
              <a:t> </a:t>
            </a:r>
            <a:r>
              <a:rPr lang="en-US" altLang="zh-CN" sz="2800" dirty="0"/>
              <a:t>about</a:t>
            </a:r>
            <a:r>
              <a:rPr lang="zh-CN" altLang="en-US" sz="2800" dirty="0"/>
              <a:t> </a:t>
            </a:r>
            <a:r>
              <a:rPr lang="en-US" altLang="zh-CN" sz="2800" dirty="0"/>
              <a:t>he</a:t>
            </a:r>
            <a:r>
              <a:rPr lang="zh-CN" altLang="en-US" sz="2800" dirty="0"/>
              <a:t> </a:t>
            </a:r>
            <a:r>
              <a:rPr lang="en-US" altLang="zh-CN" sz="2800" dirty="0"/>
              <a:t>doesn’t</a:t>
            </a:r>
            <a:r>
              <a:rPr lang="zh-CN" altLang="en-US" sz="2800" dirty="0"/>
              <a:t> </a:t>
            </a:r>
            <a:r>
              <a:rPr lang="en-US" altLang="zh-CN" sz="2800" dirty="0"/>
              <a:t>cut</a:t>
            </a:r>
            <a:r>
              <a:rPr lang="zh-CN" altLang="en-US" sz="2800" dirty="0"/>
              <a:t> </a:t>
            </a:r>
            <a:r>
              <a:rPr lang="en-US" altLang="zh-CN" sz="2800" dirty="0"/>
              <a:t>his</a:t>
            </a:r>
            <a:r>
              <a:rPr lang="zh-CN" altLang="en-US" sz="2800" dirty="0"/>
              <a:t> </a:t>
            </a:r>
            <a:r>
              <a:rPr lang="en-US" altLang="zh-CN" sz="2800" dirty="0"/>
              <a:t>own</a:t>
            </a:r>
            <a:r>
              <a:rPr lang="zh-CN" altLang="en-US" sz="2800" dirty="0"/>
              <a:t> </a:t>
            </a:r>
            <a:r>
              <a:rPr lang="en-US" altLang="zh-CN" sz="2800" dirty="0"/>
              <a:t>hair?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800" dirty="0"/>
              <a:t>If</a:t>
            </a:r>
            <a:r>
              <a:rPr lang="zh-CN" altLang="en-US" sz="2800" dirty="0"/>
              <a:t> </a:t>
            </a:r>
            <a:r>
              <a:rPr lang="en-US" altLang="zh-CN" sz="2800" dirty="0"/>
              <a:t>so,</a:t>
            </a:r>
            <a:r>
              <a:rPr lang="zh-CN" altLang="en-US" sz="2800" dirty="0"/>
              <a:t> </a:t>
            </a:r>
            <a:r>
              <a:rPr lang="en-US" altLang="zh-CN" sz="2800" dirty="0"/>
              <a:t>he</a:t>
            </a:r>
            <a:r>
              <a:rPr lang="zh-CN" altLang="en-US" sz="2800" dirty="0"/>
              <a:t> </a:t>
            </a:r>
            <a:r>
              <a:rPr lang="en-US" altLang="zh-CN" sz="2800" dirty="0"/>
              <a:t>should</a:t>
            </a:r>
            <a:r>
              <a:rPr lang="zh-CN" altLang="en-US" sz="2800" dirty="0"/>
              <a:t> </a:t>
            </a:r>
            <a:r>
              <a:rPr lang="en-US" altLang="zh-CN" sz="2800" dirty="0"/>
              <a:t>cut</a:t>
            </a:r>
            <a:r>
              <a:rPr lang="zh-CN" altLang="en-US" sz="2800" dirty="0"/>
              <a:t> </a:t>
            </a:r>
            <a:r>
              <a:rPr lang="en-US" altLang="zh-CN" sz="2800" dirty="0"/>
              <a:t>for</a:t>
            </a:r>
            <a:r>
              <a:rPr lang="zh-CN" altLang="en-US" sz="2800" dirty="0"/>
              <a:t> </a:t>
            </a:r>
            <a:r>
              <a:rPr lang="en-US" altLang="zh-CN" sz="2800" dirty="0"/>
              <a:t>himself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264575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9903F-DAC4-BF47-AFA5-642D3CFC9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Russell’s barber paradox</a:t>
            </a:r>
          </a:p>
        </p:txBody>
      </p:sp>
      <p:pic>
        <p:nvPicPr>
          <p:cNvPr id="5" name="Content Placeholder 4" descr="A dog with a stethoscope around its neck&#10;&#10;Description automatically generated with low confidence">
            <a:extLst>
              <a:ext uri="{FF2B5EF4-FFF2-40B4-BE49-F238E27FC236}">
                <a16:creationId xmlns:a16="http://schemas.microsoft.com/office/drawing/2014/main" id="{9028C145-9657-C648-A2CD-74D184D1A6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090297" y="1690688"/>
            <a:ext cx="3263503" cy="4351338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25F9475-2953-0F4E-AEFB-C859FE91CD1C}"/>
              </a:ext>
            </a:extLst>
          </p:cNvPr>
          <p:cNvSpPr txBox="1"/>
          <p:nvPr/>
        </p:nvSpPr>
        <p:spPr>
          <a:xfrm>
            <a:off x="920354" y="1690688"/>
            <a:ext cx="63627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altLang="zh-CN" sz="2400" dirty="0" err="1"/>
              <a:t>Usin</a:t>
            </a:r>
            <a:r>
              <a:rPr lang="en-US" altLang="zh-CN" sz="2400" dirty="0"/>
              <a:t>g</a:t>
            </a:r>
            <a:r>
              <a:rPr lang="zh-CN" altLang="en-US" sz="2400" dirty="0"/>
              <a:t> </a:t>
            </a:r>
            <a:r>
              <a:rPr lang="en-US" altLang="zh-CN" sz="2400" dirty="0"/>
              <a:t>set</a:t>
            </a:r>
            <a:r>
              <a:rPr lang="zh-CN" altLang="en-US" sz="2400" dirty="0"/>
              <a:t> </a:t>
            </a:r>
            <a:r>
              <a:rPr lang="en-US" altLang="zh-CN" sz="2400" dirty="0"/>
              <a:t>theoretic</a:t>
            </a:r>
            <a:r>
              <a:rPr lang="zh-CN" altLang="en-US" sz="2400" dirty="0"/>
              <a:t> </a:t>
            </a:r>
            <a:r>
              <a:rPr lang="en-US" altLang="zh-CN" sz="2400" dirty="0"/>
              <a:t>language: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/>
              <a:t>Let</a:t>
            </a:r>
            <a:r>
              <a:rPr lang="zh-CN" altLang="en-US" sz="2400" dirty="0"/>
              <a:t> </a:t>
            </a:r>
            <a:r>
              <a:rPr lang="en-US" altLang="zh-CN" sz="2400" dirty="0"/>
              <a:t>U</a:t>
            </a:r>
            <a:r>
              <a:rPr lang="zh-CN" altLang="en-US" sz="2400" dirty="0"/>
              <a:t> </a:t>
            </a:r>
            <a:r>
              <a:rPr lang="en-US" altLang="zh-CN" sz="2400" dirty="0"/>
              <a:t>be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set</a:t>
            </a:r>
            <a:r>
              <a:rPr lang="zh-CN" altLang="en-US" sz="2400" dirty="0"/>
              <a:t> </a:t>
            </a:r>
            <a:r>
              <a:rPr lang="en-US" altLang="zh-CN" sz="2400" dirty="0"/>
              <a:t>of</a:t>
            </a:r>
            <a:r>
              <a:rPr lang="zh-CN" altLang="en-US" sz="2400" dirty="0"/>
              <a:t> </a:t>
            </a:r>
            <a:r>
              <a:rPr lang="en-US" altLang="zh-CN" sz="2400" dirty="0"/>
              <a:t>people</a:t>
            </a:r>
            <a:r>
              <a:rPr lang="zh-CN" altLang="en-US" sz="2400" dirty="0"/>
              <a:t> </a:t>
            </a:r>
            <a:r>
              <a:rPr lang="en-US" altLang="zh-CN" sz="2400" dirty="0"/>
              <a:t>in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town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/>
              <a:t>For</a:t>
            </a:r>
            <a:r>
              <a:rPr lang="zh-CN" altLang="en-US" sz="2400" dirty="0"/>
              <a:t> </a:t>
            </a:r>
            <a:r>
              <a:rPr lang="en-US" altLang="zh-CN" sz="2400" dirty="0"/>
              <a:t>every</a:t>
            </a:r>
            <a:r>
              <a:rPr lang="zh-CN" altLang="en-US" sz="2400" dirty="0"/>
              <a:t> </a:t>
            </a:r>
            <a:r>
              <a:rPr lang="en-US" altLang="zh-CN" sz="2400" dirty="0"/>
              <a:t>u</a:t>
            </a:r>
            <a:r>
              <a:rPr lang="zh-CN" altLang="en-US" sz="2400" dirty="0"/>
              <a:t> </a:t>
            </a:r>
            <a:r>
              <a:rPr lang="en-US" altLang="zh-CN" sz="2400" dirty="0"/>
              <a:t>in</a:t>
            </a:r>
            <a:r>
              <a:rPr lang="zh-CN" altLang="en-US" sz="2400" dirty="0"/>
              <a:t> </a:t>
            </a:r>
            <a:r>
              <a:rPr lang="en-US" altLang="zh-CN" sz="2400" dirty="0"/>
              <a:t>U</a:t>
            </a:r>
            <a:r>
              <a:rPr lang="zh-CN" altLang="en-US" sz="2400" dirty="0"/>
              <a:t> </a:t>
            </a:r>
            <a:r>
              <a:rPr lang="en-US" altLang="zh-CN" sz="2400" dirty="0"/>
              <a:t>(i.e.</a:t>
            </a:r>
            <a:r>
              <a:rPr lang="zh-CN" altLang="en-US" sz="2400" dirty="0"/>
              <a:t> </a:t>
            </a:r>
            <a:r>
              <a:rPr lang="en-US" altLang="zh-CN" sz="2400" dirty="0"/>
              <a:t>a</a:t>
            </a:r>
            <a:r>
              <a:rPr lang="zh-CN" altLang="en-US" sz="2400" dirty="0"/>
              <a:t> </a:t>
            </a:r>
            <a:r>
              <a:rPr lang="en-US" altLang="zh-CN" sz="2400" dirty="0"/>
              <a:t>person),</a:t>
            </a:r>
            <a:r>
              <a:rPr lang="zh-CN" altLang="en-US" sz="2400" dirty="0"/>
              <a:t> </a:t>
            </a:r>
            <a:r>
              <a:rPr lang="en-US" altLang="zh-CN" sz="2400" dirty="0"/>
              <a:t>define</a:t>
            </a:r>
            <a:r>
              <a:rPr lang="zh-CN" altLang="en-US" sz="2400" dirty="0"/>
              <a:t> </a:t>
            </a:r>
            <a:r>
              <a:rPr lang="en-US" altLang="zh-CN" sz="2400" dirty="0"/>
              <a:t>a</a:t>
            </a:r>
            <a:r>
              <a:rPr lang="zh-CN" altLang="en-US" sz="2400" dirty="0"/>
              <a:t> </a:t>
            </a:r>
            <a:r>
              <a:rPr lang="en-US" altLang="zh-CN" sz="2400" dirty="0"/>
              <a:t>set</a:t>
            </a:r>
            <a:r>
              <a:rPr lang="zh-CN" altLang="en-US" sz="2400" dirty="0"/>
              <a:t> </a:t>
            </a:r>
            <a:endParaRPr lang="en-US" altLang="zh-CN" sz="2400" dirty="0"/>
          </a:p>
          <a:p>
            <a:pPr algn="ctr"/>
            <a:r>
              <a:rPr lang="en-US" altLang="zh-CN" sz="2400" dirty="0" err="1"/>
              <a:t>S</a:t>
            </a:r>
            <a:r>
              <a:rPr lang="en-US" altLang="zh-CN" sz="2400" baseline="-25000" dirty="0" err="1"/>
              <a:t>u</a:t>
            </a:r>
            <a:r>
              <a:rPr lang="en-US" altLang="zh-CN" sz="2400" dirty="0"/>
              <a:t>={</a:t>
            </a:r>
            <a:r>
              <a:rPr lang="zh-CN" altLang="en-US" sz="2400" dirty="0"/>
              <a:t> </a:t>
            </a:r>
            <a:r>
              <a:rPr lang="en-US" altLang="zh-CN" sz="2400" dirty="0"/>
              <a:t>x</a:t>
            </a:r>
            <a:r>
              <a:rPr lang="zh-CN" altLang="en-US" sz="2400" dirty="0"/>
              <a:t> </a:t>
            </a:r>
            <a:r>
              <a:rPr lang="en-US" altLang="zh-CN" sz="2400" dirty="0"/>
              <a:t>:</a:t>
            </a:r>
            <a:r>
              <a:rPr lang="zh-CN" altLang="en-US" sz="2400" dirty="0"/>
              <a:t> </a:t>
            </a:r>
            <a:r>
              <a:rPr lang="en-US" altLang="zh-CN" sz="2400" dirty="0"/>
              <a:t>u</a:t>
            </a:r>
            <a:r>
              <a:rPr lang="zh-CN" altLang="en-US" sz="2400" dirty="0"/>
              <a:t> </a:t>
            </a:r>
            <a:r>
              <a:rPr lang="en-US" altLang="zh-CN" sz="2400" dirty="0"/>
              <a:t>cuts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hair</a:t>
            </a:r>
            <a:r>
              <a:rPr lang="zh-CN" altLang="en-US" sz="2400" dirty="0"/>
              <a:t> </a:t>
            </a:r>
            <a:r>
              <a:rPr lang="en-US" altLang="zh-CN" sz="2400" dirty="0"/>
              <a:t>of</a:t>
            </a:r>
            <a:r>
              <a:rPr lang="zh-CN" altLang="en-US" sz="2400" dirty="0"/>
              <a:t> </a:t>
            </a:r>
            <a:r>
              <a:rPr lang="en-US" altLang="zh-CN" sz="2400" dirty="0"/>
              <a:t>x}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/>
              <a:t>Let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barber</a:t>
            </a:r>
            <a:r>
              <a:rPr lang="zh-CN" altLang="en-US" sz="2400" dirty="0"/>
              <a:t> </a:t>
            </a:r>
            <a:r>
              <a:rPr lang="en-US" altLang="zh-CN" sz="2400" dirty="0"/>
              <a:t>be</a:t>
            </a:r>
            <a:r>
              <a:rPr lang="zh-CN" altLang="en-US" sz="2400" dirty="0"/>
              <a:t> </a:t>
            </a:r>
            <a:r>
              <a:rPr lang="en-US" altLang="zh-CN" sz="2400" dirty="0"/>
              <a:t>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/>
              <a:t>Define</a:t>
            </a:r>
            <a:r>
              <a:rPr lang="zh-CN" altLang="en-US" sz="2400" dirty="0"/>
              <a:t> </a:t>
            </a:r>
            <a:r>
              <a:rPr lang="en-US" altLang="zh-CN" sz="2400" dirty="0"/>
              <a:t>S</a:t>
            </a:r>
            <a:r>
              <a:rPr lang="en-US" altLang="zh-CN" sz="2400" baseline="-25000" dirty="0"/>
              <a:t>b</a:t>
            </a:r>
            <a:r>
              <a:rPr lang="en-US" altLang="zh-CN" sz="2400" dirty="0"/>
              <a:t>={</a:t>
            </a:r>
            <a:r>
              <a:rPr lang="zh-CN" altLang="en-US" sz="2400" dirty="0"/>
              <a:t> </a:t>
            </a:r>
            <a:r>
              <a:rPr lang="en-US" altLang="zh-CN" sz="2400" dirty="0"/>
              <a:t>u</a:t>
            </a:r>
            <a:r>
              <a:rPr lang="zh-CN" altLang="en-US" sz="2400" dirty="0"/>
              <a:t> </a:t>
            </a:r>
            <a:r>
              <a:rPr lang="en-US" altLang="zh-CN" sz="2400" dirty="0"/>
              <a:t>:</a:t>
            </a:r>
            <a:r>
              <a:rPr lang="zh-CN" altLang="en-US" sz="2400" dirty="0"/>
              <a:t> </a:t>
            </a:r>
            <a:r>
              <a:rPr lang="en-US" altLang="zh-CN" sz="2400" dirty="0"/>
              <a:t>u</a:t>
            </a:r>
            <a:r>
              <a:rPr lang="zh-CN" altLang="en-US" sz="2400" dirty="0"/>
              <a:t> </a:t>
            </a:r>
            <a:r>
              <a:rPr lang="en-US" altLang="zh-CN" sz="2400" dirty="0"/>
              <a:t>not</a:t>
            </a:r>
            <a:r>
              <a:rPr lang="zh-CN" altLang="en-US" sz="2400" dirty="0"/>
              <a:t> </a:t>
            </a:r>
            <a:r>
              <a:rPr lang="en-US" altLang="zh-CN" sz="2400" dirty="0"/>
              <a:t>in</a:t>
            </a:r>
            <a:r>
              <a:rPr lang="zh-CN" altLang="en-US" sz="2400" dirty="0"/>
              <a:t> </a:t>
            </a:r>
            <a:r>
              <a:rPr lang="en-US" altLang="zh-CN" sz="2400" dirty="0" err="1"/>
              <a:t>S</a:t>
            </a:r>
            <a:r>
              <a:rPr lang="en-US" altLang="zh-CN" sz="2400" baseline="-25000" dirty="0" err="1"/>
              <a:t>u</a:t>
            </a:r>
            <a:r>
              <a:rPr lang="en-US" altLang="zh-CN" sz="2400" dirty="0"/>
              <a:t>}</a:t>
            </a:r>
            <a:endParaRPr lang="en-AU" altLang="zh-CN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/>
              <a:t>Question:</a:t>
            </a:r>
            <a:r>
              <a:rPr lang="zh-CN" altLang="en-US" sz="2400" dirty="0"/>
              <a:t> </a:t>
            </a:r>
            <a:r>
              <a:rPr lang="en-US" altLang="zh-CN" sz="2400" dirty="0"/>
              <a:t>is</a:t>
            </a:r>
            <a:r>
              <a:rPr lang="zh-CN" altLang="en-US" sz="2400" dirty="0"/>
              <a:t> </a:t>
            </a:r>
            <a:r>
              <a:rPr lang="en-US" altLang="zh-CN" sz="2400" dirty="0"/>
              <a:t>b</a:t>
            </a:r>
            <a:r>
              <a:rPr lang="zh-CN" altLang="en-US" sz="2400" dirty="0"/>
              <a:t> </a:t>
            </a:r>
            <a:r>
              <a:rPr lang="en-US" altLang="zh-CN" sz="2400" dirty="0"/>
              <a:t>in</a:t>
            </a:r>
            <a:r>
              <a:rPr lang="zh-CN" altLang="en-US" sz="2400" dirty="0"/>
              <a:t> </a:t>
            </a:r>
            <a:r>
              <a:rPr lang="en-US" altLang="zh-CN" sz="2400" dirty="0"/>
              <a:t>S</a:t>
            </a:r>
            <a:r>
              <a:rPr lang="en-US" altLang="zh-CN" sz="2400" baseline="-25000" dirty="0"/>
              <a:t>b</a:t>
            </a:r>
            <a:r>
              <a:rPr lang="en-US" altLang="zh-CN" sz="2400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/>
              <a:t>If</a:t>
            </a:r>
            <a:r>
              <a:rPr lang="zh-CN" altLang="en-US" sz="2400" dirty="0"/>
              <a:t> </a:t>
            </a:r>
            <a:r>
              <a:rPr lang="en-US" altLang="zh-CN" sz="2400" dirty="0"/>
              <a:t>yes,</a:t>
            </a:r>
            <a:r>
              <a:rPr lang="zh-CN" altLang="en-US" sz="2400" dirty="0"/>
              <a:t> </a:t>
            </a:r>
            <a:r>
              <a:rPr lang="en-US" altLang="zh-CN" sz="2400" dirty="0"/>
              <a:t>by</a:t>
            </a:r>
            <a:r>
              <a:rPr lang="zh-CN" altLang="en-US" sz="2400" dirty="0"/>
              <a:t> </a:t>
            </a:r>
            <a:r>
              <a:rPr lang="en-US" altLang="zh-CN" sz="2400" dirty="0"/>
              <a:t>definition</a:t>
            </a:r>
            <a:r>
              <a:rPr lang="zh-CN" altLang="en-US" sz="2400" dirty="0"/>
              <a:t> </a:t>
            </a:r>
            <a:r>
              <a:rPr lang="en-US" altLang="zh-CN" sz="2400" dirty="0"/>
              <a:t>of</a:t>
            </a:r>
            <a:r>
              <a:rPr lang="zh-CN" altLang="en-US" sz="2400" dirty="0"/>
              <a:t> </a:t>
            </a:r>
            <a:r>
              <a:rPr lang="en-US" altLang="zh-CN" sz="2400" dirty="0"/>
              <a:t>S</a:t>
            </a:r>
            <a:r>
              <a:rPr lang="en-US" altLang="zh-CN" sz="2400" baseline="-25000" dirty="0"/>
              <a:t>b</a:t>
            </a:r>
            <a:r>
              <a:rPr lang="en-US" altLang="zh-CN" sz="2400" dirty="0"/>
              <a:t>,</a:t>
            </a:r>
            <a:r>
              <a:rPr lang="zh-CN" altLang="en-US" sz="2400" dirty="0"/>
              <a:t> </a:t>
            </a:r>
            <a:r>
              <a:rPr lang="en-US" altLang="zh-CN" sz="2400" dirty="0"/>
              <a:t>b</a:t>
            </a:r>
            <a:r>
              <a:rPr lang="zh-CN" altLang="en-US" sz="2400" dirty="0"/>
              <a:t> </a:t>
            </a:r>
            <a:r>
              <a:rPr lang="en-US" altLang="zh-CN" sz="2400" dirty="0"/>
              <a:t>should</a:t>
            </a:r>
            <a:r>
              <a:rPr lang="zh-CN" altLang="en-US" sz="2400" dirty="0"/>
              <a:t> </a:t>
            </a:r>
            <a:r>
              <a:rPr lang="en-US" altLang="zh-CN" sz="2400" dirty="0"/>
              <a:t>not</a:t>
            </a:r>
            <a:r>
              <a:rPr lang="zh-CN" altLang="en-US" sz="2400" dirty="0"/>
              <a:t> </a:t>
            </a:r>
            <a:r>
              <a:rPr lang="en-US" altLang="zh-CN" sz="2400" dirty="0"/>
              <a:t>be</a:t>
            </a:r>
            <a:r>
              <a:rPr lang="zh-CN" altLang="en-US" sz="2400" dirty="0"/>
              <a:t> </a:t>
            </a:r>
            <a:r>
              <a:rPr lang="en-US" altLang="zh-CN" sz="2400" dirty="0"/>
              <a:t>in</a:t>
            </a:r>
            <a:r>
              <a:rPr lang="zh-CN" altLang="en-US" sz="2400" dirty="0"/>
              <a:t> </a:t>
            </a:r>
            <a:r>
              <a:rPr lang="en-US" altLang="zh-CN" sz="2400" dirty="0"/>
              <a:t>S</a:t>
            </a:r>
            <a:r>
              <a:rPr lang="en-US" altLang="zh-CN" sz="2400" baseline="-25000" dirty="0"/>
              <a:t>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/>
              <a:t>If</a:t>
            </a:r>
            <a:r>
              <a:rPr lang="zh-CN" altLang="en-US" sz="2400" dirty="0"/>
              <a:t> </a:t>
            </a:r>
            <a:r>
              <a:rPr lang="en-US" altLang="zh-CN" sz="2400" dirty="0"/>
              <a:t>no,</a:t>
            </a:r>
            <a:r>
              <a:rPr lang="zh-CN" altLang="en-US" sz="2400" dirty="0"/>
              <a:t> </a:t>
            </a:r>
            <a:r>
              <a:rPr lang="en-US" altLang="zh-CN" sz="2400" dirty="0"/>
              <a:t>by</a:t>
            </a:r>
            <a:r>
              <a:rPr lang="zh-CN" altLang="en-US" sz="2400" dirty="0"/>
              <a:t> </a:t>
            </a:r>
            <a:r>
              <a:rPr lang="en-US" altLang="zh-CN" sz="2400" dirty="0"/>
              <a:t>definition</a:t>
            </a:r>
            <a:r>
              <a:rPr lang="zh-CN" altLang="en-US" sz="2400" dirty="0"/>
              <a:t> </a:t>
            </a:r>
            <a:r>
              <a:rPr lang="en-US" altLang="zh-CN" sz="2400" dirty="0"/>
              <a:t>of</a:t>
            </a:r>
            <a:r>
              <a:rPr lang="zh-CN" altLang="en-US" sz="2400" dirty="0"/>
              <a:t> </a:t>
            </a:r>
            <a:r>
              <a:rPr lang="en-US" altLang="zh-CN" sz="2400" dirty="0"/>
              <a:t>S</a:t>
            </a:r>
            <a:r>
              <a:rPr lang="en-US" altLang="zh-CN" sz="2400" baseline="-25000" dirty="0"/>
              <a:t>b</a:t>
            </a:r>
            <a:r>
              <a:rPr lang="en-US" altLang="zh-CN" sz="2400" dirty="0"/>
              <a:t>,</a:t>
            </a:r>
            <a:r>
              <a:rPr lang="zh-CN" altLang="en-US" sz="2400" dirty="0"/>
              <a:t> </a:t>
            </a:r>
            <a:r>
              <a:rPr lang="en-US" altLang="zh-CN" sz="2400" dirty="0"/>
              <a:t>b</a:t>
            </a:r>
            <a:r>
              <a:rPr lang="zh-CN" altLang="en-US" sz="2400" dirty="0"/>
              <a:t> </a:t>
            </a:r>
            <a:r>
              <a:rPr lang="en-US" altLang="zh-CN" sz="2400" dirty="0"/>
              <a:t>should</a:t>
            </a:r>
            <a:r>
              <a:rPr lang="zh-CN" altLang="en-US" sz="2400" dirty="0"/>
              <a:t> </a:t>
            </a:r>
            <a:r>
              <a:rPr lang="en-US" altLang="zh-CN" sz="2400" dirty="0"/>
              <a:t>be</a:t>
            </a:r>
            <a:r>
              <a:rPr lang="zh-CN" altLang="en-US" sz="2400" dirty="0"/>
              <a:t> </a:t>
            </a:r>
            <a:r>
              <a:rPr lang="en-US" altLang="zh-CN" sz="2400" dirty="0"/>
              <a:t>in</a:t>
            </a:r>
            <a:r>
              <a:rPr lang="zh-CN" altLang="en-US" sz="2400" dirty="0"/>
              <a:t> </a:t>
            </a:r>
            <a:r>
              <a:rPr lang="en-US" altLang="zh-CN" sz="2400" dirty="0"/>
              <a:t>S</a:t>
            </a:r>
            <a:r>
              <a:rPr lang="en-US" altLang="zh-CN" sz="2400" baseline="-25000" dirty="0"/>
              <a:t>b</a:t>
            </a:r>
            <a:endParaRPr lang="en-AU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55074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4" name="Text Box 4"/>
          <p:cNvSpPr txBox="1">
            <a:spLocks noChangeArrowheads="1"/>
          </p:cNvSpPr>
          <p:nvPr/>
        </p:nvSpPr>
        <p:spPr bwMode="auto">
          <a:xfrm>
            <a:off x="564280" y="1145948"/>
            <a:ext cx="7159973" cy="5309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3000" dirty="0">
                <a:solidFill>
                  <a:schemeClr val="tx1"/>
                </a:solidFill>
                <a:latin typeface="+mn-lt"/>
              </a:rPr>
              <a:t>Let </a:t>
            </a:r>
            <a:r>
              <a:rPr lang="en-US" sz="3000" dirty="0">
                <a:solidFill>
                  <a:srgbClr val="FFFF00"/>
                </a:solidFill>
                <a:latin typeface="+mn-lt"/>
              </a:rPr>
              <a:t>L</a:t>
            </a:r>
            <a:r>
              <a:rPr lang="en-US" sz="3000" dirty="0">
                <a:solidFill>
                  <a:schemeClr val="tx1"/>
                </a:solidFill>
                <a:latin typeface="+mn-lt"/>
              </a:rPr>
              <a:t> be any set and </a:t>
            </a:r>
            <a:r>
              <a:rPr lang="en-US" sz="3000" dirty="0">
                <a:solidFill>
                  <a:srgbClr val="FFFF00"/>
                </a:solidFill>
                <a:latin typeface="+mn-lt"/>
              </a:rPr>
              <a:t>2</a:t>
            </a:r>
            <a:r>
              <a:rPr lang="en-US" sz="3000" baseline="30000" dirty="0">
                <a:solidFill>
                  <a:srgbClr val="FFFF00"/>
                </a:solidFill>
                <a:latin typeface="+mn-lt"/>
              </a:rPr>
              <a:t>L</a:t>
            </a:r>
            <a:r>
              <a:rPr lang="en-US" sz="3000" dirty="0">
                <a:solidFill>
                  <a:schemeClr val="tx1"/>
                </a:solidFill>
                <a:latin typeface="+mn-lt"/>
              </a:rPr>
              <a:t> be the power set of </a:t>
            </a:r>
            <a:r>
              <a:rPr lang="en-US" sz="3000" dirty="0">
                <a:solidFill>
                  <a:srgbClr val="FFFF00"/>
                </a:solidFill>
                <a:latin typeface="+mn-lt"/>
              </a:rPr>
              <a:t>L</a:t>
            </a:r>
          </a:p>
        </p:txBody>
      </p:sp>
      <p:sp>
        <p:nvSpPr>
          <p:cNvPr id="629767" name="Text Box 7"/>
          <p:cNvSpPr txBox="1">
            <a:spLocks noChangeArrowheads="1"/>
          </p:cNvSpPr>
          <p:nvPr/>
        </p:nvSpPr>
        <p:spPr bwMode="auto">
          <a:xfrm>
            <a:off x="564281" y="2866405"/>
            <a:ext cx="11095896" cy="5309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3000" dirty="0">
                <a:solidFill>
                  <a:schemeClr val="tx2"/>
                </a:solidFill>
                <a:latin typeface="+mn-lt"/>
              </a:rPr>
              <a:t>Proof</a:t>
            </a:r>
            <a:r>
              <a:rPr lang="en-US" sz="3000" dirty="0">
                <a:solidFill>
                  <a:schemeClr val="tx1"/>
                </a:solidFill>
                <a:latin typeface="+mn-lt"/>
              </a:rPr>
              <a:t>: Assume, for a </a:t>
            </a:r>
            <a:r>
              <a:rPr lang="en-US" sz="3000" dirty="0">
                <a:solidFill>
                  <a:schemeClr val="tx2"/>
                </a:solidFill>
                <a:latin typeface="+mn-lt"/>
              </a:rPr>
              <a:t>contradiction</a:t>
            </a:r>
            <a:r>
              <a:rPr lang="en-US" sz="3000" dirty="0">
                <a:solidFill>
                  <a:schemeClr val="tx1"/>
                </a:solidFill>
                <a:latin typeface="+mn-lt"/>
              </a:rPr>
              <a:t>, there is an onto function </a:t>
            </a:r>
            <a:r>
              <a:rPr lang="en-US" sz="3000" dirty="0">
                <a:solidFill>
                  <a:srgbClr val="FFFF00"/>
                </a:solidFill>
                <a:latin typeface="+mn-lt"/>
              </a:rPr>
              <a:t>f : L </a:t>
            </a:r>
            <a:r>
              <a:rPr lang="en-US" sz="3000" dirty="0">
                <a:solidFill>
                  <a:srgbClr val="FFFF00"/>
                </a:solidFill>
                <a:latin typeface="+mn-lt"/>
                <a:sym typeface="Symbol" pitchFamily="18" charset="2"/>
              </a:rPr>
              <a:t></a:t>
            </a:r>
            <a:r>
              <a:rPr lang="en-US" sz="3000" dirty="0">
                <a:solidFill>
                  <a:srgbClr val="FFFF00"/>
                </a:solidFill>
                <a:latin typeface="+mn-lt"/>
              </a:rPr>
              <a:t> 2</a:t>
            </a:r>
            <a:r>
              <a:rPr lang="en-US" sz="3000" baseline="30000" dirty="0">
                <a:solidFill>
                  <a:srgbClr val="FFFF00"/>
                </a:solidFill>
                <a:latin typeface="+mn-lt"/>
              </a:rPr>
              <a:t>L</a:t>
            </a:r>
          </a:p>
        </p:txBody>
      </p:sp>
      <p:sp>
        <p:nvSpPr>
          <p:cNvPr id="629768" name="Text Box 8"/>
          <p:cNvSpPr txBox="1">
            <a:spLocks noChangeArrowheads="1"/>
          </p:cNvSpPr>
          <p:nvPr/>
        </p:nvSpPr>
        <p:spPr bwMode="auto">
          <a:xfrm>
            <a:off x="564280" y="3436765"/>
            <a:ext cx="5341527" cy="5309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chemeClr val="tx2"/>
                </a:solidFill>
                <a:latin typeface="+mn-lt"/>
              </a:rPr>
              <a:t>Define</a:t>
            </a:r>
            <a:r>
              <a:rPr lang="en-US" sz="3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3000" dirty="0">
                <a:solidFill>
                  <a:srgbClr val="FFFF00"/>
                </a:solidFill>
                <a:latin typeface="+mn-lt"/>
              </a:rPr>
              <a:t>S = { x </a:t>
            </a:r>
            <a:r>
              <a:rPr lang="en-US" sz="3000" dirty="0">
                <a:solidFill>
                  <a:srgbClr val="FFFF00"/>
                </a:solidFill>
                <a:latin typeface="+mn-lt"/>
                <a:sym typeface="Symbol" pitchFamily="18" charset="2"/>
              </a:rPr>
              <a:t> L | x  f(x) } </a:t>
            </a:r>
            <a:r>
              <a:rPr lang="en-US" dirty="0">
                <a:solidFill>
                  <a:srgbClr val="FFFF00"/>
                </a:solidFill>
                <a:latin typeface="+mn-lt"/>
                <a:sym typeface="Symbol" pitchFamily="18" charset="2"/>
              </a:rPr>
              <a:t> </a:t>
            </a:r>
            <a:r>
              <a:rPr lang="en-US" sz="3000" dirty="0">
                <a:solidFill>
                  <a:srgbClr val="FFFF00"/>
                </a:solidFill>
                <a:latin typeface="+mn-lt"/>
                <a:sym typeface="Symbol" pitchFamily="18" charset="2"/>
              </a:rPr>
              <a:t>2</a:t>
            </a:r>
            <a:r>
              <a:rPr lang="en-US" sz="3000" baseline="30000" dirty="0">
                <a:solidFill>
                  <a:srgbClr val="FFFF00"/>
                </a:solidFill>
                <a:latin typeface="+mn-lt"/>
                <a:sym typeface="Symbol" pitchFamily="18" charset="2"/>
              </a:rPr>
              <a:t>L</a:t>
            </a:r>
            <a:r>
              <a:rPr lang="en-US" sz="3000" dirty="0">
                <a:solidFill>
                  <a:srgbClr val="FFFF00"/>
                </a:solidFill>
                <a:latin typeface="+mn-lt"/>
              </a:rPr>
              <a:t> </a:t>
            </a:r>
          </a:p>
        </p:txBody>
      </p:sp>
      <p:sp>
        <p:nvSpPr>
          <p:cNvPr id="629770" name="Text Box 10"/>
          <p:cNvSpPr txBox="1">
            <a:spLocks noChangeArrowheads="1"/>
          </p:cNvSpPr>
          <p:nvPr/>
        </p:nvSpPr>
        <p:spPr bwMode="auto">
          <a:xfrm>
            <a:off x="564280" y="4167192"/>
            <a:ext cx="8266655" cy="22852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chemeClr val="tx1"/>
                </a:solidFill>
                <a:latin typeface="+mn-lt"/>
              </a:rPr>
              <a:t>If </a:t>
            </a:r>
            <a:r>
              <a:rPr lang="en-US" sz="3000" dirty="0">
                <a:solidFill>
                  <a:srgbClr val="FFFF00"/>
                </a:solidFill>
                <a:latin typeface="+mn-lt"/>
              </a:rPr>
              <a:t>f</a:t>
            </a:r>
            <a:r>
              <a:rPr lang="en-US" sz="3000" dirty="0">
                <a:solidFill>
                  <a:schemeClr val="tx1"/>
                </a:solidFill>
                <a:latin typeface="+mn-lt"/>
              </a:rPr>
              <a:t> is onto, then there is a </a:t>
            </a:r>
            <a:r>
              <a:rPr lang="en-US" sz="3000" dirty="0">
                <a:solidFill>
                  <a:srgbClr val="FFFF00"/>
                </a:solidFill>
                <a:latin typeface="+mn-lt"/>
              </a:rPr>
              <a:t>y </a:t>
            </a:r>
            <a:r>
              <a:rPr lang="en-US" sz="3000" dirty="0">
                <a:solidFill>
                  <a:srgbClr val="FFFF00"/>
                </a:solidFill>
                <a:latin typeface="+mn-lt"/>
                <a:sym typeface="Symbol" pitchFamily="18" charset="2"/>
              </a:rPr>
              <a:t> L</a:t>
            </a:r>
            <a:r>
              <a:rPr lang="en-US" sz="3000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3000" dirty="0">
                <a:solidFill>
                  <a:schemeClr val="tx1"/>
                </a:solidFill>
                <a:latin typeface="+mn-lt"/>
              </a:rPr>
              <a:t>with </a:t>
            </a:r>
            <a:r>
              <a:rPr lang="en-US" sz="3000" dirty="0">
                <a:solidFill>
                  <a:srgbClr val="FFFF00"/>
                </a:solidFill>
                <a:latin typeface="+mn-lt"/>
              </a:rPr>
              <a:t>f(y) = S</a:t>
            </a:r>
          </a:p>
          <a:p>
            <a:endParaRPr lang="en-US" sz="3000" dirty="0">
              <a:solidFill>
                <a:schemeClr val="tx1"/>
              </a:solidFill>
              <a:latin typeface="+mn-lt"/>
            </a:endParaRPr>
          </a:p>
          <a:p>
            <a:r>
              <a:rPr lang="en-US" sz="3000" dirty="0">
                <a:solidFill>
                  <a:schemeClr val="tx1"/>
                </a:solidFill>
                <a:latin typeface="+mn-lt"/>
              </a:rPr>
              <a:t>Suppose </a:t>
            </a:r>
            <a:r>
              <a:rPr lang="en-US" sz="3000" dirty="0">
                <a:solidFill>
                  <a:srgbClr val="FFFF00"/>
                </a:solidFill>
                <a:latin typeface="+mn-lt"/>
              </a:rPr>
              <a:t>y </a:t>
            </a:r>
            <a:r>
              <a:rPr lang="en-US" sz="3000" dirty="0">
                <a:solidFill>
                  <a:srgbClr val="FFFF00"/>
                </a:solidFill>
                <a:latin typeface="+mn-lt"/>
                <a:sym typeface="Symbol" pitchFamily="18" charset="2"/>
              </a:rPr>
              <a:t> S</a:t>
            </a:r>
            <a:r>
              <a:rPr lang="en-US" sz="3000" dirty="0">
                <a:solidFill>
                  <a:schemeClr val="tx1"/>
                </a:solidFill>
                <a:latin typeface="+mn-lt"/>
                <a:sym typeface="Symbol" pitchFamily="18" charset="2"/>
              </a:rPr>
              <a:t>. By definition of </a:t>
            </a:r>
            <a:r>
              <a:rPr lang="en-US" sz="3000" dirty="0">
                <a:solidFill>
                  <a:srgbClr val="FFFF00"/>
                </a:solidFill>
                <a:latin typeface="+mn-lt"/>
                <a:sym typeface="Symbol" pitchFamily="18" charset="2"/>
              </a:rPr>
              <a:t>S</a:t>
            </a:r>
            <a:r>
              <a:rPr lang="en-US" sz="3000" dirty="0">
                <a:solidFill>
                  <a:schemeClr val="tx1"/>
                </a:solidFill>
                <a:latin typeface="+mn-lt"/>
                <a:sym typeface="Symbol" pitchFamily="18" charset="2"/>
              </a:rPr>
              <a:t>, </a:t>
            </a:r>
            <a:r>
              <a:rPr lang="en-US" sz="3000" dirty="0">
                <a:solidFill>
                  <a:srgbClr val="FFFF00"/>
                </a:solidFill>
                <a:latin typeface="+mn-lt"/>
              </a:rPr>
              <a:t>y </a:t>
            </a:r>
            <a:r>
              <a:rPr lang="en-US" sz="3000" dirty="0">
                <a:solidFill>
                  <a:srgbClr val="FFFF00"/>
                </a:solidFill>
                <a:latin typeface="+mn-lt"/>
                <a:sym typeface="Symbol" pitchFamily="18" charset="2"/>
              </a:rPr>
              <a:t> f(y) = S</a:t>
            </a:r>
            <a:r>
              <a:rPr lang="en-US" sz="3000" dirty="0">
                <a:solidFill>
                  <a:schemeClr val="tx1"/>
                </a:solidFill>
                <a:latin typeface="+mn-lt"/>
                <a:sym typeface="Symbol" pitchFamily="18" charset="2"/>
              </a:rPr>
              <a:t>.</a:t>
            </a:r>
          </a:p>
          <a:p>
            <a:r>
              <a:rPr lang="en-US" sz="3000" dirty="0">
                <a:solidFill>
                  <a:schemeClr val="tx1"/>
                </a:solidFill>
                <a:latin typeface="+mn-lt"/>
              </a:rPr>
              <a:t>Suppose </a:t>
            </a:r>
            <a:r>
              <a:rPr lang="en-US" sz="3000" dirty="0">
                <a:solidFill>
                  <a:srgbClr val="FFFF00"/>
                </a:solidFill>
                <a:latin typeface="+mn-lt"/>
                <a:sym typeface="Symbol" pitchFamily="18" charset="2"/>
              </a:rPr>
              <a:t>y  S</a:t>
            </a:r>
            <a:r>
              <a:rPr lang="en-US" sz="3000" dirty="0">
                <a:solidFill>
                  <a:schemeClr val="tx1"/>
                </a:solidFill>
                <a:latin typeface="+mn-lt"/>
                <a:sym typeface="Symbol" pitchFamily="18" charset="2"/>
              </a:rPr>
              <a:t>. By definition of </a:t>
            </a:r>
            <a:r>
              <a:rPr lang="en-US" sz="3000" dirty="0">
                <a:solidFill>
                  <a:srgbClr val="FFFF00"/>
                </a:solidFill>
                <a:latin typeface="+mn-lt"/>
                <a:sym typeface="Symbol" pitchFamily="18" charset="2"/>
              </a:rPr>
              <a:t>S</a:t>
            </a:r>
            <a:r>
              <a:rPr lang="en-US" sz="3000" dirty="0">
                <a:solidFill>
                  <a:schemeClr val="tx1"/>
                </a:solidFill>
                <a:latin typeface="+mn-lt"/>
                <a:sym typeface="Symbol" pitchFamily="18" charset="2"/>
              </a:rPr>
              <a:t>, </a:t>
            </a:r>
            <a:r>
              <a:rPr lang="en-US" sz="3000" dirty="0">
                <a:solidFill>
                  <a:srgbClr val="FFFF00"/>
                </a:solidFill>
                <a:latin typeface="+mn-lt"/>
                <a:sym typeface="Symbol" pitchFamily="18" charset="2"/>
              </a:rPr>
              <a:t>y</a:t>
            </a:r>
            <a:r>
              <a:rPr lang="en-US" sz="3000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3000" dirty="0">
                <a:solidFill>
                  <a:srgbClr val="FFFF00"/>
                </a:solidFill>
                <a:latin typeface="+mn-lt"/>
                <a:sym typeface="Symbol" pitchFamily="18" charset="2"/>
              </a:rPr>
              <a:t> f(y) = S</a:t>
            </a:r>
            <a:r>
              <a:rPr lang="en-US" sz="3000" dirty="0">
                <a:solidFill>
                  <a:schemeClr val="tx1"/>
                </a:solidFill>
                <a:latin typeface="+mn-lt"/>
                <a:sym typeface="Symbol" pitchFamily="18" charset="2"/>
              </a:rPr>
              <a:t>.</a:t>
            </a:r>
          </a:p>
          <a:p>
            <a:r>
              <a:rPr lang="en-US" sz="3000" i="1" dirty="0">
                <a:solidFill>
                  <a:schemeClr val="tx2"/>
                </a:solidFill>
                <a:latin typeface="+mn-lt"/>
                <a:sym typeface="Symbol" pitchFamily="18" charset="2"/>
              </a:rPr>
              <a:t>Contradiction</a:t>
            </a:r>
            <a:r>
              <a:rPr lang="en-US" sz="3000" i="1" dirty="0">
                <a:solidFill>
                  <a:schemeClr val="tx1"/>
                </a:solidFill>
                <a:latin typeface="+mn-lt"/>
                <a:sym typeface="Symbol" pitchFamily="18" charset="2"/>
              </a:rPr>
              <a:t>!</a:t>
            </a:r>
          </a:p>
        </p:txBody>
      </p:sp>
      <p:sp>
        <p:nvSpPr>
          <p:cNvPr id="629773" name="Rectangle 13"/>
          <p:cNvSpPr>
            <a:spLocks noChangeArrowheads="1"/>
          </p:cNvSpPr>
          <p:nvPr/>
        </p:nvSpPr>
        <p:spPr bwMode="auto">
          <a:xfrm>
            <a:off x="9340851" y="7093601"/>
            <a:ext cx="184731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64280" y="2121209"/>
            <a:ext cx="7737631" cy="530915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3000" dirty="0">
                <a:solidFill>
                  <a:schemeClr val="tx2"/>
                </a:solidFill>
                <a:latin typeface="+mn-lt"/>
              </a:rPr>
              <a:t>Theorem</a:t>
            </a:r>
            <a:r>
              <a:rPr lang="en-US" sz="3000" dirty="0">
                <a:solidFill>
                  <a:schemeClr val="tx1"/>
                </a:solidFill>
                <a:latin typeface="+mn-lt"/>
              </a:rPr>
              <a:t>: There is </a:t>
            </a:r>
            <a:r>
              <a:rPr lang="en-US" sz="3000" i="1" dirty="0">
                <a:solidFill>
                  <a:schemeClr val="tx1"/>
                </a:solidFill>
                <a:latin typeface="+mn-lt"/>
              </a:rPr>
              <a:t>no</a:t>
            </a:r>
            <a:r>
              <a:rPr lang="en-US" sz="3000" dirty="0">
                <a:solidFill>
                  <a:schemeClr val="tx1"/>
                </a:solidFill>
                <a:latin typeface="+mn-lt"/>
              </a:rPr>
              <a:t> onto function from </a:t>
            </a:r>
            <a:r>
              <a:rPr lang="en-US" sz="3000" dirty="0">
                <a:solidFill>
                  <a:srgbClr val="FFFF00"/>
                </a:solidFill>
                <a:latin typeface="+mn-lt"/>
              </a:rPr>
              <a:t>L</a:t>
            </a:r>
            <a:r>
              <a:rPr lang="en-US" sz="3000" dirty="0">
                <a:solidFill>
                  <a:schemeClr val="tx1"/>
                </a:solidFill>
                <a:latin typeface="+mn-lt"/>
              </a:rPr>
              <a:t> to </a:t>
            </a:r>
            <a:r>
              <a:rPr lang="en-US" sz="3000" dirty="0">
                <a:solidFill>
                  <a:srgbClr val="FFFF00"/>
                </a:solidFill>
                <a:latin typeface="+mn-lt"/>
              </a:rPr>
              <a:t>2</a:t>
            </a:r>
            <a:r>
              <a:rPr lang="en-US" sz="3000" baseline="30000" dirty="0">
                <a:solidFill>
                  <a:srgbClr val="FFFF00"/>
                </a:solidFill>
                <a:latin typeface="+mn-lt"/>
              </a:rPr>
              <a:t>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4"/>
              <p:cNvSpPr txBox="1">
                <a:spLocks noChangeArrowheads="1"/>
              </p:cNvSpPr>
              <p:nvPr/>
            </p:nvSpPr>
            <p:spPr bwMode="auto">
              <a:xfrm>
                <a:off x="564280" y="599151"/>
                <a:ext cx="8193910" cy="55399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3000" dirty="0">
                    <a:solidFill>
                      <a:schemeClr val="tx1"/>
                    </a:solidFill>
                    <a:latin typeface="+mn-lt"/>
                  </a:rPr>
                  <a:t>f : A </a:t>
                </a:r>
                <a:r>
                  <a:rPr lang="en-US" sz="3000" dirty="0">
                    <a:solidFill>
                      <a:schemeClr val="tx1"/>
                    </a:solidFill>
                    <a:latin typeface="+mn-lt"/>
                    <a:sym typeface="Symbol" pitchFamily="18" charset="2"/>
                  </a:rPr>
                  <a:t></a:t>
                </a:r>
                <a:r>
                  <a:rPr lang="en-US" sz="3000" dirty="0">
                    <a:solidFill>
                      <a:schemeClr val="tx1"/>
                    </a:solidFill>
                    <a:latin typeface="+mn-lt"/>
                    <a:sym typeface="Wingdings" pitchFamily="2" charset="2"/>
                  </a:rPr>
                  <a:t> B is </a:t>
                </a:r>
                <a:r>
                  <a:rPr lang="en-US" sz="3000" i="1" dirty="0">
                    <a:solidFill>
                      <a:schemeClr val="tx1"/>
                    </a:solidFill>
                    <a:latin typeface="+mn-lt"/>
                    <a:sym typeface="Wingdings" pitchFamily="2" charset="2"/>
                  </a:rPr>
                  <a:t>not</a:t>
                </a:r>
                <a:r>
                  <a:rPr lang="en-US" sz="3000" dirty="0">
                    <a:solidFill>
                      <a:schemeClr val="tx1"/>
                    </a:solidFill>
                    <a:latin typeface="+mn-lt"/>
                    <a:sym typeface="Wingdings" pitchFamily="2" charset="2"/>
                  </a:rPr>
                  <a:t> onto   </a:t>
                </a:r>
                <a:r>
                  <a:rPr lang="en-US" sz="3000" dirty="0">
                    <a:solidFill>
                      <a:srgbClr val="FFFF00"/>
                    </a:solidFill>
                    <a:latin typeface="+mn-lt"/>
                    <a:cs typeface="+mn-cs"/>
                    <a:sym typeface="Wingdings" pitchFamily="2" charset="2"/>
                  </a:rPr>
                  <a:t>(</a:t>
                </a:r>
                <a14:m>
                  <m:oMath xmlns:m="http://schemas.openxmlformats.org/officeDocument/2006/math">
                    <m:r>
                      <a:rPr lang="en-AU" sz="30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+mn-cs"/>
                        <a:sym typeface="Wingdings" pitchFamily="2" charset="2"/>
                      </a:rPr>
                      <m:t>∃</m:t>
                    </m:r>
                  </m:oMath>
                </a14:m>
                <a:r>
                  <a:rPr lang="en-US" sz="3000" dirty="0">
                    <a:solidFill>
                      <a:srgbClr val="FFFF00"/>
                    </a:solidFill>
                    <a:latin typeface="+mn-lt"/>
                    <a:cs typeface="+mn-cs"/>
                    <a:sym typeface="Wingdings" pitchFamily="2" charset="2"/>
                  </a:rPr>
                  <a:t>b</a:t>
                </a:r>
                <a:r>
                  <a:rPr lang="en-US" sz="3000" dirty="0">
                    <a:solidFill>
                      <a:srgbClr val="FFFF00"/>
                    </a:solidFill>
                    <a:latin typeface="Calibri"/>
                    <a:cs typeface="+mn-cs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AU" sz="30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+mn-cs"/>
                        <a:sym typeface="Wingdings" pitchFamily="2" charset="2"/>
                      </a:rPr>
                      <m:t>∈</m:t>
                    </m:r>
                  </m:oMath>
                </a14:m>
                <a:r>
                  <a:rPr lang="en-US" sz="3000" dirty="0">
                    <a:solidFill>
                      <a:srgbClr val="FFFF00"/>
                    </a:solidFill>
                    <a:latin typeface="Calibri"/>
                    <a:cs typeface="+mn-cs"/>
                    <a:sym typeface="Wingdings" pitchFamily="2" charset="2"/>
                  </a:rPr>
                  <a:t> </a:t>
                </a:r>
                <a:r>
                  <a:rPr lang="en-US" sz="3000" dirty="0">
                    <a:solidFill>
                      <a:srgbClr val="FFFF00"/>
                    </a:solidFill>
                    <a:latin typeface="+mn-lt"/>
                    <a:cs typeface="+mn-cs"/>
                    <a:sym typeface="Wingdings" pitchFamily="2" charset="2"/>
                  </a:rPr>
                  <a:t>B)(</a:t>
                </a:r>
                <a14:m>
                  <m:oMath xmlns:m="http://schemas.openxmlformats.org/officeDocument/2006/math">
                    <m:r>
                      <a:rPr lang="en-AU" sz="30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+mn-cs"/>
                        <a:sym typeface="Wingdings" pitchFamily="2" charset="2"/>
                      </a:rPr>
                      <m:t>∀</m:t>
                    </m:r>
                  </m:oMath>
                </a14:m>
                <a:r>
                  <a:rPr lang="en-US" sz="3000" dirty="0">
                    <a:solidFill>
                      <a:srgbClr val="FFFF00"/>
                    </a:solidFill>
                    <a:latin typeface="+mn-lt"/>
                    <a:cs typeface="+mn-cs"/>
                    <a:sym typeface="Wingdings" pitchFamily="2" charset="2"/>
                  </a:rPr>
                  <a:t>a</a:t>
                </a:r>
                <a:r>
                  <a:rPr lang="en-US" sz="3000" dirty="0">
                    <a:solidFill>
                      <a:srgbClr val="FFFF00"/>
                    </a:solidFill>
                    <a:latin typeface="Calibri"/>
                    <a:cs typeface="+mn-cs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AU" sz="30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+mn-cs"/>
                        <a:sym typeface="Wingdings" pitchFamily="2" charset="2"/>
                      </a:rPr>
                      <m:t>∈</m:t>
                    </m:r>
                  </m:oMath>
                </a14:m>
                <a:r>
                  <a:rPr lang="en-US" sz="3000" dirty="0">
                    <a:solidFill>
                      <a:srgbClr val="FFFF00"/>
                    </a:solidFill>
                    <a:latin typeface="Calibri"/>
                    <a:cs typeface="+mn-cs"/>
                    <a:sym typeface="Wingdings" pitchFamily="2" charset="2"/>
                  </a:rPr>
                  <a:t> </a:t>
                </a:r>
                <a:r>
                  <a:rPr lang="en-US" sz="3000" dirty="0">
                    <a:solidFill>
                      <a:srgbClr val="FFFF00"/>
                    </a:solidFill>
                    <a:latin typeface="+mn-lt"/>
                    <a:cs typeface="+mn-cs"/>
                    <a:sym typeface="Wingdings" pitchFamily="2" charset="2"/>
                  </a:rPr>
                  <a:t>A)[f(a) </a:t>
                </a:r>
                <a:r>
                  <a:rPr lang="en-US" sz="3000" dirty="0">
                    <a:solidFill>
                      <a:srgbClr val="FFFF00"/>
                    </a:solidFill>
                    <a:latin typeface="Calibri"/>
                    <a:cs typeface="+mn-cs"/>
                    <a:sym typeface="Symbol"/>
                  </a:rPr>
                  <a:t></a:t>
                </a:r>
                <a:r>
                  <a:rPr lang="en-US" sz="3000" dirty="0">
                    <a:solidFill>
                      <a:srgbClr val="FFFF00"/>
                    </a:solidFill>
                    <a:latin typeface="Calibri"/>
                    <a:cs typeface="+mn-cs"/>
                    <a:sym typeface="Wingdings" pitchFamily="2" charset="2"/>
                  </a:rPr>
                  <a:t> </a:t>
                </a:r>
                <a:r>
                  <a:rPr lang="en-US" sz="3000" dirty="0">
                    <a:solidFill>
                      <a:srgbClr val="FFFF00"/>
                    </a:solidFill>
                    <a:latin typeface="+mn-lt"/>
                    <a:cs typeface="+mn-cs"/>
                    <a:sym typeface="Wingdings" pitchFamily="2" charset="2"/>
                  </a:rPr>
                  <a:t>b]</a:t>
                </a:r>
                <a:endParaRPr lang="en-US" sz="30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4280" y="599151"/>
                <a:ext cx="8193910" cy="553998"/>
              </a:xfrm>
              <a:prstGeom prst="rect">
                <a:avLst/>
              </a:prstGeom>
              <a:blipFill>
                <a:blip r:embed="rId3"/>
                <a:stretch>
                  <a:fillRect l="-1703" t="-18182" b="-34091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Gears Cogs Machine - Free photo on Pixabay">
            <a:extLst>
              <a:ext uri="{FF2B5EF4-FFF2-40B4-BE49-F238E27FC236}">
                <a16:creationId xmlns:a16="http://schemas.microsoft.com/office/drawing/2014/main" id="{F742911A-AD71-49BC-A27A-B68AAF36330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6596" y="534646"/>
            <a:ext cx="1544618" cy="1083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379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9767" grpId="0"/>
      <p:bldP spid="629768" grpId="0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2" name="Text Box 4"/>
          <p:cNvSpPr txBox="1">
            <a:spLocks noChangeArrowheads="1"/>
          </p:cNvSpPr>
          <p:nvPr/>
        </p:nvSpPr>
        <p:spPr bwMode="auto">
          <a:xfrm>
            <a:off x="2059894" y="828875"/>
            <a:ext cx="8132618" cy="49167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200" dirty="0">
                <a:solidFill>
                  <a:schemeClr val="tx2"/>
                </a:solidFill>
                <a:latin typeface="+mn-lt"/>
              </a:rPr>
              <a:t>What does this mean?</a:t>
            </a:r>
          </a:p>
          <a:p>
            <a:endParaRPr lang="en-US" sz="3600" dirty="0">
              <a:solidFill>
                <a:schemeClr val="tx1"/>
              </a:solidFill>
              <a:latin typeface="+mn-lt"/>
            </a:endParaRPr>
          </a:p>
          <a:p>
            <a:r>
              <a:rPr lang="en-US" sz="3600" dirty="0">
                <a:solidFill>
                  <a:schemeClr val="tx1"/>
                </a:solidFill>
                <a:latin typeface="+mn-lt"/>
              </a:rPr>
              <a:t>No function from </a:t>
            </a:r>
            <a:r>
              <a:rPr lang="en-US" sz="3600" dirty="0">
                <a:solidFill>
                  <a:srgbClr val="FFFF00"/>
                </a:solidFill>
                <a:latin typeface="+mn-lt"/>
              </a:rPr>
              <a:t>L</a:t>
            </a:r>
            <a:r>
              <a:rPr lang="en-US" sz="3600" dirty="0">
                <a:solidFill>
                  <a:schemeClr val="tx1"/>
                </a:solidFill>
                <a:latin typeface="+mn-lt"/>
              </a:rPr>
              <a:t> to </a:t>
            </a:r>
            <a:r>
              <a:rPr lang="en-US" sz="3600" dirty="0">
                <a:solidFill>
                  <a:srgbClr val="FFFF00"/>
                </a:solidFill>
                <a:latin typeface="+mn-lt"/>
              </a:rPr>
              <a:t>2</a:t>
            </a:r>
            <a:r>
              <a:rPr lang="en-US" sz="3600" baseline="30000" dirty="0">
                <a:solidFill>
                  <a:srgbClr val="FFFF00"/>
                </a:solidFill>
                <a:latin typeface="+mn-lt"/>
              </a:rPr>
              <a:t>L</a:t>
            </a:r>
            <a:r>
              <a:rPr lang="en-US" sz="3600" baseline="30000" dirty="0">
                <a:solidFill>
                  <a:schemeClr val="tx1"/>
                </a:solidFill>
                <a:latin typeface="+mn-lt"/>
              </a:rPr>
              <a:t>  </a:t>
            </a:r>
            <a:br>
              <a:rPr lang="en-US" sz="3600" baseline="30000" dirty="0">
                <a:solidFill>
                  <a:schemeClr val="tx1"/>
                </a:solidFill>
                <a:latin typeface="+mn-lt"/>
              </a:rPr>
            </a:br>
            <a:r>
              <a:rPr lang="en-US" sz="3600" dirty="0">
                <a:solidFill>
                  <a:schemeClr val="tx1"/>
                </a:solidFill>
                <a:latin typeface="+mn-lt"/>
              </a:rPr>
              <a:t>can “cover” all the elements in </a:t>
            </a:r>
            <a:r>
              <a:rPr lang="en-US" sz="3600" dirty="0">
                <a:solidFill>
                  <a:srgbClr val="FFFF00"/>
                </a:solidFill>
                <a:latin typeface="+mn-lt"/>
              </a:rPr>
              <a:t>2</a:t>
            </a:r>
            <a:r>
              <a:rPr lang="en-US" sz="3600" baseline="30000" dirty="0">
                <a:solidFill>
                  <a:srgbClr val="FFFF00"/>
                </a:solidFill>
                <a:latin typeface="+mn-lt"/>
              </a:rPr>
              <a:t>L</a:t>
            </a:r>
          </a:p>
          <a:p>
            <a:r>
              <a:rPr lang="en-US" sz="3600" dirty="0">
                <a:solidFill>
                  <a:schemeClr val="tx1"/>
                </a:solidFill>
                <a:latin typeface="+mn-lt"/>
              </a:rPr>
              <a:t> </a:t>
            </a:r>
          </a:p>
          <a:p>
            <a:r>
              <a:rPr lang="en-US" sz="3600" dirty="0">
                <a:solidFill>
                  <a:schemeClr val="tx1"/>
                </a:solidFill>
                <a:latin typeface="+mn-lt"/>
              </a:rPr>
              <a:t>No matter what the set </a:t>
            </a:r>
            <a:r>
              <a:rPr lang="en-US" sz="3600" dirty="0">
                <a:solidFill>
                  <a:srgbClr val="FFFF00"/>
                </a:solidFill>
                <a:latin typeface="+mn-lt"/>
              </a:rPr>
              <a:t>L</a:t>
            </a:r>
            <a:r>
              <a:rPr lang="en-US" sz="3600" dirty="0">
                <a:solidFill>
                  <a:schemeClr val="tx1"/>
                </a:solidFill>
                <a:latin typeface="+mn-lt"/>
              </a:rPr>
              <a:t> is, </a:t>
            </a:r>
          </a:p>
          <a:p>
            <a:r>
              <a:rPr lang="en-US" sz="3600" dirty="0">
                <a:solidFill>
                  <a:schemeClr val="tx1"/>
                </a:solidFill>
                <a:latin typeface="+mn-lt"/>
              </a:rPr>
              <a:t>the power set </a:t>
            </a:r>
            <a:r>
              <a:rPr lang="en-US" sz="3600" dirty="0">
                <a:solidFill>
                  <a:srgbClr val="FFFF00"/>
                </a:solidFill>
                <a:latin typeface="+mn-lt"/>
              </a:rPr>
              <a:t>2</a:t>
            </a:r>
            <a:r>
              <a:rPr lang="en-US" sz="3600" baseline="30000" dirty="0">
                <a:solidFill>
                  <a:srgbClr val="FFFF00"/>
                </a:solidFill>
                <a:latin typeface="+mn-lt"/>
              </a:rPr>
              <a:t>L</a:t>
            </a:r>
            <a:r>
              <a:rPr lang="en-US" sz="3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3600" i="1" dirty="0">
                <a:solidFill>
                  <a:schemeClr val="tx1"/>
                </a:solidFill>
                <a:latin typeface="+mn-lt"/>
              </a:rPr>
              <a:t>always</a:t>
            </a:r>
            <a:r>
              <a:rPr lang="en-US" sz="3600" dirty="0">
                <a:solidFill>
                  <a:schemeClr val="tx1"/>
                </a:solidFill>
                <a:latin typeface="+mn-lt"/>
              </a:rPr>
              <a:t> has </a:t>
            </a:r>
            <a:br>
              <a:rPr lang="en-US" sz="3600" dirty="0">
                <a:solidFill>
                  <a:schemeClr val="tx1"/>
                </a:solidFill>
                <a:latin typeface="+mn-lt"/>
              </a:rPr>
            </a:br>
            <a:r>
              <a:rPr lang="en-US" sz="3600" dirty="0">
                <a:solidFill>
                  <a:schemeClr val="tx1"/>
                </a:solidFill>
                <a:latin typeface="+mn-lt"/>
              </a:rPr>
              <a:t>strictly larger cardinality than </a:t>
            </a:r>
            <a:r>
              <a:rPr lang="en-US" sz="3600" dirty="0">
                <a:solidFill>
                  <a:srgbClr val="FFFF00"/>
                </a:solidFill>
                <a:latin typeface="+mn-lt"/>
              </a:rPr>
              <a:t>L</a:t>
            </a:r>
          </a:p>
          <a:p>
            <a:endParaRPr lang="en-US" sz="36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692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5" name="Text Box 5"/>
          <p:cNvSpPr txBox="1">
            <a:spLocks noChangeArrowheads="1"/>
          </p:cNvSpPr>
          <p:nvPr/>
        </p:nvSpPr>
        <p:spPr bwMode="auto">
          <a:xfrm>
            <a:off x="2252139" y="2475366"/>
            <a:ext cx="2683748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+mn-lt"/>
              </a:rPr>
              <a:t>{Turing Machines}</a:t>
            </a:r>
          </a:p>
        </p:txBody>
      </p:sp>
      <p:sp>
        <p:nvSpPr>
          <p:cNvPr id="634886" name="Text Box 6"/>
          <p:cNvSpPr txBox="1">
            <a:spLocks noChangeArrowheads="1"/>
          </p:cNvSpPr>
          <p:nvPr/>
        </p:nvSpPr>
        <p:spPr bwMode="auto">
          <a:xfrm>
            <a:off x="3148454" y="3497898"/>
            <a:ext cx="1087157" cy="5601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+mn-lt"/>
              </a:rPr>
              <a:t>{0,1}*</a:t>
            </a:r>
          </a:p>
        </p:txBody>
      </p:sp>
      <p:sp>
        <p:nvSpPr>
          <p:cNvPr id="634887" name="Text Box 7"/>
          <p:cNvSpPr txBox="1">
            <a:spLocks noChangeArrowheads="1"/>
          </p:cNvSpPr>
          <p:nvPr/>
        </p:nvSpPr>
        <p:spPr bwMode="auto">
          <a:xfrm>
            <a:off x="6755986" y="3207553"/>
            <a:ext cx="3537679" cy="10279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+mn-lt"/>
              </a:rPr>
              <a:t>{</a:t>
            </a:r>
            <a:r>
              <a:rPr lang="en-US" sz="3200" i="1" dirty="0">
                <a:solidFill>
                  <a:schemeClr val="tx1"/>
                </a:solidFill>
                <a:latin typeface="+mn-lt"/>
              </a:rPr>
              <a:t>Sets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 of strings </a:t>
            </a:r>
            <a:br>
              <a:rPr lang="en-US" sz="3200" dirty="0">
                <a:solidFill>
                  <a:schemeClr val="tx1"/>
                </a:solidFill>
                <a:latin typeface="+mn-lt"/>
              </a:rPr>
            </a:br>
            <a:r>
              <a:rPr lang="en-US" sz="3200" dirty="0">
                <a:solidFill>
                  <a:schemeClr val="tx1"/>
                </a:solidFill>
                <a:latin typeface="+mn-lt"/>
              </a:rPr>
              <a:t>of </a:t>
            </a:r>
            <a:r>
              <a:rPr lang="en-US" sz="3200" dirty="0">
                <a:solidFill>
                  <a:srgbClr val="FFFF00"/>
                </a:solidFill>
                <a:latin typeface="+mn-lt"/>
              </a:rPr>
              <a:t>0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s and </a:t>
            </a:r>
            <a:r>
              <a:rPr lang="en-US" sz="3200" dirty="0">
                <a:solidFill>
                  <a:srgbClr val="FFFF00"/>
                </a:solidFill>
                <a:latin typeface="+mn-lt"/>
              </a:rPr>
              <a:t>1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s}</a:t>
            </a:r>
          </a:p>
        </p:txBody>
      </p:sp>
      <p:sp>
        <p:nvSpPr>
          <p:cNvPr id="634888" name="Text Box 8"/>
          <p:cNvSpPr txBox="1">
            <a:spLocks noChangeArrowheads="1"/>
          </p:cNvSpPr>
          <p:nvPr/>
        </p:nvSpPr>
        <p:spPr bwMode="auto">
          <a:xfrm>
            <a:off x="6621802" y="2251601"/>
            <a:ext cx="3118161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+mn-lt"/>
              </a:rPr>
              <a:t>{Languages over </a:t>
            </a:r>
            <a:r>
              <a:rPr lang="en-US" b="1" dirty="0">
                <a:solidFill>
                  <a:srgbClr val="FFFF00"/>
                </a:solidFill>
                <a:latin typeface="+mn-lt"/>
              </a:rPr>
              <a:t>{0,1}</a:t>
            </a:r>
            <a:r>
              <a:rPr lang="en-US" b="1" dirty="0">
                <a:solidFill>
                  <a:schemeClr val="tx1"/>
                </a:solidFill>
                <a:latin typeface="+mn-lt"/>
              </a:rPr>
              <a:t>}</a:t>
            </a:r>
          </a:p>
        </p:txBody>
      </p:sp>
      <p:sp>
        <p:nvSpPr>
          <p:cNvPr id="634889" name="Text Box 9"/>
          <p:cNvSpPr txBox="1">
            <a:spLocks noChangeArrowheads="1"/>
          </p:cNvSpPr>
          <p:nvPr/>
        </p:nvSpPr>
        <p:spPr bwMode="auto">
          <a:xfrm>
            <a:off x="2748036" y="4637385"/>
            <a:ext cx="1576072" cy="9694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white"/>
                </a:solidFill>
                <a:latin typeface="+mn-lt"/>
              </a:rPr>
              <a:t>Set</a:t>
            </a:r>
            <a:r>
              <a:rPr lang="en-US" sz="6000" dirty="0">
                <a:solidFill>
                  <a:prstClr val="white"/>
                </a:solidFill>
                <a:latin typeface="+mn-lt"/>
              </a:rPr>
              <a:t> </a:t>
            </a:r>
            <a:r>
              <a:rPr lang="en-US" sz="6000" dirty="0">
                <a:solidFill>
                  <a:srgbClr val="FFFF00"/>
                </a:solidFill>
                <a:latin typeface="+mn-lt"/>
              </a:rPr>
              <a:t>M</a:t>
            </a:r>
          </a:p>
        </p:txBody>
      </p:sp>
      <p:sp>
        <p:nvSpPr>
          <p:cNvPr id="634890" name="Text Box 10"/>
          <p:cNvSpPr txBox="1">
            <a:spLocks noChangeArrowheads="1"/>
          </p:cNvSpPr>
          <p:nvPr/>
        </p:nvSpPr>
        <p:spPr bwMode="auto">
          <a:xfrm>
            <a:off x="7516587" y="4652017"/>
            <a:ext cx="1179668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FFFF00"/>
                </a:solidFill>
                <a:latin typeface="+mn-lt"/>
              </a:rPr>
              <a:t>2</a:t>
            </a:r>
            <a:r>
              <a:rPr lang="en-US" sz="6000" b="1" baseline="30000" dirty="0">
                <a:solidFill>
                  <a:srgbClr val="FFFF00"/>
                </a:solidFill>
                <a:latin typeface="+mn-lt"/>
              </a:rPr>
              <a:t>M</a:t>
            </a:r>
          </a:p>
        </p:txBody>
      </p:sp>
      <p:sp>
        <p:nvSpPr>
          <p:cNvPr id="634896" name="Line 16"/>
          <p:cNvSpPr>
            <a:spLocks noChangeShapeType="1"/>
          </p:cNvSpPr>
          <p:nvPr/>
        </p:nvSpPr>
        <p:spPr bwMode="auto">
          <a:xfrm flipH="1">
            <a:off x="3412016" y="4138016"/>
            <a:ext cx="14288" cy="487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prstClr val="white"/>
              </a:solidFill>
              <a:latin typeface="+mn-lt"/>
            </a:endParaRPr>
          </a:p>
        </p:txBody>
      </p:sp>
      <p:sp>
        <p:nvSpPr>
          <p:cNvPr id="634897" name="Line 17"/>
          <p:cNvSpPr>
            <a:spLocks noChangeShapeType="1"/>
          </p:cNvSpPr>
          <p:nvPr/>
        </p:nvSpPr>
        <p:spPr bwMode="auto">
          <a:xfrm flipH="1">
            <a:off x="3635880" y="4133659"/>
            <a:ext cx="14288" cy="487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prstClr val="white"/>
              </a:solidFill>
              <a:latin typeface="+mn-lt"/>
            </a:endParaRPr>
          </a:p>
        </p:txBody>
      </p:sp>
      <p:sp>
        <p:nvSpPr>
          <p:cNvPr id="634898" name="Line 18"/>
          <p:cNvSpPr>
            <a:spLocks noChangeShapeType="1"/>
          </p:cNvSpPr>
          <p:nvPr/>
        </p:nvSpPr>
        <p:spPr bwMode="auto">
          <a:xfrm flipH="1">
            <a:off x="7845180" y="4248898"/>
            <a:ext cx="14287" cy="48736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prstClr val="white"/>
              </a:solidFill>
              <a:latin typeface="+mn-lt"/>
            </a:endParaRPr>
          </a:p>
        </p:txBody>
      </p:sp>
      <p:sp>
        <p:nvSpPr>
          <p:cNvPr id="634899" name="Line 19"/>
          <p:cNvSpPr>
            <a:spLocks noChangeShapeType="1"/>
          </p:cNvSpPr>
          <p:nvPr/>
        </p:nvSpPr>
        <p:spPr bwMode="auto">
          <a:xfrm flipH="1">
            <a:off x="8054756" y="4244540"/>
            <a:ext cx="14288" cy="487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prstClr val="white"/>
              </a:solidFill>
              <a:latin typeface="+mn-lt"/>
            </a:endParaRPr>
          </a:p>
        </p:txBody>
      </p:sp>
      <p:sp>
        <p:nvSpPr>
          <p:cNvPr id="634900" name="Line 20"/>
          <p:cNvSpPr>
            <a:spLocks noChangeShapeType="1"/>
          </p:cNvSpPr>
          <p:nvPr/>
        </p:nvSpPr>
        <p:spPr bwMode="auto">
          <a:xfrm flipH="1">
            <a:off x="7970535" y="2737760"/>
            <a:ext cx="14287" cy="4873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/>
            <a:tailEnd type="triangle"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prstClr val="white"/>
              </a:solidFill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1883" y="5720954"/>
            <a:ext cx="8127546" cy="10279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+mn-lt"/>
              </a:rPr>
              <a:t>But there is </a:t>
            </a:r>
            <a:r>
              <a:rPr lang="en-US" sz="3200" i="1" dirty="0">
                <a:solidFill>
                  <a:schemeClr val="tx1"/>
                </a:solidFill>
                <a:latin typeface="+mn-lt"/>
              </a:rPr>
              <a:t>no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 onto function from </a:t>
            </a:r>
            <a:br>
              <a:rPr lang="en-US" sz="3200" dirty="0">
                <a:solidFill>
                  <a:schemeClr val="tx1"/>
                </a:solidFill>
                <a:latin typeface="+mn-lt"/>
              </a:rPr>
            </a:br>
            <a:r>
              <a:rPr lang="en-US" sz="3200" dirty="0">
                <a:solidFill>
                  <a:srgbClr val="FFFF00"/>
                </a:solidFill>
                <a:latin typeface="+mn-lt"/>
              </a:rPr>
              <a:t>{Turing Machines}</a:t>
            </a:r>
            <a:r>
              <a:rPr lang="en-US" sz="3200" dirty="0">
                <a:solidFill>
                  <a:srgbClr val="FFFF00"/>
                </a:solidFill>
                <a:latin typeface="+mn-lt"/>
                <a:ea typeface="Cambria Math" panose="02040503050406030204" pitchFamily="18" charset="0"/>
              </a:rPr>
              <a:t> ⊆</a:t>
            </a:r>
            <a:r>
              <a:rPr lang="en-US" sz="3200" dirty="0">
                <a:solidFill>
                  <a:srgbClr val="FFFF00"/>
                </a:solidFill>
                <a:latin typeface="+mn-lt"/>
              </a:rPr>
              <a:t> M  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to </a:t>
            </a:r>
            <a:r>
              <a:rPr lang="en-US" sz="3200" dirty="0">
                <a:solidFill>
                  <a:srgbClr val="FFFF00"/>
                </a:solidFill>
                <a:latin typeface="+mn-lt"/>
              </a:rPr>
              <a:t>2^M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. </a:t>
            </a:r>
            <a:r>
              <a:rPr lang="en-US" sz="3200" dirty="0">
                <a:solidFill>
                  <a:schemeClr val="tx2"/>
                </a:solidFill>
                <a:latin typeface="+mn-lt"/>
              </a:rPr>
              <a:t>Contradiction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!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491883" y="880513"/>
            <a:ext cx="11313335" cy="132036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+mn-lt"/>
              </a:rPr>
              <a:t>Proof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:  Suppose all languages are recognizable. Then for all </a:t>
            </a:r>
            <a:r>
              <a:rPr lang="en-US" sz="2800" dirty="0">
                <a:solidFill>
                  <a:srgbClr val="FFFF00"/>
                </a:solidFill>
                <a:latin typeface="+mn-lt"/>
              </a:rPr>
              <a:t>L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, there’s a Turing machine </a:t>
            </a:r>
            <a:r>
              <a:rPr lang="en-US" sz="2800" dirty="0">
                <a:solidFill>
                  <a:srgbClr val="FFFF00"/>
                </a:solidFill>
                <a:latin typeface="+mn-lt"/>
              </a:rPr>
              <a:t>M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for recognizing </a:t>
            </a:r>
            <a:r>
              <a:rPr lang="en-US" sz="2800" dirty="0">
                <a:solidFill>
                  <a:srgbClr val="FFFF00"/>
                </a:solidFill>
                <a:latin typeface="+mn-lt"/>
              </a:rPr>
              <a:t>L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. Hence there is an onto </a:t>
            </a:r>
            <a:br>
              <a:rPr lang="en-US" sz="2800" dirty="0">
                <a:solidFill>
                  <a:schemeClr val="tx1"/>
                </a:solidFill>
                <a:latin typeface="+mn-lt"/>
              </a:rPr>
            </a:br>
            <a:r>
              <a:rPr lang="en-US" sz="2800" dirty="0">
                <a:solidFill>
                  <a:srgbClr val="FFFF00"/>
                </a:solidFill>
                <a:latin typeface="+mn-lt"/>
              </a:rPr>
              <a:t>R: {Turing Machines} </a:t>
            </a:r>
            <a:r>
              <a:rPr lang="en-US" sz="2800" dirty="0">
                <a:solidFill>
                  <a:srgbClr val="FFFF00"/>
                </a:solidFill>
                <a:latin typeface="+mn-lt"/>
                <a:sym typeface="Symbol" pitchFamily="18" charset="2"/>
              </a:rPr>
              <a:t></a:t>
            </a:r>
            <a:r>
              <a:rPr lang="en-US" sz="2800" dirty="0">
                <a:solidFill>
                  <a:srgbClr val="FFFF00"/>
                </a:solidFill>
                <a:latin typeface="+mn-lt"/>
                <a:sym typeface="Wingdings" pitchFamily="2" charset="2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+mn-lt"/>
              </a:rPr>
              <a:t>{Languages}</a:t>
            </a:r>
          </a:p>
        </p:txBody>
      </p:sp>
      <p:sp>
        <p:nvSpPr>
          <p:cNvPr id="2" name="TextBox 1"/>
          <p:cNvSpPr txBox="1"/>
          <p:nvPr/>
        </p:nvSpPr>
        <p:spPr bwMode="auto">
          <a:xfrm rot="5400000">
            <a:off x="3341114" y="2973060"/>
            <a:ext cx="490840" cy="5601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prstClr val="white"/>
                </a:solidFill>
                <a:latin typeface="+mn-lt"/>
                <a:ea typeface="Cambria Math" panose="02040503050406030204" pitchFamily="18" charset="0"/>
              </a:rPr>
              <a:t>⊆</a:t>
            </a:r>
            <a:endParaRPr lang="en-US" sz="3000" b="1" dirty="0">
              <a:solidFill>
                <a:srgbClr val="92D050"/>
              </a:solidFill>
              <a:latin typeface="+mn-lt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84130" y="154059"/>
            <a:ext cx="11055330" cy="7355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chemeClr val="tx2"/>
                </a:solidFill>
                <a:latin typeface="+mn-lt"/>
                <a:cs typeface="Calibri" pitchFamily="34" charset="0"/>
              </a:rPr>
              <a:t>Thm:</a:t>
            </a:r>
            <a:r>
              <a:rPr lang="en-US" sz="4400" dirty="0" err="1">
                <a:solidFill>
                  <a:schemeClr val="tx1"/>
                </a:solidFill>
                <a:latin typeface="+mn-lt"/>
                <a:cs typeface="Calibri" pitchFamily="34" charset="0"/>
              </a:rPr>
              <a:t>There</a:t>
            </a:r>
            <a:r>
              <a:rPr lang="en-US" sz="4400" dirty="0">
                <a:solidFill>
                  <a:schemeClr val="tx1"/>
                </a:solidFill>
                <a:latin typeface="+mn-lt"/>
                <a:cs typeface="Calibri" pitchFamily="34" charset="0"/>
              </a:rPr>
              <a:t> are non-recognizable languages</a:t>
            </a:r>
          </a:p>
        </p:txBody>
      </p:sp>
      <p:pic>
        <p:nvPicPr>
          <p:cNvPr id="17" name="Picture 16" descr="Gears Cogs Machine - Free photo on Pixabay">
            <a:extLst>
              <a:ext uri="{FF2B5EF4-FFF2-40B4-BE49-F238E27FC236}">
                <a16:creationId xmlns:a16="http://schemas.microsoft.com/office/drawing/2014/main" id="{BDB019C9-9627-4FFA-86C1-6D2B30C74B2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6596" y="1804987"/>
            <a:ext cx="1544618" cy="1083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111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885" grpId="0"/>
      <p:bldP spid="634886" grpId="0"/>
      <p:bldP spid="634887" grpId="0"/>
      <p:bldP spid="634888" grpId="0"/>
      <p:bldP spid="634889" grpId="0"/>
      <p:bldP spid="634890" grpId="0"/>
      <p:bldP spid="634896" grpId="0" animBg="1"/>
      <p:bldP spid="634897" grpId="0" animBg="1"/>
      <p:bldP spid="634898" grpId="0" animBg="1"/>
      <p:bldP spid="634899" grpId="0" animBg="1"/>
      <p:bldP spid="634900" grpId="0" animBg="1"/>
      <p:bldP spid="23" grpId="0"/>
      <p:bldP spid="19" grpId="0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52CCFF7-B68F-D642-866D-F10B7E237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Undecidable problems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C3AC3F1-8E78-7E4F-8BA0-BD6C71B43D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592332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FFB05-B9E2-494D-AAAB-603196E52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Unrecognisable to undecidable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5BF04-6A7F-E542-8059-F16DACE16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We just saw that there exist unrecognisable languages</a:t>
            </a:r>
          </a:p>
          <a:p>
            <a:pPr lvl="1"/>
            <a:r>
              <a:rPr lang="en-AU" dirty="0"/>
              <a:t>However, it does not tell us a specific one!</a:t>
            </a:r>
          </a:p>
          <a:p>
            <a:r>
              <a:rPr lang="en-AU" dirty="0"/>
              <a:t>In practice, we care about decidability more</a:t>
            </a:r>
          </a:p>
          <a:p>
            <a:pPr lvl="1"/>
            <a:r>
              <a:rPr lang="en-AU" dirty="0"/>
              <a:t>It will be useless/undesirable if we cannot be sure if TM rejects</a:t>
            </a:r>
          </a:p>
          <a:p>
            <a:r>
              <a:rPr lang="en-AU" dirty="0"/>
              <a:t>Goal: to show that there exist undecidable languages</a:t>
            </a:r>
          </a:p>
          <a:p>
            <a:r>
              <a:rPr lang="en-AU" dirty="0"/>
              <a:t>Recall: </a:t>
            </a:r>
            <a:r>
              <a:rPr lang="en-US" dirty="0">
                <a:solidFill>
                  <a:schemeClr val="tx2"/>
                </a:solidFill>
                <a:cs typeface="Calibri" pitchFamily="34" charset="0"/>
              </a:rPr>
              <a:t>A</a:t>
            </a:r>
            <a:r>
              <a:rPr lang="en-US" baseline="-25000" dirty="0">
                <a:solidFill>
                  <a:schemeClr val="tx2"/>
                </a:solidFill>
                <a:cs typeface="Calibri" pitchFamily="34" charset="0"/>
              </a:rPr>
              <a:t>TM</a:t>
            </a:r>
            <a:r>
              <a:rPr lang="en-US" dirty="0">
                <a:cs typeface="Calibri" pitchFamily="34" charset="0"/>
              </a:rPr>
              <a:t> = { </a:t>
            </a:r>
            <a:r>
              <a:rPr lang="en-US" dirty="0">
                <a:solidFill>
                  <a:srgbClr val="FFFF00"/>
                </a:solidFill>
                <a:cs typeface="Calibri" pitchFamily="34" charset="0"/>
              </a:rPr>
              <a:t>(M, w) </a:t>
            </a:r>
            <a:r>
              <a:rPr lang="en-US" dirty="0">
                <a:cs typeface="Calibri" pitchFamily="34" charset="0"/>
              </a:rPr>
              <a:t>|  </a:t>
            </a:r>
            <a:r>
              <a:rPr lang="en-US" dirty="0">
                <a:solidFill>
                  <a:srgbClr val="FFFF00"/>
                </a:solidFill>
                <a:cs typeface="Calibri" pitchFamily="34" charset="0"/>
              </a:rPr>
              <a:t>M</a:t>
            </a:r>
            <a:r>
              <a:rPr lang="en-US" dirty="0">
                <a:cs typeface="Calibri" pitchFamily="34" charset="0"/>
              </a:rPr>
              <a:t> encodes a TM over some </a:t>
            </a:r>
            <a:r>
              <a:rPr lang="el-GR" dirty="0">
                <a:solidFill>
                  <a:srgbClr val="FFFF00"/>
                </a:solidFill>
                <a:cs typeface="Calibri" pitchFamily="34" charset="0"/>
              </a:rPr>
              <a:t>Σ</a:t>
            </a:r>
            <a:r>
              <a:rPr lang="en-US" dirty="0">
                <a:cs typeface="Calibri" pitchFamily="34" charset="0"/>
              </a:rPr>
              <a:t>, </a:t>
            </a:r>
            <a:r>
              <a:rPr lang="en-US" dirty="0">
                <a:solidFill>
                  <a:srgbClr val="FFFF00"/>
                </a:solidFill>
                <a:cs typeface="Calibri" pitchFamily="34" charset="0"/>
              </a:rPr>
              <a:t>w</a:t>
            </a:r>
            <a:r>
              <a:rPr lang="en-US" dirty="0">
                <a:cs typeface="Calibri" pitchFamily="34" charset="0"/>
              </a:rPr>
              <a:t> encodes a string over </a:t>
            </a:r>
            <a:r>
              <a:rPr lang="el-GR" dirty="0">
                <a:solidFill>
                  <a:srgbClr val="FFFF00"/>
                </a:solidFill>
                <a:cs typeface="Calibri" pitchFamily="34" charset="0"/>
              </a:rPr>
              <a:t>Σ</a:t>
            </a:r>
            <a:r>
              <a:rPr lang="el-GR" dirty="0">
                <a:cs typeface="Calibri" pitchFamily="34" charset="0"/>
              </a:rPr>
              <a:t> </a:t>
            </a:r>
            <a:r>
              <a:rPr lang="en-US" dirty="0">
                <a:cs typeface="Calibri" pitchFamily="34" charset="0"/>
              </a:rPr>
              <a:t>and </a:t>
            </a:r>
            <a:r>
              <a:rPr lang="en-US" dirty="0">
                <a:solidFill>
                  <a:srgbClr val="FFFF00"/>
                </a:solidFill>
                <a:cs typeface="Calibri" pitchFamily="34" charset="0"/>
              </a:rPr>
              <a:t>M</a:t>
            </a:r>
            <a:r>
              <a:rPr lang="en-US" dirty="0">
                <a:cs typeface="Calibri" pitchFamily="34" charset="0"/>
              </a:rPr>
              <a:t> accepts </a:t>
            </a:r>
            <a:r>
              <a:rPr lang="en-US" dirty="0">
                <a:solidFill>
                  <a:srgbClr val="FFFF00"/>
                </a:solidFill>
                <a:cs typeface="Calibri" pitchFamily="34" charset="0"/>
              </a:rPr>
              <a:t>w</a:t>
            </a:r>
            <a:r>
              <a:rPr lang="en-US" dirty="0">
                <a:cs typeface="Calibri" pitchFamily="34" charset="0"/>
              </a:rPr>
              <a:t>}</a:t>
            </a:r>
          </a:p>
          <a:p>
            <a:pPr marL="0" indent="0">
              <a:buNone/>
            </a:pPr>
            <a:r>
              <a:rPr lang="en-US" b="1" dirty="0">
                <a:cs typeface="Calibri" pitchFamily="34" charset="0"/>
              </a:rPr>
              <a:t>Observation.</a:t>
            </a:r>
            <a:r>
              <a:rPr lang="en-US" dirty="0">
                <a:cs typeface="Calibri" pitchFamily="34" charset="0"/>
              </a:rPr>
              <a:t> A</a:t>
            </a:r>
            <a:r>
              <a:rPr lang="en-US" baseline="-25000" dirty="0">
                <a:cs typeface="Calibri" pitchFamily="34" charset="0"/>
              </a:rPr>
              <a:t>TM </a:t>
            </a:r>
            <a:r>
              <a:rPr lang="en-US" dirty="0">
                <a:cs typeface="Calibri" pitchFamily="34" charset="0"/>
              </a:rPr>
              <a:t>is recognizable. </a:t>
            </a:r>
          </a:p>
          <a:p>
            <a:pPr marL="0" indent="0">
              <a:buNone/>
            </a:pPr>
            <a:r>
              <a:rPr lang="en-US" b="1" dirty="0">
                <a:cs typeface="Calibri" pitchFamily="34" charset="0"/>
              </a:rPr>
              <a:t>Theorem</a:t>
            </a:r>
            <a:r>
              <a:rPr lang="en-US" dirty="0">
                <a:cs typeface="Calibri" pitchFamily="34" charset="0"/>
              </a:rPr>
              <a:t>.[Turing 1936] A</a:t>
            </a:r>
            <a:r>
              <a:rPr lang="en-US" baseline="-25000" dirty="0">
                <a:cs typeface="Calibri" pitchFamily="34" charset="0"/>
              </a:rPr>
              <a:t>TM</a:t>
            </a:r>
            <a:r>
              <a:rPr lang="en-US" dirty="0">
                <a:cs typeface="Calibri" pitchFamily="34" charset="0"/>
              </a:rPr>
              <a:t> is not decidable.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1196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8" name="Text Box 4"/>
          <p:cNvSpPr txBox="1">
            <a:spLocks noChangeArrowheads="1"/>
          </p:cNvSpPr>
          <p:nvPr/>
        </p:nvSpPr>
        <p:spPr bwMode="auto">
          <a:xfrm>
            <a:off x="2196821" y="312016"/>
            <a:ext cx="7805342" cy="5309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3000" dirty="0">
                <a:solidFill>
                  <a:srgbClr val="FFFF00"/>
                </a:solidFill>
                <a:latin typeface="+mn-lt"/>
              </a:rPr>
              <a:t>A</a:t>
            </a:r>
            <a:r>
              <a:rPr lang="en-US" sz="3000" baseline="-25000" dirty="0">
                <a:solidFill>
                  <a:srgbClr val="FFFF00"/>
                </a:solidFill>
                <a:latin typeface="+mn-lt"/>
              </a:rPr>
              <a:t>TM</a:t>
            </a:r>
            <a:r>
              <a:rPr lang="en-US" sz="3000" dirty="0">
                <a:solidFill>
                  <a:srgbClr val="FFFF00"/>
                </a:solidFill>
                <a:latin typeface="+mn-lt"/>
              </a:rPr>
              <a:t> = { (</a:t>
            </a:r>
            <a:r>
              <a:rPr lang="en-US" sz="3000" dirty="0" err="1">
                <a:solidFill>
                  <a:srgbClr val="FFFF00"/>
                </a:solidFill>
                <a:latin typeface="+mn-lt"/>
              </a:rPr>
              <a:t>M,w</a:t>
            </a:r>
            <a:r>
              <a:rPr lang="en-US" sz="3000" dirty="0">
                <a:solidFill>
                  <a:srgbClr val="FFFF00"/>
                </a:solidFill>
                <a:latin typeface="+mn-lt"/>
              </a:rPr>
              <a:t>) | M </a:t>
            </a:r>
            <a:r>
              <a:rPr lang="en-US" sz="3000" dirty="0">
                <a:solidFill>
                  <a:schemeClr val="tx1"/>
                </a:solidFill>
                <a:latin typeface="+mn-lt"/>
              </a:rPr>
              <a:t>is a TM that accepts string </a:t>
            </a:r>
            <a:r>
              <a:rPr lang="en-US" sz="3000" dirty="0">
                <a:solidFill>
                  <a:srgbClr val="FFFF00"/>
                </a:solidFill>
                <a:latin typeface="+mn-lt"/>
              </a:rPr>
              <a:t>w }</a:t>
            </a:r>
          </a:p>
        </p:txBody>
      </p:sp>
      <p:sp>
        <p:nvSpPr>
          <p:cNvPr id="641029" name="Text Box 5"/>
          <p:cNvSpPr txBox="1">
            <a:spLocks noChangeArrowheads="1"/>
          </p:cNvSpPr>
          <p:nvPr/>
        </p:nvSpPr>
        <p:spPr bwMode="auto">
          <a:xfrm>
            <a:off x="804765" y="936626"/>
            <a:ext cx="3228769" cy="5309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3000" dirty="0">
                <a:solidFill>
                  <a:schemeClr val="tx1"/>
                </a:solidFill>
                <a:latin typeface="+mn-lt"/>
              </a:rPr>
              <a:t>A</a:t>
            </a:r>
            <a:r>
              <a:rPr lang="en-US" sz="3000" baseline="-25000" dirty="0">
                <a:solidFill>
                  <a:schemeClr val="tx1"/>
                </a:solidFill>
                <a:latin typeface="+mn-lt"/>
              </a:rPr>
              <a:t>TM</a:t>
            </a:r>
            <a:r>
              <a:rPr lang="en-US" sz="3000" dirty="0">
                <a:solidFill>
                  <a:schemeClr val="tx1"/>
                </a:solidFill>
                <a:latin typeface="+mn-lt"/>
              </a:rPr>
              <a:t> is </a:t>
            </a:r>
            <a:r>
              <a:rPr lang="en-US" sz="3000" dirty="0" err="1">
                <a:solidFill>
                  <a:schemeClr val="tx2"/>
                </a:solidFill>
                <a:latin typeface="+mn-lt"/>
              </a:rPr>
              <a:t>undecidable</a:t>
            </a:r>
            <a:r>
              <a:rPr lang="en-US" sz="3000" dirty="0">
                <a:solidFill>
                  <a:schemeClr val="tx1"/>
                </a:solidFill>
                <a:latin typeface="+mn-lt"/>
              </a:rPr>
              <a:t>:</a:t>
            </a:r>
          </a:p>
        </p:txBody>
      </p:sp>
      <p:sp>
        <p:nvSpPr>
          <p:cNvPr id="641030" name="Text Box 6"/>
          <p:cNvSpPr txBox="1">
            <a:spLocks noChangeArrowheads="1"/>
          </p:cNvSpPr>
          <p:nvPr/>
        </p:nvSpPr>
        <p:spPr bwMode="auto">
          <a:xfrm>
            <a:off x="4121426" y="936626"/>
            <a:ext cx="3986989" cy="5309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chemeClr val="tx1"/>
                </a:solidFill>
                <a:latin typeface="+mn-lt"/>
              </a:rPr>
              <a:t>(proof by </a:t>
            </a:r>
            <a:r>
              <a:rPr lang="en-US" sz="3000" dirty="0">
                <a:solidFill>
                  <a:schemeClr val="tx2"/>
                </a:solidFill>
                <a:latin typeface="+mn-lt"/>
              </a:rPr>
              <a:t>contradiction</a:t>
            </a:r>
            <a:r>
              <a:rPr lang="en-US" sz="3000" dirty="0">
                <a:solidFill>
                  <a:schemeClr val="tx1"/>
                </a:solidFill>
                <a:latin typeface="+mn-lt"/>
              </a:rPr>
              <a:t>)</a:t>
            </a:r>
          </a:p>
        </p:txBody>
      </p:sp>
      <p:sp>
        <p:nvSpPr>
          <p:cNvPr id="641031" name="Text Box 7"/>
          <p:cNvSpPr txBox="1">
            <a:spLocks noChangeArrowheads="1"/>
          </p:cNvSpPr>
          <p:nvPr/>
        </p:nvSpPr>
        <p:spPr bwMode="auto">
          <a:xfrm>
            <a:off x="804765" y="1702350"/>
            <a:ext cx="6566221" cy="5309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chemeClr val="tx1"/>
                </a:solidFill>
                <a:latin typeface="+mn-lt"/>
              </a:rPr>
              <a:t>Suppose </a:t>
            </a:r>
            <a:r>
              <a:rPr lang="en-US" sz="3000" dirty="0">
                <a:solidFill>
                  <a:srgbClr val="FFFF00"/>
                </a:solidFill>
                <a:latin typeface="+mn-lt"/>
              </a:rPr>
              <a:t>H</a:t>
            </a:r>
            <a:r>
              <a:rPr lang="en-US" sz="3000" dirty="0">
                <a:solidFill>
                  <a:schemeClr val="tx1"/>
                </a:solidFill>
                <a:latin typeface="+mn-lt"/>
              </a:rPr>
              <a:t> is a machine that decides A</a:t>
            </a:r>
            <a:r>
              <a:rPr lang="en-US" sz="3000" baseline="-25000" dirty="0">
                <a:solidFill>
                  <a:schemeClr val="tx1"/>
                </a:solidFill>
                <a:latin typeface="+mn-lt"/>
              </a:rPr>
              <a:t>TM</a:t>
            </a:r>
          </a:p>
        </p:txBody>
      </p:sp>
      <p:sp>
        <p:nvSpPr>
          <p:cNvPr id="641032" name="Text Box 8"/>
          <p:cNvSpPr txBox="1">
            <a:spLocks noChangeArrowheads="1"/>
          </p:cNvSpPr>
          <p:nvPr/>
        </p:nvSpPr>
        <p:spPr bwMode="auto">
          <a:xfrm>
            <a:off x="1926938" y="2725274"/>
            <a:ext cx="192392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+mn-lt"/>
              </a:rPr>
              <a:t>H( (</a:t>
            </a:r>
            <a:r>
              <a:rPr lang="en-US" sz="2800" dirty="0" err="1">
                <a:solidFill>
                  <a:srgbClr val="FFFF00"/>
                </a:solidFill>
                <a:latin typeface="+mn-lt"/>
              </a:rPr>
              <a:t>M,w</a:t>
            </a:r>
            <a:r>
              <a:rPr lang="en-US" sz="2800" dirty="0">
                <a:solidFill>
                  <a:srgbClr val="FFFF00"/>
                </a:solidFill>
                <a:latin typeface="+mn-lt"/>
              </a:rPr>
              <a:t>) ) =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033839" y="2287590"/>
            <a:ext cx="5572126" cy="1408113"/>
            <a:chOff x="1909" y="1825"/>
            <a:chExt cx="3510" cy="887"/>
          </a:xfrm>
        </p:grpSpPr>
        <p:sp>
          <p:nvSpPr>
            <p:cNvPr id="641033" name="Text Box 9"/>
            <p:cNvSpPr txBox="1">
              <a:spLocks noChangeArrowheads="1"/>
            </p:cNvSpPr>
            <p:nvPr/>
          </p:nvSpPr>
          <p:spPr bwMode="auto">
            <a:xfrm>
              <a:off x="2204" y="1825"/>
              <a:ext cx="3215" cy="8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3000" dirty="0">
                  <a:solidFill>
                    <a:schemeClr val="tx1"/>
                  </a:solidFill>
                  <a:latin typeface="+mn-lt"/>
                </a:rPr>
                <a:t>Accept	if </a:t>
              </a:r>
              <a:r>
                <a:rPr lang="en-US" sz="3000" dirty="0">
                  <a:solidFill>
                    <a:srgbClr val="FFFF00"/>
                  </a:solidFill>
                  <a:latin typeface="+mn-lt"/>
                </a:rPr>
                <a:t>M</a:t>
              </a:r>
              <a:r>
                <a:rPr lang="en-US" sz="3000" dirty="0">
                  <a:solidFill>
                    <a:schemeClr val="tx1"/>
                  </a:solidFill>
                  <a:latin typeface="+mn-lt"/>
                </a:rPr>
                <a:t> accepts </a:t>
              </a:r>
              <a:r>
                <a:rPr lang="en-US" sz="3000" dirty="0">
                  <a:solidFill>
                    <a:srgbClr val="FFFF00"/>
                  </a:solidFill>
                  <a:latin typeface="+mn-lt"/>
                </a:rPr>
                <a:t>w</a:t>
              </a:r>
            </a:p>
            <a:p>
              <a:pPr algn="l"/>
              <a:endParaRPr lang="en-US" sz="3000" dirty="0">
                <a:solidFill>
                  <a:schemeClr val="tx1"/>
                </a:solidFill>
                <a:latin typeface="+mn-lt"/>
              </a:endParaRPr>
            </a:p>
            <a:p>
              <a:pPr algn="l"/>
              <a:r>
                <a:rPr lang="en-US" sz="3000" dirty="0">
                  <a:solidFill>
                    <a:schemeClr val="tx1"/>
                  </a:solidFill>
                  <a:latin typeface="+mn-lt"/>
                </a:rPr>
                <a:t>Reject 	if </a:t>
              </a:r>
              <a:r>
                <a:rPr lang="en-US" sz="3000" dirty="0">
                  <a:solidFill>
                    <a:srgbClr val="FFFF00"/>
                  </a:solidFill>
                  <a:latin typeface="+mn-lt"/>
                </a:rPr>
                <a:t>M</a:t>
              </a:r>
              <a:r>
                <a:rPr lang="en-US" sz="3000" dirty="0">
                  <a:solidFill>
                    <a:schemeClr val="tx1"/>
                  </a:solidFill>
                  <a:latin typeface="+mn-lt"/>
                </a:rPr>
                <a:t> does not accept </a:t>
              </a:r>
              <a:r>
                <a:rPr lang="en-US" sz="3000" dirty="0">
                  <a:solidFill>
                    <a:srgbClr val="FFFF00"/>
                  </a:solidFill>
                  <a:latin typeface="+mn-lt"/>
                </a:rPr>
                <a:t>w</a:t>
              </a:r>
            </a:p>
          </p:txBody>
        </p:sp>
        <p:sp>
          <p:nvSpPr>
            <p:cNvPr id="641034" name="AutoShape 10"/>
            <p:cNvSpPr>
              <a:spLocks/>
            </p:cNvSpPr>
            <p:nvPr/>
          </p:nvSpPr>
          <p:spPr bwMode="auto">
            <a:xfrm>
              <a:off x="1909" y="1932"/>
              <a:ext cx="229" cy="667"/>
            </a:xfrm>
            <a:prstGeom prst="leftBrace">
              <a:avLst>
                <a:gd name="adj1" fmla="val 47444"/>
                <a:gd name="adj2" fmla="val 50000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641036" name="Text Box 12"/>
          <p:cNvSpPr txBox="1">
            <a:spLocks noChangeArrowheads="1"/>
          </p:cNvSpPr>
          <p:nvPr/>
        </p:nvSpPr>
        <p:spPr bwMode="auto">
          <a:xfrm>
            <a:off x="804765" y="3772803"/>
            <a:ext cx="8546234" cy="9694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3000" dirty="0">
                <a:solidFill>
                  <a:schemeClr val="tx1"/>
                </a:solidFill>
                <a:latin typeface="+mn-lt"/>
              </a:rPr>
              <a:t>Define a new machine </a:t>
            </a:r>
            <a:r>
              <a:rPr lang="en-US" sz="3000" dirty="0">
                <a:solidFill>
                  <a:srgbClr val="FFFF00"/>
                </a:solidFill>
                <a:latin typeface="+mn-lt"/>
              </a:rPr>
              <a:t>D </a:t>
            </a:r>
            <a:r>
              <a:rPr lang="en-US" sz="3000" dirty="0">
                <a:solidFill>
                  <a:schemeClr val="tx1"/>
                </a:solidFill>
                <a:latin typeface="+mn-lt"/>
              </a:rPr>
              <a:t>as follows:</a:t>
            </a:r>
            <a:br>
              <a:rPr lang="en-US" sz="3000" dirty="0">
                <a:solidFill>
                  <a:schemeClr val="tx1"/>
                </a:solidFill>
                <a:latin typeface="+mn-lt"/>
              </a:rPr>
            </a:br>
            <a:r>
              <a:rPr lang="en-US" sz="3000" dirty="0">
                <a:solidFill>
                  <a:srgbClr val="FFFF00"/>
                </a:solidFill>
                <a:latin typeface="+mn-lt"/>
              </a:rPr>
              <a:t>D(M)</a:t>
            </a:r>
            <a:r>
              <a:rPr lang="en-US" sz="3000" dirty="0">
                <a:solidFill>
                  <a:schemeClr val="tx1"/>
                </a:solidFill>
                <a:latin typeface="+mn-lt"/>
              </a:rPr>
              <a:t>:  Run </a:t>
            </a:r>
            <a:r>
              <a:rPr lang="en-US" sz="3000" dirty="0">
                <a:solidFill>
                  <a:srgbClr val="FFFF00"/>
                </a:solidFill>
                <a:latin typeface="+mn-lt"/>
              </a:rPr>
              <a:t>H</a:t>
            </a:r>
            <a:r>
              <a:rPr lang="en-US" sz="3000" dirty="0">
                <a:solidFill>
                  <a:schemeClr val="tx1"/>
                </a:solidFill>
                <a:latin typeface="+mn-lt"/>
              </a:rPr>
              <a:t> on </a:t>
            </a:r>
            <a:r>
              <a:rPr lang="en-US" sz="3000" dirty="0">
                <a:solidFill>
                  <a:srgbClr val="FFFF00"/>
                </a:solidFill>
                <a:latin typeface="+mn-lt"/>
              </a:rPr>
              <a:t>(M,M) </a:t>
            </a:r>
            <a:r>
              <a:rPr lang="en-US" sz="3000" dirty="0">
                <a:solidFill>
                  <a:schemeClr val="tx1"/>
                </a:solidFill>
                <a:latin typeface="+mn-lt"/>
              </a:rPr>
              <a:t>and output the opposite of </a:t>
            </a:r>
            <a:r>
              <a:rPr lang="en-US" sz="3000" dirty="0">
                <a:solidFill>
                  <a:srgbClr val="FFFF00"/>
                </a:solidFill>
                <a:latin typeface="+mn-lt"/>
              </a:rPr>
              <a:t>H</a:t>
            </a:r>
          </a:p>
        </p:txBody>
      </p:sp>
      <p:sp>
        <p:nvSpPr>
          <p:cNvPr id="641037" name="Text Box 13"/>
          <p:cNvSpPr txBox="1">
            <a:spLocks noChangeArrowheads="1"/>
          </p:cNvSpPr>
          <p:nvPr/>
        </p:nvSpPr>
        <p:spPr bwMode="auto">
          <a:xfrm>
            <a:off x="2637069" y="5550936"/>
            <a:ext cx="135646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+mn-lt"/>
              </a:rPr>
              <a:t>D( M ) =</a:t>
            </a: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4033839" y="5091115"/>
            <a:ext cx="6119814" cy="1477963"/>
            <a:chOff x="1953" y="1825"/>
            <a:chExt cx="3855" cy="931"/>
          </a:xfrm>
        </p:grpSpPr>
        <p:sp>
          <p:nvSpPr>
            <p:cNvPr id="641039" name="Text Box 15"/>
            <p:cNvSpPr txBox="1">
              <a:spLocks noChangeArrowheads="1"/>
            </p:cNvSpPr>
            <p:nvPr/>
          </p:nvSpPr>
          <p:spPr bwMode="auto">
            <a:xfrm>
              <a:off x="2204" y="1825"/>
              <a:ext cx="3604" cy="9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3000" dirty="0">
                  <a:solidFill>
                    <a:schemeClr val="tx1"/>
                  </a:solidFill>
                  <a:latin typeface="+mn-lt"/>
                </a:rPr>
                <a:t>Reject	if </a:t>
              </a:r>
              <a:r>
                <a:rPr lang="en-US" sz="3000" dirty="0">
                  <a:solidFill>
                    <a:srgbClr val="FFFF00"/>
                  </a:solidFill>
                  <a:latin typeface="+mn-lt"/>
                </a:rPr>
                <a:t>M</a:t>
              </a:r>
              <a:r>
                <a:rPr lang="en-US" sz="3000" dirty="0">
                  <a:solidFill>
                    <a:schemeClr val="tx1"/>
                  </a:solidFill>
                  <a:latin typeface="+mn-lt"/>
                </a:rPr>
                <a:t>  accepts </a:t>
              </a:r>
              <a:r>
                <a:rPr lang="en-US" sz="3000" dirty="0">
                  <a:solidFill>
                    <a:srgbClr val="FFFF00"/>
                  </a:solidFill>
                  <a:latin typeface="+mn-lt"/>
                </a:rPr>
                <a:t>M</a:t>
              </a:r>
            </a:p>
            <a:p>
              <a:pPr algn="l"/>
              <a:endParaRPr lang="en-US" sz="3000" dirty="0">
                <a:solidFill>
                  <a:schemeClr val="tx1"/>
                </a:solidFill>
                <a:latin typeface="+mn-lt"/>
              </a:endParaRPr>
            </a:p>
            <a:p>
              <a:pPr algn="l"/>
              <a:r>
                <a:rPr lang="en-US" sz="3000" dirty="0">
                  <a:solidFill>
                    <a:schemeClr val="tx1"/>
                  </a:solidFill>
                  <a:latin typeface="+mn-lt"/>
                </a:rPr>
                <a:t>Accept  	if </a:t>
              </a:r>
              <a:r>
                <a:rPr lang="en-US" sz="3000" dirty="0">
                  <a:solidFill>
                    <a:srgbClr val="FFFF00"/>
                  </a:solidFill>
                  <a:latin typeface="+mn-lt"/>
                </a:rPr>
                <a:t>M</a:t>
              </a:r>
              <a:r>
                <a:rPr lang="en-US" sz="3000" dirty="0">
                  <a:solidFill>
                    <a:schemeClr val="tx1"/>
                  </a:solidFill>
                  <a:latin typeface="+mn-lt"/>
                </a:rPr>
                <a:t>  does not accept </a:t>
              </a:r>
              <a:r>
                <a:rPr lang="en-US" sz="3000" dirty="0">
                  <a:solidFill>
                    <a:srgbClr val="FFFF00"/>
                  </a:solidFill>
                  <a:latin typeface="+mn-lt"/>
                </a:rPr>
                <a:t>M</a:t>
              </a:r>
            </a:p>
          </p:txBody>
        </p:sp>
        <p:sp>
          <p:nvSpPr>
            <p:cNvPr id="641040" name="AutoShape 16"/>
            <p:cNvSpPr>
              <a:spLocks/>
            </p:cNvSpPr>
            <p:nvPr/>
          </p:nvSpPr>
          <p:spPr bwMode="auto">
            <a:xfrm>
              <a:off x="1953" y="1920"/>
              <a:ext cx="207" cy="696"/>
            </a:xfrm>
            <a:prstGeom prst="leftBrace">
              <a:avLst>
                <a:gd name="adj1" fmla="val 47444"/>
                <a:gd name="adj2" fmla="val 50000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641041" name="Text Box 17"/>
          <p:cNvSpPr txBox="1">
            <a:spLocks noChangeArrowheads="1"/>
          </p:cNvSpPr>
          <p:nvPr/>
        </p:nvSpPr>
        <p:spPr bwMode="auto">
          <a:xfrm>
            <a:off x="3089773" y="5553398"/>
            <a:ext cx="405880" cy="523220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2"/>
                </a:solidFill>
                <a:latin typeface="+mn-lt"/>
              </a:rPr>
              <a:t>D</a:t>
            </a:r>
          </a:p>
        </p:txBody>
      </p:sp>
      <p:sp>
        <p:nvSpPr>
          <p:cNvPr id="641042" name="Text Box 18"/>
          <p:cNvSpPr txBox="1">
            <a:spLocks noChangeArrowheads="1"/>
          </p:cNvSpPr>
          <p:nvPr/>
        </p:nvSpPr>
        <p:spPr bwMode="auto">
          <a:xfrm>
            <a:off x="6622000" y="5069706"/>
            <a:ext cx="437940" cy="58477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2"/>
                </a:solidFill>
                <a:latin typeface="+mn-lt"/>
              </a:rPr>
              <a:t>D</a:t>
            </a:r>
          </a:p>
        </p:txBody>
      </p:sp>
      <p:sp>
        <p:nvSpPr>
          <p:cNvPr id="641043" name="Text Box 19"/>
          <p:cNvSpPr txBox="1">
            <a:spLocks noChangeArrowheads="1"/>
          </p:cNvSpPr>
          <p:nvPr/>
        </p:nvSpPr>
        <p:spPr bwMode="auto">
          <a:xfrm>
            <a:off x="8387826" y="5069705"/>
            <a:ext cx="437940" cy="58477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2"/>
                </a:solidFill>
                <a:latin typeface="+mn-lt"/>
              </a:rPr>
              <a:t>D</a:t>
            </a:r>
          </a:p>
        </p:txBody>
      </p:sp>
      <p:sp>
        <p:nvSpPr>
          <p:cNvPr id="641044" name="Text Box 20"/>
          <p:cNvSpPr txBox="1">
            <a:spLocks noChangeArrowheads="1"/>
          </p:cNvSpPr>
          <p:nvPr/>
        </p:nvSpPr>
        <p:spPr bwMode="auto">
          <a:xfrm>
            <a:off x="6622000" y="5935862"/>
            <a:ext cx="437940" cy="58477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2"/>
                </a:solidFill>
                <a:latin typeface="+mn-lt"/>
              </a:rPr>
              <a:t>D</a:t>
            </a:r>
          </a:p>
        </p:txBody>
      </p:sp>
      <p:sp>
        <p:nvSpPr>
          <p:cNvPr id="641045" name="Text Box 21"/>
          <p:cNvSpPr txBox="1">
            <a:spLocks noChangeArrowheads="1"/>
          </p:cNvSpPr>
          <p:nvPr/>
        </p:nvSpPr>
        <p:spPr bwMode="auto">
          <a:xfrm>
            <a:off x="9689760" y="5935862"/>
            <a:ext cx="437940" cy="58477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2"/>
                </a:solidFill>
                <a:latin typeface="+mn-lt"/>
              </a:rPr>
              <a:t>D</a:t>
            </a:r>
          </a:p>
        </p:txBody>
      </p:sp>
      <p:pic>
        <p:nvPicPr>
          <p:cNvPr id="20" name="Picture 19" descr="Gears Cogs Machine - Free photo on Pixabay">
            <a:extLst>
              <a:ext uri="{FF2B5EF4-FFF2-40B4-BE49-F238E27FC236}">
                <a16:creationId xmlns:a16="http://schemas.microsoft.com/office/drawing/2014/main" id="{1F354D02-3848-46B9-A83C-45EB0AC30D0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6596" y="540025"/>
            <a:ext cx="1544618" cy="1083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808074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4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4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4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4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4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4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4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4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1030" grpId="0"/>
      <p:bldP spid="641031" grpId="0"/>
      <p:bldP spid="641032" grpId="0"/>
      <p:bldP spid="641036" grpId="0"/>
      <p:bldP spid="641037" grpId="0"/>
      <p:bldP spid="641041" grpId="0" animBg="1"/>
      <p:bldP spid="641042" grpId="0" animBg="1"/>
      <p:bldP spid="641043" grpId="0" animBg="1"/>
      <p:bldP spid="641044" grpId="0" animBg="1"/>
      <p:bldP spid="64104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109" name="Text Box 37"/>
          <p:cNvSpPr txBox="1">
            <a:spLocks noChangeArrowheads="1"/>
          </p:cNvSpPr>
          <p:nvPr/>
        </p:nvSpPr>
        <p:spPr bwMode="auto">
          <a:xfrm>
            <a:off x="3268829" y="200026"/>
            <a:ext cx="5809924" cy="6186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tx2"/>
                </a:solidFill>
                <a:latin typeface="+mn-lt"/>
              </a:rPr>
              <a:t>The table of outputs of </a:t>
            </a:r>
            <a:r>
              <a:rPr lang="en-US" sz="3600" dirty="0">
                <a:solidFill>
                  <a:srgbClr val="FFFF00"/>
                </a:solidFill>
                <a:latin typeface="+mn-lt"/>
              </a:rPr>
              <a:t>H(</a:t>
            </a:r>
            <a:r>
              <a:rPr lang="en-US" sz="3600" dirty="0" err="1">
                <a:solidFill>
                  <a:srgbClr val="FFFF00"/>
                </a:solidFill>
                <a:latin typeface="+mn-lt"/>
              </a:rPr>
              <a:t>x,y</a:t>
            </a:r>
            <a:r>
              <a:rPr lang="en-US" sz="3600" dirty="0">
                <a:solidFill>
                  <a:srgbClr val="FFFF00"/>
                </a:solidFill>
                <a:latin typeface="+mn-lt"/>
              </a:rPr>
              <a:t>)</a:t>
            </a:r>
          </a:p>
        </p:txBody>
      </p:sp>
      <p:grpSp>
        <p:nvGrpSpPr>
          <p:cNvPr id="2" name="Group 47"/>
          <p:cNvGrpSpPr/>
          <p:nvPr/>
        </p:nvGrpSpPr>
        <p:grpSpPr>
          <a:xfrm>
            <a:off x="1998663" y="1220789"/>
            <a:ext cx="7573962" cy="4586629"/>
            <a:chOff x="474663" y="1220788"/>
            <a:chExt cx="7573962" cy="4586629"/>
          </a:xfrm>
        </p:grpSpPr>
        <p:sp>
          <p:nvSpPr>
            <p:cNvPr id="643076" name="Line 4"/>
            <p:cNvSpPr>
              <a:spLocks noChangeShapeType="1"/>
            </p:cNvSpPr>
            <p:nvPr/>
          </p:nvSpPr>
          <p:spPr bwMode="auto">
            <a:xfrm>
              <a:off x="1276350" y="1855788"/>
              <a:ext cx="0" cy="381635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3077" name="Line 5"/>
            <p:cNvSpPr>
              <a:spLocks noChangeShapeType="1"/>
            </p:cNvSpPr>
            <p:nvPr/>
          </p:nvSpPr>
          <p:spPr bwMode="auto">
            <a:xfrm>
              <a:off x="1250950" y="1893888"/>
              <a:ext cx="6797675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3078" name="Text Box 6"/>
            <p:cNvSpPr txBox="1">
              <a:spLocks noChangeArrowheads="1"/>
            </p:cNvSpPr>
            <p:nvPr/>
          </p:nvSpPr>
          <p:spPr bwMode="auto">
            <a:xfrm>
              <a:off x="474663" y="2032000"/>
              <a:ext cx="577402" cy="4431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prstClr val="white"/>
                  </a:solidFill>
                </a:rPr>
                <a:t>M</a:t>
              </a:r>
              <a:r>
                <a:rPr lang="en-US" b="1" baseline="-25000">
                  <a:solidFill>
                    <a:prstClr val="white"/>
                  </a:solidFill>
                </a:rPr>
                <a:t>1</a:t>
              </a:r>
            </a:p>
          </p:txBody>
        </p:sp>
        <p:sp>
          <p:nvSpPr>
            <p:cNvPr id="643079" name="Text Box 7"/>
            <p:cNvSpPr txBox="1">
              <a:spLocks noChangeArrowheads="1"/>
            </p:cNvSpPr>
            <p:nvPr/>
          </p:nvSpPr>
          <p:spPr bwMode="auto">
            <a:xfrm>
              <a:off x="474663" y="2617788"/>
              <a:ext cx="577402" cy="4431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prstClr val="white"/>
                  </a:solidFill>
                </a:rPr>
                <a:t>M</a:t>
              </a:r>
              <a:r>
                <a:rPr lang="en-US" b="1" baseline="-25000">
                  <a:solidFill>
                    <a:prstClr val="white"/>
                  </a:solidFill>
                </a:rPr>
                <a:t>2</a:t>
              </a:r>
            </a:p>
          </p:txBody>
        </p:sp>
        <p:sp>
          <p:nvSpPr>
            <p:cNvPr id="643080" name="Text Box 8"/>
            <p:cNvSpPr txBox="1">
              <a:spLocks noChangeArrowheads="1"/>
            </p:cNvSpPr>
            <p:nvPr/>
          </p:nvSpPr>
          <p:spPr bwMode="auto">
            <a:xfrm>
              <a:off x="474663" y="3205163"/>
              <a:ext cx="577402" cy="4431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prstClr val="white"/>
                  </a:solidFill>
                </a:rPr>
                <a:t>M</a:t>
              </a:r>
              <a:r>
                <a:rPr lang="en-US" b="1" baseline="-25000">
                  <a:solidFill>
                    <a:prstClr val="white"/>
                  </a:solidFill>
                </a:rPr>
                <a:t>3</a:t>
              </a:r>
            </a:p>
          </p:txBody>
        </p:sp>
        <p:sp>
          <p:nvSpPr>
            <p:cNvPr id="643081" name="Text Box 9"/>
            <p:cNvSpPr txBox="1">
              <a:spLocks noChangeArrowheads="1"/>
            </p:cNvSpPr>
            <p:nvPr/>
          </p:nvSpPr>
          <p:spPr bwMode="auto">
            <a:xfrm>
              <a:off x="474663" y="3790950"/>
              <a:ext cx="577402" cy="4431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prstClr val="white"/>
                  </a:solidFill>
                </a:rPr>
                <a:t>M</a:t>
              </a:r>
              <a:r>
                <a:rPr lang="en-US" b="1" baseline="-25000">
                  <a:solidFill>
                    <a:prstClr val="white"/>
                  </a:solidFill>
                </a:rPr>
                <a:t>4</a:t>
              </a:r>
            </a:p>
          </p:txBody>
        </p:sp>
        <p:sp>
          <p:nvSpPr>
            <p:cNvPr id="643082" name="Text Box 10"/>
            <p:cNvSpPr txBox="1">
              <a:spLocks noChangeArrowheads="1"/>
            </p:cNvSpPr>
            <p:nvPr/>
          </p:nvSpPr>
          <p:spPr bwMode="auto">
            <a:xfrm>
              <a:off x="631825" y="4378325"/>
              <a:ext cx="287258" cy="4431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prstClr val="white"/>
                  </a:solidFill>
                </a:rPr>
                <a:t>:</a:t>
              </a:r>
            </a:p>
          </p:txBody>
        </p:sp>
        <p:sp>
          <p:nvSpPr>
            <p:cNvPr id="643087" name="Text Box 15"/>
            <p:cNvSpPr txBox="1">
              <a:spLocks noChangeArrowheads="1"/>
            </p:cNvSpPr>
            <p:nvPr/>
          </p:nvSpPr>
          <p:spPr bwMode="auto">
            <a:xfrm>
              <a:off x="1716088" y="1250950"/>
              <a:ext cx="577402" cy="4431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prstClr val="white"/>
                  </a:solidFill>
                </a:rPr>
                <a:t>M</a:t>
              </a:r>
              <a:r>
                <a:rPr lang="en-US" b="1" baseline="-25000">
                  <a:solidFill>
                    <a:prstClr val="white"/>
                  </a:solidFill>
                </a:rPr>
                <a:t>1</a:t>
              </a:r>
            </a:p>
          </p:txBody>
        </p:sp>
        <p:sp>
          <p:nvSpPr>
            <p:cNvPr id="643088" name="Text Box 16"/>
            <p:cNvSpPr txBox="1">
              <a:spLocks noChangeArrowheads="1"/>
            </p:cNvSpPr>
            <p:nvPr/>
          </p:nvSpPr>
          <p:spPr bwMode="auto">
            <a:xfrm>
              <a:off x="2922588" y="1250950"/>
              <a:ext cx="577402" cy="4431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prstClr val="white"/>
                  </a:solidFill>
                </a:rPr>
                <a:t>M</a:t>
              </a:r>
              <a:r>
                <a:rPr lang="en-US" b="1" baseline="-25000">
                  <a:solidFill>
                    <a:prstClr val="white"/>
                  </a:solidFill>
                </a:rPr>
                <a:t>2</a:t>
              </a:r>
            </a:p>
          </p:txBody>
        </p:sp>
        <p:sp>
          <p:nvSpPr>
            <p:cNvPr id="643089" name="Text Box 17"/>
            <p:cNvSpPr txBox="1">
              <a:spLocks noChangeArrowheads="1"/>
            </p:cNvSpPr>
            <p:nvPr/>
          </p:nvSpPr>
          <p:spPr bwMode="auto">
            <a:xfrm>
              <a:off x="4141788" y="1250950"/>
              <a:ext cx="577402" cy="4431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prstClr val="white"/>
                  </a:solidFill>
                </a:rPr>
                <a:t>M</a:t>
              </a:r>
              <a:r>
                <a:rPr lang="en-US" b="1" baseline="-25000">
                  <a:solidFill>
                    <a:prstClr val="white"/>
                  </a:solidFill>
                </a:rPr>
                <a:t>3</a:t>
              </a:r>
            </a:p>
          </p:txBody>
        </p:sp>
        <p:sp>
          <p:nvSpPr>
            <p:cNvPr id="643090" name="Text Box 18"/>
            <p:cNvSpPr txBox="1">
              <a:spLocks noChangeArrowheads="1"/>
            </p:cNvSpPr>
            <p:nvPr/>
          </p:nvSpPr>
          <p:spPr bwMode="auto">
            <a:xfrm>
              <a:off x="5395913" y="1250950"/>
              <a:ext cx="577402" cy="4431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prstClr val="white"/>
                  </a:solidFill>
                </a:rPr>
                <a:t>M</a:t>
              </a:r>
              <a:r>
                <a:rPr lang="en-US" b="1" baseline="-25000">
                  <a:solidFill>
                    <a:prstClr val="white"/>
                  </a:solidFill>
                </a:rPr>
                <a:t>4</a:t>
              </a:r>
            </a:p>
          </p:txBody>
        </p:sp>
        <p:sp>
          <p:nvSpPr>
            <p:cNvPr id="643091" name="Text Box 19"/>
            <p:cNvSpPr txBox="1">
              <a:spLocks noChangeArrowheads="1"/>
            </p:cNvSpPr>
            <p:nvPr/>
          </p:nvSpPr>
          <p:spPr bwMode="auto">
            <a:xfrm>
              <a:off x="6029325" y="1220788"/>
              <a:ext cx="492443" cy="4431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</a:rPr>
                <a:t>…</a:t>
              </a:r>
            </a:p>
          </p:txBody>
        </p:sp>
        <p:grpSp>
          <p:nvGrpSpPr>
            <p:cNvPr id="3" name="Group 38"/>
            <p:cNvGrpSpPr>
              <a:grpSpLocks/>
            </p:cNvGrpSpPr>
            <p:nvPr/>
          </p:nvGrpSpPr>
          <p:grpSpPr bwMode="auto">
            <a:xfrm>
              <a:off x="1447800" y="2054225"/>
              <a:ext cx="4702175" cy="2232025"/>
              <a:chOff x="1136" y="1294"/>
              <a:chExt cx="2962" cy="1406"/>
            </a:xfrm>
          </p:grpSpPr>
          <p:sp>
            <p:nvSpPr>
              <p:cNvPr id="643092" name="Text Box 20"/>
              <p:cNvSpPr txBox="1">
                <a:spLocks noChangeArrowheads="1"/>
              </p:cNvSpPr>
              <p:nvPr/>
            </p:nvSpPr>
            <p:spPr bwMode="auto">
              <a:xfrm>
                <a:off x="1136" y="1294"/>
                <a:ext cx="643" cy="27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prstClr val="white"/>
                    </a:solidFill>
                  </a:rPr>
                  <a:t>accept</a:t>
                </a:r>
              </a:p>
            </p:txBody>
          </p:sp>
          <p:sp>
            <p:nvSpPr>
              <p:cNvPr id="643093" name="Text Box 21"/>
              <p:cNvSpPr txBox="1">
                <a:spLocks noChangeArrowheads="1"/>
              </p:cNvSpPr>
              <p:nvPr/>
            </p:nvSpPr>
            <p:spPr bwMode="auto">
              <a:xfrm>
                <a:off x="1896" y="1294"/>
                <a:ext cx="643" cy="27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prstClr val="white"/>
                    </a:solidFill>
                  </a:rPr>
                  <a:t>accept</a:t>
                </a:r>
              </a:p>
            </p:txBody>
          </p:sp>
          <p:sp>
            <p:nvSpPr>
              <p:cNvPr id="643094" name="Text Box 22"/>
              <p:cNvSpPr txBox="1">
                <a:spLocks noChangeArrowheads="1"/>
              </p:cNvSpPr>
              <p:nvPr/>
            </p:nvSpPr>
            <p:spPr bwMode="auto">
              <a:xfrm>
                <a:off x="1896" y="1689"/>
                <a:ext cx="643" cy="27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prstClr val="white"/>
                    </a:solidFill>
                  </a:rPr>
                  <a:t>accept</a:t>
                </a:r>
              </a:p>
            </p:txBody>
          </p:sp>
          <p:sp>
            <p:nvSpPr>
              <p:cNvPr id="643095" name="Text Box 23"/>
              <p:cNvSpPr txBox="1">
                <a:spLocks noChangeArrowheads="1"/>
              </p:cNvSpPr>
              <p:nvPr/>
            </p:nvSpPr>
            <p:spPr bwMode="auto">
              <a:xfrm>
                <a:off x="3455" y="2058"/>
                <a:ext cx="643" cy="27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prstClr val="white"/>
                    </a:solidFill>
                  </a:rPr>
                  <a:t>accept</a:t>
                </a:r>
              </a:p>
            </p:txBody>
          </p:sp>
          <p:sp>
            <p:nvSpPr>
              <p:cNvPr id="643096" name="Text Box 24"/>
              <p:cNvSpPr txBox="1">
                <a:spLocks noChangeArrowheads="1"/>
              </p:cNvSpPr>
              <p:nvPr/>
            </p:nvSpPr>
            <p:spPr bwMode="auto">
              <a:xfrm>
                <a:off x="2665" y="1294"/>
                <a:ext cx="643" cy="27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prstClr val="white"/>
                    </a:solidFill>
                  </a:rPr>
                  <a:t>accept</a:t>
                </a:r>
              </a:p>
            </p:txBody>
          </p:sp>
          <p:sp>
            <p:nvSpPr>
              <p:cNvPr id="643097" name="Text Box 25"/>
              <p:cNvSpPr txBox="1">
                <a:spLocks noChangeArrowheads="1"/>
              </p:cNvSpPr>
              <p:nvPr/>
            </p:nvSpPr>
            <p:spPr bwMode="auto">
              <a:xfrm>
                <a:off x="1137" y="2058"/>
                <a:ext cx="643" cy="27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prstClr val="white"/>
                    </a:solidFill>
                  </a:rPr>
                  <a:t>accept</a:t>
                </a:r>
              </a:p>
            </p:txBody>
          </p:sp>
          <p:sp>
            <p:nvSpPr>
              <p:cNvPr id="643098" name="Text Box 26"/>
              <p:cNvSpPr txBox="1">
                <a:spLocks noChangeArrowheads="1"/>
              </p:cNvSpPr>
              <p:nvPr/>
            </p:nvSpPr>
            <p:spPr bwMode="auto">
              <a:xfrm>
                <a:off x="1137" y="2421"/>
                <a:ext cx="643" cy="27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prstClr val="white"/>
                    </a:solidFill>
                  </a:rPr>
                  <a:t>accept</a:t>
                </a:r>
              </a:p>
            </p:txBody>
          </p:sp>
          <p:sp>
            <p:nvSpPr>
              <p:cNvPr id="643099" name="Text Box 27"/>
              <p:cNvSpPr txBox="1">
                <a:spLocks noChangeArrowheads="1"/>
              </p:cNvSpPr>
              <p:nvPr/>
            </p:nvSpPr>
            <p:spPr bwMode="auto">
              <a:xfrm>
                <a:off x="1184" y="1689"/>
                <a:ext cx="585" cy="27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prstClr val="white"/>
                    </a:solidFill>
                  </a:rPr>
                  <a:t>reject</a:t>
                </a:r>
              </a:p>
            </p:txBody>
          </p:sp>
          <p:sp>
            <p:nvSpPr>
              <p:cNvPr id="643100" name="Text Box 28"/>
              <p:cNvSpPr txBox="1">
                <a:spLocks noChangeArrowheads="1"/>
              </p:cNvSpPr>
              <p:nvPr/>
            </p:nvSpPr>
            <p:spPr bwMode="auto">
              <a:xfrm>
                <a:off x="1944" y="2058"/>
                <a:ext cx="585" cy="27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prstClr val="white"/>
                    </a:solidFill>
                  </a:rPr>
                  <a:t>reject</a:t>
                </a:r>
              </a:p>
            </p:txBody>
          </p:sp>
          <p:sp>
            <p:nvSpPr>
              <p:cNvPr id="643101" name="Text Box 29"/>
              <p:cNvSpPr txBox="1">
                <a:spLocks noChangeArrowheads="1"/>
              </p:cNvSpPr>
              <p:nvPr/>
            </p:nvSpPr>
            <p:spPr bwMode="auto">
              <a:xfrm>
                <a:off x="1944" y="2421"/>
                <a:ext cx="585" cy="27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prstClr val="white"/>
                    </a:solidFill>
                  </a:rPr>
                  <a:t>reject</a:t>
                </a:r>
              </a:p>
            </p:txBody>
          </p:sp>
          <p:sp>
            <p:nvSpPr>
              <p:cNvPr id="643102" name="Text Box 30"/>
              <p:cNvSpPr txBox="1">
                <a:spLocks noChangeArrowheads="1"/>
              </p:cNvSpPr>
              <p:nvPr/>
            </p:nvSpPr>
            <p:spPr bwMode="auto">
              <a:xfrm>
                <a:off x="2713" y="1689"/>
                <a:ext cx="585" cy="27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prstClr val="white"/>
                    </a:solidFill>
                  </a:rPr>
                  <a:t>reject</a:t>
                </a:r>
              </a:p>
            </p:txBody>
          </p:sp>
          <p:sp>
            <p:nvSpPr>
              <p:cNvPr id="643103" name="Text Box 31"/>
              <p:cNvSpPr txBox="1">
                <a:spLocks noChangeArrowheads="1"/>
              </p:cNvSpPr>
              <p:nvPr/>
            </p:nvSpPr>
            <p:spPr bwMode="auto">
              <a:xfrm>
                <a:off x="2713" y="2058"/>
                <a:ext cx="585" cy="27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prstClr val="white"/>
                    </a:solidFill>
                  </a:rPr>
                  <a:t>reject</a:t>
                </a:r>
              </a:p>
            </p:txBody>
          </p:sp>
          <p:sp>
            <p:nvSpPr>
              <p:cNvPr id="643104" name="Text Box 32"/>
              <p:cNvSpPr txBox="1">
                <a:spLocks noChangeArrowheads="1"/>
              </p:cNvSpPr>
              <p:nvPr/>
            </p:nvSpPr>
            <p:spPr bwMode="auto">
              <a:xfrm>
                <a:off x="2713" y="2421"/>
                <a:ext cx="585" cy="27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prstClr val="white"/>
                    </a:solidFill>
                  </a:rPr>
                  <a:t>reject</a:t>
                </a:r>
              </a:p>
            </p:txBody>
          </p:sp>
          <p:sp>
            <p:nvSpPr>
              <p:cNvPr id="643105" name="Text Box 33"/>
              <p:cNvSpPr txBox="1">
                <a:spLocks noChangeArrowheads="1"/>
              </p:cNvSpPr>
              <p:nvPr/>
            </p:nvSpPr>
            <p:spPr bwMode="auto">
              <a:xfrm>
                <a:off x="3503" y="1294"/>
                <a:ext cx="585" cy="27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prstClr val="white"/>
                    </a:solidFill>
                  </a:rPr>
                  <a:t>reject</a:t>
                </a:r>
              </a:p>
            </p:txBody>
          </p:sp>
          <p:sp>
            <p:nvSpPr>
              <p:cNvPr id="643106" name="Text Box 34"/>
              <p:cNvSpPr txBox="1">
                <a:spLocks noChangeArrowheads="1"/>
              </p:cNvSpPr>
              <p:nvPr/>
            </p:nvSpPr>
            <p:spPr bwMode="auto">
              <a:xfrm>
                <a:off x="3503" y="1689"/>
                <a:ext cx="585" cy="27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prstClr val="white"/>
                    </a:solidFill>
                  </a:rPr>
                  <a:t>reject</a:t>
                </a:r>
              </a:p>
            </p:txBody>
          </p:sp>
          <p:sp>
            <p:nvSpPr>
              <p:cNvPr id="643108" name="Text Box 36"/>
              <p:cNvSpPr txBox="1">
                <a:spLocks noChangeArrowheads="1"/>
              </p:cNvSpPr>
              <p:nvPr/>
            </p:nvSpPr>
            <p:spPr bwMode="auto">
              <a:xfrm>
                <a:off x="3503" y="2421"/>
                <a:ext cx="585" cy="27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prstClr val="white"/>
                    </a:solidFill>
                  </a:rPr>
                  <a:t>reject</a:t>
                </a:r>
              </a:p>
            </p:txBody>
          </p:sp>
        </p:grpSp>
        <p:sp>
          <p:nvSpPr>
            <p:cNvPr id="643115" name="Text Box 43"/>
            <p:cNvSpPr txBox="1">
              <a:spLocks noChangeArrowheads="1"/>
            </p:cNvSpPr>
            <p:nvPr/>
          </p:nvSpPr>
          <p:spPr bwMode="auto">
            <a:xfrm>
              <a:off x="550863" y="4981575"/>
              <a:ext cx="407484" cy="4431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99CCFF"/>
                  </a:solidFill>
                </a:rPr>
                <a:t>D</a:t>
              </a:r>
            </a:p>
          </p:txBody>
        </p:sp>
        <p:sp>
          <p:nvSpPr>
            <p:cNvPr id="643116" name="Text Box 44"/>
            <p:cNvSpPr txBox="1">
              <a:spLocks noChangeArrowheads="1"/>
            </p:cNvSpPr>
            <p:nvPr/>
          </p:nvSpPr>
          <p:spPr bwMode="auto">
            <a:xfrm>
              <a:off x="7099300" y="1244600"/>
              <a:ext cx="407484" cy="4431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99CCFF"/>
                  </a:solidFill>
                </a:rPr>
                <a:t>D</a:t>
              </a:r>
            </a:p>
          </p:txBody>
        </p:sp>
        <p:sp>
          <p:nvSpPr>
            <p:cNvPr id="643117" name="Text Box 45"/>
            <p:cNvSpPr txBox="1">
              <a:spLocks noChangeArrowheads="1"/>
            </p:cNvSpPr>
            <p:nvPr/>
          </p:nvSpPr>
          <p:spPr bwMode="auto">
            <a:xfrm>
              <a:off x="1546225" y="5011738"/>
              <a:ext cx="929293" cy="4431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prstClr val="white"/>
                  </a:solidFill>
                </a:rPr>
                <a:t>reject</a:t>
              </a:r>
            </a:p>
          </p:txBody>
        </p:sp>
        <p:sp>
          <p:nvSpPr>
            <p:cNvPr id="643118" name="Text Box 46"/>
            <p:cNvSpPr txBox="1">
              <a:spLocks noChangeArrowheads="1"/>
            </p:cNvSpPr>
            <p:nvPr/>
          </p:nvSpPr>
          <p:spPr bwMode="auto">
            <a:xfrm>
              <a:off x="6754813" y="2052638"/>
              <a:ext cx="1021433" cy="4431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prstClr val="white"/>
                  </a:solidFill>
                </a:rPr>
                <a:t>accept</a:t>
              </a:r>
            </a:p>
          </p:txBody>
        </p:sp>
        <p:sp>
          <p:nvSpPr>
            <p:cNvPr id="643119" name="Text Box 47"/>
            <p:cNvSpPr txBox="1">
              <a:spLocks noChangeArrowheads="1"/>
            </p:cNvSpPr>
            <p:nvPr/>
          </p:nvSpPr>
          <p:spPr bwMode="auto">
            <a:xfrm>
              <a:off x="6756400" y="3233738"/>
              <a:ext cx="1021433" cy="4431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prstClr val="white"/>
                  </a:solidFill>
                </a:rPr>
                <a:t>accept</a:t>
              </a:r>
            </a:p>
          </p:txBody>
        </p:sp>
        <p:sp>
          <p:nvSpPr>
            <p:cNvPr id="643120" name="Text Box 48"/>
            <p:cNvSpPr txBox="1">
              <a:spLocks noChangeArrowheads="1"/>
            </p:cNvSpPr>
            <p:nvPr/>
          </p:nvSpPr>
          <p:spPr bwMode="auto">
            <a:xfrm>
              <a:off x="6754813" y="3825875"/>
              <a:ext cx="1021433" cy="4431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prstClr val="white"/>
                  </a:solidFill>
                </a:rPr>
                <a:t>accept</a:t>
              </a:r>
            </a:p>
          </p:txBody>
        </p:sp>
        <p:sp>
          <p:nvSpPr>
            <p:cNvPr id="643121" name="Text Box 49"/>
            <p:cNvSpPr txBox="1">
              <a:spLocks noChangeArrowheads="1"/>
            </p:cNvSpPr>
            <p:nvPr/>
          </p:nvSpPr>
          <p:spPr bwMode="auto">
            <a:xfrm>
              <a:off x="5118100" y="5011738"/>
              <a:ext cx="1021433" cy="4431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prstClr val="white"/>
                  </a:solidFill>
                </a:rPr>
                <a:t>accept</a:t>
              </a:r>
            </a:p>
          </p:txBody>
        </p:sp>
        <p:sp>
          <p:nvSpPr>
            <p:cNvPr id="643122" name="Text Box 50"/>
            <p:cNvSpPr txBox="1">
              <a:spLocks noChangeArrowheads="1"/>
            </p:cNvSpPr>
            <p:nvPr/>
          </p:nvSpPr>
          <p:spPr bwMode="auto">
            <a:xfrm>
              <a:off x="2719388" y="5011738"/>
              <a:ext cx="929293" cy="4431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prstClr val="white"/>
                  </a:solidFill>
                </a:rPr>
                <a:t>reject</a:t>
              </a:r>
            </a:p>
          </p:txBody>
        </p:sp>
        <p:sp>
          <p:nvSpPr>
            <p:cNvPr id="643123" name="Text Box 51"/>
            <p:cNvSpPr txBox="1">
              <a:spLocks noChangeArrowheads="1"/>
            </p:cNvSpPr>
            <p:nvPr/>
          </p:nvSpPr>
          <p:spPr bwMode="auto">
            <a:xfrm>
              <a:off x="6831013" y="2643188"/>
              <a:ext cx="929293" cy="4431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prstClr val="white"/>
                  </a:solidFill>
                </a:rPr>
                <a:t>reject</a:t>
              </a:r>
            </a:p>
          </p:txBody>
        </p:sp>
        <p:sp>
          <p:nvSpPr>
            <p:cNvPr id="643124" name="Text Box 52"/>
            <p:cNvSpPr txBox="1">
              <a:spLocks noChangeArrowheads="1"/>
            </p:cNvSpPr>
            <p:nvPr/>
          </p:nvSpPr>
          <p:spPr bwMode="auto">
            <a:xfrm>
              <a:off x="3863975" y="5011738"/>
              <a:ext cx="1021433" cy="4431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prstClr val="white"/>
                  </a:solidFill>
                </a:rPr>
                <a:t>accept</a:t>
              </a:r>
            </a:p>
          </p:txBody>
        </p:sp>
        <p:sp>
          <p:nvSpPr>
            <p:cNvPr id="643125" name="Text Box 53"/>
            <p:cNvSpPr txBox="1">
              <a:spLocks noChangeArrowheads="1"/>
            </p:cNvSpPr>
            <p:nvPr/>
          </p:nvSpPr>
          <p:spPr bwMode="auto">
            <a:xfrm>
              <a:off x="6908800" y="4662488"/>
              <a:ext cx="595035" cy="114492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7200" dirty="0">
                  <a:solidFill>
                    <a:schemeClr val="tx1"/>
                  </a:solidFill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187805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89D6AA-4405-FE48-9A59-109BB923D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Turing machines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D8741CD-F69B-AB4B-BDE7-4E5D2B5FB1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934075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accent2"/>
                </a:solidFill>
              </a:rPr>
              <a:t>Tape</a:t>
            </a:r>
            <a:r>
              <a:rPr lang="en-US" dirty="0"/>
              <a:t>: divided into cells, wit</a:t>
            </a:r>
            <a:r>
              <a:rPr lang="en-US" altLang="zh-CN" dirty="0"/>
              <a:t>h</a:t>
            </a:r>
            <a:r>
              <a:rPr lang="zh-CN" altLang="en-US" dirty="0"/>
              <a:t> </a:t>
            </a:r>
            <a:r>
              <a:rPr lang="en-US" dirty="0"/>
              <a:t>each cell containing some letter</a:t>
            </a:r>
          </a:p>
          <a:p>
            <a:r>
              <a:rPr lang="en-US" dirty="0">
                <a:solidFill>
                  <a:srgbClr val="00B050"/>
                </a:solidFill>
              </a:rPr>
              <a:t>Read/write head</a:t>
            </a:r>
            <a:r>
              <a:rPr lang="en-US" dirty="0"/>
              <a:t>: read and write letters on the cell</a:t>
            </a:r>
          </a:p>
          <a:p>
            <a:r>
              <a:rPr lang="en-US" dirty="0">
                <a:solidFill>
                  <a:srgbClr val="FF0000"/>
                </a:solidFill>
              </a:rPr>
              <a:t>Program (or control unit)</a:t>
            </a:r>
            <a:r>
              <a:rPr lang="en-US" dirty="0"/>
              <a:t>: depending on the letter read and the internal state, a function decides the moves including some of the following: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Rewrite the letter;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Move the head left or right;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Change its internal state;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Terminate the computation.</a:t>
            </a:r>
          </a:p>
        </p:txBody>
      </p:sp>
      <p:pic>
        <p:nvPicPr>
          <p:cNvPr id="7" name="Content Placeholder 6" descr="Diagram&#10;&#10;Description automatically generated">
            <a:extLst>
              <a:ext uri="{FF2B5EF4-FFF2-40B4-BE49-F238E27FC236}">
                <a16:creationId xmlns:a16="http://schemas.microsoft.com/office/drawing/2014/main" id="{9EBB64B7-3C4A-6E41-BDF0-88620797D0A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772275" y="2830252"/>
            <a:ext cx="5181600" cy="234208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6287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6" name="Line 4"/>
          <p:cNvSpPr>
            <a:spLocks noChangeShapeType="1"/>
          </p:cNvSpPr>
          <p:nvPr/>
        </p:nvSpPr>
        <p:spPr bwMode="auto">
          <a:xfrm>
            <a:off x="2800350" y="1855788"/>
            <a:ext cx="0" cy="38163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43077" name="Line 5"/>
          <p:cNvSpPr>
            <a:spLocks noChangeShapeType="1"/>
          </p:cNvSpPr>
          <p:nvPr/>
        </p:nvSpPr>
        <p:spPr bwMode="auto">
          <a:xfrm>
            <a:off x="2774951" y="1893888"/>
            <a:ext cx="679767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43078" name="Text Box 6"/>
          <p:cNvSpPr txBox="1">
            <a:spLocks noChangeArrowheads="1"/>
          </p:cNvSpPr>
          <p:nvPr/>
        </p:nvSpPr>
        <p:spPr bwMode="auto">
          <a:xfrm>
            <a:off x="1998663" y="2032000"/>
            <a:ext cx="577402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prstClr val="white"/>
                </a:solidFill>
              </a:rPr>
              <a:t>M</a:t>
            </a:r>
            <a:r>
              <a:rPr lang="en-US" b="1" baseline="-2500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643079" name="Text Box 7"/>
          <p:cNvSpPr txBox="1">
            <a:spLocks noChangeArrowheads="1"/>
          </p:cNvSpPr>
          <p:nvPr/>
        </p:nvSpPr>
        <p:spPr bwMode="auto">
          <a:xfrm>
            <a:off x="1998663" y="2617788"/>
            <a:ext cx="577402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prstClr val="white"/>
                </a:solidFill>
              </a:rPr>
              <a:t>M</a:t>
            </a:r>
            <a:r>
              <a:rPr lang="en-US" b="1" baseline="-2500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643080" name="Text Box 8"/>
          <p:cNvSpPr txBox="1">
            <a:spLocks noChangeArrowheads="1"/>
          </p:cNvSpPr>
          <p:nvPr/>
        </p:nvSpPr>
        <p:spPr bwMode="auto">
          <a:xfrm>
            <a:off x="1998663" y="3205163"/>
            <a:ext cx="577402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prstClr val="white"/>
                </a:solidFill>
              </a:rPr>
              <a:t>M</a:t>
            </a:r>
            <a:r>
              <a:rPr lang="en-US" b="1" baseline="-2500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643081" name="Text Box 9"/>
          <p:cNvSpPr txBox="1">
            <a:spLocks noChangeArrowheads="1"/>
          </p:cNvSpPr>
          <p:nvPr/>
        </p:nvSpPr>
        <p:spPr bwMode="auto">
          <a:xfrm>
            <a:off x="1998663" y="3790950"/>
            <a:ext cx="577402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prstClr val="white"/>
                </a:solidFill>
              </a:rPr>
              <a:t>M</a:t>
            </a:r>
            <a:r>
              <a:rPr lang="en-US" b="1" baseline="-25000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643082" name="Text Box 10"/>
          <p:cNvSpPr txBox="1">
            <a:spLocks noChangeArrowheads="1"/>
          </p:cNvSpPr>
          <p:nvPr/>
        </p:nvSpPr>
        <p:spPr bwMode="auto">
          <a:xfrm>
            <a:off x="2155825" y="4378325"/>
            <a:ext cx="287258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prstClr val="white"/>
                </a:solidFill>
              </a:rPr>
              <a:t>:</a:t>
            </a:r>
          </a:p>
        </p:txBody>
      </p:sp>
      <p:sp>
        <p:nvSpPr>
          <p:cNvPr id="643087" name="Text Box 15"/>
          <p:cNvSpPr txBox="1">
            <a:spLocks noChangeArrowheads="1"/>
          </p:cNvSpPr>
          <p:nvPr/>
        </p:nvSpPr>
        <p:spPr bwMode="auto">
          <a:xfrm>
            <a:off x="3240088" y="1250950"/>
            <a:ext cx="577402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prstClr val="white"/>
                </a:solidFill>
              </a:rPr>
              <a:t>M</a:t>
            </a:r>
            <a:r>
              <a:rPr lang="en-US" b="1" baseline="-2500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643088" name="Text Box 16"/>
          <p:cNvSpPr txBox="1">
            <a:spLocks noChangeArrowheads="1"/>
          </p:cNvSpPr>
          <p:nvPr/>
        </p:nvSpPr>
        <p:spPr bwMode="auto">
          <a:xfrm>
            <a:off x="4446588" y="1250950"/>
            <a:ext cx="577402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prstClr val="white"/>
                </a:solidFill>
              </a:rPr>
              <a:t>M</a:t>
            </a:r>
            <a:r>
              <a:rPr lang="en-US" b="1" baseline="-2500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643089" name="Text Box 17"/>
          <p:cNvSpPr txBox="1">
            <a:spLocks noChangeArrowheads="1"/>
          </p:cNvSpPr>
          <p:nvPr/>
        </p:nvSpPr>
        <p:spPr bwMode="auto">
          <a:xfrm>
            <a:off x="5665788" y="1250950"/>
            <a:ext cx="577402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prstClr val="white"/>
                </a:solidFill>
              </a:rPr>
              <a:t>M</a:t>
            </a:r>
            <a:r>
              <a:rPr lang="en-US" b="1" baseline="-2500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643090" name="Text Box 18"/>
          <p:cNvSpPr txBox="1">
            <a:spLocks noChangeArrowheads="1"/>
          </p:cNvSpPr>
          <p:nvPr/>
        </p:nvSpPr>
        <p:spPr bwMode="auto">
          <a:xfrm>
            <a:off x="6919913" y="1250950"/>
            <a:ext cx="577402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prstClr val="white"/>
                </a:solidFill>
              </a:rPr>
              <a:t>M</a:t>
            </a:r>
            <a:r>
              <a:rPr lang="en-US" b="1" baseline="-25000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643091" name="Text Box 19"/>
          <p:cNvSpPr txBox="1">
            <a:spLocks noChangeArrowheads="1"/>
          </p:cNvSpPr>
          <p:nvPr/>
        </p:nvSpPr>
        <p:spPr bwMode="auto">
          <a:xfrm>
            <a:off x="7553326" y="1220788"/>
            <a:ext cx="492443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prstClr val="white"/>
                </a:solidFill>
              </a:rPr>
              <a:t>…</a:t>
            </a: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2971801" y="2054226"/>
            <a:ext cx="4702175" cy="2232025"/>
            <a:chOff x="1136" y="1294"/>
            <a:chExt cx="2962" cy="1406"/>
          </a:xfrm>
        </p:grpSpPr>
        <p:sp>
          <p:nvSpPr>
            <p:cNvPr id="643092" name="Text Box 20"/>
            <p:cNvSpPr txBox="1">
              <a:spLocks noChangeArrowheads="1"/>
            </p:cNvSpPr>
            <p:nvPr/>
          </p:nvSpPr>
          <p:spPr bwMode="auto">
            <a:xfrm>
              <a:off x="1136" y="1294"/>
              <a:ext cx="643" cy="27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prstClr val="white"/>
                  </a:solidFill>
                </a:rPr>
                <a:t>accept</a:t>
              </a:r>
            </a:p>
          </p:txBody>
        </p:sp>
        <p:sp>
          <p:nvSpPr>
            <p:cNvPr id="643093" name="Text Box 21"/>
            <p:cNvSpPr txBox="1">
              <a:spLocks noChangeArrowheads="1"/>
            </p:cNvSpPr>
            <p:nvPr/>
          </p:nvSpPr>
          <p:spPr bwMode="auto">
            <a:xfrm>
              <a:off x="1896" y="1294"/>
              <a:ext cx="643" cy="27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prstClr val="white"/>
                  </a:solidFill>
                </a:rPr>
                <a:t>accept</a:t>
              </a:r>
            </a:p>
          </p:txBody>
        </p:sp>
        <p:sp>
          <p:nvSpPr>
            <p:cNvPr id="643094" name="Text Box 22"/>
            <p:cNvSpPr txBox="1">
              <a:spLocks noChangeArrowheads="1"/>
            </p:cNvSpPr>
            <p:nvPr/>
          </p:nvSpPr>
          <p:spPr bwMode="auto">
            <a:xfrm>
              <a:off x="1896" y="1689"/>
              <a:ext cx="643" cy="27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prstClr val="white"/>
                  </a:solidFill>
                </a:rPr>
                <a:t>accept</a:t>
              </a:r>
            </a:p>
          </p:txBody>
        </p:sp>
        <p:sp>
          <p:nvSpPr>
            <p:cNvPr id="643095" name="Text Box 23"/>
            <p:cNvSpPr txBox="1">
              <a:spLocks noChangeArrowheads="1"/>
            </p:cNvSpPr>
            <p:nvPr/>
          </p:nvSpPr>
          <p:spPr bwMode="auto">
            <a:xfrm>
              <a:off x="3455" y="2058"/>
              <a:ext cx="643" cy="27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prstClr val="white"/>
                  </a:solidFill>
                </a:rPr>
                <a:t>accept</a:t>
              </a:r>
            </a:p>
          </p:txBody>
        </p:sp>
        <p:sp>
          <p:nvSpPr>
            <p:cNvPr id="643096" name="Text Box 24"/>
            <p:cNvSpPr txBox="1">
              <a:spLocks noChangeArrowheads="1"/>
            </p:cNvSpPr>
            <p:nvPr/>
          </p:nvSpPr>
          <p:spPr bwMode="auto">
            <a:xfrm>
              <a:off x="2665" y="1294"/>
              <a:ext cx="643" cy="27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prstClr val="white"/>
                  </a:solidFill>
                </a:rPr>
                <a:t>accept</a:t>
              </a:r>
            </a:p>
          </p:txBody>
        </p:sp>
        <p:sp>
          <p:nvSpPr>
            <p:cNvPr id="643097" name="Text Box 25"/>
            <p:cNvSpPr txBox="1">
              <a:spLocks noChangeArrowheads="1"/>
            </p:cNvSpPr>
            <p:nvPr/>
          </p:nvSpPr>
          <p:spPr bwMode="auto">
            <a:xfrm>
              <a:off x="1137" y="2058"/>
              <a:ext cx="643" cy="27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prstClr val="white"/>
                  </a:solidFill>
                </a:rPr>
                <a:t>accept</a:t>
              </a:r>
            </a:p>
          </p:txBody>
        </p:sp>
        <p:sp>
          <p:nvSpPr>
            <p:cNvPr id="643098" name="Text Box 26"/>
            <p:cNvSpPr txBox="1">
              <a:spLocks noChangeArrowheads="1"/>
            </p:cNvSpPr>
            <p:nvPr/>
          </p:nvSpPr>
          <p:spPr bwMode="auto">
            <a:xfrm>
              <a:off x="1137" y="2421"/>
              <a:ext cx="643" cy="27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prstClr val="white"/>
                  </a:solidFill>
                </a:rPr>
                <a:t>accept</a:t>
              </a:r>
            </a:p>
          </p:txBody>
        </p:sp>
        <p:sp>
          <p:nvSpPr>
            <p:cNvPr id="643099" name="Text Box 27"/>
            <p:cNvSpPr txBox="1">
              <a:spLocks noChangeArrowheads="1"/>
            </p:cNvSpPr>
            <p:nvPr/>
          </p:nvSpPr>
          <p:spPr bwMode="auto">
            <a:xfrm>
              <a:off x="1184" y="1689"/>
              <a:ext cx="585" cy="27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prstClr val="white"/>
                  </a:solidFill>
                </a:rPr>
                <a:t>reject</a:t>
              </a:r>
            </a:p>
          </p:txBody>
        </p:sp>
        <p:sp>
          <p:nvSpPr>
            <p:cNvPr id="643100" name="Text Box 28"/>
            <p:cNvSpPr txBox="1">
              <a:spLocks noChangeArrowheads="1"/>
            </p:cNvSpPr>
            <p:nvPr/>
          </p:nvSpPr>
          <p:spPr bwMode="auto">
            <a:xfrm>
              <a:off x="1944" y="2058"/>
              <a:ext cx="585" cy="27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prstClr val="white"/>
                  </a:solidFill>
                </a:rPr>
                <a:t>reject</a:t>
              </a:r>
            </a:p>
          </p:txBody>
        </p:sp>
        <p:sp>
          <p:nvSpPr>
            <p:cNvPr id="643101" name="Text Box 29"/>
            <p:cNvSpPr txBox="1">
              <a:spLocks noChangeArrowheads="1"/>
            </p:cNvSpPr>
            <p:nvPr/>
          </p:nvSpPr>
          <p:spPr bwMode="auto">
            <a:xfrm>
              <a:off x="1944" y="2421"/>
              <a:ext cx="585" cy="27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prstClr val="white"/>
                  </a:solidFill>
                </a:rPr>
                <a:t>reject</a:t>
              </a:r>
            </a:p>
          </p:txBody>
        </p:sp>
        <p:sp>
          <p:nvSpPr>
            <p:cNvPr id="643102" name="Text Box 30"/>
            <p:cNvSpPr txBox="1">
              <a:spLocks noChangeArrowheads="1"/>
            </p:cNvSpPr>
            <p:nvPr/>
          </p:nvSpPr>
          <p:spPr bwMode="auto">
            <a:xfrm>
              <a:off x="2713" y="1689"/>
              <a:ext cx="585" cy="27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prstClr val="white"/>
                  </a:solidFill>
                </a:rPr>
                <a:t>reject</a:t>
              </a:r>
            </a:p>
          </p:txBody>
        </p:sp>
        <p:sp>
          <p:nvSpPr>
            <p:cNvPr id="643103" name="Text Box 31"/>
            <p:cNvSpPr txBox="1">
              <a:spLocks noChangeArrowheads="1"/>
            </p:cNvSpPr>
            <p:nvPr/>
          </p:nvSpPr>
          <p:spPr bwMode="auto">
            <a:xfrm>
              <a:off x="2713" y="2058"/>
              <a:ext cx="585" cy="27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prstClr val="white"/>
                  </a:solidFill>
                </a:rPr>
                <a:t>reject</a:t>
              </a:r>
            </a:p>
          </p:txBody>
        </p:sp>
        <p:sp>
          <p:nvSpPr>
            <p:cNvPr id="643104" name="Text Box 32"/>
            <p:cNvSpPr txBox="1">
              <a:spLocks noChangeArrowheads="1"/>
            </p:cNvSpPr>
            <p:nvPr/>
          </p:nvSpPr>
          <p:spPr bwMode="auto">
            <a:xfrm>
              <a:off x="2713" y="2421"/>
              <a:ext cx="585" cy="27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prstClr val="white"/>
                  </a:solidFill>
                </a:rPr>
                <a:t>reject</a:t>
              </a:r>
            </a:p>
          </p:txBody>
        </p:sp>
        <p:sp>
          <p:nvSpPr>
            <p:cNvPr id="643105" name="Text Box 33"/>
            <p:cNvSpPr txBox="1">
              <a:spLocks noChangeArrowheads="1"/>
            </p:cNvSpPr>
            <p:nvPr/>
          </p:nvSpPr>
          <p:spPr bwMode="auto">
            <a:xfrm>
              <a:off x="3503" y="1294"/>
              <a:ext cx="585" cy="27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prstClr val="white"/>
                  </a:solidFill>
                </a:rPr>
                <a:t>reject</a:t>
              </a:r>
            </a:p>
          </p:txBody>
        </p:sp>
        <p:sp>
          <p:nvSpPr>
            <p:cNvPr id="643106" name="Text Box 34"/>
            <p:cNvSpPr txBox="1">
              <a:spLocks noChangeArrowheads="1"/>
            </p:cNvSpPr>
            <p:nvPr/>
          </p:nvSpPr>
          <p:spPr bwMode="auto">
            <a:xfrm>
              <a:off x="3503" y="1689"/>
              <a:ext cx="585" cy="27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prstClr val="white"/>
                  </a:solidFill>
                </a:rPr>
                <a:t>reject</a:t>
              </a:r>
            </a:p>
          </p:txBody>
        </p:sp>
        <p:sp>
          <p:nvSpPr>
            <p:cNvPr id="643108" name="Text Box 36"/>
            <p:cNvSpPr txBox="1">
              <a:spLocks noChangeArrowheads="1"/>
            </p:cNvSpPr>
            <p:nvPr/>
          </p:nvSpPr>
          <p:spPr bwMode="auto">
            <a:xfrm>
              <a:off x="3503" y="2421"/>
              <a:ext cx="585" cy="27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prstClr val="white"/>
                  </a:solidFill>
                </a:rPr>
                <a:t>reject</a:t>
              </a:r>
            </a:p>
          </p:txBody>
        </p:sp>
      </p:grpSp>
      <p:sp>
        <p:nvSpPr>
          <p:cNvPr id="643111" name="Text Box 39"/>
          <p:cNvSpPr txBox="1">
            <a:spLocks noChangeArrowheads="1"/>
          </p:cNvSpPr>
          <p:nvPr/>
        </p:nvSpPr>
        <p:spPr bwMode="auto">
          <a:xfrm>
            <a:off x="3042180" y="2057400"/>
            <a:ext cx="929293" cy="443198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reject</a:t>
            </a:r>
          </a:p>
        </p:txBody>
      </p:sp>
      <p:sp>
        <p:nvSpPr>
          <p:cNvPr id="643112" name="Text Box 40"/>
          <p:cNvSpPr txBox="1">
            <a:spLocks noChangeArrowheads="1"/>
          </p:cNvSpPr>
          <p:nvPr/>
        </p:nvSpPr>
        <p:spPr bwMode="auto">
          <a:xfrm>
            <a:off x="4255030" y="2673350"/>
            <a:ext cx="929293" cy="443198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reject</a:t>
            </a:r>
          </a:p>
        </p:txBody>
      </p:sp>
      <p:sp>
        <p:nvSpPr>
          <p:cNvPr id="643113" name="Text Box 41"/>
          <p:cNvSpPr txBox="1">
            <a:spLocks noChangeArrowheads="1"/>
          </p:cNvSpPr>
          <p:nvPr/>
        </p:nvSpPr>
        <p:spPr bwMode="auto">
          <a:xfrm>
            <a:off x="5390936" y="3276600"/>
            <a:ext cx="1021433" cy="443198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accept</a:t>
            </a:r>
          </a:p>
        </p:txBody>
      </p:sp>
      <p:sp>
        <p:nvSpPr>
          <p:cNvPr id="643114" name="Text Box 42"/>
          <p:cNvSpPr txBox="1">
            <a:spLocks noChangeArrowheads="1"/>
          </p:cNvSpPr>
          <p:nvPr/>
        </p:nvSpPr>
        <p:spPr bwMode="auto">
          <a:xfrm>
            <a:off x="6652998" y="3846513"/>
            <a:ext cx="1021433" cy="443198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accept</a:t>
            </a:r>
          </a:p>
        </p:txBody>
      </p:sp>
      <p:sp>
        <p:nvSpPr>
          <p:cNvPr id="643115" name="Text Box 43"/>
          <p:cNvSpPr txBox="1">
            <a:spLocks noChangeArrowheads="1"/>
          </p:cNvSpPr>
          <p:nvPr/>
        </p:nvSpPr>
        <p:spPr bwMode="auto">
          <a:xfrm>
            <a:off x="2074863" y="4981575"/>
            <a:ext cx="407484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99CCFF"/>
                </a:solidFill>
              </a:rPr>
              <a:t>D</a:t>
            </a:r>
          </a:p>
        </p:txBody>
      </p:sp>
      <p:sp>
        <p:nvSpPr>
          <p:cNvPr id="643116" name="Text Box 44"/>
          <p:cNvSpPr txBox="1">
            <a:spLocks noChangeArrowheads="1"/>
          </p:cNvSpPr>
          <p:nvPr/>
        </p:nvSpPr>
        <p:spPr bwMode="auto">
          <a:xfrm>
            <a:off x="8623300" y="1244600"/>
            <a:ext cx="407484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99CCFF"/>
                </a:solidFill>
              </a:rPr>
              <a:t>D</a:t>
            </a:r>
          </a:p>
        </p:txBody>
      </p:sp>
      <p:sp>
        <p:nvSpPr>
          <p:cNvPr id="643117" name="Text Box 45"/>
          <p:cNvSpPr txBox="1">
            <a:spLocks noChangeArrowheads="1"/>
          </p:cNvSpPr>
          <p:nvPr/>
        </p:nvSpPr>
        <p:spPr bwMode="auto">
          <a:xfrm>
            <a:off x="3070226" y="5011738"/>
            <a:ext cx="929293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prstClr val="white"/>
                </a:solidFill>
              </a:rPr>
              <a:t>reject</a:t>
            </a:r>
          </a:p>
        </p:txBody>
      </p:sp>
      <p:sp>
        <p:nvSpPr>
          <p:cNvPr id="643118" name="Text Box 46"/>
          <p:cNvSpPr txBox="1">
            <a:spLocks noChangeArrowheads="1"/>
          </p:cNvSpPr>
          <p:nvPr/>
        </p:nvSpPr>
        <p:spPr bwMode="auto">
          <a:xfrm>
            <a:off x="8278814" y="2052638"/>
            <a:ext cx="1021433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prstClr val="white"/>
                </a:solidFill>
              </a:rPr>
              <a:t>accept</a:t>
            </a:r>
          </a:p>
        </p:txBody>
      </p:sp>
      <p:sp>
        <p:nvSpPr>
          <p:cNvPr id="643119" name="Text Box 47"/>
          <p:cNvSpPr txBox="1">
            <a:spLocks noChangeArrowheads="1"/>
          </p:cNvSpPr>
          <p:nvPr/>
        </p:nvSpPr>
        <p:spPr bwMode="auto">
          <a:xfrm>
            <a:off x="8280401" y="3233738"/>
            <a:ext cx="1021433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prstClr val="white"/>
                </a:solidFill>
              </a:rPr>
              <a:t>accept</a:t>
            </a:r>
          </a:p>
        </p:txBody>
      </p:sp>
      <p:sp>
        <p:nvSpPr>
          <p:cNvPr id="643120" name="Text Box 48"/>
          <p:cNvSpPr txBox="1">
            <a:spLocks noChangeArrowheads="1"/>
          </p:cNvSpPr>
          <p:nvPr/>
        </p:nvSpPr>
        <p:spPr bwMode="auto">
          <a:xfrm>
            <a:off x="8278814" y="3825875"/>
            <a:ext cx="1021433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prstClr val="white"/>
                </a:solidFill>
              </a:rPr>
              <a:t>accept</a:t>
            </a:r>
          </a:p>
        </p:txBody>
      </p:sp>
      <p:sp>
        <p:nvSpPr>
          <p:cNvPr id="643121" name="Text Box 49"/>
          <p:cNvSpPr txBox="1">
            <a:spLocks noChangeArrowheads="1"/>
          </p:cNvSpPr>
          <p:nvPr/>
        </p:nvSpPr>
        <p:spPr bwMode="auto">
          <a:xfrm>
            <a:off x="6642101" y="5011738"/>
            <a:ext cx="1021433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prstClr val="white"/>
                </a:solidFill>
              </a:rPr>
              <a:t>accept</a:t>
            </a:r>
          </a:p>
        </p:txBody>
      </p:sp>
      <p:sp>
        <p:nvSpPr>
          <p:cNvPr id="643122" name="Text Box 50"/>
          <p:cNvSpPr txBox="1">
            <a:spLocks noChangeArrowheads="1"/>
          </p:cNvSpPr>
          <p:nvPr/>
        </p:nvSpPr>
        <p:spPr bwMode="auto">
          <a:xfrm>
            <a:off x="4243389" y="5011738"/>
            <a:ext cx="929293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prstClr val="white"/>
                </a:solidFill>
              </a:rPr>
              <a:t>reject</a:t>
            </a:r>
          </a:p>
        </p:txBody>
      </p:sp>
      <p:sp>
        <p:nvSpPr>
          <p:cNvPr id="643123" name="Text Box 51"/>
          <p:cNvSpPr txBox="1">
            <a:spLocks noChangeArrowheads="1"/>
          </p:cNvSpPr>
          <p:nvPr/>
        </p:nvSpPr>
        <p:spPr bwMode="auto">
          <a:xfrm>
            <a:off x="8355014" y="2643188"/>
            <a:ext cx="929293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prstClr val="white"/>
                </a:solidFill>
              </a:rPr>
              <a:t>reject</a:t>
            </a:r>
          </a:p>
        </p:txBody>
      </p:sp>
      <p:sp>
        <p:nvSpPr>
          <p:cNvPr id="643124" name="Text Box 52"/>
          <p:cNvSpPr txBox="1">
            <a:spLocks noChangeArrowheads="1"/>
          </p:cNvSpPr>
          <p:nvPr/>
        </p:nvSpPr>
        <p:spPr bwMode="auto">
          <a:xfrm>
            <a:off x="5387976" y="5011738"/>
            <a:ext cx="1021433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prstClr val="white"/>
                </a:solidFill>
              </a:rPr>
              <a:t>accept</a:t>
            </a:r>
          </a:p>
        </p:txBody>
      </p:sp>
      <p:sp>
        <p:nvSpPr>
          <p:cNvPr id="643125" name="Text Box 53"/>
          <p:cNvSpPr txBox="1">
            <a:spLocks noChangeArrowheads="1"/>
          </p:cNvSpPr>
          <p:nvPr/>
        </p:nvSpPr>
        <p:spPr bwMode="auto">
          <a:xfrm>
            <a:off x="8432801" y="4662489"/>
            <a:ext cx="646331" cy="11449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141770" y="5678887"/>
            <a:ext cx="5817618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FFFF00"/>
                </a:solidFill>
                <a:latin typeface="+mn-lt"/>
              </a:rPr>
              <a:t>D(x) outputs the opposite of H(</a:t>
            </a:r>
            <a:r>
              <a:rPr lang="en-US" sz="3000" dirty="0" err="1">
                <a:solidFill>
                  <a:srgbClr val="FFFF00"/>
                </a:solidFill>
                <a:latin typeface="+mn-lt"/>
              </a:rPr>
              <a:t>x,x</a:t>
            </a:r>
            <a:r>
              <a:rPr lang="en-US" sz="3000" dirty="0">
                <a:solidFill>
                  <a:srgbClr val="FFFF00"/>
                </a:solidFill>
                <a:latin typeface="+mn-lt"/>
              </a:rPr>
              <a:t>)</a:t>
            </a:r>
          </a:p>
        </p:txBody>
      </p:sp>
      <p:sp>
        <p:nvSpPr>
          <p:cNvPr id="48" name="Text Box 37"/>
          <p:cNvSpPr txBox="1">
            <a:spLocks noChangeArrowheads="1"/>
          </p:cNvSpPr>
          <p:nvPr/>
        </p:nvSpPr>
        <p:spPr bwMode="auto">
          <a:xfrm>
            <a:off x="4227586" y="200026"/>
            <a:ext cx="3951723" cy="6186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tx2"/>
                </a:solidFill>
                <a:latin typeface="+mj-lt"/>
              </a:rPr>
              <a:t>The outputs of D(x)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779948" y="6220873"/>
            <a:ext cx="6947736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chemeClr val="tx2"/>
                </a:solidFill>
                <a:latin typeface="+mn-lt"/>
              </a:rPr>
              <a:t>D(D) </a:t>
            </a:r>
            <a:r>
              <a:rPr lang="en-US" sz="3000" dirty="0">
                <a:solidFill>
                  <a:schemeClr val="tx1"/>
                </a:solidFill>
                <a:latin typeface="+mn-lt"/>
              </a:rPr>
              <a:t>outputs the opposite of </a:t>
            </a:r>
            <a:r>
              <a:rPr lang="en-US" sz="3000" dirty="0">
                <a:solidFill>
                  <a:schemeClr val="tx2"/>
                </a:solidFill>
                <a:latin typeface="+mn-lt"/>
              </a:rPr>
              <a:t>H(D,D)=D(D)</a:t>
            </a:r>
          </a:p>
        </p:txBody>
      </p:sp>
    </p:spTree>
    <p:extLst>
      <p:ext uri="{BB962C8B-B14F-4D97-AF65-F5344CB8AC3E}">
        <p14:creationId xmlns:p14="http://schemas.microsoft.com/office/powerpoint/2010/main" val="331690806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3111" grpId="0" animBg="1"/>
      <p:bldP spid="643112" grpId="0" animBg="1"/>
      <p:bldP spid="643113" grpId="0" animBg="1"/>
      <p:bldP spid="643114" grpId="0" animBg="1"/>
      <p:bldP spid="643125" grpId="0"/>
      <p:bldP spid="4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6" name="Text Box 4"/>
          <p:cNvSpPr txBox="1">
            <a:spLocks noChangeArrowheads="1"/>
          </p:cNvSpPr>
          <p:nvPr/>
        </p:nvSpPr>
        <p:spPr bwMode="auto">
          <a:xfrm>
            <a:off x="4052913" y="927101"/>
            <a:ext cx="5062537" cy="5309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000" dirty="0">
                <a:solidFill>
                  <a:schemeClr val="tx1"/>
                </a:solidFill>
                <a:latin typeface="+mn-lt"/>
              </a:rPr>
              <a:t>(</a:t>
            </a:r>
            <a:r>
              <a:rPr lang="en-US" sz="3000" dirty="0">
                <a:solidFill>
                  <a:schemeClr val="tx2"/>
                </a:solidFill>
                <a:latin typeface="+mn-lt"/>
              </a:rPr>
              <a:t>constructive</a:t>
            </a:r>
            <a:r>
              <a:rPr lang="en-US" sz="3000" dirty="0">
                <a:solidFill>
                  <a:schemeClr val="tx1"/>
                </a:solidFill>
                <a:latin typeface="+mn-lt"/>
              </a:rPr>
              <a:t> proof)</a:t>
            </a:r>
          </a:p>
        </p:txBody>
      </p:sp>
      <p:sp>
        <p:nvSpPr>
          <p:cNvPr id="653317" name="Text Box 5"/>
          <p:cNvSpPr txBox="1">
            <a:spLocks noChangeArrowheads="1"/>
          </p:cNvSpPr>
          <p:nvPr/>
        </p:nvSpPr>
        <p:spPr bwMode="auto">
          <a:xfrm>
            <a:off x="804765" y="1582739"/>
            <a:ext cx="6981825" cy="5309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3000" dirty="0">
                <a:solidFill>
                  <a:schemeClr val="tx1"/>
                </a:solidFill>
                <a:latin typeface="+mn-lt"/>
              </a:rPr>
              <a:t>Let </a:t>
            </a:r>
            <a:r>
              <a:rPr lang="en-US" sz="3000" dirty="0">
                <a:solidFill>
                  <a:srgbClr val="FFFF00"/>
                </a:solidFill>
                <a:latin typeface="+mn-lt"/>
              </a:rPr>
              <a:t>H</a:t>
            </a:r>
            <a:r>
              <a:rPr lang="en-US" sz="3000" dirty="0">
                <a:solidFill>
                  <a:schemeClr val="tx1"/>
                </a:solidFill>
                <a:latin typeface="+mn-lt"/>
              </a:rPr>
              <a:t> be a machine that recognizes A</a:t>
            </a:r>
            <a:r>
              <a:rPr lang="en-US" sz="3000" baseline="-25000" dirty="0">
                <a:solidFill>
                  <a:schemeClr val="tx1"/>
                </a:solidFill>
                <a:latin typeface="+mn-lt"/>
              </a:rPr>
              <a:t>TM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2063751" y="2724150"/>
            <a:ext cx="217239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+mn-lt"/>
              </a:rPr>
              <a:t>H( (</a:t>
            </a:r>
            <a:r>
              <a:rPr lang="en-US" sz="3200" dirty="0" err="1">
                <a:solidFill>
                  <a:srgbClr val="FFFF00"/>
                </a:solidFill>
                <a:latin typeface="+mn-lt"/>
              </a:rPr>
              <a:t>M,w</a:t>
            </a:r>
            <a:r>
              <a:rPr lang="en-US" sz="3200" dirty="0">
                <a:solidFill>
                  <a:srgbClr val="FFFF00"/>
                </a:solidFill>
                <a:latin typeface="+mn-lt"/>
              </a:rPr>
              <a:t>) ) =</a:t>
            </a:r>
          </a:p>
        </p:txBody>
      </p:sp>
      <p:grpSp>
        <p:nvGrpSpPr>
          <p:cNvPr id="17" name="Group 11"/>
          <p:cNvGrpSpPr>
            <a:grpSpLocks/>
          </p:cNvGrpSpPr>
          <p:nvPr/>
        </p:nvGrpSpPr>
        <p:grpSpPr bwMode="auto">
          <a:xfrm>
            <a:off x="4235451" y="2287590"/>
            <a:ext cx="6900865" cy="1408113"/>
            <a:chOff x="2036" y="1825"/>
            <a:chExt cx="4347" cy="887"/>
          </a:xfrm>
        </p:grpSpPr>
        <p:sp>
          <p:nvSpPr>
            <p:cNvPr id="18" name="Text Box 9"/>
            <p:cNvSpPr txBox="1">
              <a:spLocks noChangeArrowheads="1"/>
            </p:cNvSpPr>
            <p:nvPr/>
          </p:nvSpPr>
          <p:spPr bwMode="auto">
            <a:xfrm>
              <a:off x="2204" y="1825"/>
              <a:ext cx="4179" cy="8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/>
              <a:r>
                <a:rPr lang="en-US" sz="3000" dirty="0">
                  <a:solidFill>
                    <a:schemeClr val="tx2"/>
                  </a:solidFill>
                  <a:latin typeface="+mn-lt"/>
                </a:rPr>
                <a:t>Accept</a:t>
              </a:r>
              <a:r>
                <a:rPr lang="en-US" sz="3000" dirty="0">
                  <a:solidFill>
                    <a:schemeClr val="tx1"/>
                  </a:solidFill>
                  <a:latin typeface="+mn-lt"/>
                </a:rPr>
                <a:t>		            if </a:t>
              </a:r>
              <a:r>
                <a:rPr lang="en-US" sz="3000" dirty="0">
                  <a:solidFill>
                    <a:srgbClr val="FFFF00"/>
                  </a:solidFill>
                  <a:latin typeface="+mn-lt"/>
                </a:rPr>
                <a:t>M</a:t>
              </a:r>
              <a:r>
                <a:rPr lang="en-US" sz="3000" dirty="0">
                  <a:solidFill>
                    <a:schemeClr val="tx1"/>
                  </a:solidFill>
                  <a:latin typeface="+mn-lt"/>
                </a:rPr>
                <a:t> accepts </a:t>
              </a:r>
              <a:r>
                <a:rPr lang="en-US" sz="3000" dirty="0">
                  <a:solidFill>
                    <a:srgbClr val="FFFF00"/>
                  </a:solidFill>
                  <a:latin typeface="+mn-lt"/>
                </a:rPr>
                <a:t>w</a:t>
              </a:r>
            </a:p>
            <a:p>
              <a:pPr algn="l"/>
              <a:endParaRPr lang="en-US" sz="3000" dirty="0">
                <a:solidFill>
                  <a:schemeClr val="tx1"/>
                </a:solidFill>
                <a:latin typeface="+mn-lt"/>
              </a:endParaRPr>
            </a:p>
            <a:p>
              <a:r>
                <a:rPr lang="en-US" sz="3000" dirty="0">
                  <a:solidFill>
                    <a:schemeClr val="tx2"/>
                  </a:solidFill>
                </a:rPr>
                <a:t>Reject or loops</a:t>
              </a:r>
              <a:r>
                <a:rPr lang="en-US" sz="3000" dirty="0">
                  <a:solidFill>
                    <a:schemeClr val="tx1"/>
                  </a:solidFill>
                </a:rPr>
                <a:t> 	if </a:t>
              </a:r>
              <a:r>
                <a:rPr lang="en-US" sz="3000" dirty="0">
                  <a:solidFill>
                    <a:srgbClr val="FFFF00"/>
                  </a:solidFill>
                </a:rPr>
                <a:t>M</a:t>
              </a:r>
              <a:r>
                <a:rPr lang="en-US" sz="3000" dirty="0">
                  <a:solidFill>
                    <a:schemeClr val="tx1"/>
                  </a:solidFill>
                </a:rPr>
                <a:t> does not accept </a:t>
              </a:r>
              <a:r>
                <a:rPr lang="en-US" sz="3000" dirty="0">
                  <a:solidFill>
                    <a:srgbClr val="FFFF00"/>
                  </a:solidFill>
                </a:rPr>
                <a:t>w</a:t>
              </a:r>
            </a:p>
          </p:txBody>
        </p:sp>
        <p:sp>
          <p:nvSpPr>
            <p:cNvPr id="19" name="AutoShape 10"/>
            <p:cNvSpPr>
              <a:spLocks/>
            </p:cNvSpPr>
            <p:nvPr/>
          </p:nvSpPr>
          <p:spPr bwMode="auto">
            <a:xfrm>
              <a:off x="2036" y="1950"/>
              <a:ext cx="168" cy="631"/>
            </a:xfrm>
            <a:prstGeom prst="leftBrace">
              <a:avLst>
                <a:gd name="adj1" fmla="val 47444"/>
                <a:gd name="adj2" fmla="val 50000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 dirty="0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804765" y="4067614"/>
            <a:ext cx="8546234" cy="18466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3000" dirty="0">
                <a:solidFill>
                  <a:schemeClr val="tx1"/>
                </a:solidFill>
                <a:latin typeface="+mn-lt"/>
              </a:rPr>
              <a:t>Define a new machine </a:t>
            </a:r>
            <a:r>
              <a:rPr lang="en-US" sz="3000" dirty="0">
                <a:solidFill>
                  <a:srgbClr val="FFFF00"/>
                </a:solidFill>
                <a:latin typeface="+mn-lt"/>
              </a:rPr>
              <a:t>D</a:t>
            </a:r>
            <a:r>
              <a:rPr lang="en-US" sz="3000" baseline="-25000" dirty="0">
                <a:solidFill>
                  <a:srgbClr val="FFFF00"/>
                </a:solidFill>
                <a:latin typeface="+mn-lt"/>
              </a:rPr>
              <a:t>H</a:t>
            </a:r>
            <a:r>
              <a:rPr lang="en-US" sz="3000" dirty="0">
                <a:solidFill>
                  <a:schemeClr val="tx1"/>
                </a:solidFill>
                <a:latin typeface="+mn-lt"/>
              </a:rPr>
              <a:t> as follows:</a:t>
            </a:r>
            <a:br>
              <a:rPr lang="en-US" sz="3000" dirty="0">
                <a:solidFill>
                  <a:schemeClr val="tx1"/>
                </a:solidFill>
                <a:latin typeface="+mn-lt"/>
              </a:rPr>
            </a:br>
            <a:br>
              <a:rPr lang="en-US" sz="3000" dirty="0">
                <a:solidFill>
                  <a:schemeClr val="tx1"/>
                </a:solidFill>
                <a:latin typeface="+mn-lt"/>
              </a:rPr>
            </a:br>
            <a:r>
              <a:rPr lang="en-US" sz="3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3000" dirty="0">
                <a:solidFill>
                  <a:srgbClr val="FFFF00"/>
                </a:solidFill>
                <a:latin typeface="+mn-lt"/>
              </a:rPr>
              <a:t>D</a:t>
            </a:r>
            <a:r>
              <a:rPr lang="en-US" sz="3000" baseline="-25000" dirty="0">
                <a:solidFill>
                  <a:srgbClr val="FFFF00"/>
                </a:solidFill>
                <a:latin typeface="+mn-lt"/>
              </a:rPr>
              <a:t>H</a:t>
            </a:r>
            <a:r>
              <a:rPr lang="en-US" sz="3000" dirty="0">
                <a:solidFill>
                  <a:srgbClr val="FFFF00"/>
                </a:solidFill>
                <a:latin typeface="+mn-lt"/>
              </a:rPr>
              <a:t>(M)</a:t>
            </a:r>
            <a:r>
              <a:rPr lang="en-US" sz="3000" dirty="0">
                <a:solidFill>
                  <a:schemeClr val="tx1"/>
                </a:solidFill>
                <a:latin typeface="+mn-lt"/>
              </a:rPr>
              <a:t>:   Run </a:t>
            </a:r>
            <a:r>
              <a:rPr lang="en-US" sz="3000" dirty="0">
                <a:solidFill>
                  <a:srgbClr val="FFFF00"/>
                </a:solidFill>
                <a:latin typeface="+mn-lt"/>
              </a:rPr>
              <a:t>H</a:t>
            </a:r>
            <a:r>
              <a:rPr lang="en-US" sz="3000" dirty="0">
                <a:solidFill>
                  <a:schemeClr val="tx1"/>
                </a:solidFill>
                <a:latin typeface="+mn-lt"/>
              </a:rPr>
              <a:t> on </a:t>
            </a:r>
            <a:r>
              <a:rPr lang="en-US" sz="3000" dirty="0">
                <a:solidFill>
                  <a:srgbClr val="FFFF00"/>
                </a:solidFill>
                <a:latin typeface="+mn-lt"/>
              </a:rPr>
              <a:t>(M,M) </a:t>
            </a:r>
            <a:r>
              <a:rPr lang="en-US" sz="3000" dirty="0">
                <a:solidFill>
                  <a:schemeClr val="tx1"/>
                </a:solidFill>
                <a:latin typeface="+mn-lt"/>
              </a:rPr>
              <a:t>until the simulation halts </a:t>
            </a:r>
            <a:r>
              <a:rPr lang="en-US" sz="3000" dirty="0">
                <a:solidFill>
                  <a:schemeClr val="tx2"/>
                </a:solidFill>
                <a:latin typeface="+mn-lt"/>
              </a:rPr>
              <a:t>Output</a:t>
            </a:r>
            <a:r>
              <a:rPr lang="en-US" sz="3000" dirty="0">
                <a:solidFill>
                  <a:schemeClr val="tx1"/>
                </a:solidFill>
                <a:latin typeface="+mn-lt"/>
              </a:rPr>
              <a:t> the opposite answer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196821" y="312016"/>
            <a:ext cx="7805342" cy="5309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3000" dirty="0">
                <a:solidFill>
                  <a:srgbClr val="FFFF00"/>
                </a:solidFill>
                <a:latin typeface="+mn-lt"/>
              </a:rPr>
              <a:t>A</a:t>
            </a:r>
            <a:r>
              <a:rPr lang="en-US" sz="3000" baseline="-25000" dirty="0">
                <a:solidFill>
                  <a:srgbClr val="FFFF00"/>
                </a:solidFill>
                <a:latin typeface="+mn-lt"/>
              </a:rPr>
              <a:t>TM</a:t>
            </a:r>
            <a:r>
              <a:rPr lang="en-US" sz="3000" dirty="0">
                <a:solidFill>
                  <a:srgbClr val="FFFF00"/>
                </a:solidFill>
                <a:latin typeface="+mn-lt"/>
              </a:rPr>
              <a:t> = { (</a:t>
            </a:r>
            <a:r>
              <a:rPr lang="en-US" sz="3000" dirty="0" err="1">
                <a:solidFill>
                  <a:srgbClr val="FFFF00"/>
                </a:solidFill>
                <a:latin typeface="+mn-lt"/>
              </a:rPr>
              <a:t>M,w</a:t>
            </a:r>
            <a:r>
              <a:rPr lang="en-US" sz="3000" dirty="0">
                <a:solidFill>
                  <a:srgbClr val="FFFF00"/>
                </a:solidFill>
                <a:latin typeface="+mn-lt"/>
              </a:rPr>
              <a:t>) | M </a:t>
            </a:r>
            <a:r>
              <a:rPr lang="en-US" sz="3000" dirty="0">
                <a:solidFill>
                  <a:schemeClr val="tx1"/>
                </a:solidFill>
                <a:latin typeface="+mn-lt"/>
              </a:rPr>
              <a:t>is a TM that accepts string </a:t>
            </a:r>
            <a:r>
              <a:rPr lang="en-US" sz="3000" dirty="0">
                <a:solidFill>
                  <a:srgbClr val="FFFF00"/>
                </a:solidFill>
                <a:latin typeface="+mn-lt"/>
              </a:rPr>
              <a:t>w }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804765" y="936626"/>
            <a:ext cx="3228769" cy="5309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3000" dirty="0">
                <a:solidFill>
                  <a:schemeClr val="tx1"/>
                </a:solidFill>
                <a:latin typeface="+mn-lt"/>
              </a:rPr>
              <a:t>A</a:t>
            </a:r>
            <a:r>
              <a:rPr lang="en-US" sz="3000" baseline="-25000" dirty="0">
                <a:solidFill>
                  <a:schemeClr val="tx1"/>
                </a:solidFill>
                <a:latin typeface="+mn-lt"/>
              </a:rPr>
              <a:t>TM</a:t>
            </a:r>
            <a:r>
              <a:rPr lang="en-US" sz="3000" dirty="0">
                <a:solidFill>
                  <a:schemeClr val="tx1"/>
                </a:solidFill>
                <a:latin typeface="+mn-lt"/>
              </a:rPr>
              <a:t> is </a:t>
            </a:r>
            <a:r>
              <a:rPr lang="en-US" sz="3000" dirty="0" err="1">
                <a:solidFill>
                  <a:schemeClr val="tx2"/>
                </a:solidFill>
                <a:latin typeface="+mn-lt"/>
              </a:rPr>
              <a:t>undecidable</a:t>
            </a:r>
            <a:r>
              <a:rPr lang="en-US" sz="3000" dirty="0">
                <a:solidFill>
                  <a:schemeClr val="tx1"/>
                </a:solidFill>
                <a:latin typeface="+mn-lt"/>
              </a:rPr>
              <a:t>:</a:t>
            </a:r>
          </a:p>
        </p:txBody>
      </p:sp>
      <p:pic>
        <p:nvPicPr>
          <p:cNvPr id="11" name="Picture 10" descr="Gears Cogs Machine - Free photo on Pixabay">
            <a:extLst>
              <a:ext uri="{FF2B5EF4-FFF2-40B4-BE49-F238E27FC236}">
                <a16:creationId xmlns:a16="http://schemas.microsoft.com/office/drawing/2014/main" id="{7C1C29D0-8F3D-4AFB-9E09-0424521D96B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6596" y="534646"/>
            <a:ext cx="1544618" cy="1083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012197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3316" grpId="0"/>
      <p:bldP spid="653317" grpId="0"/>
      <p:bldP spid="16" grpId="0"/>
      <p:bldP spid="2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Text Box 2"/>
          <p:cNvSpPr txBox="1">
            <a:spLocks noChangeArrowheads="1"/>
          </p:cNvSpPr>
          <p:nvPr/>
        </p:nvSpPr>
        <p:spPr bwMode="auto">
          <a:xfrm>
            <a:off x="2338389" y="1708151"/>
            <a:ext cx="1933575" cy="5309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000" dirty="0">
                <a:solidFill>
                  <a:srgbClr val="FFFF00"/>
                </a:solidFill>
                <a:latin typeface="+mn-lt"/>
              </a:rPr>
              <a:t>D</a:t>
            </a:r>
            <a:r>
              <a:rPr lang="en-US" sz="3000" baseline="-25000" dirty="0">
                <a:solidFill>
                  <a:srgbClr val="FFFF00"/>
                </a:solidFill>
                <a:latin typeface="+mn-lt"/>
              </a:rPr>
              <a:t>H </a:t>
            </a:r>
            <a:r>
              <a:rPr lang="en-US" sz="3000" dirty="0">
                <a:solidFill>
                  <a:srgbClr val="FFFF00"/>
                </a:solidFill>
                <a:latin typeface="+mn-lt"/>
              </a:rPr>
              <a:t>(  M  ) =</a:t>
            </a:r>
          </a:p>
        </p:txBody>
      </p:sp>
      <p:sp>
        <p:nvSpPr>
          <p:cNvPr id="654342" name="Text Box 6"/>
          <p:cNvSpPr txBox="1">
            <a:spLocks noChangeArrowheads="1"/>
          </p:cNvSpPr>
          <p:nvPr/>
        </p:nvSpPr>
        <p:spPr bwMode="auto">
          <a:xfrm>
            <a:off x="4859339" y="228601"/>
            <a:ext cx="5164137" cy="3046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+mn-lt"/>
              </a:rPr>
              <a:t>Reject if    </a:t>
            </a:r>
            <a:r>
              <a:rPr lang="en-US" sz="2400" dirty="0">
                <a:solidFill>
                  <a:srgbClr val="FFFF00"/>
                </a:solidFill>
                <a:latin typeface="+mn-lt"/>
              </a:rPr>
              <a:t>M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 accepts  </a:t>
            </a:r>
            <a:r>
              <a:rPr lang="en-US" sz="2400" dirty="0">
                <a:solidFill>
                  <a:srgbClr val="FFFF00"/>
                </a:solidFill>
                <a:latin typeface="+mn-lt"/>
              </a:rPr>
              <a:t>M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+mn-lt"/>
              </a:rPr>
              <a:t>(i.e. if </a:t>
            </a:r>
            <a:r>
              <a:rPr lang="en-US" sz="2400" dirty="0">
                <a:solidFill>
                  <a:srgbClr val="FFFF00"/>
                </a:solidFill>
                <a:latin typeface="+mn-lt"/>
              </a:rPr>
              <a:t>H(  M  ,  M  ) =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Accept)</a:t>
            </a:r>
          </a:p>
          <a:p>
            <a:pPr algn="l"/>
            <a:endParaRPr lang="en-US" sz="2400" dirty="0">
              <a:solidFill>
                <a:schemeClr val="tx1"/>
              </a:solidFill>
              <a:latin typeface="+mn-lt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+mn-lt"/>
              </a:rPr>
              <a:t>Accept if    </a:t>
            </a:r>
            <a:r>
              <a:rPr lang="en-US" sz="2400" dirty="0">
                <a:solidFill>
                  <a:srgbClr val="FFFF00"/>
                </a:solidFill>
                <a:latin typeface="+mn-lt"/>
              </a:rPr>
              <a:t>M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 rejects  </a:t>
            </a:r>
            <a:r>
              <a:rPr lang="en-US" sz="2400" dirty="0">
                <a:solidFill>
                  <a:srgbClr val="FFFF00"/>
                </a:solidFill>
                <a:latin typeface="+mn-lt"/>
              </a:rPr>
              <a:t>M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+mn-lt"/>
              </a:rPr>
              <a:t>(i.e. if </a:t>
            </a:r>
            <a:r>
              <a:rPr lang="en-US" sz="2400" dirty="0">
                <a:solidFill>
                  <a:srgbClr val="FFFF00"/>
                </a:solidFill>
                <a:latin typeface="+mn-lt"/>
              </a:rPr>
              <a:t>H(   M  ,  M   )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= Reject)</a:t>
            </a:r>
          </a:p>
          <a:p>
            <a:pPr algn="l"/>
            <a:endParaRPr lang="en-US" sz="2400" dirty="0">
              <a:solidFill>
                <a:schemeClr val="tx1"/>
              </a:solidFill>
              <a:latin typeface="+mn-lt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+mn-lt"/>
              </a:rPr>
              <a:t>Loops if     </a:t>
            </a:r>
            <a:r>
              <a:rPr lang="en-US" sz="2400" dirty="0">
                <a:solidFill>
                  <a:srgbClr val="FFFF00"/>
                </a:solidFill>
                <a:latin typeface="+mn-lt"/>
              </a:rPr>
              <a:t>M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 loops on  </a:t>
            </a:r>
            <a:r>
              <a:rPr lang="en-US" sz="2400" dirty="0">
                <a:solidFill>
                  <a:srgbClr val="FFFF00"/>
                </a:solidFill>
                <a:latin typeface="+mn-lt"/>
              </a:rPr>
              <a:t>M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+mn-lt"/>
              </a:rPr>
              <a:t>(i.e. if </a:t>
            </a:r>
            <a:r>
              <a:rPr lang="en-US" sz="2400" dirty="0">
                <a:solidFill>
                  <a:srgbClr val="FFFF00"/>
                </a:solidFill>
                <a:latin typeface="+mn-lt"/>
              </a:rPr>
              <a:t>H(   M  ,    M  )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loops)</a:t>
            </a:r>
          </a:p>
        </p:txBody>
      </p:sp>
      <p:sp>
        <p:nvSpPr>
          <p:cNvPr id="654345" name="AutoShape 9"/>
          <p:cNvSpPr>
            <a:spLocks/>
          </p:cNvSpPr>
          <p:nvPr/>
        </p:nvSpPr>
        <p:spPr bwMode="auto">
          <a:xfrm>
            <a:off x="4419276" y="357622"/>
            <a:ext cx="447324" cy="2680703"/>
          </a:xfrm>
          <a:prstGeom prst="leftBrace">
            <a:avLst>
              <a:gd name="adj1" fmla="val 65741"/>
              <a:gd name="adj2" fmla="val 50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654346" name="Text Box 10"/>
          <p:cNvSpPr txBox="1">
            <a:spLocks noChangeArrowheads="1"/>
          </p:cNvSpPr>
          <p:nvPr/>
        </p:nvSpPr>
        <p:spPr bwMode="auto">
          <a:xfrm>
            <a:off x="2971591" y="1741087"/>
            <a:ext cx="667170" cy="53091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chemeClr val="bg2"/>
                </a:solidFill>
                <a:latin typeface="+mn-lt"/>
              </a:rPr>
              <a:t>D</a:t>
            </a:r>
            <a:r>
              <a:rPr lang="en-US" sz="3000" baseline="-25000" dirty="0">
                <a:solidFill>
                  <a:schemeClr val="bg2"/>
                </a:solidFill>
                <a:latin typeface="+mn-lt"/>
              </a:rPr>
              <a:t>H</a:t>
            </a:r>
          </a:p>
        </p:txBody>
      </p:sp>
      <p:sp>
        <p:nvSpPr>
          <p:cNvPr id="654348" name="Text Box 12"/>
          <p:cNvSpPr txBox="1">
            <a:spLocks noChangeArrowheads="1"/>
          </p:cNvSpPr>
          <p:nvPr/>
        </p:nvSpPr>
        <p:spPr bwMode="auto">
          <a:xfrm>
            <a:off x="7616303" y="170703"/>
            <a:ext cx="502061" cy="46166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  <a:latin typeface="+mn-lt"/>
              </a:rPr>
              <a:t>D</a:t>
            </a:r>
            <a:r>
              <a:rPr lang="en-US" sz="2400" baseline="-25000" dirty="0">
                <a:solidFill>
                  <a:schemeClr val="bg2"/>
                </a:solidFill>
                <a:latin typeface="+mn-lt"/>
              </a:rPr>
              <a:t>H</a:t>
            </a:r>
          </a:p>
        </p:txBody>
      </p:sp>
      <p:sp>
        <p:nvSpPr>
          <p:cNvPr id="654349" name="Text Box 13"/>
          <p:cNvSpPr txBox="1">
            <a:spLocks noChangeArrowheads="1"/>
          </p:cNvSpPr>
          <p:nvPr/>
        </p:nvSpPr>
        <p:spPr bwMode="auto">
          <a:xfrm>
            <a:off x="5993917" y="621002"/>
            <a:ext cx="538677" cy="46166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  <a:latin typeface="+mn-lt"/>
              </a:rPr>
              <a:t>D</a:t>
            </a:r>
            <a:r>
              <a:rPr lang="en-US" sz="2400" baseline="-25000" dirty="0">
                <a:solidFill>
                  <a:schemeClr val="bg2"/>
                </a:solidFill>
                <a:latin typeface="+mn-lt"/>
              </a:rPr>
              <a:t>H</a:t>
            </a:r>
          </a:p>
        </p:txBody>
      </p:sp>
      <p:sp>
        <p:nvSpPr>
          <p:cNvPr id="654350" name="Text Box 14"/>
          <p:cNvSpPr txBox="1">
            <a:spLocks noChangeArrowheads="1"/>
          </p:cNvSpPr>
          <p:nvPr/>
        </p:nvSpPr>
        <p:spPr bwMode="auto">
          <a:xfrm>
            <a:off x="6623091" y="620730"/>
            <a:ext cx="502061" cy="46166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  <a:latin typeface="+mn-lt"/>
              </a:rPr>
              <a:t>D</a:t>
            </a:r>
            <a:r>
              <a:rPr lang="en-US" sz="2400" baseline="-25000" dirty="0">
                <a:solidFill>
                  <a:schemeClr val="bg2"/>
                </a:solidFill>
                <a:latin typeface="+mn-lt"/>
              </a:rPr>
              <a:t>H</a:t>
            </a:r>
          </a:p>
        </p:txBody>
      </p:sp>
      <p:sp>
        <p:nvSpPr>
          <p:cNvPr id="654351" name="Text Box 15"/>
          <p:cNvSpPr txBox="1">
            <a:spLocks noChangeArrowheads="1"/>
          </p:cNvSpPr>
          <p:nvPr/>
        </p:nvSpPr>
        <p:spPr bwMode="auto">
          <a:xfrm>
            <a:off x="6121030" y="1225737"/>
            <a:ext cx="502061" cy="46166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  <a:latin typeface="+mn-lt"/>
              </a:rPr>
              <a:t>D</a:t>
            </a:r>
            <a:r>
              <a:rPr lang="en-US" sz="2400" baseline="-25000" dirty="0">
                <a:solidFill>
                  <a:schemeClr val="bg2"/>
                </a:solidFill>
                <a:latin typeface="+mn-lt"/>
              </a:rPr>
              <a:t>H</a:t>
            </a:r>
          </a:p>
        </p:txBody>
      </p:sp>
      <p:sp>
        <p:nvSpPr>
          <p:cNvPr id="654352" name="Text Box 16"/>
          <p:cNvSpPr txBox="1">
            <a:spLocks noChangeArrowheads="1"/>
          </p:cNvSpPr>
          <p:nvPr/>
        </p:nvSpPr>
        <p:spPr bwMode="auto">
          <a:xfrm>
            <a:off x="7616303" y="1214997"/>
            <a:ext cx="502061" cy="46166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  <a:latin typeface="+mn-lt"/>
              </a:rPr>
              <a:t>D</a:t>
            </a:r>
            <a:r>
              <a:rPr lang="en-US" sz="2400" baseline="-25000" dirty="0">
                <a:solidFill>
                  <a:schemeClr val="bg2"/>
                </a:solidFill>
                <a:latin typeface="+mn-lt"/>
              </a:rPr>
              <a:t>H</a:t>
            </a:r>
          </a:p>
        </p:txBody>
      </p:sp>
      <p:sp>
        <p:nvSpPr>
          <p:cNvPr id="654353" name="Text Box 17"/>
          <p:cNvSpPr txBox="1">
            <a:spLocks noChangeArrowheads="1"/>
          </p:cNvSpPr>
          <p:nvPr/>
        </p:nvSpPr>
        <p:spPr bwMode="auto">
          <a:xfrm>
            <a:off x="6721626" y="1705725"/>
            <a:ext cx="502061" cy="46166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  <a:latin typeface="+mn-lt"/>
              </a:rPr>
              <a:t>D</a:t>
            </a:r>
            <a:r>
              <a:rPr lang="en-US" sz="2400" baseline="-25000" dirty="0">
                <a:solidFill>
                  <a:schemeClr val="bg2"/>
                </a:solidFill>
                <a:latin typeface="+mn-lt"/>
              </a:rPr>
              <a:t>H</a:t>
            </a:r>
          </a:p>
        </p:txBody>
      </p:sp>
      <p:sp>
        <p:nvSpPr>
          <p:cNvPr id="654354" name="Text Box 18"/>
          <p:cNvSpPr txBox="1">
            <a:spLocks noChangeArrowheads="1"/>
          </p:cNvSpPr>
          <p:nvPr/>
        </p:nvSpPr>
        <p:spPr bwMode="auto">
          <a:xfrm>
            <a:off x="6030532" y="1689349"/>
            <a:ext cx="502061" cy="46166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  <a:latin typeface="+mn-lt"/>
              </a:rPr>
              <a:t>D</a:t>
            </a:r>
            <a:r>
              <a:rPr lang="en-US" sz="2400" baseline="-25000" dirty="0">
                <a:solidFill>
                  <a:schemeClr val="bg2"/>
                </a:solidFill>
                <a:latin typeface="+mn-lt"/>
              </a:rPr>
              <a:t>H</a:t>
            </a:r>
          </a:p>
        </p:txBody>
      </p:sp>
      <p:sp>
        <p:nvSpPr>
          <p:cNvPr id="654355" name="Text Box 19"/>
          <p:cNvSpPr txBox="1">
            <a:spLocks noChangeArrowheads="1"/>
          </p:cNvSpPr>
          <p:nvPr/>
        </p:nvSpPr>
        <p:spPr bwMode="auto">
          <a:xfrm>
            <a:off x="6081516" y="2365635"/>
            <a:ext cx="502061" cy="46166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  <a:latin typeface="+mn-lt"/>
              </a:rPr>
              <a:t>D</a:t>
            </a:r>
            <a:r>
              <a:rPr lang="en-US" sz="2400" baseline="-25000" dirty="0">
                <a:solidFill>
                  <a:schemeClr val="bg2"/>
                </a:solidFill>
                <a:latin typeface="+mn-lt"/>
              </a:rPr>
              <a:t>H</a:t>
            </a:r>
          </a:p>
        </p:txBody>
      </p:sp>
      <p:sp>
        <p:nvSpPr>
          <p:cNvPr id="654356" name="Text Box 20"/>
          <p:cNvSpPr txBox="1">
            <a:spLocks noChangeArrowheads="1"/>
          </p:cNvSpPr>
          <p:nvPr/>
        </p:nvSpPr>
        <p:spPr bwMode="auto">
          <a:xfrm>
            <a:off x="7759817" y="2322226"/>
            <a:ext cx="502061" cy="46166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  <a:latin typeface="+mn-lt"/>
              </a:rPr>
              <a:t>D</a:t>
            </a:r>
            <a:r>
              <a:rPr lang="en-US" sz="2400" baseline="-25000" dirty="0">
                <a:solidFill>
                  <a:schemeClr val="bg2"/>
                </a:solidFill>
                <a:latin typeface="+mn-lt"/>
              </a:rPr>
              <a:t>H</a:t>
            </a:r>
          </a:p>
        </p:txBody>
      </p:sp>
      <p:sp>
        <p:nvSpPr>
          <p:cNvPr id="654357" name="Text Box 21"/>
          <p:cNvSpPr txBox="1">
            <a:spLocks noChangeArrowheads="1"/>
          </p:cNvSpPr>
          <p:nvPr/>
        </p:nvSpPr>
        <p:spPr bwMode="auto">
          <a:xfrm>
            <a:off x="6058121" y="2774629"/>
            <a:ext cx="502061" cy="46166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  <a:latin typeface="+mn-lt"/>
              </a:rPr>
              <a:t>D</a:t>
            </a:r>
            <a:r>
              <a:rPr lang="en-US" sz="2400" baseline="-25000" dirty="0">
                <a:solidFill>
                  <a:schemeClr val="bg2"/>
                </a:solidFill>
                <a:latin typeface="+mn-lt"/>
              </a:rPr>
              <a:t>H</a:t>
            </a:r>
          </a:p>
        </p:txBody>
      </p:sp>
      <p:sp>
        <p:nvSpPr>
          <p:cNvPr id="654358" name="Text Box 22"/>
          <p:cNvSpPr txBox="1">
            <a:spLocks noChangeArrowheads="1"/>
          </p:cNvSpPr>
          <p:nvPr/>
        </p:nvSpPr>
        <p:spPr bwMode="auto">
          <a:xfrm>
            <a:off x="6792159" y="2774629"/>
            <a:ext cx="502061" cy="46166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  <a:latin typeface="+mn-lt"/>
              </a:rPr>
              <a:t>D</a:t>
            </a:r>
            <a:r>
              <a:rPr lang="en-US" sz="2400" baseline="-25000" dirty="0">
                <a:solidFill>
                  <a:schemeClr val="bg2"/>
                </a:solidFill>
                <a:latin typeface="+mn-lt"/>
              </a:rPr>
              <a:t>H</a:t>
            </a:r>
          </a:p>
        </p:txBody>
      </p:sp>
      <p:sp>
        <p:nvSpPr>
          <p:cNvPr id="654359" name="Text Box 23"/>
          <p:cNvSpPr txBox="1">
            <a:spLocks noChangeArrowheads="1"/>
          </p:cNvSpPr>
          <p:nvPr/>
        </p:nvSpPr>
        <p:spPr bwMode="auto">
          <a:xfrm>
            <a:off x="586477" y="3947391"/>
            <a:ext cx="9144000" cy="12464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dirty="0">
                <a:solidFill>
                  <a:schemeClr val="tx1"/>
                </a:solidFill>
                <a:latin typeface="+mn-lt"/>
              </a:rPr>
              <a:t>Note:  </a:t>
            </a:r>
            <a:r>
              <a:rPr lang="en-US" sz="3000" dirty="0">
                <a:solidFill>
                  <a:schemeClr val="tx2"/>
                </a:solidFill>
                <a:latin typeface="+mn-lt"/>
              </a:rPr>
              <a:t>There is no contradiction here! </a:t>
            </a:r>
          </a:p>
          <a:p>
            <a:pPr>
              <a:spcBef>
                <a:spcPct val="50000"/>
              </a:spcBef>
            </a:pPr>
            <a:r>
              <a:rPr lang="en-US" sz="3000" dirty="0">
                <a:solidFill>
                  <a:srgbClr val="FFFF00"/>
                </a:solidFill>
                <a:latin typeface="+mn-lt"/>
              </a:rPr>
              <a:t>D</a:t>
            </a:r>
            <a:r>
              <a:rPr lang="en-US" sz="3000" baseline="-25000" dirty="0">
                <a:solidFill>
                  <a:srgbClr val="FFFF00"/>
                </a:solidFill>
                <a:latin typeface="+mn-lt"/>
              </a:rPr>
              <a:t>H</a:t>
            </a:r>
            <a:r>
              <a:rPr lang="en-US" sz="3000" dirty="0">
                <a:solidFill>
                  <a:schemeClr val="tx1"/>
                </a:solidFill>
                <a:latin typeface="+mn-lt"/>
              </a:rPr>
              <a:t> must loop on </a:t>
            </a:r>
            <a:r>
              <a:rPr lang="en-US" sz="3000" dirty="0">
                <a:solidFill>
                  <a:srgbClr val="FFFF00"/>
                </a:solidFill>
                <a:latin typeface="+mn-lt"/>
              </a:rPr>
              <a:t>D</a:t>
            </a:r>
            <a:r>
              <a:rPr lang="en-US" sz="3000" baseline="-25000" dirty="0">
                <a:solidFill>
                  <a:srgbClr val="FFFF00"/>
                </a:solidFill>
                <a:latin typeface="+mn-lt"/>
              </a:rPr>
              <a:t>H</a:t>
            </a:r>
            <a:endParaRPr lang="en-US" sz="30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654362" name="Text Box 26"/>
          <p:cNvSpPr txBox="1">
            <a:spLocks noChangeArrowheads="1"/>
          </p:cNvSpPr>
          <p:nvPr/>
        </p:nvSpPr>
        <p:spPr bwMode="auto">
          <a:xfrm>
            <a:off x="595749" y="5198885"/>
            <a:ext cx="10081523" cy="140807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chemeClr val="tx1"/>
                </a:solidFill>
                <a:latin typeface="+mn-lt"/>
              </a:rPr>
              <a:t>We have an instance </a:t>
            </a:r>
            <a:r>
              <a:rPr lang="en-US" sz="3000" dirty="0">
                <a:solidFill>
                  <a:srgbClr val="FFFF00"/>
                </a:solidFill>
                <a:latin typeface="+mn-lt"/>
              </a:rPr>
              <a:t>(D</a:t>
            </a:r>
            <a:r>
              <a:rPr lang="en-US" sz="3000" baseline="-25000" dirty="0">
                <a:solidFill>
                  <a:srgbClr val="FFFF00"/>
                </a:solidFill>
                <a:latin typeface="+mn-lt"/>
              </a:rPr>
              <a:t>H</a:t>
            </a:r>
            <a:r>
              <a:rPr lang="en-US" sz="3000" dirty="0">
                <a:solidFill>
                  <a:srgbClr val="FFFF00"/>
                </a:solidFill>
                <a:latin typeface="+mn-lt"/>
              </a:rPr>
              <a:t>, D</a:t>
            </a:r>
            <a:r>
              <a:rPr lang="en-US" sz="3000" baseline="-25000" dirty="0">
                <a:solidFill>
                  <a:srgbClr val="FFFF00"/>
                </a:solidFill>
                <a:latin typeface="+mn-lt"/>
              </a:rPr>
              <a:t>H</a:t>
            </a:r>
            <a:r>
              <a:rPr lang="en-US" sz="3000" dirty="0">
                <a:solidFill>
                  <a:srgbClr val="FFFF00"/>
                </a:solidFill>
                <a:latin typeface="+mn-lt"/>
              </a:rPr>
              <a:t>) </a:t>
            </a:r>
            <a:r>
              <a:rPr lang="en-US" sz="3000" dirty="0">
                <a:solidFill>
                  <a:schemeClr val="tx1"/>
                </a:solidFill>
                <a:latin typeface="+mn-lt"/>
              </a:rPr>
              <a:t>which is not in A</a:t>
            </a:r>
            <a:r>
              <a:rPr lang="en-US" sz="3000" baseline="-25000" dirty="0">
                <a:solidFill>
                  <a:schemeClr val="tx1"/>
                </a:solidFill>
                <a:latin typeface="+mn-lt"/>
              </a:rPr>
              <a:t>TM </a:t>
            </a:r>
            <a:br>
              <a:rPr lang="en-US" sz="3000" baseline="-25000" dirty="0">
                <a:solidFill>
                  <a:schemeClr val="tx1"/>
                </a:solidFill>
                <a:latin typeface="+mn-lt"/>
              </a:rPr>
            </a:br>
            <a:r>
              <a:rPr lang="en-US" sz="3000" dirty="0">
                <a:solidFill>
                  <a:schemeClr val="tx1"/>
                </a:solidFill>
                <a:latin typeface="+mn-lt"/>
              </a:rPr>
              <a:t>but </a:t>
            </a:r>
            <a:r>
              <a:rPr lang="en-US" sz="3000" dirty="0">
                <a:solidFill>
                  <a:srgbClr val="FFFF00"/>
                </a:solidFill>
                <a:latin typeface="+mn-lt"/>
              </a:rPr>
              <a:t>H</a:t>
            </a:r>
            <a:r>
              <a:rPr lang="en-US" sz="3000" dirty="0">
                <a:solidFill>
                  <a:schemeClr val="tx1"/>
                </a:solidFill>
                <a:latin typeface="+mn-lt"/>
              </a:rPr>
              <a:t> fails to tell us that!  </a:t>
            </a:r>
            <a:br>
              <a:rPr lang="en-US" sz="3000" dirty="0">
                <a:solidFill>
                  <a:schemeClr val="tx1"/>
                </a:solidFill>
                <a:latin typeface="+mn-lt"/>
              </a:rPr>
            </a:br>
            <a:r>
              <a:rPr lang="en-US" sz="3000" dirty="0">
                <a:solidFill>
                  <a:srgbClr val="FFFF00"/>
                </a:solidFill>
                <a:latin typeface="+mn-lt"/>
              </a:rPr>
              <a:t>H(D</a:t>
            </a:r>
            <a:r>
              <a:rPr lang="en-US" sz="3000" baseline="-25000" dirty="0">
                <a:solidFill>
                  <a:srgbClr val="FFFF00"/>
                </a:solidFill>
                <a:latin typeface="+mn-lt"/>
              </a:rPr>
              <a:t>H</a:t>
            </a:r>
            <a:r>
              <a:rPr lang="en-US" sz="3000" dirty="0">
                <a:solidFill>
                  <a:srgbClr val="FFFF00"/>
                </a:solidFill>
                <a:latin typeface="+mn-lt"/>
              </a:rPr>
              <a:t>, D</a:t>
            </a:r>
            <a:r>
              <a:rPr lang="en-US" sz="3000" baseline="-25000" dirty="0">
                <a:solidFill>
                  <a:srgbClr val="FFFF00"/>
                </a:solidFill>
                <a:latin typeface="+mn-lt"/>
              </a:rPr>
              <a:t>H</a:t>
            </a:r>
            <a:r>
              <a:rPr lang="en-US" sz="3000" dirty="0">
                <a:solidFill>
                  <a:srgbClr val="FFFF00"/>
                </a:solidFill>
                <a:latin typeface="+mn-lt"/>
              </a:rPr>
              <a:t>) </a:t>
            </a:r>
            <a:r>
              <a:rPr lang="en-US" sz="3000" dirty="0">
                <a:solidFill>
                  <a:schemeClr val="tx1"/>
                </a:solidFill>
                <a:latin typeface="+mn-lt"/>
              </a:rPr>
              <a:t>runs forever</a:t>
            </a:r>
          </a:p>
        </p:txBody>
      </p:sp>
      <p:sp>
        <p:nvSpPr>
          <p:cNvPr id="654347" name="Text Box 11"/>
          <p:cNvSpPr txBox="1">
            <a:spLocks noChangeArrowheads="1"/>
          </p:cNvSpPr>
          <p:nvPr/>
        </p:nvSpPr>
        <p:spPr bwMode="auto">
          <a:xfrm>
            <a:off x="6030533" y="177804"/>
            <a:ext cx="502061" cy="46166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  <a:latin typeface="+mn-lt"/>
              </a:rPr>
              <a:t>D</a:t>
            </a:r>
            <a:r>
              <a:rPr lang="en-US" sz="2400" baseline="-25000" dirty="0">
                <a:solidFill>
                  <a:schemeClr val="bg2"/>
                </a:solidFill>
                <a:latin typeface="+mn-lt"/>
              </a:rPr>
              <a:t>H</a:t>
            </a:r>
          </a:p>
        </p:txBody>
      </p:sp>
      <p:pic>
        <p:nvPicPr>
          <p:cNvPr id="20" name="Picture 19" descr="Gears Cogs Machine - Free photo on Pixabay">
            <a:extLst>
              <a:ext uri="{FF2B5EF4-FFF2-40B4-BE49-F238E27FC236}">
                <a16:creationId xmlns:a16="http://schemas.microsoft.com/office/drawing/2014/main" id="{4DBB6650-E755-48C4-8B25-3E493ECCACB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6596" y="534646"/>
            <a:ext cx="1544618" cy="1083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653761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5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5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5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5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5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5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5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5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5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5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5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5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5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4346" grpId="0" animBg="1"/>
      <p:bldP spid="654348" grpId="0" animBg="1"/>
      <p:bldP spid="654349" grpId="0" animBg="1"/>
      <p:bldP spid="654350" grpId="0" animBg="1"/>
      <p:bldP spid="654351" grpId="0" animBg="1"/>
      <p:bldP spid="654352" grpId="0" animBg="1"/>
      <p:bldP spid="654353" grpId="0" animBg="1"/>
      <p:bldP spid="654354" grpId="0" animBg="1"/>
      <p:bldP spid="654355" grpId="0" animBg="1"/>
      <p:bldP spid="654356" grpId="0" animBg="1"/>
      <p:bldP spid="654357" grpId="0" animBg="1"/>
      <p:bldP spid="654358" grpId="0" animBg="1"/>
      <p:bldP spid="654359" grpId="0"/>
      <p:bldP spid="654362" grpId="0"/>
      <p:bldP spid="65434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Text Box 2"/>
          <p:cNvSpPr txBox="1">
            <a:spLocks noChangeArrowheads="1"/>
          </p:cNvSpPr>
          <p:nvPr/>
        </p:nvSpPr>
        <p:spPr bwMode="auto">
          <a:xfrm>
            <a:off x="427328" y="3301992"/>
            <a:ext cx="10797831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656387" name="Text Box 3"/>
          <p:cNvSpPr txBox="1">
            <a:spLocks noChangeArrowheads="1"/>
          </p:cNvSpPr>
          <p:nvPr/>
        </p:nvSpPr>
        <p:spPr bwMode="auto">
          <a:xfrm>
            <a:off x="427329" y="327018"/>
            <a:ext cx="11336046" cy="38841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That is:</a:t>
            </a:r>
          </a:p>
          <a:p>
            <a:pPr algn="l">
              <a:spcBef>
                <a:spcPct val="50000"/>
              </a:spcBef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Given the code of any machine </a:t>
            </a:r>
            <a:r>
              <a:rPr lang="en-US" sz="3200" dirty="0">
                <a:solidFill>
                  <a:srgbClr val="FFFF00"/>
                </a:solidFill>
                <a:latin typeface="+mn-lt"/>
              </a:rPr>
              <a:t>H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 that </a:t>
            </a:r>
            <a:r>
              <a:rPr lang="en-US" sz="3200" dirty="0">
                <a:solidFill>
                  <a:schemeClr val="tx2"/>
                </a:solidFill>
                <a:latin typeface="+mn-lt"/>
              </a:rPr>
              <a:t>recognizes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 A</a:t>
            </a:r>
            <a:r>
              <a:rPr lang="en-US" sz="3200" baseline="-25000" dirty="0">
                <a:solidFill>
                  <a:schemeClr val="tx1"/>
                </a:solidFill>
                <a:latin typeface="+mn-lt"/>
              </a:rPr>
              <a:t>TM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 we can effectively construct an instance </a:t>
            </a:r>
            <a:r>
              <a:rPr lang="en-US" sz="3200" dirty="0">
                <a:solidFill>
                  <a:srgbClr val="FFFF00"/>
                </a:solidFill>
                <a:latin typeface="+mn-lt"/>
              </a:rPr>
              <a:t>( D</a:t>
            </a:r>
            <a:r>
              <a:rPr lang="en-US" sz="3200" baseline="-25000" dirty="0">
                <a:solidFill>
                  <a:srgbClr val="FFFF00"/>
                </a:solidFill>
                <a:latin typeface="+mn-lt"/>
              </a:rPr>
              <a:t>H</a:t>
            </a:r>
            <a:r>
              <a:rPr lang="en-US" sz="3200" dirty="0">
                <a:solidFill>
                  <a:srgbClr val="FFFF00"/>
                </a:solidFill>
                <a:latin typeface="+mn-lt"/>
              </a:rPr>
              <a:t>, D</a:t>
            </a:r>
            <a:r>
              <a:rPr lang="en-US" sz="3200" baseline="-25000" dirty="0">
                <a:solidFill>
                  <a:srgbClr val="FFFF00"/>
                </a:solidFill>
                <a:latin typeface="+mn-lt"/>
              </a:rPr>
              <a:t>H</a:t>
            </a:r>
            <a:r>
              <a:rPr lang="en-US" sz="3200" dirty="0">
                <a:solidFill>
                  <a:srgbClr val="FFFF00"/>
                </a:solidFill>
                <a:latin typeface="+mn-lt"/>
              </a:rPr>
              <a:t> )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, where:</a:t>
            </a:r>
          </a:p>
          <a:p>
            <a:pPr marL="514350" indent="-514350"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en-US" sz="3200" dirty="0">
                <a:solidFill>
                  <a:srgbClr val="FFFF00"/>
                </a:solidFill>
                <a:latin typeface="+mn-lt"/>
              </a:rPr>
              <a:t>( D</a:t>
            </a:r>
            <a:r>
              <a:rPr lang="en-US" sz="3200" baseline="-25000" dirty="0">
                <a:solidFill>
                  <a:srgbClr val="FFFF00"/>
                </a:solidFill>
                <a:latin typeface="+mn-lt"/>
              </a:rPr>
              <a:t>H</a:t>
            </a:r>
            <a:r>
              <a:rPr lang="en-US" sz="3200" dirty="0">
                <a:solidFill>
                  <a:srgbClr val="FFFF00"/>
                </a:solidFill>
                <a:latin typeface="+mn-lt"/>
              </a:rPr>
              <a:t>, D</a:t>
            </a:r>
            <a:r>
              <a:rPr lang="en-US" sz="3200" baseline="-25000" dirty="0">
                <a:solidFill>
                  <a:srgbClr val="FFFF00"/>
                </a:solidFill>
                <a:latin typeface="+mn-lt"/>
              </a:rPr>
              <a:t>H</a:t>
            </a:r>
            <a:r>
              <a:rPr lang="en-US" sz="3200" dirty="0">
                <a:solidFill>
                  <a:srgbClr val="FFFF00"/>
                </a:solidFill>
                <a:latin typeface="+mn-lt"/>
              </a:rPr>
              <a:t> ) 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does not belong to A</a:t>
            </a:r>
            <a:r>
              <a:rPr lang="en-US" sz="3200" baseline="-25000" dirty="0">
                <a:solidFill>
                  <a:schemeClr val="tx1"/>
                </a:solidFill>
                <a:latin typeface="+mn-lt"/>
              </a:rPr>
              <a:t>TM</a:t>
            </a:r>
          </a:p>
          <a:p>
            <a:pPr marL="514350" indent="-514350"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en-US" sz="3200" dirty="0">
                <a:solidFill>
                  <a:srgbClr val="FFFF00"/>
                </a:solidFill>
                <a:latin typeface="+mn-lt"/>
              </a:rPr>
              <a:t>H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3200" i="1" dirty="0">
                <a:solidFill>
                  <a:schemeClr val="tx1"/>
                </a:solidFill>
                <a:latin typeface="+mn-lt"/>
              </a:rPr>
              <a:t>runs forever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 on the input </a:t>
            </a:r>
            <a:r>
              <a:rPr lang="en-US" sz="3200" dirty="0">
                <a:solidFill>
                  <a:srgbClr val="FFFF00"/>
                </a:solidFill>
                <a:latin typeface="+mn-lt"/>
              </a:rPr>
              <a:t>( D</a:t>
            </a:r>
            <a:r>
              <a:rPr lang="en-US" sz="3200" baseline="-25000" dirty="0">
                <a:solidFill>
                  <a:srgbClr val="FFFF00"/>
                </a:solidFill>
                <a:latin typeface="+mn-lt"/>
              </a:rPr>
              <a:t>H</a:t>
            </a:r>
            <a:r>
              <a:rPr lang="en-US" sz="3200" dirty="0">
                <a:solidFill>
                  <a:srgbClr val="FFFF00"/>
                </a:solidFill>
                <a:latin typeface="+mn-lt"/>
              </a:rPr>
              <a:t>, D</a:t>
            </a:r>
            <a:r>
              <a:rPr lang="en-US" sz="3200" baseline="-25000" dirty="0">
                <a:solidFill>
                  <a:srgbClr val="FFFF00"/>
                </a:solidFill>
                <a:latin typeface="+mn-lt"/>
              </a:rPr>
              <a:t>H</a:t>
            </a:r>
            <a:r>
              <a:rPr lang="en-US" sz="3200" dirty="0">
                <a:solidFill>
                  <a:srgbClr val="FFFF00"/>
                </a:solidFill>
                <a:latin typeface="+mn-lt"/>
              </a:rPr>
              <a:t> ) </a:t>
            </a:r>
          </a:p>
          <a:p>
            <a:pPr algn="l">
              <a:spcBef>
                <a:spcPct val="50000"/>
              </a:spcBef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So </a:t>
            </a:r>
            <a:r>
              <a:rPr lang="en-US" sz="3200" dirty="0">
                <a:solidFill>
                  <a:srgbClr val="FFFF00"/>
                </a:solidFill>
                <a:latin typeface="+mn-lt"/>
              </a:rPr>
              <a:t>H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 cannot decide A</a:t>
            </a:r>
            <a:r>
              <a:rPr lang="en-US" sz="3200" baseline="-25000" dirty="0">
                <a:solidFill>
                  <a:schemeClr val="tx1"/>
                </a:solidFill>
                <a:latin typeface="+mn-lt"/>
              </a:rPr>
              <a:t>TM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427328" y="4403467"/>
            <a:ext cx="1125032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5000"/>
              </a:spcBef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Given any program that recognizes the Acceptance Problem, we can efficiently construct an input where the program hangs!</a:t>
            </a:r>
          </a:p>
          <a:p>
            <a:pPr>
              <a:spcBef>
                <a:spcPct val="25000"/>
              </a:spcBef>
            </a:pPr>
            <a:endParaRPr lang="en-US" sz="3200" dirty="0"/>
          </a:p>
          <a:p>
            <a:pPr>
              <a:spcBef>
                <a:spcPct val="25000"/>
              </a:spcBef>
            </a:pPr>
            <a:r>
              <a:rPr lang="en-US" sz="3200" dirty="0"/>
              <a:t>Is there a problem we care about that in non-recognizable?</a:t>
            </a:r>
          </a:p>
        </p:txBody>
      </p:sp>
      <p:pic>
        <p:nvPicPr>
          <p:cNvPr id="5" name="Picture 4" descr="Gears Cogs Machine - Free photo on Pixabay">
            <a:extLst>
              <a:ext uri="{FF2B5EF4-FFF2-40B4-BE49-F238E27FC236}">
                <a16:creationId xmlns:a16="http://schemas.microsoft.com/office/drawing/2014/main" id="{7A899081-09F4-4952-93D4-BB7999C9286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6596" y="1771773"/>
            <a:ext cx="1544618" cy="1083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748004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586ED-1AF9-E64D-B6DF-AC52CD0B8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From undecidable to unrecognisable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F1032-532F-2940-B300-D3FD7391B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First undecidable language: </a:t>
            </a:r>
            <a:r>
              <a:rPr lang="en-US" dirty="0">
                <a:cs typeface="Calibri" pitchFamily="34" charset="0"/>
              </a:rPr>
              <a:t>A</a:t>
            </a:r>
            <a:r>
              <a:rPr lang="en-US" baseline="-25000" dirty="0">
                <a:cs typeface="Calibri" pitchFamily="34" charset="0"/>
              </a:rPr>
              <a:t>TM</a:t>
            </a:r>
            <a:r>
              <a:rPr lang="en-US" dirty="0">
                <a:cs typeface="Calibri" pitchFamily="34" charset="0"/>
              </a:rPr>
              <a:t> is not decidable</a:t>
            </a:r>
          </a:p>
          <a:p>
            <a:r>
              <a:rPr lang="en-US" dirty="0">
                <a:cs typeface="Calibri" pitchFamily="34" charset="0"/>
              </a:rPr>
              <a:t>We know the existence of unrecognizable languages</a:t>
            </a:r>
          </a:p>
          <a:p>
            <a:r>
              <a:rPr lang="en-US" dirty="0">
                <a:cs typeface="Calibri" pitchFamily="34" charset="0"/>
              </a:rPr>
              <a:t>Is there a concrete unrecognizable language?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8688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35" name="Rectangle 19"/>
          <p:cNvSpPr>
            <a:spLocks noChangeArrowheads="1"/>
          </p:cNvSpPr>
          <p:nvPr/>
        </p:nvSpPr>
        <p:spPr bwMode="auto">
          <a:xfrm>
            <a:off x="4256089" y="7782576"/>
            <a:ext cx="184731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49249" name="Rectangle 33"/>
          <p:cNvSpPr>
            <a:spLocks noChangeArrowheads="1"/>
          </p:cNvSpPr>
          <p:nvPr/>
        </p:nvSpPr>
        <p:spPr bwMode="auto">
          <a:xfrm>
            <a:off x="8440739" y="7768289"/>
            <a:ext cx="184731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89113" y="5807477"/>
            <a:ext cx="11058939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dirty="0">
                <a:solidFill>
                  <a:schemeClr val="tx2"/>
                </a:solidFill>
                <a:latin typeface="+mn-lt"/>
                <a:cs typeface="Calibri" pitchFamily="34" charset="0"/>
              </a:rPr>
              <a:t>Theorem: L is decidable </a:t>
            </a:r>
            <a:r>
              <a:rPr lang="en-US" sz="3600" dirty="0" err="1">
                <a:solidFill>
                  <a:schemeClr val="tx2"/>
                </a:solidFill>
                <a:latin typeface="+mn-lt"/>
                <a:cs typeface="Calibri" pitchFamily="34" charset="0"/>
              </a:rPr>
              <a:t>iff</a:t>
            </a:r>
            <a:r>
              <a:rPr lang="en-US" sz="3600" dirty="0">
                <a:solidFill>
                  <a:schemeClr val="tx2"/>
                </a:solidFill>
                <a:latin typeface="+mn-lt"/>
                <a:cs typeface="Calibri" pitchFamily="34" charset="0"/>
              </a:rPr>
              <a:t> both L and </a:t>
            </a:r>
            <a:r>
              <a:rPr lang="en-US" sz="3600" dirty="0">
                <a:solidFill>
                  <a:schemeClr val="tx2"/>
                </a:solidFill>
                <a:latin typeface="+mn-lt"/>
                <a:cs typeface="Calibri" pitchFamily="34" charset="0"/>
                <a:sym typeface="Symbol" pitchFamily="18" charset="2"/>
              </a:rPr>
              <a:t></a:t>
            </a:r>
            <a:r>
              <a:rPr lang="en-US" sz="3600" dirty="0">
                <a:solidFill>
                  <a:schemeClr val="tx2"/>
                </a:solidFill>
                <a:latin typeface="+mn-lt"/>
                <a:cs typeface="Calibri" pitchFamily="34" charset="0"/>
              </a:rPr>
              <a:t>L are recognizable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000" y="413908"/>
            <a:ext cx="3822523" cy="518204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3800" y="353947"/>
            <a:ext cx="4401693" cy="518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69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52" name="Text Box 4"/>
          <p:cNvSpPr txBox="1">
            <a:spLocks noChangeArrowheads="1"/>
          </p:cNvSpPr>
          <p:nvPr/>
        </p:nvSpPr>
        <p:spPr bwMode="auto">
          <a:xfrm>
            <a:off x="831851" y="941260"/>
            <a:ext cx="9931399" cy="6186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3600" dirty="0">
                <a:solidFill>
                  <a:schemeClr val="tx2"/>
                </a:solidFill>
                <a:latin typeface="+mn-lt"/>
              </a:rPr>
              <a:t>Theorem</a:t>
            </a:r>
            <a:r>
              <a:rPr lang="en-US" sz="3600" dirty="0">
                <a:solidFill>
                  <a:schemeClr val="tx1"/>
                </a:solidFill>
                <a:latin typeface="+mn-lt"/>
              </a:rPr>
              <a:t>:   A</a:t>
            </a:r>
            <a:r>
              <a:rPr lang="en-US" sz="3600" baseline="-25000" dirty="0">
                <a:solidFill>
                  <a:schemeClr val="tx1"/>
                </a:solidFill>
                <a:latin typeface="+mn-lt"/>
              </a:rPr>
              <a:t>TM</a:t>
            </a:r>
            <a:r>
              <a:rPr lang="en-US" sz="3600" dirty="0">
                <a:solidFill>
                  <a:schemeClr val="tx1"/>
                </a:solidFill>
                <a:latin typeface="+mn-lt"/>
              </a:rPr>
              <a:t> is recognizable but NOT decidable</a:t>
            </a:r>
          </a:p>
        </p:txBody>
      </p:sp>
      <p:sp>
        <p:nvSpPr>
          <p:cNvPr id="642053" name="Text Box 5"/>
          <p:cNvSpPr txBox="1">
            <a:spLocks noChangeArrowheads="1"/>
          </p:cNvSpPr>
          <p:nvPr/>
        </p:nvSpPr>
        <p:spPr bwMode="auto">
          <a:xfrm>
            <a:off x="831851" y="2080193"/>
            <a:ext cx="9143999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2"/>
                </a:solidFill>
                <a:latin typeface="+mn-lt"/>
                <a:sym typeface="Symbol" pitchFamily="18" charset="2"/>
              </a:rPr>
              <a:t>Corollary</a:t>
            </a:r>
            <a:r>
              <a:rPr lang="en-US" sz="3600" dirty="0">
                <a:solidFill>
                  <a:schemeClr val="tx1"/>
                </a:solidFill>
                <a:latin typeface="+mn-lt"/>
                <a:sym typeface="Symbol" pitchFamily="18" charset="2"/>
              </a:rPr>
              <a:t>:  </a:t>
            </a:r>
            <a:r>
              <a:rPr lang="en-US" sz="3600" dirty="0">
                <a:solidFill>
                  <a:schemeClr val="tx1"/>
                </a:solidFill>
                <a:latin typeface="+mn-lt"/>
              </a:rPr>
              <a:t>A</a:t>
            </a:r>
            <a:r>
              <a:rPr lang="en-US" sz="3600" baseline="-25000" dirty="0">
                <a:solidFill>
                  <a:schemeClr val="tx1"/>
                </a:solidFill>
                <a:latin typeface="+mn-lt"/>
              </a:rPr>
              <a:t>TM</a:t>
            </a:r>
            <a:r>
              <a:rPr lang="en-US" sz="3600" dirty="0">
                <a:solidFill>
                  <a:schemeClr val="tx1"/>
                </a:solidFill>
                <a:latin typeface="+mn-lt"/>
              </a:rPr>
              <a:t> is not recognizable!</a:t>
            </a:r>
          </a:p>
          <a:p>
            <a:r>
              <a:rPr lang="en-US" sz="3600" dirty="0">
                <a:solidFill>
                  <a:srgbClr val="FF0000"/>
                </a:solidFill>
              </a:rPr>
              <a:t>POLL</a:t>
            </a:r>
            <a:r>
              <a:rPr lang="en-US" sz="3600" dirty="0"/>
              <a:t>: What is </a:t>
            </a:r>
            <a:r>
              <a:rPr lang="en-US" sz="3600" dirty="0">
                <a:sym typeface="Symbol" pitchFamily="18" charset="2"/>
              </a:rPr>
              <a:t></a:t>
            </a:r>
            <a:r>
              <a:rPr lang="en-US" sz="3600" dirty="0"/>
              <a:t>A</a:t>
            </a:r>
            <a:r>
              <a:rPr lang="en-US" sz="3600" baseline="-25000" dirty="0"/>
              <a:t>TM</a:t>
            </a:r>
            <a:r>
              <a:rPr lang="en-US" sz="3600" dirty="0"/>
              <a:t> ?</a:t>
            </a:r>
            <a:endParaRPr lang="en-US" sz="3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1851" y="3327348"/>
            <a:ext cx="8579593" cy="21975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2"/>
                </a:solidFill>
                <a:latin typeface="+mn-lt"/>
              </a:rPr>
              <a:t>Proof</a:t>
            </a:r>
            <a:r>
              <a:rPr lang="en-US" sz="3600" dirty="0">
                <a:solidFill>
                  <a:schemeClr val="tx1"/>
                </a:solidFill>
                <a:latin typeface="+mn-lt"/>
              </a:rPr>
              <a:t>:  Suppose</a:t>
            </a:r>
            <a:r>
              <a:rPr lang="en-US" sz="3600" dirty="0">
                <a:solidFill>
                  <a:schemeClr val="tx1"/>
                </a:solidFill>
                <a:latin typeface="+mn-lt"/>
                <a:sym typeface="Symbol" pitchFamily="18" charset="2"/>
              </a:rPr>
              <a:t> </a:t>
            </a:r>
            <a:r>
              <a:rPr lang="en-US" sz="3600" dirty="0">
                <a:solidFill>
                  <a:schemeClr val="tx1"/>
                </a:solidFill>
                <a:latin typeface="+mn-lt"/>
              </a:rPr>
              <a:t>A</a:t>
            </a:r>
            <a:r>
              <a:rPr lang="en-US" sz="3600" baseline="-25000" dirty="0">
                <a:solidFill>
                  <a:schemeClr val="tx1"/>
                </a:solidFill>
                <a:latin typeface="+mn-lt"/>
              </a:rPr>
              <a:t>TM </a:t>
            </a:r>
            <a:r>
              <a:rPr lang="en-US" sz="3600" dirty="0">
                <a:solidFill>
                  <a:schemeClr val="tx1"/>
                </a:solidFill>
                <a:latin typeface="+mn-lt"/>
              </a:rPr>
              <a:t>is recognizable. </a:t>
            </a:r>
            <a:br>
              <a:rPr lang="en-US" sz="3600" dirty="0">
                <a:solidFill>
                  <a:schemeClr val="tx1"/>
                </a:solidFill>
                <a:latin typeface="+mn-lt"/>
              </a:rPr>
            </a:br>
            <a:r>
              <a:rPr lang="en-US" sz="3600" dirty="0">
                <a:solidFill>
                  <a:schemeClr val="tx1"/>
                </a:solidFill>
                <a:latin typeface="+mn-lt"/>
              </a:rPr>
              <a:t>Then </a:t>
            </a:r>
            <a:r>
              <a:rPr lang="en-US" sz="3600" dirty="0">
                <a:solidFill>
                  <a:schemeClr val="tx1"/>
                </a:solidFill>
                <a:latin typeface="+mn-lt"/>
                <a:sym typeface="Symbol" pitchFamily="18" charset="2"/>
              </a:rPr>
              <a:t></a:t>
            </a:r>
            <a:r>
              <a:rPr lang="en-US" sz="3600" dirty="0">
                <a:solidFill>
                  <a:schemeClr val="tx1"/>
                </a:solidFill>
                <a:latin typeface="+mn-lt"/>
              </a:rPr>
              <a:t>A</a:t>
            </a:r>
            <a:r>
              <a:rPr lang="en-US" sz="3600" baseline="-25000" dirty="0">
                <a:solidFill>
                  <a:schemeClr val="tx1"/>
                </a:solidFill>
                <a:latin typeface="+mn-lt"/>
              </a:rPr>
              <a:t>TM </a:t>
            </a:r>
            <a:r>
              <a:rPr lang="en-US" sz="3600" dirty="0">
                <a:solidFill>
                  <a:schemeClr val="tx1"/>
                </a:solidFill>
                <a:latin typeface="+mn-lt"/>
              </a:rPr>
              <a:t>  and A</a:t>
            </a:r>
            <a:r>
              <a:rPr lang="en-US" sz="3600" baseline="-25000" dirty="0">
                <a:solidFill>
                  <a:schemeClr val="tx1"/>
                </a:solidFill>
                <a:latin typeface="+mn-lt"/>
              </a:rPr>
              <a:t>TM</a:t>
            </a:r>
            <a:r>
              <a:rPr lang="en-US" sz="3600" dirty="0">
                <a:solidFill>
                  <a:schemeClr val="tx1"/>
                </a:solidFill>
                <a:latin typeface="+mn-lt"/>
              </a:rPr>
              <a:t> are both recognizable…</a:t>
            </a:r>
          </a:p>
          <a:p>
            <a:r>
              <a:rPr lang="en-US" sz="3600" dirty="0">
                <a:solidFill>
                  <a:schemeClr val="tx1"/>
                </a:solidFill>
                <a:latin typeface="+mn-lt"/>
              </a:rPr>
              <a:t>But that would mean they’re both decidable!</a:t>
            </a:r>
          </a:p>
          <a:p>
            <a:endParaRPr lang="en-US" sz="36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9612577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AFA8B-2B2E-2447-AF9F-6E4E448EA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Reductions: from one to more undecidable problems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85E579-F6D5-F44C-AA7C-DCB0EF8CD4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58224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F5EEA8-F787-E443-8E0B-31D2CC5E6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to compare two problems?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1B57327-3D28-6445-9E62-4BA8C859C8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We have proved that A</a:t>
            </a:r>
            <a:r>
              <a:rPr lang="en-AU" baseline="-25000" dirty="0"/>
              <a:t>TM</a:t>
            </a:r>
            <a:r>
              <a:rPr lang="en-AU" dirty="0"/>
              <a:t> is undecidable</a:t>
            </a:r>
          </a:p>
          <a:p>
            <a:r>
              <a:rPr lang="en-AU" dirty="0"/>
              <a:t>Can we find more undecidable languages?</a:t>
            </a:r>
          </a:p>
          <a:p>
            <a:r>
              <a:rPr lang="en-AU" dirty="0"/>
              <a:t>When we say that one problem is more difficult than another, what do we mean? </a:t>
            </a:r>
          </a:p>
          <a:p>
            <a:r>
              <a:rPr lang="en-AU" dirty="0"/>
              <a:t>These require a key notion called </a:t>
            </a:r>
            <a:r>
              <a:rPr lang="en-AU" dirty="0">
                <a:solidFill>
                  <a:schemeClr val="accent2"/>
                </a:solidFill>
              </a:rPr>
              <a:t>reductions</a:t>
            </a:r>
          </a:p>
          <a:p>
            <a:endParaRPr lang="en-AU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38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914" name="Text Box 2"/>
          <p:cNvSpPr txBox="1">
            <a:spLocks noChangeArrowheads="1"/>
          </p:cNvSpPr>
          <p:nvPr/>
        </p:nvSpPr>
        <p:spPr bwMode="auto">
          <a:xfrm>
            <a:off x="836325" y="790576"/>
            <a:ext cx="9191940" cy="5601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3200" dirty="0">
                <a:solidFill>
                  <a:srgbClr val="FFFF00"/>
                </a:solidFill>
                <a:latin typeface="+mn-lt"/>
              </a:rPr>
              <a:t>HALT</a:t>
            </a:r>
            <a:r>
              <a:rPr lang="en-US" sz="3200" baseline="-25000" dirty="0">
                <a:solidFill>
                  <a:srgbClr val="FFFF00"/>
                </a:solidFill>
                <a:latin typeface="+mn-lt"/>
              </a:rPr>
              <a:t>TM</a:t>
            </a:r>
            <a:r>
              <a:rPr lang="en-US" sz="3200" dirty="0">
                <a:solidFill>
                  <a:srgbClr val="FFFF00"/>
                </a:solidFill>
                <a:latin typeface="+mn-lt"/>
              </a:rPr>
              <a:t> = { (</a:t>
            </a:r>
            <a:r>
              <a:rPr lang="en-US" sz="3200" dirty="0" err="1">
                <a:solidFill>
                  <a:srgbClr val="FFFF00"/>
                </a:solidFill>
                <a:latin typeface="+mn-lt"/>
              </a:rPr>
              <a:t>M,w</a:t>
            </a:r>
            <a:r>
              <a:rPr lang="en-US" sz="3200" dirty="0">
                <a:solidFill>
                  <a:srgbClr val="FFFF00"/>
                </a:solidFill>
                <a:latin typeface="+mn-lt"/>
              </a:rPr>
              <a:t>) | M 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is a TM that halts on string </a:t>
            </a:r>
            <a:r>
              <a:rPr lang="en-US" sz="3200" dirty="0">
                <a:solidFill>
                  <a:srgbClr val="FFFF00"/>
                </a:solidFill>
                <a:latin typeface="+mn-lt"/>
              </a:rPr>
              <a:t>w }</a:t>
            </a:r>
          </a:p>
        </p:txBody>
      </p:sp>
      <p:sp>
        <p:nvSpPr>
          <p:cNvPr id="678915" name="Text Box 3"/>
          <p:cNvSpPr txBox="1">
            <a:spLocks noChangeArrowheads="1"/>
          </p:cNvSpPr>
          <p:nvPr/>
        </p:nvSpPr>
        <p:spPr bwMode="auto">
          <a:xfrm>
            <a:off x="836325" y="1455306"/>
            <a:ext cx="8120062" cy="5601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3200" dirty="0">
                <a:solidFill>
                  <a:schemeClr val="tx2"/>
                </a:solidFill>
                <a:latin typeface="+mn-lt"/>
              </a:rPr>
              <a:t>Theorem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:  HALT</a:t>
            </a:r>
            <a:r>
              <a:rPr lang="en-US" sz="3200" baseline="-25000" dirty="0">
                <a:solidFill>
                  <a:schemeClr val="tx1"/>
                </a:solidFill>
                <a:latin typeface="+mn-lt"/>
              </a:rPr>
              <a:t>TM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 is </a:t>
            </a:r>
            <a:r>
              <a:rPr lang="en-US" sz="3200" dirty="0" err="1">
                <a:solidFill>
                  <a:schemeClr val="tx1"/>
                </a:solidFill>
                <a:latin typeface="+mn-lt"/>
              </a:rPr>
              <a:t>undecidable</a:t>
            </a:r>
            <a:endParaRPr lang="en-US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78916" name="Text Box 4"/>
          <p:cNvSpPr txBox="1">
            <a:spLocks noChangeArrowheads="1"/>
          </p:cNvSpPr>
          <p:nvPr/>
        </p:nvSpPr>
        <p:spPr bwMode="auto">
          <a:xfrm>
            <a:off x="4173019" y="107951"/>
            <a:ext cx="3680816" cy="5601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+mn-lt"/>
              </a:rPr>
              <a:t>The Halting Problem</a:t>
            </a:r>
          </a:p>
        </p:txBody>
      </p:sp>
      <p:sp>
        <p:nvSpPr>
          <p:cNvPr id="678917" name="Text Box 5"/>
          <p:cNvSpPr txBox="1">
            <a:spLocks noChangeArrowheads="1"/>
          </p:cNvSpPr>
          <p:nvPr/>
        </p:nvSpPr>
        <p:spPr bwMode="auto">
          <a:xfrm>
            <a:off x="836325" y="2047876"/>
            <a:ext cx="1170513" cy="5601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+mn-lt"/>
              </a:rPr>
              <a:t>Proof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:</a:t>
            </a:r>
          </a:p>
        </p:txBody>
      </p:sp>
      <p:sp>
        <p:nvSpPr>
          <p:cNvPr id="678918" name="Text Box 6"/>
          <p:cNvSpPr txBox="1">
            <a:spLocks noChangeArrowheads="1"/>
          </p:cNvSpPr>
          <p:nvPr/>
        </p:nvSpPr>
        <p:spPr bwMode="auto">
          <a:xfrm>
            <a:off x="1236375" y="2068803"/>
            <a:ext cx="8094662" cy="10279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3200" dirty="0">
                <a:solidFill>
                  <a:schemeClr val="tx1"/>
                </a:solidFill>
                <a:latin typeface="+mn-lt"/>
              </a:rPr>
              <a:t>	   Assume (for a </a:t>
            </a:r>
            <a:r>
              <a:rPr lang="en-US" sz="3200" dirty="0">
                <a:solidFill>
                  <a:schemeClr val="tx2"/>
                </a:solidFill>
                <a:latin typeface="+mn-lt"/>
              </a:rPr>
              <a:t>contradiction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) </a:t>
            </a:r>
            <a:br>
              <a:rPr lang="en-US" sz="3200" dirty="0">
                <a:solidFill>
                  <a:schemeClr val="tx1"/>
                </a:solidFill>
                <a:latin typeface="+mn-lt"/>
              </a:rPr>
            </a:br>
            <a:r>
              <a:rPr lang="en-US" sz="3200" dirty="0">
                <a:solidFill>
                  <a:schemeClr val="tx1"/>
                </a:solidFill>
                <a:latin typeface="+mn-lt"/>
              </a:rPr>
              <a:t>	   there is a TM </a:t>
            </a:r>
            <a:r>
              <a:rPr lang="en-US" sz="3200" dirty="0">
                <a:solidFill>
                  <a:srgbClr val="FFFF00"/>
                </a:solidFill>
                <a:latin typeface="+mn-lt"/>
              </a:rPr>
              <a:t>H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 that decides HALT</a:t>
            </a:r>
            <a:r>
              <a:rPr lang="en-US" sz="3200" baseline="-25000" dirty="0">
                <a:solidFill>
                  <a:schemeClr val="tx1"/>
                </a:solidFill>
                <a:latin typeface="+mn-lt"/>
              </a:rPr>
              <a:t>TM</a:t>
            </a:r>
          </a:p>
        </p:txBody>
      </p:sp>
      <p:sp>
        <p:nvSpPr>
          <p:cNvPr id="678919" name="Text Box 7"/>
          <p:cNvSpPr txBox="1">
            <a:spLocks noChangeArrowheads="1"/>
          </p:cNvSpPr>
          <p:nvPr/>
        </p:nvSpPr>
        <p:spPr bwMode="auto">
          <a:xfrm>
            <a:off x="836325" y="3154510"/>
            <a:ext cx="8148384" cy="5601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3200" dirty="0">
                <a:solidFill>
                  <a:schemeClr val="tx1"/>
                </a:solidFill>
                <a:latin typeface="+mn-lt"/>
              </a:rPr>
              <a:t>We use </a:t>
            </a:r>
            <a:r>
              <a:rPr lang="en-US" sz="3200" dirty="0">
                <a:solidFill>
                  <a:srgbClr val="FFFF00"/>
                </a:solidFill>
                <a:latin typeface="+mn-lt"/>
              </a:rPr>
              <a:t>H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 to construct a TM </a:t>
            </a:r>
            <a:r>
              <a:rPr lang="en-US" sz="3200" dirty="0">
                <a:solidFill>
                  <a:srgbClr val="FFFF00"/>
                </a:solidFill>
                <a:latin typeface="+mn-lt"/>
              </a:rPr>
              <a:t>M’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 that </a:t>
            </a:r>
            <a:r>
              <a:rPr lang="en-US" sz="3200" i="1" dirty="0">
                <a:solidFill>
                  <a:schemeClr val="tx1"/>
                </a:solidFill>
                <a:latin typeface="+mn-lt"/>
              </a:rPr>
              <a:t>decides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 A</a:t>
            </a:r>
            <a:r>
              <a:rPr lang="en-US" sz="3200" baseline="-25000" dirty="0">
                <a:solidFill>
                  <a:schemeClr val="tx1"/>
                </a:solidFill>
                <a:latin typeface="+mn-lt"/>
              </a:rPr>
              <a:t>TM</a:t>
            </a:r>
          </a:p>
        </p:txBody>
      </p:sp>
      <p:sp>
        <p:nvSpPr>
          <p:cNvPr id="678920" name="Text Box 8"/>
          <p:cNvSpPr txBox="1">
            <a:spLocks noChangeArrowheads="1"/>
          </p:cNvSpPr>
          <p:nvPr/>
        </p:nvSpPr>
        <p:spPr bwMode="auto">
          <a:xfrm>
            <a:off x="836325" y="3816325"/>
            <a:ext cx="4208203" cy="5601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+mn-lt"/>
              </a:rPr>
              <a:t>M’(</a:t>
            </a:r>
            <a:r>
              <a:rPr lang="en-US" sz="3200" dirty="0" err="1">
                <a:solidFill>
                  <a:srgbClr val="FFFF00"/>
                </a:solidFill>
                <a:latin typeface="+mn-lt"/>
              </a:rPr>
              <a:t>M,w</a:t>
            </a:r>
            <a:r>
              <a:rPr lang="en-US" sz="3200" dirty="0">
                <a:solidFill>
                  <a:srgbClr val="FFFF00"/>
                </a:solidFill>
                <a:latin typeface="+mn-lt"/>
              </a:rPr>
              <a:t>)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:  Run </a:t>
            </a:r>
            <a:r>
              <a:rPr lang="en-US" sz="3200" dirty="0">
                <a:solidFill>
                  <a:srgbClr val="FFFF00"/>
                </a:solidFill>
                <a:latin typeface="+mn-lt"/>
              </a:rPr>
              <a:t>H(</a:t>
            </a:r>
            <a:r>
              <a:rPr lang="en-US" sz="3200" dirty="0" err="1">
                <a:solidFill>
                  <a:srgbClr val="FFFF00"/>
                </a:solidFill>
                <a:latin typeface="+mn-lt"/>
              </a:rPr>
              <a:t>M,w</a:t>
            </a:r>
            <a:r>
              <a:rPr lang="en-US" sz="3200" dirty="0">
                <a:solidFill>
                  <a:srgbClr val="FFFF00"/>
                </a:solidFill>
                <a:latin typeface="+mn-lt"/>
              </a:rPr>
              <a:t>)</a:t>
            </a:r>
          </a:p>
        </p:txBody>
      </p:sp>
      <p:sp>
        <p:nvSpPr>
          <p:cNvPr id="678921" name="Text Box 9"/>
          <p:cNvSpPr txBox="1">
            <a:spLocks noChangeArrowheads="1"/>
          </p:cNvSpPr>
          <p:nvPr/>
        </p:nvSpPr>
        <p:spPr bwMode="auto">
          <a:xfrm>
            <a:off x="836325" y="4312948"/>
            <a:ext cx="3733714" cy="5601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3200" dirty="0">
                <a:solidFill>
                  <a:schemeClr val="tx1"/>
                </a:solidFill>
                <a:latin typeface="+mn-lt"/>
              </a:rPr>
              <a:t>If </a:t>
            </a:r>
            <a:r>
              <a:rPr lang="en-US" sz="3200" dirty="0">
                <a:solidFill>
                  <a:srgbClr val="FFFF00"/>
                </a:solidFill>
                <a:latin typeface="+mn-lt"/>
              </a:rPr>
              <a:t>H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 rejects then </a:t>
            </a:r>
            <a:r>
              <a:rPr lang="en-US" sz="3200" i="1" dirty="0">
                <a:solidFill>
                  <a:schemeClr val="tx1"/>
                </a:solidFill>
                <a:latin typeface="+mn-lt"/>
              </a:rPr>
              <a:t>reject</a:t>
            </a:r>
          </a:p>
        </p:txBody>
      </p:sp>
      <p:sp>
        <p:nvSpPr>
          <p:cNvPr id="678922" name="Text Box 10"/>
          <p:cNvSpPr txBox="1">
            <a:spLocks noChangeArrowheads="1"/>
          </p:cNvSpPr>
          <p:nvPr/>
        </p:nvSpPr>
        <p:spPr bwMode="auto">
          <a:xfrm>
            <a:off x="836325" y="4856738"/>
            <a:ext cx="6543779" cy="5601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3200" dirty="0">
                <a:solidFill>
                  <a:schemeClr val="tx1"/>
                </a:solidFill>
                <a:latin typeface="+mn-lt"/>
              </a:rPr>
              <a:t>If </a:t>
            </a:r>
            <a:r>
              <a:rPr lang="en-US" sz="3200" dirty="0">
                <a:solidFill>
                  <a:srgbClr val="FFFF00"/>
                </a:solidFill>
                <a:latin typeface="+mn-lt"/>
              </a:rPr>
              <a:t>H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 accepts, run </a:t>
            </a:r>
            <a:r>
              <a:rPr lang="en-US" sz="3200" dirty="0">
                <a:solidFill>
                  <a:srgbClr val="FFFF00"/>
                </a:solidFill>
                <a:latin typeface="+mn-lt"/>
              </a:rPr>
              <a:t>M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 on </a:t>
            </a:r>
            <a:r>
              <a:rPr lang="en-US" sz="3200" dirty="0">
                <a:solidFill>
                  <a:srgbClr val="FFFF00"/>
                </a:solidFill>
                <a:latin typeface="+mn-lt"/>
              </a:rPr>
              <a:t>w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 until it halts:</a:t>
            </a:r>
          </a:p>
        </p:txBody>
      </p:sp>
      <p:sp>
        <p:nvSpPr>
          <p:cNvPr id="678923" name="Text Box 11"/>
          <p:cNvSpPr txBox="1">
            <a:spLocks noChangeArrowheads="1"/>
          </p:cNvSpPr>
          <p:nvPr/>
        </p:nvSpPr>
        <p:spPr bwMode="auto">
          <a:xfrm>
            <a:off x="836325" y="5457535"/>
            <a:ext cx="4241867" cy="10279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3200" dirty="0">
                <a:solidFill>
                  <a:schemeClr val="tx1"/>
                </a:solidFill>
                <a:latin typeface="+mn-lt"/>
              </a:rPr>
              <a:t>If </a:t>
            </a:r>
            <a:r>
              <a:rPr lang="en-US" sz="3200" dirty="0">
                <a:solidFill>
                  <a:srgbClr val="FFFF00"/>
                </a:solidFill>
                <a:latin typeface="+mn-lt"/>
              </a:rPr>
              <a:t>M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 accepts, then </a:t>
            </a:r>
            <a:r>
              <a:rPr lang="en-US" sz="3200" i="1" dirty="0">
                <a:solidFill>
                  <a:schemeClr val="tx1"/>
                </a:solidFill>
                <a:latin typeface="+mn-lt"/>
              </a:rPr>
              <a:t>accept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 </a:t>
            </a:r>
            <a:br>
              <a:rPr lang="en-US" sz="3200" dirty="0">
                <a:solidFill>
                  <a:schemeClr val="tx1"/>
                </a:solidFill>
                <a:latin typeface="+mn-lt"/>
              </a:rPr>
            </a:br>
            <a:r>
              <a:rPr lang="en-US" sz="3200" dirty="0">
                <a:solidFill>
                  <a:schemeClr val="tx1"/>
                </a:solidFill>
                <a:latin typeface="+mn-lt"/>
              </a:rPr>
              <a:t>If </a:t>
            </a:r>
            <a:r>
              <a:rPr lang="en-US" sz="3200" dirty="0">
                <a:solidFill>
                  <a:srgbClr val="FFFF00"/>
                </a:solidFill>
                <a:latin typeface="+mn-lt"/>
              </a:rPr>
              <a:t>M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 rejects, then </a:t>
            </a:r>
            <a:r>
              <a:rPr lang="en-US" sz="3200" i="1" dirty="0">
                <a:solidFill>
                  <a:schemeClr val="tx1"/>
                </a:solidFill>
                <a:latin typeface="+mn-lt"/>
              </a:rPr>
              <a:t>reject</a:t>
            </a:r>
          </a:p>
        </p:txBody>
      </p:sp>
      <p:pic>
        <p:nvPicPr>
          <p:cNvPr id="12" name="Picture 11" descr="Gears Cogs Machine - Free photo on Pixabay">
            <a:extLst>
              <a:ext uri="{FF2B5EF4-FFF2-40B4-BE49-F238E27FC236}">
                <a16:creationId xmlns:a16="http://schemas.microsoft.com/office/drawing/2014/main" id="{E06CE4EB-E2AC-445C-ACA9-42EDC1A4578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6596" y="534646"/>
            <a:ext cx="1544618" cy="1083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245438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7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7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7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7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7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7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7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8914" grpId="0"/>
      <p:bldP spid="678915" grpId="0"/>
      <p:bldP spid="678917" grpId="0"/>
      <p:bldP spid="678918" grpId="0"/>
      <p:bldP spid="678919" grpId="0"/>
      <p:bldP spid="678920" grpId="0"/>
      <p:bldP spid="678921" grpId="0"/>
      <p:bldP spid="678922" grpId="0"/>
      <p:bldP spid="6789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8FD06-52D0-1E4C-9CB0-A3D8B3F04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Formal definition of Turing machines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559F04-CD2F-3E45-B5B3-E3BCAD4C9F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AU" b="1" dirty="0"/>
                  <a:t>Definition</a:t>
                </a:r>
                <a:r>
                  <a:rPr lang="en-AU" dirty="0"/>
                  <a:t>. A Turing machine is a 7-tuple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AU" b="0" i="0" smtClean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AU" b="0" i="0" smtClean="0"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AU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AU" b="0" i="0" smtClean="0">
                                <a:latin typeface="Cambria Math" panose="02040503050406030204" pitchFamily="18" charset="0"/>
                              </a:rPr>
                              <m:t>accept</m:t>
                            </m:r>
                          </m:sub>
                        </m:s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AU" b="0" i="0" smtClean="0">
                                <a:latin typeface="Cambria Math" panose="02040503050406030204" pitchFamily="18" charset="0"/>
                              </a:rPr>
                              <m:t>reject</m:t>
                            </m:r>
                          </m:sub>
                        </m:sSub>
                      </m:e>
                    </m:d>
                  </m:oMath>
                </a14:m>
                <a:r>
                  <a:rPr lang="en-AU" dirty="0"/>
                  <a:t>:</a:t>
                </a:r>
              </a:p>
              <a:p>
                <a:r>
                  <a:rPr lang="en-AU" dirty="0">
                    <a:solidFill>
                      <a:schemeClr val="accent2"/>
                    </a:solidFill>
                  </a:rPr>
                  <a:t>Q</a:t>
                </a:r>
                <a:r>
                  <a:rPr lang="en-AU" dirty="0"/>
                  <a:t> is the </a:t>
                </a:r>
                <a:r>
                  <a:rPr lang="en-AU" dirty="0">
                    <a:solidFill>
                      <a:schemeClr val="accent2"/>
                    </a:solidFill>
                  </a:rPr>
                  <a:t>state set</a:t>
                </a:r>
                <a:r>
                  <a:rPr lang="en-AU" dirty="0"/>
                  <a:t>;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AU" dirty="0"/>
                  <a:t> is the </a:t>
                </a:r>
                <a:r>
                  <a:rPr lang="en-AU" dirty="0">
                    <a:solidFill>
                      <a:srgbClr val="00B050"/>
                    </a:solidFill>
                  </a:rPr>
                  <a:t>input alphabet</a:t>
                </a:r>
                <a:r>
                  <a:rPr lang="en-AU" dirty="0"/>
                  <a:t>, not containing the blank symbol ⊔;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smtClean="0">
                        <a:solidFill>
                          <a:srgbClr val="FFD8FF"/>
                        </a:solidFill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AU" dirty="0"/>
                  <a:t> is the </a:t>
                </a:r>
                <a:r>
                  <a:rPr lang="en-AU" dirty="0">
                    <a:solidFill>
                      <a:srgbClr val="FFD8FF"/>
                    </a:solidFill>
                  </a:rPr>
                  <a:t>tape alphabet</a:t>
                </a:r>
                <a:r>
                  <a:rPr lang="en-AU" dirty="0"/>
                  <a:t>, where ⊔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AU" b="0" i="0" smtClean="0">
                        <a:solidFill>
                          <a:srgbClr val="FFD8FF"/>
                        </a:solidFill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AU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Σ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sty m:val="p"/>
                      </m:rPr>
                      <a:rPr lang="en-AU" b="0" i="0" smtClean="0">
                        <a:solidFill>
                          <a:srgbClr val="FFD8FF"/>
                        </a:solidFill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AU" dirty="0"/>
                  <a:t>; </a:t>
                </a:r>
              </a:p>
              <a:p>
                <a14:m>
                  <m:oMath xmlns:m="http://schemas.openxmlformats.org/officeDocument/2006/math">
                    <m:r>
                      <a:rPr lang="en-AU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AU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AU" b="0" i="0" smtClean="0">
                        <a:solidFill>
                          <a:srgbClr val="FFD8FF"/>
                        </a:solidFill>
                        <a:latin typeface="Cambria Math" panose="02040503050406030204" pitchFamily="18" charset="0"/>
                      </a:rPr>
                      <m:t>Γ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AU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AU" b="0" i="0" smtClean="0">
                        <a:solidFill>
                          <a:srgbClr val="FFD8FF"/>
                        </a:solidFill>
                        <a:latin typeface="Cambria Math" panose="02040503050406030204" pitchFamily="18" charset="0"/>
                      </a:rPr>
                      <m:t>Γ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×{</m:t>
                    </m:r>
                    <m:r>
                      <m:rPr>
                        <m:sty m:val="p"/>
                      </m:rPr>
                      <a:rPr lang="en-AU" b="0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a:rPr lang="en-AU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AU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AU" dirty="0"/>
                  <a:t> is the transition function;</a:t>
                </a:r>
              </a:p>
              <a:p>
                <a:r>
                  <a:rPr lang="en-AU" dirty="0">
                    <a:solidFill>
                      <a:srgbClr val="FFFF00"/>
                    </a:solidFill>
                  </a:rPr>
                  <a:t>q</a:t>
                </a:r>
                <a:r>
                  <a:rPr lang="en-AU" baseline="-25000" dirty="0">
                    <a:solidFill>
                      <a:srgbClr val="FFFF00"/>
                    </a:solidFill>
                  </a:rPr>
                  <a:t>0</a:t>
                </a:r>
                <a:r>
                  <a:rPr lang="en-AU" dirty="0"/>
                  <a:t> is the </a:t>
                </a:r>
                <a:r>
                  <a:rPr lang="en-AU" dirty="0">
                    <a:solidFill>
                      <a:srgbClr val="FFFF00"/>
                    </a:solidFill>
                  </a:rPr>
                  <a:t>start state</a:t>
                </a:r>
                <a:r>
                  <a:rPr lang="en-AU" dirty="0"/>
                  <a:t>;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AU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AU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accept</m:t>
                        </m:r>
                      </m:sub>
                    </m:sSub>
                  </m:oMath>
                </a14:m>
                <a:r>
                  <a:rPr lang="en-AU" dirty="0"/>
                  <a:t> is the </a:t>
                </a:r>
                <a:r>
                  <a:rPr lang="en-AU" dirty="0">
                    <a:solidFill>
                      <a:srgbClr val="00B0F0"/>
                    </a:solidFill>
                  </a:rPr>
                  <a:t>accept state</a:t>
                </a:r>
                <a:r>
                  <a:rPr lang="en-AU" dirty="0"/>
                  <a:t>;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AU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AU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reject</m:t>
                        </m:r>
                      </m:sub>
                    </m:sSub>
                  </m:oMath>
                </a14:m>
                <a:r>
                  <a:rPr lang="en-AU" dirty="0"/>
                  <a:t> is the </a:t>
                </a:r>
                <a:r>
                  <a:rPr lang="en-AU" dirty="0">
                    <a:solidFill>
                      <a:srgbClr val="7030A0"/>
                    </a:solidFill>
                  </a:rPr>
                  <a:t>reject state</a:t>
                </a:r>
                <a:r>
                  <a:rPr lang="en-AU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559F04-CD2F-3E45-B5B3-E3BCAD4C9F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1453" r="-12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831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2500603" y="2935288"/>
            <a:ext cx="1889125" cy="1150937"/>
          </a:xfrm>
          <a:prstGeom prst="rect">
            <a:avLst/>
          </a:prstGeom>
          <a:noFill/>
          <a:ln w="762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944686" y="3151188"/>
            <a:ext cx="45402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+mn-lt"/>
              </a:rPr>
              <a:t>H</a:t>
            </a: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2337208" y="1660459"/>
            <a:ext cx="1688283" cy="7355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FF00"/>
                </a:solidFill>
                <a:latin typeface="+mn-lt"/>
              </a:rPr>
              <a:t>(</a:t>
            </a:r>
            <a:r>
              <a:rPr lang="en-US" sz="4400" dirty="0" err="1">
                <a:solidFill>
                  <a:srgbClr val="FFFF00"/>
                </a:solidFill>
                <a:latin typeface="+mn-lt"/>
              </a:rPr>
              <a:t>M,w</a:t>
            </a:r>
            <a:r>
              <a:rPr lang="en-US" sz="4400" dirty="0">
                <a:solidFill>
                  <a:srgbClr val="FFFF00"/>
                </a:solidFill>
                <a:latin typeface="+mn-lt"/>
              </a:rPr>
              <a:t>)</a:t>
            </a:r>
          </a:p>
        </p:txBody>
      </p:sp>
      <p:sp>
        <p:nvSpPr>
          <p:cNvPr id="23" name="Line 8"/>
          <p:cNvSpPr>
            <a:spLocks noChangeShapeType="1"/>
          </p:cNvSpPr>
          <p:nvPr/>
        </p:nvSpPr>
        <p:spPr bwMode="auto">
          <a:xfrm>
            <a:off x="3181350" y="2346325"/>
            <a:ext cx="0" cy="4778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Line 9"/>
          <p:cNvSpPr>
            <a:spLocks noChangeShapeType="1"/>
          </p:cNvSpPr>
          <p:nvPr/>
        </p:nvSpPr>
        <p:spPr bwMode="auto">
          <a:xfrm>
            <a:off x="3181350" y="4252913"/>
            <a:ext cx="0" cy="4778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1881040" y="1568450"/>
            <a:ext cx="7473950" cy="4730750"/>
          </a:xfrm>
          <a:prstGeom prst="rect">
            <a:avLst/>
          </a:prstGeom>
          <a:noFill/>
          <a:ln w="76200" algn="ctr">
            <a:solidFill>
              <a:srgbClr val="99CC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Line 13"/>
          <p:cNvSpPr>
            <a:spLocks noChangeShapeType="1"/>
          </p:cNvSpPr>
          <p:nvPr/>
        </p:nvSpPr>
        <p:spPr bwMode="auto">
          <a:xfrm>
            <a:off x="5715000" y="984250"/>
            <a:ext cx="0" cy="4778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5053013" y="349250"/>
            <a:ext cx="1417376" cy="6186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+mn-lt"/>
              </a:rPr>
              <a:t>(</a:t>
            </a:r>
            <a:r>
              <a:rPr lang="en-US" sz="3600" dirty="0" err="1">
                <a:solidFill>
                  <a:srgbClr val="FFFF00"/>
                </a:solidFill>
                <a:latin typeface="+mn-lt"/>
              </a:rPr>
              <a:t>M,w</a:t>
            </a:r>
            <a:r>
              <a:rPr lang="en-US" sz="3600" dirty="0">
                <a:solidFill>
                  <a:srgbClr val="FFFF00"/>
                </a:solidFill>
                <a:latin typeface="+mn-lt"/>
              </a:rPr>
              <a:t>)</a:t>
            </a:r>
          </a:p>
        </p:txBody>
      </p:sp>
      <p:sp>
        <p:nvSpPr>
          <p:cNvPr id="28" name="Rectangle 15"/>
          <p:cNvSpPr>
            <a:spLocks noChangeArrowheads="1"/>
          </p:cNvSpPr>
          <p:nvPr/>
        </p:nvSpPr>
        <p:spPr bwMode="auto">
          <a:xfrm>
            <a:off x="7600950" y="4422775"/>
            <a:ext cx="1181100" cy="116522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7901952" y="4651375"/>
            <a:ext cx="603050" cy="6186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+mn-lt"/>
              </a:rPr>
              <a:t>M</a:t>
            </a:r>
          </a:p>
        </p:txBody>
      </p:sp>
      <p:sp>
        <p:nvSpPr>
          <p:cNvPr id="30" name="Line 17"/>
          <p:cNvSpPr>
            <a:spLocks noChangeShapeType="1"/>
          </p:cNvSpPr>
          <p:nvPr/>
        </p:nvSpPr>
        <p:spPr bwMode="auto">
          <a:xfrm>
            <a:off x="8215313" y="3833813"/>
            <a:ext cx="0" cy="4778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Line 18"/>
          <p:cNvSpPr>
            <a:spLocks noChangeShapeType="1"/>
          </p:cNvSpPr>
          <p:nvPr/>
        </p:nvSpPr>
        <p:spPr bwMode="auto">
          <a:xfrm>
            <a:off x="8177213" y="5710238"/>
            <a:ext cx="0" cy="4778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7926388" y="3121025"/>
            <a:ext cx="543739" cy="6186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+mn-lt"/>
              </a:rPr>
              <a:t>w</a:t>
            </a:r>
          </a:p>
        </p:txBody>
      </p:sp>
      <p:sp>
        <p:nvSpPr>
          <p:cNvPr id="33" name="Text Box 20"/>
          <p:cNvSpPr txBox="1">
            <a:spLocks noChangeArrowheads="1"/>
          </p:cNvSpPr>
          <p:nvPr/>
        </p:nvSpPr>
        <p:spPr bwMode="auto">
          <a:xfrm>
            <a:off x="2411413" y="4884738"/>
            <a:ext cx="2524125" cy="7940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>
                <a:solidFill>
                  <a:prstClr val="white"/>
                </a:solidFill>
                <a:latin typeface="+mn-lt"/>
              </a:rPr>
              <a:t>If </a:t>
            </a:r>
            <a:r>
              <a:rPr lang="en-US" b="1" dirty="0">
                <a:solidFill>
                  <a:srgbClr val="FFFF00"/>
                </a:solidFill>
                <a:latin typeface="+mn-lt"/>
              </a:rPr>
              <a:t>M</a:t>
            </a:r>
            <a:r>
              <a:rPr lang="en-US" b="1" dirty="0">
                <a:solidFill>
                  <a:prstClr val="white"/>
                </a:solidFill>
                <a:latin typeface="+mn-lt"/>
              </a:rPr>
              <a:t> doesn’t halt: </a:t>
            </a:r>
            <a:r>
              <a:rPr lang="en-US" b="1" i="1" dirty="0">
                <a:solidFill>
                  <a:srgbClr val="99CCFF"/>
                </a:solidFill>
                <a:latin typeface="+mn-lt"/>
              </a:rPr>
              <a:t>reject</a:t>
            </a:r>
          </a:p>
        </p:txBody>
      </p:sp>
      <p:sp>
        <p:nvSpPr>
          <p:cNvPr id="34" name="Text Box 21"/>
          <p:cNvSpPr txBox="1">
            <a:spLocks noChangeArrowheads="1"/>
          </p:cNvSpPr>
          <p:nvPr/>
        </p:nvSpPr>
        <p:spPr bwMode="auto">
          <a:xfrm>
            <a:off x="5525826" y="2278571"/>
            <a:ext cx="1889125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prstClr val="white"/>
                </a:solidFill>
                <a:latin typeface="+mn-lt"/>
              </a:rPr>
              <a:t>If </a:t>
            </a:r>
            <a:r>
              <a:rPr lang="en-US" dirty="0">
                <a:solidFill>
                  <a:srgbClr val="FFFF00"/>
                </a:solidFill>
                <a:latin typeface="+mn-lt"/>
              </a:rPr>
              <a:t>M</a:t>
            </a:r>
            <a:r>
              <a:rPr lang="en-US" dirty="0">
                <a:solidFill>
                  <a:prstClr val="white"/>
                </a:solidFill>
                <a:latin typeface="+mn-lt"/>
              </a:rPr>
              <a:t> halts</a:t>
            </a:r>
          </a:p>
        </p:txBody>
      </p:sp>
      <p:sp>
        <p:nvSpPr>
          <p:cNvPr id="35" name="Freeform 22"/>
          <p:cNvSpPr>
            <a:spLocks/>
          </p:cNvSpPr>
          <p:nvPr/>
        </p:nvSpPr>
        <p:spPr bwMode="auto">
          <a:xfrm>
            <a:off x="3567113" y="2774950"/>
            <a:ext cx="4611688" cy="1658938"/>
          </a:xfrm>
          <a:custGeom>
            <a:avLst/>
            <a:gdLst/>
            <a:ahLst/>
            <a:cxnLst>
              <a:cxn ang="0">
                <a:pos x="0" y="1045"/>
              </a:cxn>
              <a:cxn ang="0">
                <a:pos x="994" y="661"/>
              </a:cxn>
              <a:cxn ang="0">
                <a:pos x="1486" y="85"/>
              </a:cxn>
              <a:cxn ang="0">
                <a:pos x="2905" y="152"/>
              </a:cxn>
            </a:cxnLst>
            <a:rect l="0" t="0" r="r" b="b"/>
            <a:pathLst>
              <a:path w="2905" h="1045">
                <a:moveTo>
                  <a:pt x="0" y="1045"/>
                </a:moveTo>
                <a:cubicBezTo>
                  <a:pt x="373" y="933"/>
                  <a:pt x="746" y="821"/>
                  <a:pt x="994" y="661"/>
                </a:cubicBezTo>
                <a:cubicBezTo>
                  <a:pt x="1242" y="501"/>
                  <a:pt x="1168" y="170"/>
                  <a:pt x="1486" y="85"/>
                </a:cubicBezTo>
                <a:cubicBezTo>
                  <a:pt x="1804" y="0"/>
                  <a:pt x="2669" y="141"/>
                  <a:pt x="2905" y="152"/>
                </a:cubicBezTo>
              </a:path>
            </a:pathLst>
          </a:custGeom>
          <a:noFill/>
          <a:ln w="762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Text Box 23"/>
          <p:cNvSpPr txBox="1">
            <a:spLocks noChangeArrowheads="1"/>
          </p:cNvSpPr>
          <p:nvPr/>
        </p:nvSpPr>
        <p:spPr bwMode="auto">
          <a:xfrm>
            <a:off x="2582288" y="3028950"/>
            <a:ext cx="1724025" cy="8525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600" dirty="0">
                <a:solidFill>
                  <a:srgbClr val="99CCFF"/>
                </a:solidFill>
                <a:latin typeface="+mn-lt"/>
              </a:rPr>
              <a:t>Does </a:t>
            </a:r>
            <a:r>
              <a:rPr lang="en-US" sz="2600" dirty="0">
                <a:solidFill>
                  <a:srgbClr val="FFFF00"/>
                </a:solidFill>
                <a:latin typeface="+mn-lt"/>
              </a:rPr>
              <a:t>M</a:t>
            </a:r>
            <a:r>
              <a:rPr lang="en-US" sz="2600" dirty="0">
                <a:solidFill>
                  <a:srgbClr val="99CCFF"/>
                </a:solidFill>
                <a:latin typeface="+mn-lt"/>
              </a:rPr>
              <a:t> halt on </a:t>
            </a:r>
            <a:r>
              <a:rPr lang="en-US" sz="2600" dirty="0">
                <a:solidFill>
                  <a:srgbClr val="FFFF00"/>
                </a:solidFill>
                <a:latin typeface="+mn-lt"/>
              </a:rPr>
              <a:t>w</a:t>
            </a:r>
            <a:r>
              <a:rPr lang="en-US" sz="2600" dirty="0">
                <a:solidFill>
                  <a:srgbClr val="99CCFF"/>
                </a:solidFill>
                <a:latin typeface="+mn-lt"/>
              </a:rPr>
              <a:t>?</a:t>
            </a:r>
          </a:p>
        </p:txBody>
      </p:sp>
      <p:sp>
        <p:nvSpPr>
          <p:cNvPr id="37" name="Text Box 24"/>
          <p:cNvSpPr txBox="1">
            <a:spLocks noChangeArrowheads="1"/>
          </p:cNvSpPr>
          <p:nvPr/>
        </p:nvSpPr>
        <p:spPr bwMode="auto">
          <a:xfrm>
            <a:off x="1105043" y="2855913"/>
            <a:ext cx="782637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FFFF00"/>
                </a:solidFill>
                <a:latin typeface="+mn-lt"/>
              </a:rPr>
              <a:t>M’</a:t>
            </a:r>
          </a:p>
        </p:txBody>
      </p:sp>
      <p:pic>
        <p:nvPicPr>
          <p:cNvPr id="38" name="Picture 37" descr="Gears Cogs Machine - Free photo on Pixabay">
            <a:extLst>
              <a:ext uri="{FF2B5EF4-FFF2-40B4-BE49-F238E27FC236}">
                <a16:creationId xmlns:a16="http://schemas.microsoft.com/office/drawing/2014/main" id="{C6BE69D2-C1F9-4EC6-8233-7394C641713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6596" y="534646"/>
            <a:ext cx="1544618" cy="1083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033338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5" grpId="0" animBg="1"/>
      <p:bldP spid="26" grpId="0" animBg="1"/>
      <p:bldP spid="27" grpId="0"/>
      <p:bldP spid="28" grpId="0" animBg="1"/>
      <p:bldP spid="29" grpId="0"/>
      <p:bldP spid="30" grpId="0" animBg="1"/>
      <p:bldP spid="31" grpId="0" animBg="1"/>
      <p:bldP spid="32" grpId="0"/>
      <p:bldP spid="33" grpId="0"/>
      <p:bldP spid="34" grpId="0"/>
      <p:bldP spid="35" grpId="0" animBg="1"/>
      <p:bldP spid="36" grpId="0"/>
      <p:bldP spid="36" grpId="1"/>
      <p:bldP spid="3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63EA2-3998-DE4E-AE22-CEBBA6565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use of HALT being undecidable?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23638-B76F-B24D-98CE-79AFFA094C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Suppose you work in an IT company</a:t>
            </a:r>
          </a:p>
          <a:p>
            <a:r>
              <a:rPr lang="en-AU" dirty="0"/>
              <a:t>Your boss just wrote a brilliant program P</a:t>
            </a:r>
          </a:p>
          <a:p>
            <a:r>
              <a:rPr lang="en-AU" dirty="0"/>
              <a:t>P sometimes loops forever</a:t>
            </a:r>
          </a:p>
          <a:p>
            <a:r>
              <a:rPr lang="en-AU" dirty="0"/>
              <a:t>You fixed the program P </a:t>
            </a:r>
          </a:p>
          <a:p>
            <a:pPr lvl="1"/>
            <a:r>
              <a:rPr lang="en-AU" dirty="0"/>
              <a:t>Boss accidentally wrote </a:t>
            </a:r>
            <a:r>
              <a:rPr lang="en-AU" dirty="0">
                <a:solidFill>
                  <a:srgbClr val="FF0000"/>
                </a:solidFill>
                <a:latin typeface="Apple Symbols" panose="02000000000000000000" pitchFamily="2" charset="-79"/>
                <a:ea typeface="Apple Symbols" panose="02000000000000000000" pitchFamily="2" charset="-79"/>
                <a:cs typeface="Apple Symbols" panose="02000000000000000000" pitchFamily="2" charset="-79"/>
              </a:rPr>
              <a:t>for (</a:t>
            </a:r>
            <a:r>
              <a:rPr lang="en-AU" dirty="0" err="1">
                <a:solidFill>
                  <a:srgbClr val="FF0000"/>
                </a:solidFill>
                <a:latin typeface="Apple Symbols" panose="02000000000000000000" pitchFamily="2" charset="-79"/>
                <a:ea typeface="Apple Symbols" panose="02000000000000000000" pitchFamily="2" charset="-79"/>
                <a:cs typeface="Apple Symbols" panose="02000000000000000000" pitchFamily="2" charset="-79"/>
              </a:rPr>
              <a:t>i</a:t>
            </a:r>
            <a:r>
              <a:rPr lang="en-AU" dirty="0">
                <a:solidFill>
                  <a:srgbClr val="FF0000"/>
                </a:solidFill>
                <a:latin typeface="Apple Symbols" panose="02000000000000000000" pitchFamily="2" charset="-79"/>
                <a:ea typeface="Apple Symbols" panose="02000000000000000000" pitchFamily="2" charset="-79"/>
                <a:cs typeface="Apple Symbols" panose="02000000000000000000" pitchFamily="2" charset="-79"/>
              </a:rPr>
              <a:t>=0; </a:t>
            </a:r>
            <a:r>
              <a:rPr lang="en-AU" dirty="0" err="1">
                <a:solidFill>
                  <a:srgbClr val="FF0000"/>
                </a:solidFill>
                <a:latin typeface="Apple Symbols" panose="02000000000000000000" pitchFamily="2" charset="-79"/>
                <a:ea typeface="Apple Symbols" panose="02000000000000000000" pitchFamily="2" charset="-79"/>
                <a:cs typeface="Apple Symbols" panose="02000000000000000000" pitchFamily="2" charset="-79"/>
              </a:rPr>
              <a:t>i</a:t>
            </a:r>
            <a:r>
              <a:rPr lang="en-AU" dirty="0">
                <a:solidFill>
                  <a:srgbClr val="FF0000"/>
                </a:solidFill>
                <a:latin typeface="Apple Symbols" panose="02000000000000000000" pitchFamily="2" charset="-79"/>
                <a:ea typeface="Apple Symbols" panose="02000000000000000000" pitchFamily="2" charset="-79"/>
                <a:cs typeface="Apple Symbols" panose="02000000000000000000" pitchFamily="2" charset="-79"/>
              </a:rPr>
              <a:t>&lt;100; </a:t>
            </a:r>
            <a:r>
              <a:rPr lang="en-AU" dirty="0" err="1">
                <a:solidFill>
                  <a:srgbClr val="FF0000"/>
                </a:solidFill>
                <a:latin typeface="Apple Symbols" panose="02000000000000000000" pitchFamily="2" charset="-79"/>
                <a:ea typeface="Apple Symbols" panose="02000000000000000000" pitchFamily="2" charset="-79"/>
                <a:cs typeface="Apple Symbols" panose="02000000000000000000" pitchFamily="2" charset="-79"/>
              </a:rPr>
              <a:t>i</a:t>
            </a:r>
            <a:r>
              <a:rPr lang="en-AU" dirty="0">
                <a:solidFill>
                  <a:srgbClr val="FF0000"/>
                </a:solidFill>
                <a:latin typeface="Apple Symbols" panose="02000000000000000000" pitchFamily="2" charset="-79"/>
                <a:ea typeface="Apple Symbols" panose="02000000000000000000" pitchFamily="2" charset="-79"/>
                <a:cs typeface="Apple Symbols" panose="02000000000000000000" pitchFamily="2" charset="-79"/>
              </a:rPr>
              <a:t>--) {…}</a:t>
            </a:r>
          </a:p>
          <a:p>
            <a:r>
              <a:rPr lang="en-AU" dirty="0"/>
              <a:t>Your boss is happy. He wrote so many such programs</a:t>
            </a:r>
          </a:p>
          <a:p>
            <a:r>
              <a:rPr lang="en-AU" dirty="0"/>
              <a:t>He then had a brilliant idea: </a:t>
            </a:r>
            <a:r>
              <a:rPr lang="en-AU" dirty="0">
                <a:solidFill>
                  <a:schemeClr val="accent2"/>
                </a:solidFill>
              </a:rPr>
              <a:t>why don’t you write a program that can test if any program will ever enter a loop on some input?</a:t>
            </a:r>
          </a:p>
          <a:p>
            <a:r>
              <a:rPr lang="en-AU" dirty="0"/>
              <a:t>What can you tell your boss? </a:t>
            </a:r>
            <a:r>
              <a:rPr lang="en-AU" dirty="0">
                <a:solidFill>
                  <a:srgbClr val="FF0000"/>
                </a:solidFill>
              </a:rPr>
              <a:t>POLL</a:t>
            </a:r>
            <a:r>
              <a:rPr lang="en-AU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9234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100" name="Text Box 4"/>
          <p:cNvSpPr txBox="1">
            <a:spLocks noChangeArrowheads="1"/>
          </p:cNvSpPr>
          <p:nvPr/>
        </p:nvSpPr>
        <p:spPr bwMode="auto">
          <a:xfrm>
            <a:off x="854616" y="825888"/>
            <a:ext cx="8843963" cy="11449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+mn-lt"/>
              </a:rPr>
              <a:t>Can often prove a language </a:t>
            </a:r>
            <a:r>
              <a:rPr lang="en-US" sz="3600" dirty="0">
                <a:solidFill>
                  <a:srgbClr val="FFFF00"/>
                </a:solidFill>
                <a:latin typeface="+mn-lt"/>
              </a:rPr>
              <a:t>L</a:t>
            </a:r>
            <a:r>
              <a:rPr lang="en-US" sz="3600" dirty="0">
                <a:solidFill>
                  <a:schemeClr val="tx1"/>
                </a:solidFill>
                <a:latin typeface="+mn-lt"/>
              </a:rPr>
              <a:t> is </a:t>
            </a:r>
            <a:r>
              <a:rPr lang="en-US" sz="3600" dirty="0" err="1">
                <a:solidFill>
                  <a:schemeClr val="tx1"/>
                </a:solidFill>
                <a:latin typeface="+mn-lt"/>
              </a:rPr>
              <a:t>undecidable</a:t>
            </a:r>
            <a:r>
              <a:rPr lang="en-US" sz="3600" dirty="0">
                <a:solidFill>
                  <a:schemeClr val="tx1"/>
                </a:solidFill>
                <a:latin typeface="+mn-lt"/>
              </a:rPr>
              <a:t> by proving:  if </a:t>
            </a:r>
            <a:r>
              <a:rPr lang="en-US" sz="3600" dirty="0">
                <a:solidFill>
                  <a:srgbClr val="FFFF00"/>
                </a:solidFill>
                <a:latin typeface="+mn-lt"/>
              </a:rPr>
              <a:t>L</a:t>
            </a:r>
            <a:r>
              <a:rPr lang="en-US" sz="3600" dirty="0">
                <a:solidFill>
                  <a:schemeClr val="tx1"/>
                </a:solidFill>
                <a:latin typeface="+mn-lt"/>
              </a:rPr>
              <a:t> is decidable, then so is </a:t>
            </a:r>
            <a:r>
              <a:rPr lang="en-US" sz="3600" dirty="0">
                <a:solidFill>
                  <a:srgbClr val="FFFF00"/>
                </a:solidFill>
                <a:latin typeface="+mn-lt"/>
              </a:rPr>
              <a:t>A</a:t>
            </a:r>
            <a:r>
              <a:rPr lang="en-US" sz="3600" baseline="-25000" dirty="0">
                <a:solidFill>
                  <a:srgbClr val="FFFF00"/>
                </a:solidFill>
                <a:latin typeface="+mn-lt"/>
              </a:rPr>
              <a:t>TM</a:t>
            </a:r>
          </a:p>
        </p:txBody>
      </p:sp>
      <p:sp>
        <p:nvSpPr>
          <p:cNvPr id="644101" name="Text Box 5"/>
          <p:cNvSpPr txBox="1">
            <a:spLocks noChangeArrowheads="1"/>
          </p:cNvSpPr>
          <p:nvPr/>
        </p:nvSpPr>
        <p:spPr bwMode="auto">
          <a:xfrm>
            <a:off x="854616" y="2612546"/>
            <a:ext cx="8435975" cy="6186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+mn-lt"/>
              </a:rPr>
              <a:t>We reduce </a:t>
            </a:r>
            <a:r>
              <a:rPr lang="en-US" sz="3600" dirty="0">
                <a:solidFill>
                  <a:srgbClr val="FFFF00"/>
                </a:solidFill>
                <a:latin typeface="+mn-lt"/>
              </a:rPr>
              <a:t>A</a:t>
            </a:r>
            <a:r>
              <a:rPr lang="en-US" sz="3600" baseline="-25000" dirty="0">
                <a:solidFill>
                  <a:srgbClr val="FFFF00"/>
                </a:solidFill>
                <a:latin typeface="+mn-lt"/>
              </a:rPr>
              <a:t>TM</a:t>
            </a:r>
            <a:r>
              <a:rPr lang="en-US" sz="3600" dirty="0">
                <a:solidFill>
                  <a:schemeClr val="tx1"/>
                </a:solidFill>
                <a:latin typeface="+mn-lt"/>
              </a:rPr>
              <a:t> to the language </a:t>
            </a:r>
            <a:r>
              <a:rPr lang="en-US" sz="3600" dirty="0">
                <a:solidFill>
                  <a:srgbClr val="FFFF00"/>
                </a:solidFill>
                <a:latin typeface="+mn-lt"/>
              </a:rPr>
              <a:t>L</a:t>
            </a:r>
          </a:p>
        </p:txBody>
      </p:sp>
      <p:sp>
        <p:nvSpPr>
          <p:cNvPr id="644109" name="Text Box 13"/>
          <p:cNvSpPr txBox="1">
            <a:spLocks noChangeArrowheads="1"/>
          </p:cNvSpPr>
          <p:nvPr/>
        </p:nvSpPr>
        <p:spPr bwMode="auto">
          <a:xfrm>
            <a:off x="854616" y="3670887"/>
            <a:ext cx="4689475" cy="6186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FF00"/>
                </a:solidFill>
                <a:latin typeface="+mn-lt"/>
              </a:rPr>
              <a:t>A</a:t>
            </a:r>
            <a:r>
              <a:rPr lang="en-US" sz="3600" baseline="-25000">
                <a:solidFill>
                  <a:srgbClr val="FFFF00"/>
                </a:solidFill>
                <a:latin typeface="+mn-lt"/>
              </a:rPr>
              <a:t>TM  </a:t>
            </a:r>
            <a:r>
              <a:rPr lang="en-US" sz="3600">
                <a:solidFill>
                  <a:srgbClr val="FFFF00"/>
                </a:solidFill>
                <a:latin typeface="+mn-lt"/>
              </a:rPr>
              <a:t> ≤</a:t>
            </a:r>
            <a:r>
              <a:rPr lang="en-US" sz="3600" baseline="-25000">
                <a:solidFill>
                  <a:srgbClr val="FFFF00"/>
                </a:solidFill>
                <a:sym typeface="Symbol" pitchFamily="18" charset="2"/>
              </a:rPr>
              <a:t>m</a:t>
            </a:r>
            <a:r>
              <a:rPr lang="en-US" sz="3600">
                <a:solidFill>
                  <a:srgbClr val="FFFF00"/>
                </a:solidFill>
                <a:latin typeface="+mn-lt"/>
              </a:rPr>
              <a:t>   </a:t>
            </a:r>
            <a:r>
              <a:rPr lang="en-US" sz="3600" dirty="0">
                <a:solidFill>
                  <a:srgbClr val="FFFF00"/>
                </a:solidFill>
                <a:latin typeface="+mn-lt"/>
              </a:rPr>
              <a:t>L</a:t>
            </a:r>
            <a:endParaRPr lang="en-US" sz="3600" baseline="-25000" dirty="0">
              <a:solidFill>
                <a:srgbClr val="FFFF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8747592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4101" grpId="0"/>
      <p:bldP spid="64410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2" name="Text Box 4"/>
          <p:cNvSpPr txBox="1">
            <a:spLocks noChangeArrowheads="1"/>
          </p:cNvSpPr>
          <p:nvPr/>
        </p:nvSpPr>
        <p:spPr bwMode="auto">
          <a:xfrm>
            <a:off x="4090862" y="241301"/>
            <a:ext cx="4147289" cy="6186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tx2"/>
                </a:solidFill>
                <a:latin typeface="+mn-lt"/>
              </a:rPr>
              <a:t>Mapping Reductions</a:t>
            </a:r>
          </a:p>
        </p:txBody>
      </p:sp>
      <p:sp>
        <p:nvSpPr>
          <p:cNvPr id="652293" name="Text Box 5"/>
          <p:cNvSpPr txBox="1">
            <a:spLocks noChangeArrowheads="1"/>
          </p:cNvSpPr>
          <p:nvPr/>
        </p:nvSpPr>
        <p:spPr bwMode="auto">
          <a:xfrm>
            <a:off x="774701" y="1076325"/>
            <a:ext cx="8040688" cy="140807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3000" i="1" dirty="0">
                <a:solidFill>
                  <a:srgbClr val="FFFF00"/>
                </a:solidFill>
                <a:latin typeface="+mn-lt"/>
              </a:rPr>
              <a:t>f</a:t>
            </a:r>
            <a:r>
              <a:rPr lang="en-US" sz="3000" dirty="0">
                <a:solidFill>
                  <a:srgbClr val="FFFF00"/>
                </a:solidFill>
                <a:latin typeface="+mn-lt"/>
              </a:rPr>
              <a:t> : </a:t>
            </a:r>
            <a:r>
              <a:rPr lang="el-GR" sz="3000" dirty="0">
                <a:solidFill>
                  <a:srgbClr val="FFFF00"/>
                </a:solidFill>
                <a:latin typeface="+mn-lt"/>
              </a:rPr>
              <a:t>Σ</a:t>
            </a:r>
            <a:r>
              <a:rPr lang="en-US" sz="3000" dirty="0">
                <a:solidFill>
                  <a:srgbClr val="FFFF00"/>
                </a:solidFill>
                <a:latin typeface="+mn-lt"/>
              </a:rPr>
              <a:t>* </a:t>
            </a:r>
            <a:r>
              <a:rPr lang="en-US" sz="3000" dirty="0">
                <a:solidFill>
                  <a:srgbClr val="FFFF00"/>
                </a:solidFill>
                <a:latin typeface="+mn-lt"/>
                <a:sym typeface="Symbol" pitchFamily="18" charset="2"/>
              </a:rPr>
              <a:t> </a:t>
            </a:r>
            <a:r>
              <a:rPr lang="el-GR" sz="3000" dirty="0">
                <a:solidFill>
                  <a:srgbClr val="FFFF00"/>
                </a:solidFill>
                <a:latin typeface="+mn-lt"/>
              </a:rPr>
              <a:t>Σ</a:t>
            </a:r>
            <a:r>
              <a:rPr lang="en-US" sz="3000" dirty="0">
                <a:solidFill>
                  <a:srgbClr val="FFFF00"/>
                </a:solidFill>
                <a:latin typeface="+mn-lt"/>
              </a:rPr>
              <a:t>* </a:t>
            </a:r>
            <a:r>
              <a:rPr lang="en-US" sz="3000" dirty="0">
                <a:solidFill>
                  <a:schemeClr val="tx1"/>
                </a:solidFill>
                <a:latin typeface="+mn-lt"/>
              </a:rPr>
              <a:t>is a computable function if </a:t>
            </a:r>
            <a:br>
              <a:rPr lang="en-US" sz="3000" dirty="0">
                <a:solidFill>
                  <a:schemeClr val="tx1"/>
                </a:solidFill>
                <a:latin typeface="+mn-lt"/>
              </a:rPr>
            </a:br>
            <a:r>
              <a:rPr lang="en-US" sz="3000" dirty="0">
                <a:solidFill>
                  <a:schemeClr val="tx1"/>
                </a:solidFill>
                <a:latin typeface="+mn-lt"/>
              </a:rPr>
              <a:t>     there is a Turing machine </a:t>
            </a:r>
            <a:r>
              <a:rPr lang="en-US" sz="3000" dirty="0">
                <a:solidFill>
                  <a:srgbClr val="FFFF00"/>
                </a:solidFill>
                <a:latin typeface="+mn-lt"/>
              </a:rPr>
              <a:t>M</a:t>
            </a:r>
            <a:r>
              <a:rPr lang="en-US" sz="3000" dirty="0">
                <a:solidFill>
                  <a:schemeClr val="tx1"/>
                </a:solidFill>
                <a:latin typeface="+mn-lt"/>
              </a:rPr>
              <a:t> that halts with</a:t>
            </a:r>
            <a:br>
              <a:rPr lang="en-US" sz="3000" dirty="0">
                <a:solidFill>
                  <a:schemeClr val="tx1"/>
                </a:solidFill>
                <a:latin typeface="+mn-lt"/>
              </a:rPr>
            </a:br>
            <a:r>
              <a:rPr lang="en-US" sz="3000" dirty="0">
                <a:solidFill>
                  <a:schemeClr val="tx1"/>
                </a:solidFill>
                <a:latin typeface="+mn-lt"/>
              </a:rPr>
              <a:t>     just </a:t>
            </a:r>
            <a:r>
              <a:rPr lang="en-US" sz="3000" dirty="0">
                <a:solidFill>
                  <a:srgbClr val="FFFF00"/>
                </a:solidFill>
                <a:latin typeface="+mn-lt"/>
              </a:rPr>
              <a:t>f(w)</a:t>
            </a:r>
            <a:r>
              <a:rPr lang="en-US" sz="3000" dirty="0">
                <a:solidFill>
                  <a:schemeClr val="tx1"/>
                </a:solidFill>
                <a:latin typeface="+mn-lt"/>
              </a:rPr>
              <a:t> written on its tape, for every input </a:t>
            </a:r>
            <a:r>
              <a:rPr lang="en-US" sz="3000" dirty="0">
                <a:solidFill>
                  <a:srgbClr val="FFFF00"/>
                </a:solidFill>
                <a:latin typeface="+mn-lt"/>
              </a:rPr>
              <a:t>w</a:t>
            </a:r>
          </a:p>
        </p:txBody>
      </p:sp>
      <p:sp>
        <p:nvSpPr>
          <p:cNvPr id="652294" name="Text Box 6"/>
          <p:cNvSpPr txBox="1">
            <a:spLocks noChangeArrowheads="1"/>
          </p:cNvSpPr>
          <p:nvPr/>
        </p:nvSpPr>
        <p:spPr bwMode="auto">
          <a:xfrm>
            <a:off x="774701" y="2814933"/>
            <a:ext cx="8040688" cy="140807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000" dirty="0">
                <a:solidFill>
                  <a:schemeClr val="tx1"/>
                </a:solidFill>
                <a:latin typeface="+mn-lt"/>
              </a:rPr>
              <a:t>A language </a:t>
            </a:r>
            <a:r>
              <a:rPr lang="en-US" sz="3000" dirty="0">
                <a:solidFill>
                  <a:srgbClr val="FFFF00"/>
                </a:solidFill>
                <a:latin typeface="+mn-lt"/>
              </a:rPr>
              <a:t>A</a:t>
            </a:r>
            <a:r>
              <a:rPr lang="en-US" sz="3000" dirty="0">
                <a:solidFill>
                  <a:schemeClr val="tx1"/>
                </a:solidFill>
                <a:latin typeface="+mn-lt"/>
              </a:rPr>
              <a:t> is </a:t>
            </a:r>
            <a:r>
              <a:rPr lang="en-US" sz="3000" i="1" dirty="0">
                <a:solidFill>
                  <a:schemeClr val="tx2"/>
                </a:solidFill>
                <a:latin typeface="+mn-lt"/>
              </a:rPr>
              <a:t>mapping reducible</a:t>
            </a:r>
            <a:r>
              <a:rPr lang="en-US" sz="30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3000" dirty="0">
                <a:solidFill>
                  <a:schemeClr val="tx1"/>
                </a:solidFill>
                <a:latin typeface="+mn-lt"/>
              </a:rPr>
              <a:t>to language </a:t>
            </a:r>
            <a:r>
              <a:rPr lang="en-US" sz="3000" dirty="0">
                <a:solidFill>
                  <a:srgbClr val="FFFF00"/>
                </a:solidFill>
                <a:latin typeface="+mn-lt"/>
              </a:rPr>
              <a:t>B</a:t>
            </a:r>
            <a:r>
              <a:rPr lang="en-US" sz="3000" dirty="0">
                <a:solidFill>
                  <a:schemeClr val="tx1"/>
                </a:solidFill>
                <a:latin typeface="+mn-lt"/>
              </a:rPr>
              <a:t>, written as </a:t>
            </a:r>
            <a:r>
              <a:rPr lang="en-US" sz="3000" dirty="0">
                <a:solidFill>
                  <a:srgbClr val="FFFF00"/>
                </a:solidFill>
                <a:latin typeface="+mn-lt"/>
              </a:rPr>
              <a:t>A ≤</a:t>
            </a:r>
            <a:r>
              <a:rPr lang="en-US" sz="3000" baseline="-25000" dirty="0">
                <a:solidFill>
                  <a:srgbClr val="FFFF00"/>
                </a:solidFill>
                <a:latin typeface="+mn-lt"/>
                <a:sym typeface="Symbol" pitchFamily="18" charset="2"/>
              </a:rPr>
              <a:t>m</a:t>
            </a:r>
            <a:r>
              <a:rPr lang="en-US" sz="3000" dirty="0">
                <a:solidFill>
                  <a:srgbClr val="FFFF00"/>
                </a:solidFill>
                <a:latin typeface="+mn-lt"/>
                <a:sym typeface="Symbol" pitchFamily="18" charset="2"/>
              </a:rPr>
              <a:t> B</a:t>
            </a:r>
            <a:r>
              <a:rPr lang="en-US" sz="3000" dirty="0">
                <a:solidFill>
                  <a:schemeClr val="tx1"/>
                </a:solidFill>
                <a:latin typeface="+mn-lt"/>
                <a:sym typeface="Symbol" pitchFamily="18" charset="2"/>
              </a:rPr>
              <a:t>, if there is a computable </a:t>
            </a:r>
            <a:br>
              <a:rPr lang="en-US" sz="3000" dirty="0">
                <a:solidFill>
                  <a:schemeClr val="tx1"/>
                </a:solidFill>
                <a:latin typeface="+mn-lt"/>
                <a:sym typeface="Symbol" pitchFamily="18" charset="2"/>
              </a:rPr>
            </a:br>
            <a:r>
              <a:rPr lang="en-US" sz="3000" i="1" dirty="0">
                <a:solidFill>
                  <a:srgbClr val="FFFF00"/>
                </a:solidFill>
                <a:latin typeface="+mn-lt"/>
                <a:sym typeface="Symbol" pitchFamily="18" charset="2"/>
              </a:rPr>
              <a:t>f</a:t>
            </a:r>
            <a:r>
              <a:rPr lang="en-US" sz="3000" dirty="0">
                <a:solidFill>
                  <a:srgbClr val="FFFF00"/>
                </a:solidFill>
                <a:latin typeface="+mn-lt"/>
              </a:rPr>
              <a:t> : </a:t>
            </a:r>
            <a:r>
              <a:rPr lang="el-GR" sz="3000" dirty="0">
                <a:solidFill>
                  <a:srgbClr val="FFFF00"/>
                </a:solidFill>
                <a:latin typeface="+mn-lt"/>
              </a:rPr>
              <a:t>Σ</a:t>
            </a:r>
            <a:r>
              <a:rPr lang="en-US" sz="3000" dirty="0">
                <a:solidFill>
                  <a:srgbClr val="FFFF00"/>
                </a:solidFill>
                <a:latin typeface="+mn-lt"/>
              </a:rPr>
              <a:t>* </a:t>
            </a:r>
            <a:r>
              <a:rPr lang="en-US" sz="3000" dirty="0">
                <a:solidFill>
                  <a:srgbClr val="FFFF00"/>
                </a:solidFill>
                <a:latin typeface="+mn-lt"/>
                <a:sym typeface="Symbol" pitchFamily="18" charset="2"/>
              </a:rPr>
              <a:t> </a:t>
            </a:r>
            <a:r>
              <a:rPr lang="el-GR" sz="3000" dirty="0">
                <a:solidFill>
                  <a:srgbClr val="FFFF00"/>
                </a:solidFill>
                <a:latin typeface="+mn-lt"/>
              </a:rPr>
              <a:t>Σ</a:t>
            </a:r>
            <a:r>
              <a:rPr lang="en-US" sz="3000" dirty="0">
                <a:solidFill>
                  <a:srgbClr val="FFFF00"/>
                </a:solidFill>
                <a:latin typeface="+mn-lt"/>
              </a:rPr>
              <a:t>* </a:t>
            </a:r>
            <a:r>
              <a:rPr lang="en-US" sz="3000" dirty="0">
                <a:solidFill>
                  <a:schemeClr val="tx1"/>
                </a:solidFill>
                <a:latin typeface="+mn-lt"/>
              </a:rPr>
              <a:t>such that for every </a:t>
            </a:r>
            <a:r>
              <a:rPr lang="en-US" sz="3000" dirty="0">
                <a:solidFill>
                  <a:srgbClr val="FFFF00"/>
                </a:solidFill>
                <a:latin typeface="+mn-lt"/>
              </a:rPr>
              <a:t>w</a:t>
            </a:r>
            <a:r>
              <a:rPr lang="en-US" sz="3000" dirty="0">
                <a:solidFill>
                  <a:schemeClr val="tx1"/>
                </a:solidFill>
                <a:latin typeface="+mn-lt"/>
              </a:rPr>
              <a:t>,</a:t>
            </a:r>
          </a:p>
        </p:txBody>
      </p:sp>
      <p:sp>
        <p:nvSpPr>
          <p:cNvPr id="652295" name="Text Box 7"/>
          <p:cNvSpPr txBox="1">
            <a:spLocks noChangeArrowheads="1"/>
          </p:cNvSpPr>
          <p:nvPr/>
        </p:nvSpPr>
        <p:spPr bwMode="auto">
          <a:xfrm>
            <a:off x="774701" y="4510378"/>
            <a:ext cx="3306897" cy="5309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FFFF00"/>
                </a:solidFill>
                <a:latin typeface="+mn-lt"/>
              </a:rPr>
              <a:t>w </a:t>
            </a:r>
            <a:r>
              <a:rPr lang="en-US" sz="3000" dirty="0">
                <a:solidFill>
                  <a:srgbClr val="FFFF00"/>
                </a:solidFill>
                <a:latin typeface="+mn-lt"/>
                <a:sym typeface="Symbol" pitchFamily="18" charset="2"/>
              </a:rPr>
              <a:t> A  </a:t>
            </a:r>
            <a:r>
              <a:rPr lang="en-US" sz="3000" i="1" dirty="0">
                <a:solidFill>
                  <a:srgbClr val="FFFF00"/>
                </a:solidFill>
                <a:latin typeface="+mn-lt"/>
                <a:sym typeface="Symbol" pitchFamily="18" charset="2"/>
              </a:rPr>
              <a:t>f</a:t>
            </a:r>
            <a:r>
              <a:rPr lang="en-US" sz="3000" dirty="0">
                <a:solidFill>
                  <a:srgbClr val="FFFF00"/>
                </a:solidFill>
                <a:latin typeface="+mn-lt"/>
                <a:sym typeface="Symbol" pitchFamily="18" charset="2"/>
              </a:rPr>
              <a:t>(w)  B</a:t>
            </a:r>
          </a:p>
        </p:txBody>
      </p:sp>
      <p:sp>
        <p:nvSpPr>
          <p:cNvPr id="652296" name="Text Box 8"/>
          <p:cNvSpPr txBox="1">
            <a:spLocks noChangeArrowheads="1"/>
          </p:cNvSpPr>
          <p:nvPr/>
        </p:nvSpPr>
        <p:spPr bwMode="auto">
          <a:xfrm>
            <a:off x="774701" y="5332423"/>
            <a:ext cx="9143999" cy="9694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000" i="1" dirty="0">
                <a:solidFill>
                  <a:srgbClr val="FFFF00"/>
                </a:solidFill>
                <a:latin typeface="+mn-lt"/>
              </a:rPr>
              <a:t>f</a:t>
            </a:r>
            <a:r>
              <a:rPr lang="en-US" sz="3000" dirty="0">
                <a:solidFill>
                  <a:schemeClr val="tx1"/>
                </a:solidFill>
                <a:latin typeface="+mn-lt"/>
              </a:rPr>
              <a:t> is called a mapping reduction </a:t>
            </a:r>
          </a:p>
          <a:p>
            <a:r>
              <a:rPr lang="en-US" sz="3000" dirty="0">
                <a:solidFill>
                  <a:schemeClr val="tx1"/>
                </a:solidFill>
                <a:latin typeface="+mn-lt"/>
              </a:rPr>
              <a:t>(or many-one reduction) from </a:t>
            </a:r>
            <a:r>
              <a:rPr lang="en-US" sz="3000" dirty="0">
                <a:solidFill>
                  <a:srgbClr val="FFFF00"/>
                </a:solidFill>
                <a:latin typeface="+mn-lt"/>
              </a:rPr>
              <a:t>A</a:t>
            </a:r>
            <a:r>
              <a:rPr lang="en-US" sz="3000" dirty="0">
                <a:solidFill>
                  <a:schemeClr val="tx1"/>
                </a:solidFill>
                <a:latin typeface="+mn-lt"/>
              </a:rPr>
              <a:t> to </a:t>
            </a:r>
            <a:r>
              <a:rPr lang="en-US" sz="3000" dirty="0">
                <a:solidFill>
                  <a:srgbClr val="FFFF00"/>
                </a:solidFill>
                <a:latin typeface="+mn-lt"/>
              </a:rPr>
              <a:t>B</a:t>
            </a:r>
          </a:p>
        </p:txBody>
      </p:sp>
      <p:pic>
        <p:nvPicPr>
          <p:cNvPr id="2" name="Picture 2" descr="Definition Word Dictionary - Free photo on Pixabay">
            <a:extLst>
              <a:ext uri="{FF2B5EF4-FFF2-40B4-BE49-F238E27FC236}">
                <a16:creationId xmlns:a16="http://schemas.microsoft.com/office/drawing/2014/main" id="{D97DAF14-4781-4315-B90F-B0AFDE78F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41" y="236371"/>
            <a:ext cx="1181202" cy="80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67993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5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5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2293" grpId="0"/>
      <p:bldP spid="652294" grpId="0"/>
      <p:bldP spid="652295" grpId="0"/>
      <p:bldP spid="65229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91" name="Text Box 15"/>
          <p:cNvSpPr txBox="1">
            <a:spLocks noChangeArrowheads="1"/>
          </p:cNvSpPr>
          <p:nvPr/>
        </p:nvSpPr>
        <p:spPr bwMode="auto">
          <a:xfrm>
            <a:off x="260350" y="165101"/>
            <a:ext cx="11652249" cy="5309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dirty="0">
                <a:solidFill>
                  <a:schemeClr val="tx1"/>
                </a:solidFill>
                <a:latin typeface="+mn-lt"/>
              </a:rPr>
              <a:t>Let </a:t>
            </a:r>
            <a:r>
              <a:rPr lang="en-US" sz="3000" dirty="0">
                <a:solidFill>
                  <a:srgbClr val="FFFF00"/>
                </a:solidFill>
                <a:latin typeface="+mn-lt"/>
              </a:rPr>
              <a:t>f : </a:t>
            </a:r>
            <a:r>
              <a:rPr lang="el-GR" sz="3000" dirty="0">
                <a:solidFill>
                  <a:srgbClr val="FFFF00"/>
                </a:solidFill>
                <a:latin typeface="+mn-lt"/>
              </a:rPr>
              <a:t>Σ</a:t>
            </a:r>
            <a:r>
              <a:rPr lang="en-US" sz="3000" dirty="0">
                <a:solidFill>
                  <a:srgbClr val="FFFF00"/>
                </a:solidFill>
                <a:latin typeface="+mn-lt"/>
              </a:rPr>
              <a:t>* </a:t>
            </a:r>
            <a:r>
              <a:rPr lang="en-US" sz="3000" dirty="0">
                <a:solidFill>
                  <a:srgbClr val="FFFF00"/>
                </a:solidFill>
                <a:latin typeface="+mn-lt"/>
                <a:sym typeface="Symbol" pitchFamily="18" charset="2"/>
              </a:rPr>
              <a:t> </a:t>
            </a:r>
            <a:r>
              <a:rPr lang="el-GR" sz="3000" dirty="0">
                <a:solidFill>
                  <a:srgbClr val="FFFF00"/>
                </a:solidFill>
                <a:latin typeface="+mn-lt"/>
              </a:rPr>
              <a:t>Σ</a:t>
            </a:r>
            <a:r>
              <a:rPr lang="en-US" sz="3000" dirty="0">
                <a:solidFill>
                  <a:srgbClr val="FFFF00"/>
                </a:solidFill>
                <a:latin typeface="+mn-lt"/>
              </a:rPr>
              <a:t>* </a:t>
            </a:r>
            <a:r>
              <a:rPr lang="en-US" sz="3000" dirty="0">
                <a:solidFill>
                  <a:schemeClr val="tx1"/>
                </a:solidFill>
                <a:latin typeface="+mn-lt"/>
              </a:rPr>
              <a:t>be a computable function  such that </a:t>
            </a:r>
            <a:r>
              <a:rPr lang="en-US" sz="3000" dirty="0">
                <a:solidFill>
                  <a:srgbClr val="FFFF00"/>
                </a:solidFill>
                <a:latin typeface="+mn-lt"/>
              </a:rPr>
              <a:t>w </a:t>
            </a:r>
            <a:r>
              <a:rPr lang="en-US" sz="3000" dirty="0">
                <a:solidFill>
                  <a:srgbClr val="FFFF00"/>
                </a:solidFill>
                <a:latin typeface="+mn-lt"/>
                <a:sym typeface="Symbol" pitchFamily="18" charset="2"/>
              </a:rPr>
              <a:t> A  f(w)  B</a:t>
            </a:r>
          </a:p>
        </p:txBody>
      </p:sp>
      <p:sp>
        <p:nvSpPr>
          <p:cNvPr id="715794" name="Text Box 18"/>
          <p:cNvSpPr txBox="1">
            <a:spLocks noChangeArrowheads="1"/>
          </p:cNvSpPr>
          <p:nvPr/>
        </p:nvSpPr>
        <p:spPr bwMode="auto">
          <a:xfrm>
            <a:off x="260350" y="5772150"/>
            <a:ext cx="5772150" cy="10279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Say: </a:t>
            </a:r>
            <a:r>
              <a:rPr lang="en-US" sz="3200" dirty="0">
                <a:solidFill>
                  <a:srgbClr val="FFFF00"/>
                </a:solidFill>
                <a:latin typeface="+mn-lt"/>
              </a:rPr>
              <a:t>A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 is </a:t>
            </a:r>
            <a:r>
              <a:rPr lang="en-US" sz="3200" dirty="0">
                <a:solidFill>
                  <a:schemeClr val="tx2"/>
                </a:solidFill>
                <a:latin typeface="+mn-lt"/>
              </a:rPr>
              <a:t>mapping reducible 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to </a:t>
            </a:r>
            <a:r>
              <a:rPr lang="en-US" sz="3200" dirty="0">
                <a:solidFill>
                  <a:srgbClr val="FFFF00"/>
                </a:solidFill>
                <a:latin typeface="+mn-lt"/>
              </a:rPr>
              <a:t>B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 </a:t>
            </a:r>
            <a:br>
              <a:rPr lang="en-US" sz="3200" dirty="0">
                <a:solidFill>
                  <a:schemeClr val="tx1"/>
                </a:solidFill>
                <a:latin typeface="+mn-lt"/>
              </a:rPr>
            </a:br>
            <a:r>
              <a:rPr lang="en-US" sz="3200" dirty="0">
                <a:solidFill>
                  <a:schemeClr val="tx1"/>
                </a:solidFill>
                <a:latin typeface="+mn-lt"/>
              </a:rPr>
              <a:t>Write: </a:t>
            </a:r>
            <a:r>
              <a:rPr lang="en-US" sz="3200" dirty="0">
                <a:solidFill>
                  <a:srgbClr val="FFFF00"/>
                </a:solidFill>
                <a:latin typeface="+mn-lt"/>
              </a:rPr>
              <a:t>A </a:t>
            </a:r>
            <a:r>
              <a:rPr lang="en-US" sz="3200" dirty="0">
                <a:solidFill>
                  <a:srgbClr val="FFFF00"/>
                </a:solidFill>
                <a:latin typeface="+mn-lt"/>
                <a:sym typeface="Symbol" pitchFamily="18" charset="2"/>
              </a:rPr>
              <a:t></a:t>
            </a:r>
            <a:r>
              <a:rPr lang="en-US" sz="3200" baseline="-25000" dirty="0">
                <a:solidFill>
                  <a:srgbClr val="FFFF00"/>
                </a:solidFill>
                <a:latin typeface="+mn-lt"/>
                <a:sym typeface="Symbol" pitchFamily="18" charset="2"/>
              </a:rPr>
              <a:t>m</a:t>
            </a:r>
            <a:r>
              <a:rPr lang="en-US" sz="3200" dirty="0">
                <a:solidFill>
                  <a:srgbClr val="FFFF00"/>
                </a:solidFill>
                <a:latin typeface="+mn-lt"/>
                <a:sym typeface="Symbol" pitchFamily="18" charset="2"/>
              </a:rPr>
              <a:t> B </a:t>
            </a:r>
          </a:p>
        </p:txBody>
      </p:sp>
      <p:sp>
        <p:nvSpPr>
          <p:cNvPr id="21" name="Oval 2"/>
          <p:cNvSpPr>
            <a:spLocks noChangeArrowheads="1"/>
          </p:cNvSpPr>
          <p:nvPr/>
        </p:nvSpPr>
        <p:spPr bwMode="auto">
          <a:xfrm>
            <a:off x="3706813" y="1358900"/>
            <a:ext cx="1577975" cy="3486150"/>
          </a:xfrm>
          <a:prstGeom prst="ellips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" name="Oval 3"/>
          <p:cNvSpPr>
            <a:spLocks noChangeArrowheads="1"/>
          </p:cNvSpPr>
          <p:nvPr/>
        </p:nvSpPr>
        <p:spPr bwMode="auto">
          <a:xfrm>
            <a:off x="7116763" y="1231900"/>
            <a:ext cx="1577975" cy="3486150"/>
          </a:xfrm>
          <a:prstGeom prst="ellips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2549525" y="1036638"/>
            <a:ext cx="7121525" cy="4584700"/>
          </a:xfrm>
          <a:prstGeom prst="rect">
            <a:avLst/>
          </a:prstGeom>
          <a:noFill/>
          <a:ln w="762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4260309" y="1549400"/>
            <a:ext cx="407483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7696537" y="1535113"/>
            <a:ext cx="389850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26" name="Oval 7"/>
          <p:cNvSpPr>
            <a:spLocks noChangeArrowheads="1"/>
          </p:cNvSpPr>
          <p:nvPr/>
        </p:nvSpPr>
        <p:spPr bwMode="auto">
          <a:xfrm>
            <a:off x="4370388" y="2732088"/>
            <a:ext cx="158750" cy="160337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" name="Oval 8"/>
          <p:cNvSpPr>
            <a:spLocks noChangeArrowheads="1"/>
          </p:cNvSpPr>
          <p:nvPr/>
        </p:nvSpPr>
        <p:spPr bwMode="auto">
          <a:xfrm>
            <a:off x="7756525" y="2732088"/>
            <a:ext cx="158750" cy="160337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" name="Oval 9"/>
          <p:cNvSpPr>
            <a:spLocks noChangeArrowheads="1"/>
          </p:cNvSpPr>
          <p:nvPr/>
        </p:nvSpPr>
        <p:spPr bwMode="auto">
          <a:xfrm>
            <a:off x="4397375" y="5230813"/>
            <a:ext cx="158750" cy="160337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" name="Oval 10"/>
          <p:cNvSpPr>
            <a:spLocks noChangeArrowheads="1"/>
          </p:cNvSpPr>
          <p:nvPr/>
        </p:nvSpPr>
        <p:spPr bwMode="auto">
          <a:xfrm>
            <a:off x="7808913" y="5230813"/>
            <a:ext cx="158750" cy="160337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" name="Freeform 11"/>
          <p:cNvSpPr>
            <a:spLocks/>
          </p:cNvSpPr>
          <p:nvPr/>
        </p:nvSpPr>
        <p:spPr bwMode="auto">
          <a:xfrm>
            <a:off x="4633913" y="2251075"/>
            <a:ext cx="3074987" cy="468313"/>
          </a:xfrm>
          <a:custGeom>
            <a:avLst/>
            <a:gdLst/>
            <a:ahLst/>
            <a:cxnLst>
              <a:cxn ang="0">
                <a:pos x="0" y="295"/>
              </a:cxn>
              <a:cxn ang="0">
                <a:pos x="968" y="3"/>
              </a:cxn>
              <a:cxn ang="0">
                <a:pos x="1937" y="278"/>
              </a:cxn>
            </a:cxnLst>
            <a:rect l="0" t="0" r="r" b="b"/>
            <a:pathLst>
              <a:path w="1937" h="295">
                <a:moveTo>
                  <a:pt x="0" y="295"/>
                </a:moveTo>
                <a:cubicBezTo>
                  <a:pt x="322" y="150"/>
                  <a:pt x="645" y="6"/>
                  <a:pt x="968" y="3"/>
                </a:cubicBezTo>
                <a:cubicBezTo>
                  <a:pt x="1291" y="0"/>
                  <a:pt x="1776" y="232"/>
                  <a:pt x="1937" y="278"/>
                </a:cubicBezTo>
              </a:path>
            </a:pathLst>
          </a:custGeom>
          <a:noFill/>
          <a:ln w="76200" cap="flat" cmpd="sng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1" name="Freeform 12"/>
          <p:cNvSpPr>
            <a:spLocks/>
          </p:cNvSpPr>
          <p:nvPr/>
        </p:nvSpPr>
        <p:spPr bwMode="auto">
          <a:xfrm>
            <a:off x="4562475" y="4746625"/>
            <a:ext cx="3074988" cy="468313"/>
          </a:xfrm>
          <a:custGeom>
            <a:avLst/>
            <a:gdLst/>
            <a:ahLst/>
            <a:cxnLst>
              <a:cxn ang="0">
                <a:pos x="0" y="295"/>
              </a:cxn>
              <a:cxn ang="0">
                <a:pos x="968" y="3"/>
              </a:cxn>
              <a:cxn ang="0">
                <a:pos x="1937" y="278"/>
              </a:cxn>
            </a:cxnLst>
            <a:rect l="0" t="0" r="r" b="b"/>
            <a:pathLst>
              <a:path w="1937" h="295">
                <a:moveTo>
                  <a:pt x="0" y="295"/>
                </a:moveTo>
                <a:cubicBezTo>
                  <a:pt x="322" y="150"/>
                  <a:pt x="645" y="6"/>
                  <a:pt x="968" y="3"/>
                </a:cubicBezTo>
                <a:cubicBezTo>
                  <a:pt x="1291" y="0"/>
                  <a:pt x="1776" y="232"/>
                  <a:pt x="1937" y="278"/>
                </a:cubicBezTo>
              </a:path>
            </a:pathLst>
          </a:custGeom>
          <a:noFill/>
          <a:ln w="76200" cap="flat" cmpd="sng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2" name="Text Box 13"/>
          <p:cNvSpPr txBox="1">
            <a:spLocks noChangeArrowheads="1"/>
          </p:cNvSpPr>
          <p:nvPr/>
        </p:nvSpPr>
        <p:spPr bwMode="auto">
          <a:xfrm>
            <a:off x="6256377" y="1663700"/>
            <a:ext cx="287258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FF00"/>
                </a:solidFill>
              </a:rPr>
              <a:t>f</a:t>
            </a:r>
          </a:p>
        </p:txBody>
      </p:sp>
      <p:sp>
        <p:nvSpPr>
          <p:cNvPr id="33" name="Text Box 14"/>
          <p:cNvSpPr txBox="1">
            <a:spLocks noChangeArrowheads="1"/>
          </p:cNvSpPr>
          <p:nvPr/>
        </p:nvSpPr>
        <p:spPr bwMode="auto">
          <a:xfrm>
            <a:off x="6337340" y="3968750"/>
            <a:ext cx="287258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FF00"/>
                </a:solidFill>
              </a:rPr>
              <a:t>f</a:t>
            </a:r>
          </a:p>
        </p:txBody>
      </p:sp>
      <p:sp>
        <p:nvSpPr>
          <p:cNvPr id="34" name="Line 19"/>
          <p:cNvSpPr>
            <a:spLocks noChangeShapeType="1"/>
          </p:cNvSpPr>
          <p:nvPr/>
        </p:nvSpPr>
        <p:spPr bwMode="auto">
          <a:xfrm>
            <a:off x="6218238" y="2038350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5" name="Line 22"/>
          <p:cNvSpPr>
            <a:spLocks noChangeShapeType="1"/>
          </p:cNvSpPr>
          <p:nvPr/>
        </p:nvSpPr>
        <p:spPr bwMode="auto">
          <a:xfrm>
            <a:off x="6183952" y="1089093"/>
            <a:ext cx="42863" cy="4421187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6" name="Text Box 23"/>
          <p:cNvSpPr txBox="1">
            <a:spLocks noChangeArrowheads="1"/>
          </p:cNvSpPr>
          <p:nvPr/>
        </p:nvSpPr>
        <p:spPr bwMode="auto">
          <a:xfrm>
            <a:off x="3008313" y="1400175"/>
            <a:ext cx="76517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3200">
                <a:solidFill>
                  <a:srgbClr val="FFFF00"/>
                </a:solidFill>
              </a:rPr>
              <a:t>Σ</a:t>
            </a:r>
            <a:r>
              <a:rPr lang="en-US" sz="3200">
                <a:solidFill>
                  <a:srgbClr val="FFFF00"/>
                </a:solidFill>
              </a:rPr>
              <a:t>*</a:t>
            </a:r>
          </a:p>
        </p:txBody>
      </p:sp>
      <p:sp>
        <p:nvSpPr>
          <p:cNvPr id="37" name="Text Box 24"/>
          <p:cNvSpPr txBox="1">
            <a:spLocks noChangeArrowheads="1"/>
          </p:cNvSpPr>
          <p:nvPr/>
        </p:nvSpPr>
        <p:spPr bwMode="auto">
          <a:xfrm>
            <a:off x="8813800" y="1422400"/>
            <a:ext cx="87312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3200">
                <a:solidFill>
                  <a:srgbClr val="FFFF00"/>
                </a:solidFill>
              </a:rPr>
              <a:t>Σ</a:t>
            </a:r>
            <a:r>
              <a:rPr lang="en-US" sz="3200">
                <a:solidFill>
                  <a:srgbClr val="FFFF00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407014452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5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579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941047" y="595801"/>
            <a:ext cx="8181975" cy="5309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000" dirty="0">
                <a:solidFill>
                  <a:schemeClr val="tx2"/>
                </a:solidFill>
                <a:latin typeface="+mn-lt"/>
              </a:rPr>
              <a:t>Theorem:</a:t>
            </a:r>
            <a:r>
              <a:rPr lang="en-US" sz="3000" dirty="0">
                <a:latin typeface="+mn-lt"/>
              </a:rPr>
              <a:t> </a:t>
            </a:r>
            <a:r>
              <a:rPr lang="en-US" sz="3000" dirty="0">
                <a:solidFill>
                  <a:schemeClr val="tx1"/>
                </a:solidFill>
                <a:latin typeface="+mn-lt"/>
              </a:rPr>
              <a:t>If</a:t>
            </a:r>
            <a:r>
              <a:rPr lang="en-US" sz="3000" dirty="0">
                <a:latin typeface="+mn-lt"/>
              </a:rPr>
              <a:t> </a:t>
            </a:r>
            <a:r>
              <a:rPr lang="en-US" sz="3000" dirty="0">
                <a:solidFill>
                  <a:srgbClr val="FFFF00"/>
                </a:solidFill>
                <a:latin typeface="+mn-lt"/>
              </a:rPr>
              <a:t>A </a:t>
            </a:r>
            <a:r>
              <a:rPr lang="en-US" sz="3000" dirty="0">
                <a:solidFill>
                  <a:srgbClr val="FFFF00"/>
                </a:solidFill>
                <a:latin typeface="+mn-lt"/>
                <a:sym typeface="Symbol" pitchFamily="18" charset="2"/>
              </a:rPr>
              <a:t></a:t>
            </a:r>
            <a:r>
              <a:rPr lang="en-US" sz="3000" baseline="-25000" dirty="0">
                <a:solidFill>
                  <a:srgbClr val="FFFF00"/>
                </a:solidFill>
                <a:latin typeface="+mn-lt"/>
                <a:sym typeface="Symbol" pitchFamily="18" charset="2"/>
              </a:rPr>
              <a:t>m</a:t>
            </a:r>
            <a:r>
              <a:rPr lang="en-US" sz="3000" dirty="0">
                <a:solidFill>
                  <a:srgbClr val="FFFF00"/>
                </a:solidFill>
                <a:latin typeface="+mn-lt"/>
                <a:sym typeface="Symbol" pitchFamily="18" charset="2"/>
              </a:rPr>
              <a:t> B </a:t>
            </a:r>
            <a:r>
              <a:rPr lang="en-US" sz="3000" dirty="0">
                <a:solidFill>
                  <a:schemeClr val="tx1"/>
                </a:solidFill>
                <a:latin typeface="+mn-lt"/>
                <a:sym typeface="Symbol" pitchFamily="18" charset="2"/>
              </a:rPr>
              <a:t>and</a:t>
            </a:r>
            <a:r>
              <a:rPr lang="en-US" sz="3000" dirty="0">
                <a:latin typeface="+mn-lt"/>
                <a:sym typeface="Symbol" pitchFamily="18" charset="2"/>
              </a:rPr>
              <a:t> </a:t>
            </a:r>
            <a:r>
              <a:rPr lang="en-US" sz="3000" dirty="0">
                <a:solidFill>
                  <a:srgbClr val="FFFF00"/>
                </a:solidFill>
                <a:latin typeface="+mn-lt"/>
                <a:sym typeface="Symbol" pitchFamily="18" charset="2"/>
              </a:rPr>
              <a:t>B </a:t>
            </a:r>
            <a:r>
              <a:rPr lang="en-US" sz="3000" baseline="-25000" dirty="0">
                <a:solidFill>
                  <a:srgbClr val="FFFF00"/>
                </a:solidFill>
                <a:latin typeface="+mn-lt"/>
                <a:sym typeface="Symbol" pitchFamily="18" charset="2"/>
              </a:rPr>
              <a:t>m </a:t>
            </a:r>
            <a:r>
              <a:rPr lang="en-US" sz="3000" dirty="0">
                <a:solidFill>
                  <a:srgbClr val="FFFF00"/>
                </a:solidFill>
                <a:latin typeface="+mn-lt"/>
                <a:sym typeface="Symbol" pitchFamily="18" charset="2"/>
              </a:rPr>
              <a:t>C</a:t>
            </a:r>
            <a:r>
              <a:rPr lang="en-US" sz="3000" dirty="0">
                <a:latin typeface="+mn-lt"/>
                <a:sym typeface="Symbol" pitchFamily="18" charset="2"/>
              </a:rPr>
              <a:t>, </a:t>
            </a:r>
            <a:r>
              <a:rPr lang="en-US" sz="3000" dirty="0">
                <a:solidFill>
                  <a:schemeClr val="tx1"/>
                </a:solidFill>
                <a:latin typeface="+mn-lt"/>
                <a:sym typeface="Symbol" pitchFamily="18" charset="2"/>
              </a:rPr>
              <a:t>then</a:t>
            </a:r>
            <a:r>
              <a:rPr lang="en-US" sz="3000" dirty="0">
                <a:latin typeface="+mn-lt"/>
                <a:sym typeface="Symbol" pitchFamily="18" charset="2"/>
              </a:rPr>
              <a:t> </a:t>
            </a:r>
            <a:r>
              <a:rPr lang="en-US" sz="3000" dirty="0">
                <a:solidFill>
                  <a:srgbClr val="FFFF00"/>
                </a:solidFill>
                <a:latin typeface="+mn-lt"/>
                <a:sym typeface="Symbol" pitchFamily="18" charset="2"/>
              </a:rPr>
              <a:t>A </a:t>
            </a:r>
            <a:r>
              <a:rPr lang="en-US" sz="3000" baseline="-25000" dirty="0">
                <a:solidFill>
                  <a:srgbClr val="FFFF00"/>
                </a:solidFill>
                <a:latin typeface="+mn-lt"/>
                <a:sym typeface="Symbol" pitchFamily="18" charset="2"/>
              </a:rPr>
              <a:t>m  </a:t>
            </a:r>
            <a:r>
              <a:rPr lang="en-US" sz="3000" dirty="0">
                <a:solidFill>
                  <a:srgbClr val="FFFF00"/>
                </a:solidFill>
                <a:latin typeface="+mn-lt"/>
                <a:sym typeface="Symbol" pitchFamily="18" charset="2"/>
              </a:rPr>
              <a:t>C</a:t>
            </a:r>
            <a:endParaRPr lang="en-US" sz="3000" dirty="0">
              <a:solidFill>
                <a:srgbClr val="FFFF00"/>
              </a:solidFill>
              <a:latin typeface="+mn-lt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724212" y="1510926"/>
            <a:ext cx="8516470" cy="4661648"/>
            <a:chOff x="251012" y="1631576"/>
            <a:chExt cx="8516470" cy="4661648"/>
          </a:xfrm>
        </p:grpSpPr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557231" y="2057386"/>
              <a:ext cx="1577975" cy="3486150"/>
            </a:xfrm>
            <a:prstGeom prst="ellips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3967181" y="1930386"/>
              <a:ext cx="1577975" cy="3486150"/>
            </a:xfrm>
            <a:prstGeom prst="ellips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3" name="Text Box 5"/>
            <p:cNvSpPr txBox="1">
              <a:spLocks noChangeArrowheads="1"/>
            </p:cNvSpPr>
            <p:nvPr/>
          </p:nvSpPr>
          <p:spPr bwMode="auto">
            <a:xfrm>
              <a:off x="1121146" y="2247886"/>
              <a:ext cx="386644" cy="4431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rgbClr val="FFFF00"/>
                  </a:solidFill>
                  <a:latin typeface="+mn-lt"/>
                </a:rPr>
                <a:t>A</a:t>
              </a:r>
            </a:p>
          </p:txBody>
        </p:sp>
        <p:sp>
          <p:nvSpPr>
            <p:cNvPr id="34" name="Text Box 6"/>
            <p:cNvSpPr txBox="1">
              <a:spLocks noChangeArrowheads="1"/>
            </p:cNvSpPr>
            <p:nvPr/>
          </p:nvSpPr>
          <p:spPr bwMode="auto">
            <a:xfrm>
              <a:off x="4563786" y="2233599"/>
              <a:ext cx="356187" cy="4431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rgbClr val="FFFF00"/>
                  </a:solidFill>
                  <a:latin typeface="+mn-lt"/>
                </a:rPr>
                <a:t>B</a:t>
              </a:r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auto">
            <a:xfrm>
              <a:off x="1220806" y="3430574"/>
              <a:ext cx="158750" cy="160337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4606943" y="3430574"/>
              <a:ext cx="158750" cy="160337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1247793" y="5929299"/>
              <a:ext cx="158750" cy="160337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8" name="Oval 37"/>
            <p:cNvSpPr>
              <a:spLocks noChangeArrowheads="1"/>
            </p:cNvSpPr>
            <p:nvPr/>
          </p:nvSpPr>
          <p:spPr bwMode="auto">
            <a:xfrm>
              <a:off x="4659331" y="5929299"/>
              <a:ext cx="158750" cy="160337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9" name="Freeform 11"/>
            <p:cNvSpPr>
              <a:spLocks/>
            </p:cNvSpPr>
            <p:nvPr/>
          </p:nvSpPr>
          <p:spPr bwMode="auto">
            <a:xfrm>
              <a:off x="1484331" y="2949561"/>
              <a:ext cx="3074987" cy="468313"/>
            </a:xfrm>
            <a:custGeom>
              <a:avLst/>
              <a:gdLst/>
              <a:ahLst/>
              <a:cxnLst>
                <a:cxn ang="0">
                  <a:pos x="0" y="295"/>
                </a:cxn>
                <a:cxn ang="0">
                  <a:pos x="968" y="3"/>
                </a:cxn>
                <a:cxn ang="0">
                  <a:pos x="1937" y="278"/>
                </a:cxn>
              </a:cxnLst>
              <a:rect l="0" t="0" r="r" b="b"/>
              <a:pathLst>
                <a:path w="1937" h="295">
                  <a:moveTo>
                    <a:pt x="0" y="295"/>
                  </a:moveTo>
                  <a:cubicBezTo>
                    <a:pt x="322" y="150"/>
                    <a:pt x="645" y="6"/>
                    <a:pt x="968" y="3"/>
                  </a:cubicBezTo>
                  <a:cubicBezTo>
                    <a:pt x="1291" y="0"/>
                    <a:pt x="1776" y="232"/>
                    <a:pt x="1937" y="278"/>
                  </a:cubicBezTo>
                </a:path>
              </a:pathLst>
            </a:custGeom>
            <a:noFill/>
            <a:ln w="76200" cap="flat" cmpd="sng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1412893" y="5445111"/>
              <a:ext cx="3074988" cy="468313"/>
            </a:xfrm>
            <a:custGeom>
              <a:avLst/>
              <a:gdLst/>
              <a:ahLst/>
              <a:cxnLst>
                <a:cxn ang="0">
                  <a:pos x="0" y="295"/>
                </a:cxn>
                <a:cxn ang="0">
                  <a:pos x="968" y="3"/>
                </a:cxn>
                <a:cxn ang="0">
                  <a:pos x="1937" y="278"/>
                </a:cxn>
              </a:cxnLst>
              <a:rect l="0" t="0" r="r" b="b"/>
              <a:pathLst>
                <a:path w="1937" h="295">
                  <a:moveTo>
                    <a:pt x="0" y="295"/>
                  </a:moveTo>
                  <a:cubicBezTo>
                    <a:pt x="322" y="150"/>
                    <a:pt x="645" y="6"/>
                    <a:pt x="968" y="3"/>
                  </a:cubicBezTo>
                  <a:cubicBezTo>
                    <a:pt x="1291" y="0"/>
                    <a:pt x="1776" y="232"/>
                    <a:pt x="1937" y="278"/>
                  </a:cubicBezTo>
                </a:path>
              </a:pathLst>
            </a:custGeom>
            <a:noFill/>
            <a:ln w="76200" cap="flat" cmpd="sng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41" name="Text Box 13"/>
            <p:cNvSpPr txBox="1">
              <a:spLocks noChangeArrowheads="1"/>
            </p:cNvSpPr>
            <p:nvPr/>
          </p:nvSpPr>
          <p:spPr bwMode="auto">
            <a:xfrm>
              <a:off x="3113207" y="2362186"/>
              <a:ext cx="274434" cy="4431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rgbClr val="FFFF00"/>
                  </a:solidFill>
                  <a:latin typeface="+mn-lt"/>
                </a:rPr>
                <a:t>f</a:t>
              </a:r>
            </a:p>
          </p:txBody>
        </p:sp>
        <p:sp>
          <p:nvSpPr>
            <p:cNvPr id="42" name="Text Box 14"/>
            <p:cNvSpPr txBox="1">
              <a:spLocks noChangeArrowheads="1"/>
            </p:cNvSpPr>
            <p:nvPr/>
          </p:nvSpPr>
          <p:spPr bwMode="auto">
            <a:xfrm>
              <a:off x="3194170" y="4750361"/>
              <a:ext cx="274434" cy="4431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rgbClr val="FFFF00"/>
                  </a:solidFill>
                  <a:latin typeface="+mn-lt"/>
                </a:rPr>
                <a:t>f</a:t>
              </a:r>
            </a:p>
          </p:txBody>
        </p:sp>
        <p:sp>
          <p:nvSpPr>
            <p:cNvPr id="43" name="Line 19"/>
            <p:cNvSpPr>
              <a:spLocks noChangeShapeType="1"/>
            </p:cNvSpPr>
            <p:nvPr/>
          </p:nvSpPr>
          <p:spPr bwMode="auto">
            <a:xfrm>
              <a:off x="3068656" y="2736836"/>
              <a:ext cx="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44" name="Line 22"/>
            <p:cNvSpPr>
              <a:spLocks noChangeShapeType="1"/>
            </p:cNvSpPr>
            <p:nvPr/>
          </p:nvSpPr>
          <p:spPr bwMode="auto">
            <a:xfrm>
              <a:off x="3101806" y="1748277"/>
              <a:ext cx="42863" cy="4421187"/>
            </a:xfrm>
            <a:prstGeom prst="line">
              <a:avLst/>
            </a:prstGeom>
            <a:noFill/>
            <a:ln w="635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251012" y="1631576"/>
              <a:ext cx="8516470" cy="4661648"/>
            </a:xfrm>
            <a:prstGeom prst="rect">
              <a:avLst/>
            </a:prstGeom>
            <a:noFill/>
            <a:ln w="508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6785839" y="1970649"/>
              <a:ext cx="1577975" cy="3486150"/>
            </a:xfrm>
            <a:prstGeom prst="ellips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auto">
            <a:xfrm>
              <a:off x="7763800" y="3428594"/>
              <a:ext cx="158750" cy="160337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8" name="Freeform 22"/>
            <p:cNvSpPr>
              <a:spLocks/>
            </p:cNvSpPr>
            <p:nvPr/>
          </p:nvSpPr>
          <p:spPr bwMode="auto">
            <a:xfrm>
              <a:off x="4724316" y="2935706"/>
              <a:ext cx="3074987" cy="468313"/>
            </a:xfrm>
            <a:custGeom>
              <a:avLst/>
              <a:gdLst/>
              <a:ahLst/>
              <a:cxnLst>
                <a:cxn ang="0">
                  <a:pos x="0" y="295"/>
                </a:cxn>
                <a:cxn ang="0">
                  <a:pos x="968" y="3"/>
                </a:cxn>
                <a:cxn ang="0">
                  <a:pos x="1937" y="278"/>
                </a:cxn>
              </a:cxnLst>
              <a:rect l="0" t="0" r="r" b="b"/>
              <a:pathLst>
                <a:path w="1937" h="295">
                  <a:moveTo>
                    <a:pt x="0" y="295"/>
                  </a:moveTo>
                  <a:cubicBezTo>
                    <a:pt x="322" y="150"/>
                    <a:pt x="645" y="6"/>
                    <a:pt x="968" y="3"/>
                  </a:cubicBezTo>
                  <a:cubicBezTo>
                    <a:pt x="1291" y="0"/>
                    <a:pt x="1776" y="232"/>
                    <a:pt x="1937" y="278"/>
                  </a:cubicBezTo>
                </a:path>
              </a:pathLst>
            </a:custGeom>
            <a:noFill/>
            <a:ln w="76200" cap="flat" cmpd="sng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49" name="Line 22"/>
            <p:cNvSpPr>
              <a:spLocks noChangeShapeType="1"/>
            </p:cNvSpPr>
            <p:nvPr/>
          </p:nvSpPr>
          <p:spPr bwMode="auto">
            <a:xfrm>
              <a:off x="6282414" y="1698796"/>
              <a:ext cx="42863" cy="4421187"/>
            </a:xfrm>
            <a:prstGeom prst="line">
              <a:avLst/>
            </a:prstGeom>
            <a:noFill/>
            <a:ln w="635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0" name="Text Box 13"/>
            <p:cNvSpPr txBox="1">
              <a:spLocks noChangeArrowheads="1"/>
            </p:cNvSpPr>
            <p:nvPr/>
          </p:nvSpPr>
          <p:spPr bwMode="auto">
            <a:xfrm>
              <a:off x="6404260" y="2383957"/>
              <a:ext cx="338554" cy="4431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rgbClr val="FFFF00"/>
                  </a:solidFill>
                  <a:latin typeface="+mn-lt"/>
                </a:rPr>
                <a:t>g</a:t>
              </a:r>
            </a:p>
          </p:txBody>
        </p:sp>
        <p:sp>
          <p:nvSpPr>
            <p:cNvPr id="51" name="Text Box 14"/>
            <p:cNvSpPr txBox="1">
              <a:spLocks noChangeArrowheads="1"/>
            </p:cNvSpPr>
            <p:nvPr/>
          </p:nvSpPr>
          <p:spPr bwMode="auto">
            <a:xfrm>
              <a:off x="6449596" y="4843385"/>
              <a:ext cx="338554" cy="4431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rgbClr val="FFFF00"/>
                  </a:solidFill>
                  <a:latin typeface="+mn-lt"/>
                </a:rPr>
                <a:t>g</a:t>
              </a:r>
            </a:p>
          </p:txBody>
        </p:sp>
        <p:sp>
          <p:nvSpPr>
            <p:cNvPr id="52" name="Freeform 26"/>
            <p:cNvSpPr>
              <a:spLocks/>
            </p:cNvSpPr>
            <p:nvPr/>
          </p:nvSpPr>
          <p:spPr bwMode="auto">
            <a:xfrm>
              <a:off x="4841090" y="5380044"/>
              <a:ext cx="3074987" cy="468313"/>
            </a:xfrm>
            <a:custGeom>
              <a:avLst/>
              <a:gdLst/>
              <a:ahLst/>
              <a:cxnLst>
                <a:cxn ang="0">
                  <a:pos x="0" y="295"/>
                </a:cxn>
                <a:cxn ang="0">
                  <a:pos x="968" y="3"/>
                </a:cxn>
                <a:cxn ang="0">
                  <a:pos x="1937" y="278"/>
                </a:cxn>
              </a:cxnLst>
              <a:rect l="0" t="0" r="r" b="b"/>
              <a:pathLst>
                <a:path w="1937" h="295">
                  <a:moveTo>
                    <a:pt x="0" y="295"/>
                  </a:moveTo>
                  <a:cubicBezTo>
                    <a:pt x="322" y="150"/>
                    <a:pt x="645" y="6"/>
                    <a:pt x="968" y="3"/>
                  </a:cubicBezTo>
                  <a:cubicBezTo>
                    <a:pt x="1291" y="0"/>
                    <a:pt x="1776" y="232"/>
                    <a:pt x="1937" y="278"/>
                  </a:cubicBezTo>
                </a:path>
              </a:pathLst>
            </a:custGeom>
            <a:noFill/>
            <a:ln w="76200" cap="flat" cmpd="sng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53" name="Oval 52"/>
            <p:cNvSpPr>
              <a:spLocks noChangeArrowheads="1"/>
            </p:cNvSpPr>
            <p:nvPr/>
          </p:nvSpPr>
          <p:spPr bwMode="auto">
            <a:xfrm>
              <a:off x="7904325" y="5884807"/>
              <a:ext cx="158750" cy="160337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4" name="Text Box 6"/>
            <p:cNvSpPr txBox="1">
              <a:spLocks noChangeArrowheads="1"/>
            </p:cNvSpPr>
            <p:nvPr/>
          </p:nvSpPr>
          <p:spPr bwMode="auto">
            <a:xfrm>
              <a:off x="7427473" y="2362249"/>
              <a:ext cx="396263" cy="4431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rgbClr val="FFFF00"/>
                  </a:solidFill>
                  <a:latin typeface="+mn-lt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855365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Text Box 2"/>
          <p:cNvSpPr txBox="1">
            <a:spLocks noChangeArrowheads="1"/>
          </p:cNvSpPr>
          <p:nvPr/>
        </p:nvSpPr>
        <p:spPr bwMode="auto">
          <a:xfrm>
            <a:off x="523875" y="401638"/>
            <a:ext cx="11191875" cy="5309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chemeClr val="tx2"/>
                </a:solidFill>
                <a:latin typeface="+mn-lt"/>
                <a:cs typeface="Calibri" pitchFamily="34" charset="0"/>
              </a:rPr>
              <a:t>Theorem</a:t>
            </a:r>
            <a:r>
              <a:rPr lang="en-US" sz="3000" dirty="0">
                <a:solidFill>
                  <a:schemeClr val="tx1"/>
                </a:solidFill>
                <a:latin typeface="+mn-lt"/>
                <a:cs typeface="Calibri" pitchFamily="34" charset="0"/>
              </a:rPr>
              <a:t>: If </a:t>
            </a:r>
            <a:r>
              <a:rPr lang="en-US" sz="3000" dirty="0">
                <a:solidFill>
                  <a:srgbClr val="FFFF00"/>
                </a:solidFill>
                <a:latin typeface="+mn-lt"/>
                <a:cs typeface="Calibri" pitchFamily="34" charset="0"/>
              </a:rPr>
              <a:t>A </a:t>
            </a:r>
            <a:r>
              <a:rPr lang="en-US" sz="30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</a:t>
            </a:r>
            <a:r>
              <a:rPr lang="en-US" sz="3000" baseline="-250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m</a:t>
            </a:r>
            <a:r>
              <a:rPr lang="en-US" sz="30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 B </a:t>
            </a:r>
            <a:r>
              <a:rPr lang="en-US" sz="3000" dirty="0">
                <a:solidFill>
                  <a:schemeClr val="tx1"/>
                </a:solidFill>
                <a:latin typeface="+mn-lt"/>
                <a:cs typeface="Calibri" pitchFamily="34" charset="0"/>
                <a:sym typeface="Symbol" pitchFamily="18" charset="2"/>
              </a:rPr>
              <a:t>and </a:t>
            </a:r>
            <a:r>
              <a:rPr lang="en-US" sz="30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B</a:t>
            </a:r>
            <a:r>
              <a:rPr lang="en-US" sz="3000" dirty="0">
                <a:solidFill>
                  <a:schemeClr val="tx1"/>
                </a:solidFill>
                <a:latin typeface="+mn-lt"/>
                <a:cs typeface="Calibri" pitchFamily="34" charset="0"/>
                <a:sym typeface="Symbol" pitchFamily="18" charset="2"/>
              </a:rPr>
              <a:t> is decidable, then  </a:t>
            </a:r>
            <a:r>
              <a:rPr lang="en-US" sz="30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A</a:t>
            </a:r>
            <a:r>
              <a:rPr lang="en-US" sz="3000" dirty="0">
                <a:solidFill>
                  <a:schemeClr val="tx1"/>
                </a:solidFill>
                <a:latin typeface="+mn-lt"/>
                <a:cs typeface="Calibri" pitchFamily="34" charset="0"/>
                <a:sym typeface="Symbol" pitchFamily="18" charset="2"/>
              </a:rPr>
              <a:t> is decidable</a:t>
            </a:r>
            <a:r>
              <a:rPr lang="en-US" sz="3000" dirty="0">
                <a:solidFill>
                  <a:schemeClr val="tx1"/>
                </a:solidFill>
                <a:latin typeface="+mn-lt"/>
                <a:cs typeface="Calibri" pitchFamily="34" charset="0"/>
              </a:rPr>
              <a:t> </a:t>
            </a:r>
          </a:p>
        </p:txBody>
      </p:sp>
      <p:sp>
        <p:nvSpPr>
          <p:cNvPr id="737283" name="Text Box 3"/>
          <p:cNvSpPr txBox="1">
            <a:spLocks noChangeArrowheads="1"/>
          </p:cNvSpPr>
          <p:nvPr/>
        </p:nvSpPr>
        <p:spPr bwMode="auto">
          <a:xfrm>
            <a:off x="523875" y="1327151"/>
            <a:ext cx="1513400" cy="5309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solidFill>
                  <a:schemeClr val="tx2"/>
                </a:solidFill>
                <a:latin typeface="+mn-lt"/>
                <a:cs typeface="Calibri" pitchFamily="34" charset="0"/>
              </a:rPr>
              <a:t>Proof</a:t>
            </a:r>
            <a:r>
              <a:rPr lang="en-US" sz="3000" dirty="0">
                <a:solidFill>
                  <a:schemeClr val="tx1"/>
                </a:solidFill>
                <a:latin typeface="+mn-lt"/>
                <a:cs typeface="Calibri" pitchFamily="34" charset="0"/>
              </a:rPr>
              <a:t>:</a:t>
            </a:r>
          </a:p>
        </p:txBody>
      </p:sp>
      <p:sp>
        <p:nvSpPr>
          <p:cNvPr id="737284" name="Text Box 4"/>
          <p:cNvSpPr txBox="1">
            <a:spLocks noChangeArrowheads="1"/>
          </p:cNvSpPr>
          <p:nvPr/>
        </p:nvSpPr>
        <p:spPr bwMode="auto">
          <a:xfrm>
            <a:off x="1228725" y="1329502"/>
            <a:ext cx="8963026" cy="9694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3000" dirty="0">
                <a:solidFill>
                  <a:schemeClr val="tx1"/>
                </a:solidFill>
                <a:latin typeface="+mn-lt"/>
                <a:cs typeface="Calibri" pitchFamily="34" charset="0"/>
              </a:rPr>
              <a:t>	   Let </a:t>
            </a:r>
            <a:r>
              <a:rPr lang="en-US" sz="3000" dirty="0">
                <a:solidFill>
                  <a:srgbClr val="FFFF00"/>
                </a:solidFill>
                <a:latin typeface="+mn-lt"/>
                <a:cs typeface="Calibri" pitchFamily="34" charset="0"/>
              </a:rPr>
              <a:t>M</a:t>
            </a:r>
            <a:r>
              <a:rPr lang="en-US" sz="3000" dirty="0">
                <a:solidFill>
                  <a:schemeClr val="tx1"/>
                </a:solidFill>
                <a:latin typeface="+mn-lt"/>
                <a:cs typeface="Calibri" pitchFamily="34" charset="0"/>
              </a:rPr>
              <a:t> decide </a:t>
            </a:r>
            <a:r>
              <a:rPr lang="en-US" sz="3000" dirty="0">
                <a:solidFill>
                  <a:srgbClr val="FFFF00"/>
                </a:solidFill>
                <a:latin typeface="+mn-lt"/>
                <a:cs typeface="Calibri" pitchFamily="34" charset="0"/>
              </a:rPr>
              <a:t>B</a:t>
            </a:r>
            <a:r>
              <a:rPr lang="en-US" sz="3000" dirty="0">
                <a:solidFill>
                  <a:schemeClr val="tx1"/>
                </a:solidFill>
                <a:latin typeface="+mn-lt"/>
                <a:cs typeface="Calibri" pitchFamily="34" charset="0"/>
              </a:rPr>
              <a:t>.</a:t>
            </a:r>
          </a:p>
          <a:p>
            <a:pPr algn="l"/>
            <a:r>
              <a:rPr lang="en-US" sz="3000" dirty="0">
                <a:solidFill>
                  <a:schemeClr val="tx1"/>
                </a:solidFill>
                <a:latin typeface="+mn-lt"/>
                <a:cs typeface="Calibri" pitchFamily="34" charset="0"/>
              </a:rPr>
              <a:t> 	   Let f be a mapping reduction from </a:t>
            </a:r>
            <a:r>
              <a:rPr lang="en-US" sz="3000" dirty="0">
                <a:solidFill>
                  <a:srgbClr val="FFFF00"/>
                </a:solidFill>
                <a:latin typeface="+mn-lt"/>
                <a:cs typeface="Calibri" pitchFamily="34" charset="0"/>
              </a:rPr>
              <a:t>A</a:t>
            </a:r>
            <a:r>
              <a:rPr lang="en-US" sz="3000" dirty="0">
                <a:solidFill>
                  <a:schemeClr val="tx1"/>
                </a:solidFill>
                <a:latin typeface="+mn-lt"/>
                <a:cs typeface="Calibri" pitchFamily="34" charset="0"/>
              </a:rPr>
              <a:t> to </a:t>
            </a:r>
            <a:r>
              <a:rPr lang="en-US" sz="3000" dirty="0">
                <a:solidFill>
                  <a:srgbClr val="FFFF00"/>
                </a:solidFill>
                <a:latin typeface="+mn-lt"/>
                <a:cs typeface="Calibri" pitchFamily="34" charset="0"/>
              </a:rPr>
              <a:t>B</a:t>
            </a:r>
            <a:r>
              <a:rPr lang="en-US" sz="3000" dirty="0">
                <a:solidFill>
                  <a:schemeClr val="tx1"/>
                </a:solidFill>
                <a:latin typeface="+mn-lt"/>
                <a:cs typeface="Calibri" pitchFamily="34" charset="0"/>
              </a:rPr>
              <a:t> </a:t>
            </a:r>
          </a:p>
        </p:txBody>
      </p:sp>
      <p:sp>
        <p:nvSpPr>
          <p:cNvPr id="737285" name="Text Box 5"/>
          <p:cNvSpPr txBox="1">
            <a:spLocks noChangeArrowheads="1"/>
          </p:cNvSpPr>
          <p:nvPr/>
        </p:nvSpPr>
        <p:spPr bwMode="auto">
          <a:xfrm>
            <a:off x="523874" y="2470751"/>
            <a:ext cx="7967129" cy="5309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3000" dirty="0">
                <a:solidFill>
                  <a:schemeClr val="tx1"/>
                </a:solidFill>
                <a:latin typeface="+mn-lt"/>
                <a:cs typeface="Calibri" pitchFamily="34" charset="0"/>
              </a:rPr>
              <a:t>To decide </a:t>
            </a:r>
            <a:r>
              <a:rPr lang="en-US" sz="3000" dirty="0">
                <a:solidFill>
                  <a:srgbClr val="FFFF00"/>
                </a:solidFill>
                <a:latin typeface="+mn-lt"/>
                <a:cs typeface="Calibri" pitchFamily="34" charset="0"/>
              </a:rPr>
              <a:t>A</a:t>
            </a:r>
            <a:r>
              <a:rPr lang="en-US" sz="3000" dirty="0">
                <a:solidFill>
                  <a:schemeClr val="tx1"/>
                </a:solidFill>
                <a:latin typeface="+mn-lt"/>
                <a:cs typeface="Calibri" pitchFamily="34" charset="0"/>
              </a:rPr>
              <a:t>, we build a machine </a:t>
            </a:r>
            <a:r>
              <a:rPr lang="en-US" sz="3000" dirty="0">
                <a:solidFill>
                  <a:srgbClr val="FFFF00"/>
                </a:solidFill>
                <a:latin typeface="+mn-lt"/>
                <a:cs typeface="Calibri" pitchFamily="34" charset="0"/>
              </a:rPr>
              <a:t>M’</a:t>
            </a:r>
          </a:p>
        </p:txBody>
      </p:sp>
      <p:sp>
        <p:nvSpPr>
          <p:cNvPr id="737286" name="Text Box 6"/>
          <p:cNvSpPr txBox="1">
            <a:spLocks noChangeArrowheads="1"/>
          </p:cNvSpPr>
          <p:nvPr/>
        </p:nvSpPr>
        <p:spPr bwMode="auto">
          <a:xfrm>
            <a:off x="657496" y="3122417"/>
            <a:ext cx="1756791" cy="5309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solidFill>
                  <a:srgbClr val="FFFF00"/>
                </a:solidFill>
                <a:latin typeface="+mn-lt"/>
                <a:cs typeface="Calibri" pitchFamily="34" charset="0"/>
              </a:rPr>
              <a:t>M’(w)</a:t>
            </a:r>
            <a:r>
              <a:rPr lang="en-US" sz="3000" dirty="0">
                <a:solidFill>
                  <a:schemeClr val="tx1"/>
                </a:solidFill>
                <a:latin typeface="+mn-lt"/>
                <a:cs typeface="Calibri" pitchFamily="34" charset="0"/>
              </a:rPr>
              <a:t>:</a:t>
            </a:r>
          </a:p>
        </p:txBody>
      </p:sp>
      <p:sp>
        <p:nvSpPr>
          <p:cNvPr id="737287" name="Text Box 7"/>
          <p:cNvSpPr txBox="1">
            <a:spLocks noChangeArrowheads="1"/>
          </p:cNvSpPr>
          <p:nvPr/>
        </p:nvSpPr>
        <p:spPr bwMode="auto">
          <a:xfrm>
            <a:off x="523874" y="3859214"/>
            <a:ext cx="3780827" cy="5309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+mn-lt"/>
                <a:cs typeface="Calibri" pitchFamily="34" charset="0"/>
              </a:rPr>
              <a:t>1. Compute </a:t>
            </a:r>
            <a:r>
              <a:rPr lang="en-US" sz="3000" dirty="0">
                <a:solidFill>
                  <a:srgbClr val="FFFF00"/>
                </a:solidFill>
                <a:latin typeface="+mn-lt"/>
                <a:cs typeface="Calibri" pitchFamily="34" charset="0"/>
              </a:rPr>
              <a:t>f(w)</a:t>
            </a:r>
          </a:p>
        </p:txBody>
      </p:sp>
      <p:sp>
        <p:nvSpPr>
          <p:cNvPr id="737288" name="Text Box 8"/>
          <p:cNvSpPr txBox="1">
            <a:spLocks noChangeArrowheads="1"/>
          </p:cNvSpPr>
          <p:nvPr/>
        </p:nvSpPr>
        <p:spPr bwMode="auto">
          <a:xfrm>
            <a:off x="1076325" y="4442622"/>
            <a:ext cx="7273925" cy="5309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chemeClr val="tx1"/>
                </a:solidFill>
                <a:latin typeface="+mn-lt"/>
                <a:cs typeface="Calibri" pitchFamily="34" charset="0"/>
              </a:rPr>
              <a:t>2. Run </a:t>
            </a:r>
            <a:r>
              <a:rPr lang="en-US" sz="3000" dirty="0">
                <a:solidFill>
                  <a:srgbClr val="FFFF00"/>
                </a:solidFill>
                <a:latin typeface="+mn-lt"/>
                <a:cs typeface="Calibri" pitchFamily="34" charset="0"/>
              </a:rPr>
              <a:t>M</a:t>
            </a:r>
            <a:r>
              <a:rPr lang="en-US" sz="3000" dirty="0">
                <a:solidFill>
                  <a:schemeClr val="tx1"/>
                </a:solidFill>
                <a:latin typeface="+mn-lt"/>
                <a:cs typeface="Calibri" pitchFamily="34" charset="0"/>
              </a:rPr>
              <a:t> on </a:t>
            </a:r>
            <a:r>
              <a:rPr lang="en-US" sz="3000" dirty="0">
                <a:solidFill>
                  <a:srgbClr val="FFFF00"/>
                </a:solidFill>
                <a:latin typeface="+mn-lt"/>
                <a:cs typeface="Calibri" pitchFamily="34" charset="0"/>
              </a:rPr>
              <a:t>f(w)</a:t>
            </a:r>
            <a:r>
              <a:rPr lang="en-US" sz="3000" dirty="0">
                <a:solidFill>
                  <a:schemeClr val="tx1"/>
                </a:solidFill>
                <a:latin typeface="+mn-lt"/>
                <a:cs typeface="Calibri" pitchFamily="34" charset="0"/>
              </a:rPr>
              <a:t>, output its answer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892175" y="5179419"/>
            <a:ext cx="8296275" cy="9694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FFFF00"/>
                </a:solidFill>
                <a:latin typeface="+mn-lt"/>
                <a:cs typeface="Calibri" pitchFamily="34" charset="0"/>
              </a:rPr>
              <a:t>w </a:t>
            </a:r>
            <a:r>
              <a:rPr lang="en-US" sz="30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 A  f(w)  B   </a:t>
            </a:r>
            <a:r>
              <a:rPr lang="en-US" sz="3000" dirty="0">
                <a:solidFill>
                  <a:schemeClr val="tx1"/>
                </a:solidFill>
                <a:latin typeface="+mn-lt"/>
                <a:cs typeface="Calibri" pitchFamily="34" charset="0"/>
                <a:sym typeface="Symbol" pitchFamily="18" charset="2"/>
              </a:rPr>
              <a:t>so	</a:t>
            </a:r>
            <a:r>
              <a:rPr lang="en-US" sz="3000" dirty="0">
                <a:solidFill>
                  <a:srgbClr val="FFFF00"/>
                </a:solidFill>
                <a:latin typeface="+mn-lt"/>
                <a:cs typeface="Calibri" pitchFamily="34" charset="0"/>
              </a:rPr>
              <a:t>w </a:t>
            </a:r>
            <a:r>
              <a:rPr lang="en-US" sz="30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 A </a:t>
            </a:r>
            <a:r>
              <a:rPr lang="en-US" sz="3000" dirty="0">
                <a:solidFill>
                  <a:srgbClr val="FFFF00"/>
                </a:solidFill>
                <a:latin typeface="+mn-lt"/>
                <a:ea typeface="Cambria Math"/>
                <a:cs typeface="Calibri" pitchFamily="34" charset="0"/>
                <a:sym typeface="Wingdings" pitchFamily="2" charset="2"/>
              </a:rPr>
              <a:t>⇒</a:t>
            </a:r>
            <a:r>
              <a:rPr lang="en-US" sz="30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 M’ </a:t>
            </a:r>
            <a:r>
              <a:rPr lang="en-US" sz="3000" dirty="0">
                <a:solidFill>
                  <a:schemeClr val="tx2"/>
                </a:solidFill>
                <a:latin typeface="+mn-lt"/>
                <a:cs typeface="Calibri" pitchFamily="34" charset="0"/>
                <a:sym typeface="Symbol" pitchFamily="18" charset="2"/>
              </a:rPr>
              <a:t>accepts</a:t>
            </a:r>
            <a:r>
              <a:rPr lang="en-US" sz="3000" dirty="0">
                <a:solidFill>
                  <a:schemeClr val="tx1"/>
                </a:solidFill>
                <a:latin typeface="+mn-lt"/>
                <a:cs typeface="Calibri" pitchFamily="34" charset="0"/>
                <a:sym typeface="Symbol" pitchFamily="18" charset="2"/>
              </a:rPr>
              <a:t> </a:t>
            </a:r>
            <a:r>
              <a:rPr lang="en-US" sz="30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w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FFFF00"/>
                </a:solidFill>
                <a:latin typeface="+mn-lt"/>
                <a:cs typeface="Calibri" pitchFamily="34" charset="0"/>
              </a:rPr>
              <a:t>w </a:t>
            </a:r>
            <a:r>
              <a:rPr lang="en-US" sz="3000" dirty="0">
                <a:solidFill>
                  <a:srgbClr val="FFFF00"/>
                </a:solidFill>
                <a:latin typeface="+mn-lt"/>
                <a:ea typeface="Cambria Math"/>
                <a:cs typeface="Calibri" pitchFamily="34" charset="0"/>
              </a:rPr>
              <a:t>∉</a:t>
            </a:r>
            <a:r>
              <a:rPr lang="en-US" sz="30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 A </a:t>
            </a:r>
            <a:r>
              <a:rPr lang="en-US" sz="3000" dirty="0">
                <a:solidFill>
                  <a:srgbClr val="FFFF00"/>
                </a:solidFill>
                <a:latin typeface="+mn-lt"/>
                <a:ea typeface="Cambria Math"/>
                <a:cs typeface="Calibri" pitchFamily="34" charset="0"/>
                <a:sym typeface="Wingdings" pitchFamily="2" charset="2"/>
              </a:rPr>
              <a:t>⇒</a:t>
            </a:r>
            <a:r>
              <a:rPr lang="en-US" sz="30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 M’ </a:t>
            </a:r>
            <a:r>
              <a:rPr lang="en-US" sz="3000" dirty="0">
                <a:solidFill>
                  <a:schemeClr val="tx2"/>
                </a:solidFill>
                <a:latin typeface="+mn-lt"/>
                <a:cs typeface="Calibri" pitchFamily="34" charset="0"/>
                <a:sym typeface="Symbol" pitchFamily="18" charset="2"/>
              </a:rPr>
              <a:t>rejects</a:t>
            </a:r>
            <a:r>
              <a:rPr lang="en-US" sz="3000" dirty="0">
                <a:solidFill>
                  <a:schemeClr val="tx1"/>
                </a:solidFill>
                <a:latin typeface="+mn-lt"/>
                <a:cs typeface="Calibri" pitchFamily="34" charset="0"/>
                <a:sym typeface="Symbol" pitchFamily="18" charset="2"/>
              </a:rPr>
              <a:t> </a:t>
            </a:r>
            <a:r>
              <a:rPr lang="en-US" sz="30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w</a:t>
            </a:r>
          </a:p>
        </p:txBody>
      </p:sp>
      <p:pic>
        <p:nvPicPr>
          <p:cNvPr id="2" name="Picture 1" descr="Gears Cogs Machine - Free photo on Pixabay">
            <a:extLst>
              <a:ext uri="{FF2B5EF4-FFF2-40B4-BE49-F238E27FC236}">
                <a16:creationId xmlns:a16="http://schemas.microsoft.com/office/drawing/2014/main" id="{CEB9D99E-5177-4318-877D-D209BB487E8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1132" y="476738"/>
            <a:ext cx="1544618" cy="1083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89756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3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3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3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3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37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283" grpId="0"/>
      <p:bldP spid="737284" grpId="0"/>
      <p:bldP spid="737285" grpId="0"/>
      <p:bldP spid="737286" grpId="0"/>
      <p:bldP spid="737287" grpId="0"/>
      <p:bldP spid="737288" grpId="0"/>
      <p:bldP spid="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854076" y="1879321"/>
            <a:ext cx="8181975" cy="9694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000" dirty="0">
                <a:solidFill>
                  <a:schemeClr val="tx1"/>
                </a:solidFill>
                <a:latin typeface="+mn-lt"/>
                <a:cs typeface="Calibri" pitchFamily="34" charset="0"/>
              </a:rPr>
              <a:t>Corollary:  If </a:t>
            </a:r>
            <a:r>
              <a:rPr lang="en-US" sz="3000" dirty="0">
                <a:solidFill>
                  <a:srgbClr val="FFFF00"/>
                </a:solidFill>
                <a:latin typeface="+mn-lt"/>
                <a:cs typeface="Calibri" pitchFamily="34" charset="0"/>
              </a:rPr>
              <a:t>A </a:t>
            </a:r>
            <a:r>
              <a:rPr lang="en-US" sz="30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</a:t>
            </a:r>
            <a:r>
              <a:rPr lang="en-US" sz="3000" baseline="-250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m</a:t>
            </a:r>
            <a:r>
              <a:rPr lang="en-US" sz="30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 B </a:t>
            </a:r>
            <a:r>
              <a:rPr lang="en-US" sz="3000" dirty="0">
                <a:solidFill>
                  <a:schemeClr val="tx1"/>
                </a:solidFill>
                <a:latin typeface="+mn-lt"/>
                <a:cs typeface="Calibri" pitchFamily="34" charset="0"/>
                <a:sym typeface="Symbol" pitchFamily="18" charset="2"/>
              </a:rPr>
              <a:t>and </a:t>
            </a:r>
            <a:r>
              <a:rPr lang="en-US" sz="3000" dirty="0">
                <a:solidFill>
                  <a:srgbClr val="FFFF00"/>
                </a:solidFill>
                <a:latin typeface="+mn-lt"/>
                <a:cs typeface="Calibri" pitchFamily="34" charset="0"/>
              </a:rPr>
              <a:t>A</a:t>
            </a:r>
            <a:r>
              <a:rPr lang="en-US" sz="3000" dirty="0">
                <a:solidFill>
                  <a:schemeClr val="tx1"/>
                </a:solidFill>
                <a:latin typeface="+mn-lt"/>
                <a:cs typeface="Calibri" pitchFamily="34" charset="0"/>
              </a:rPr>
              <a:t> is </a:t>
            </a:r>
            <a:r>
              <a:rPr lang="en-US" sz="3000" dirty="0" err="1">
                <a:solidFill>
                  <a:schemeClr val="tx2"/>
                </a:solidFill>
                <a:latin typeface="+mn-lt"/>
                <a:cs typeface="Calibri" pitchFamily="34" charset="0"/>
              </a:rPr>
              <a:t>undecidable</a:t>
            </a:r>
            <a:r>
              <a:rPr lang="en-US" sz="3000" dirty="0">
                <a:solidFill>
                  <a:schemeClr val="tx1"/>
                </a:solidFill>
                <a:latin typeface="+mn-lt"/>
                <a:cs typeface="Calibri" pitchFamily="34" charset="0"/>
              </a:rPr>
              <a:t>,</a:t>
            </a:r>
            <a:r>
              <a:rPr lang="en-US" sz="3000" dirty="0">
                <a:solidFill>
                  <a:schemeClr val="tx1"/>
                </a:solidFill>
                <a:latin typeface="+mn-lt"/>
                <a:cs typeface="Calibri" pitchFamily="34" charset="0"/>
                <a:sym typeface="Symbol" pitchFamily="18" charset="2"/>
              </a:rPr>
              <a:t> </a:t>
            </a:r>
          </a:p>
          <a:p>
            <a:r>
              <a:rPr lang="en-US" sz="3000" dirty="0">
                <a:solidFill>
                  <a:schemeClr val="tx1"/>
                </a:solidFill>
                <a:latin typeface="+mn-lt"/>
                <a:cs typeface="Calibri" pitchFamily="34" charset="0"/>
                <a:sym typeface="Symbol" pitchFamily="18" charset="2"/>
              </a:rPr>
              <a:t>then </a:t>
            </a:r>
            <a:r>
              <a:rPr lang="en-US" sz="30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B</a:t>
            </a:r>
            <a:r>
              <a:rPr lang="en-US" sz="3000" dirty="0">
                <a:solidFill>
                  <a:schemeClr val="tx1"/>
                </a:solidFill>
                <a:latin typeface="+mn-lt"/>
                <a:cs typeface="Calibri" pitchFamily="34" charset="0"/>
                <a:sym typeface="Symbol" pitchFamily="18" charset="2"/>
              </a:rPr>
              <a:t> is </a:t>
            </a:r>
            <a:r>
              <a:rPr lang="en-US" sz="3000" dirty="0" err="1">
                <a:solidFill>
                  <a:schemeClr val="tx2"/>
                </a:solidFill>
                <a:latin typeface="+mn-lt"/>
                <a:cs typeface="Calibri" pitchFamily="34" charset="0"/>
                <a:sym typeface="Symbol" pitchFamily="18" charset="2"/>
              </a:rPr>
              <a:t>undecidable</a:t>
            </a:r>
            <a:endParaRPr lang="en-US" sz="3000" dirty="0">
              <a:solidFill>
                <a:schemeClr val="tx2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854076" y="4960094"/>
            <a:ext cx="8181975" cy="9694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000" dirty="0">
                <a:solidFill>
                  <a:schemeClr val="tx1"/>
                </a:solidFill>
                <a:latin typeface="+mn-lt"/>
                <a:cs typeface="Calibri" pitchFamily="34" charset="0"/>
              </a:rPr>
              <a:t>Corollary:  If </a:t>
            </a:r>
            <a:r>
              <a:rPr lang="en-US" sz="3000" dirty="0">
                <a:solidFill>
                  <a:srgbClr val="FFFF00"/>
                </a:solidFill>
                <a:latin typeface="+mn-lt"/>
                <a:cs typeface="Calibri" pitchFamily="34" charset="0"/>
              </a:rPr>
              <a:t>A </a:t>
            </a:r>
            <a:r>
              <a:rPr lang="en-US" sz="30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</a:t>
            </a:r>
            <a:r>
              <a:rPr lang="en-US" sz="3000" baseline="-250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m</a:t>
            </a:r>
            <a:r>
              <a:rPr lang="en-US" sz="30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 B </a:t>
            </a:r>
            <a:r>
              <a:rPr lang="en-US" sz="3000" dirty="0">
                <a:solidFill>
                  <a:schemeClr val="tx1"/>
                </a:solidFill>
                <a:latin typeface="+mn-lt"/>
                <a:cs typeface="Calibri" pitchFamily="34" charset="0"/>
                <a:sym typeface="Symbol" pitchFamily="18" charset="2"/>
              </a:rPr>
              <a:t>and </a:t>
            </a:r>
            <a:r>
              <a:rPr lang="en-US" sz="3000" dirty="0">
                <a:solidFill>
                  <a:srgbClr val="FFFF00"/>
                </a:solidFill>
                <a:latin typeface="+mn-lt"/>
                <a:cs typeface="Calibri" pitchFamily="34" charset="0"/>
              </a:rPr>
              <a:t>A</a:t>
            </a:r>
            <a:r>
              <a:rPr lang="en-US" sz="3000" dirty="0">
                <a:solidFill>
                  <a:schemeClr val="tx1"/>
                </a:solidFill>
                <a:latin typeface="+mn-lt"/>
                <a:cs typeface="Calibri" pitchFamily="34" charset="0"/>
              </a:rPr>
              <a:t> is </a:t>
            </a:r>
            <a:r>
              <a:rPr lang="en-US" sz="3000" dirty="0">
                <a:solidFill>
                  <a:schemeClr val="tx2"/>
                </a:solidFill>
                <a:latin typeface="+mn-lt"/>
                <a:cs typeface="Calibri" pitchFamily="34" charset="0"/>
              </a:rPr>
              <a:t>unrecognizable</a:t>
            </a:r>
            <a:r>
              <a:rPr lang="en-US" sz="3000" dirty="0">
                <a:solidFill>
                  <a:schemeClr val="tx1"/>
                </a:solidFill>
                <a:latin typeface="+mn-lt"/>
                <a:cs typeface="Calibri" pitchFamily="34" charset="0"/>
              </a:rPr>
              <a:t>,</a:t>
            </a:r>
            <a:r>
              <a:rPr lang="en-US" sz="3000" dirty="0">
                <a:solidFill>
                  <a:schemeClr val="tx1"/>
                </a:solidFill>
                <a:latin typeface="+mn-lt"/>
                <a:cs typeface="Calibri" pitchFamily="34" charset="0"/>
                <a:sym typeface="Symbol" pitchFamily="18" charset="2"/>
              </a:rPr>
              <a:t> </a:t>
            </a:r>
          </a:p>
          <a:p>
            <a:r>
              <a:rPr lang="en-US" sz="3000" dirty="0">
                <a:solidFill>
                  <a:schemeClr val="tx1"/>
                </a:solidFill>
                <a:latin typeface="+mn-lt"/>
                <a:cs typeface="Calibri" pitchFamily="34" charset="0"/>
                <a:sym typeface="Symbol" pitchFamily="18" charset="2"/>
              </a:rPr>
              <a:t>then </a:t>
            </a:r>
            <a:r>
              <a:rPr lang="en-US" sz="30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B</a:t>
            </a:r>
            <a:r>
              <a:rPr lang="en-US" sz="3000" dirty="0">
                <a:solidFill>
                  <a:schemeClr val="tx1"/>
                </a:solidFill>
                <a:latin typeface="+mn-lt"/>
                <a:cs typeface="Calibri" pitchFamily="34" charset="0"/>
                <a:sym typeface="Symbol" pitchFamily="18" charset="2"/>
              </a:rPr>
              <a:t> is </a:t>
            </a:r>
            <a:r>
              <a:rPr lang="en-US" sz="3000" dirty="0">
                <a:solidFill>
                  <a:schemeClr val="tx2"/>
                </a:solidFill>
                <a:latin typeface="+mn-lt"/>
                <a:cs typeface="Calibri" pitchFamily="34" charset="0"/>
                <a:sym typeface="Symbol" pitchFamily="18" charset="2"/>
              </a:rPr>
              <a:t>unrecognizable</a:t>
            </a:r>
            <a:endParaRPr lang="en-US" sz="3000" dirty="0">
              <a:solidFill>
                <a:schemeClr val="tx2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854076" y="579438"/>
            <a:ext cx="8181975" cy="9694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000" dirty="0">
                <a:solidFill>
                  <a:schemeClr val="tx1"/>
                </a:solidFill>
                <a:latin typeface="+mn-lt"/>
                <a:cs typeface="Calibri" pitchFamily="34" charset="0"/>
              </a:rPr>
              <a:t>Theorem: If </a:t>
            </a:r>
            <a:r>
              <a:rPr lang="en-US" sz="3000" dirty="0">
                <a:solidFill>
                  <a:srgbClr val="FFFF00"/>
                </a:solidFill>
                <a:latin typeface="+mn-lt"/>
                <a:cs typeface="Calibri" pitchFamily="34" charset="0"/>
              </a:rPr>
              <a:t>A </a:t>
            </a:r>
            <a:r>
              <a:rPr lang="en-US" sz="30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</a:t>
            </a:r>
            <a:r>
              <a:rPr lang="en-US" sz="3000" baseline="-250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m</a:t>
            </a:r>
            <a:r>
              <a:rPr lang="en-US" sz="30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 B </a:t>
            </a:r>
            <a:r>
              <a:rPr lang="en-US" sz="3000" dirty="0">
                <a:solidFill>
                  <a:schemeClr val="tx1"/>
                </a:solidFill>
                <a:latin typeface="+mn-lt"/>
                <a:cs typeface="Calibri" pitchFamily="34" charset="0"/>
                <a:sym typeface="Symbol" pitchFamily="18" charset="2"/>
              </a:rPr>
              <a:t>and </a:t>
            </a:r>
            <a:r>
              <a:rPr lang="en-US" sz="30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B</a:t>
            </a:r>
            <a:r>
              <a:rPr lang="en-US" sz="3000" dirty="0">
                <a:solidFill>
                  <a:schemeClr val="tx1"/>
                </a:solidFill>
                <a:latin typeface="+mn-lt"/>
                <a:cs typeface="Calibri" pitchFamily="34" charset="0"/>
                <a:sym typeface="Symbol" pitchFamily="18" charset="2"/>
              </a:rPr>
              <a:t> is </a:t>
            </a:r>
            <a:r>
              <a:rPr lang="en-US" sz="3000" dirty="0">
                <a:solidFill>
                  <a:schemeClr val="tx2"/>
                </a:solidFill>
                <a:latin typeface="+mn-lt"/>
                <a:cs typeface="Calibri" pitchFamily="34" charset="0"/>
                <a:sym typeface="Symbol" pitchFamily="18" charset="2"/>
              </a:rPr>
              <a:t>decidable</a:t>
            </a:r>
            <a:r>
              <a:rPr lang="en-US" sz="3000" dirty="0">
                <a:solidFill>
                  <a:schemeClr val="tx1"/>
                </a:solidFill>
                <a:latin typeface="+mn-lt"/>
                <a:cs typeface="Calibri" pitchFamily="34" charset="0"/>
                <a:sym typeface="Symbol" pitchFamily="18" charset="2"/>
              </a:rPr>
              <a:t>, </a:t>
            </a:r>
            <a:br>
              <a:rPr lang="en-US" sz="3000" dirty="0">
                <a:solidFill>
                  <a:schemeClr val="tx1"/>
                </a:solidFill>
                <a:latin typeface="+mn-lt"/>
                <a:cs typeface="Calibri" pitchFamily="34" charset="0"/>
                <a:sym typeface="Symbol" pitchFamily="18" charset="2"/>
              </a:rPr>
            </a:br>
            <a:r>
              <a:rPr lang="en-US" sz="3000" dirty="0">
                <a:solidFill>
                  <a:schemeClr val="tx1"/>
                </a:solidFill>
                <a:latin typeface="+mn-lt"/>
                <a:cs typeface="Calibri" pitchFamily="34" charset="0"/>
                <a:sym typeface="Symbol" pitchFamily="18" charset="2"/>
              </a:rPr>
              <a:t>then </a:t>
            </a:r>
            <a:r>
              <a:rPr lang="en-US" sz="30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A</a:t>
            </a:r>
            <a:r>
              <a:rPr lang="en-US" sz="3000" dirty="0">
                <a:solidFill>
                  <a:schemeClr val="tx1"/>
                </a:solidFill>
                <a:latin typeface="+mn-lt"/>
                <a:cs typeface="Calibri" pitchFamily="34" charset="0"/>
                <a:sym typeface="Symbol" pitchFamily="18" charset="2"/>
              </a:rPr>
              <a:t> is </a:t>
            </a:r>
            <a:r>
              <a:rPr lang="en-US" sz="3000" dirty="0">
                <a:solidFill>
                  <a:schemeClr val="tx2"/>
                </a:solidFill>
                <a:latin typeface="+mn-lt"/>
                <a:cs typeface="Calibri" pitchFamily="34" charset="0"/>
                <a:sym typeface="Symbol" pitchFamily="18" charset="2"/>
              </a:rPr>
              <a:t>decidable</a:t>
            </a:r>
            <a:r>
              <a:rPr lang="en-US" sz="3000" dirty="0">
                <a:solidFill>
                  <a:schemeClr val="tx1"/>
                </a:solidFill>
                <a:latin typeface="+mn-lt"/>
                <a:cs typeface="Calibri" pitchFamily="34" charset="0"/>
              </a:rPr>
              <a:t> 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854076" y="3400087"/>
            <a:ext cx="8181975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000" dirty="0">
                <a:solidFill>
                  <a:schemeClr val="tx1"/>
                </a:solidFill>
                <a:latin typeface="+mn-lt"/>
                <a:cs typeface="Calibri" pitchFamily="34" charset="0"/>
              </a:rPr>
              <a:t>Theorem: If </a:t>
            </a:r>
            <a:r>
              <a:rPr lang="en-US" sz="3000" dirty="0">
                <a:solidFill>
                  <a:srgbClr val="FFFF00"/>
                </a:solidFill>
                <a:latin typeface="+mn-lt"/>
                <a:cs typeface="Calibri" pitchFamily="34" charset="0"/>
              </a:rPr>
              <a:t>A </a:t>
            </a:r>
            <a:r>
              <a:rPr lang="en-US" sz="30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</a:t>
            </a:r>
            <a:r>
              <a:rPr lang="en-US" sz="3000" baseline="-250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m</a:t>
            </a:r>
            <a:r>
              <a:rPr lang="en-US" sz="30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 B</a:t>
            </a:r>
            <a:r>
              <a:rPr lang="en-US" sz="3000" dirty="0">
                <a:solidFill>
                  <a:schemeClr val="tx1"/>
                </a:solidFill>
                <a:latin typeface="+mn-lt"/>
                <a:cs typeface="Calibri" pitchFamily="34" charset="0"/>
                <a:sym typeface="Symbol" pitchFamily="18" charset="2"/>
              </a:rPr>
              <a:t> and </a:t>
            </a:r>
            <a:r>
              <a:rPr lang="en-US" sz="30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B</a:t>
            </a:r>
            <a:r>
              <a:rPr lang="en-US" sz="3000" dirty="0">
                <a:solidFill>
                  <a:schemeClr val="tx1"/>
                </a:solidFill>
                <a:latin typeface="+mn-lt"/>
                <a:cs typeface="Calibri" pitchFamily="34" charset="0"/>
                <a:sym typeface="Symbol" pitchFamily="18" charset="2"/>
              </a:rPr>
              <a:t> is </a:t>
            </a:r>
            <a:r>
              <a:rPr lang="en-US" sz="3000" dirty="0">
                <a:solidFill>
                  <a:schemeClr val="tx2"/>
                </a:solidFill>
                <a:latin typeface="+mn-lt"/>
                <a:cs typeface="Calibri" pitchFamily="34" charset="0"/>
                <a:sym typeface="Symbol" pitchFamily="18" charset="2"/>
              </a:rPr>
              <a:t>recognizable</a:t>
            </a:r>
            <a:r>
              <a:rPr lang="en-US" sz="3000" dirty="0">
                <a:solidFill>
                  <a:schemeClr val="tx1"/>
                </a:solidFill>
                <a:latin typeface="+mn-lt"/>
                <a:cs typeface="Calibri" pitchFamily="34" charset="0"/>
                <a:sym typeface="Symbol" pitchFamily="18" charset="2"/>
              </a:rPr>
              <a:t>, </a:t>
            </a:r>
            <a:br>
              <a:rPr lang="en-US" sz="3000" dirty="0">
                <a:solidFill>
                  <a:schemeClr val="tx1"/>
                </a:solidFill>
                <a:latin typeface="+mn-lt"/>
                <a:cs typeface="Calibri" pitchFamily="34" charset="0"/>
                <a:sym typeface="Symbol" pitchFamily="18" charset="2"/>
              </a:rPr>
            </a:br>
            <a:r>
              <a:rPr lang="en-US" sz="3000" dirty="0">
                <a:solidFill>
                  <a:schemeClr val="tx1"/>
                </a:solidFill>
                <a:latin typeface="+mn-lt"/>
                <a:cs typeface="Calibri" pitchFamily="34" charset="0"/>
                <a:sym typeface="Symbol" pitchFamily="18" charset="2"/>
              </a:rPr>
              <a:t>then  A is </a:t>
            </a:r>
            <a:r>
              <a:rPr lang="en-US" sz="3000" dirty="0">
                <a:solidFill>
                  <a:schemeClr val="tx2"/>
                </a:solidFill>
                <a:latin typeface="+mn-lt"/>
                <a:cs typeface="Calibri" pitchFamily="34" charset="0"/>
                <a:sym typeface="Symbol" pitchFamily="18" charset="2"/>
              </a:rPr>
              <a:t>recognizable</a:t>
            </a:r>
            <a:r>
              <a:rPr lang="en-US" sz="3000" dirty="0">
                <a:solidFill>
                  <a:schemeClr val="tx1"/>
                </a:solidFill>
                <a:latin typeface="+mn-lt"/>
                <a:cs typeface="Calibri" pitchFamily="34" charset="0"/>
              </a:rPr>
              <a:t>  (Tutorial problem)</a:t>
            </a:r>
          </a:p>
        </p:txBody>
      </p:sp>
    </p:spTree>
    <p:extLst>
      <p:ext uri="{BB962C8B-B14F-4D97-AF65-F5344CB8AC3E}">
        <p14:creationId xmlns:p14="http://schemas.microsoft.com/office/powerpoint/2010/main" val="22813111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9" name="Text Box 3"/>
          <p:cNvSpPr txBox="1">
            <a:spLocks noChangeArrowheads="1"/>
          </p:cNvSpPr>
          <p:nvPr/>
        </p:nvSpPr>
        <p:spPr bwMode="auto">
          <a:xfrm>
            <a:off x="584200" y="606845"/>
            <a:ext cx="11423650" cy="5355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+mn-lt"/>
                <a:cs typeface="Calibri" pitchFamily="34" charset="0"/>
              </a:rPr>
              <a:t>The proof that the Halting Problem is undecidable can be seen as constructing a </a:t>
            </a:r>
            <a:r>
              <a:rPr lang="en-US" sz="3600" dirty="0">
                <a:solidFill>
                  <a:schemeClr val="tx2"/>
                </a:solidFill>
                <a:latin typeface="+mn-lt"/>
                <a:cs typeface="Calibri" pitchFamily="34" charset="0"/>
              </a:rPr>
              <a:t>mapping reduction </a:t>
            </a:r>
            <a:r>
              <a:rPr lang="en-US" sz="3600" dirty="0">
                <a:solidFill>
                  <a:schemeClr val="tx1"/>
                </a:solidFill>
                <a:latin typeface="+mn-lt"/>
                <a:cs typeface="Calibri" pitchFamily="34" charset="0"/>
              </a:rPr>
              <a:t>from </a:t>
            </a:r>
            <a:r>
              <a:rPr lang="en-US" sz="3600" dirty="0">
                <a:solidFill>
                  <a:srgbClr val="FFFF00"/>
                </a:solidFill>
                <a:latin typeface="+mn-lt"/>
                <a:cs typeface="Calibri" pitchFamily="34" charset="0"/>
              </a:rPr>
              <a:t>A</a:t>
            </a:r>
            <a:r>
              <a:rPr lang="en-US" sz="3600" baseline="-25000" dirty="0">
                <a:solidFill>
                  <a:srgbClr val="FFFF00"/>
                </a:solidFill>
                <a:latin typeface="+mn-lt"/>
                <a:cs typeface="Calibri" pitchFamily="34" charset="0"/>
              </a:rPr>
              <a:t>TM</a:t>
            </a:r>
            <a:r>
              <a:rPr lang="en-US" sz="3600" dirty="0">
                <a:solidFill>
                  <a:schemeClr val="tx1"/>
                </a:solidFill>
                <a:latin typeface="+mn-lt"/>
                <a:cs typeface="Calibri" pitchFamily="34" charset="0"/>
              </a:rPr>
              <a:t> to </a:t>
            </a:r>
            <a:r>
              <a:rPr lang="en-US" sz="3600" dirty="0">
                <a:solidFill>
                  <a:srgbClr val="FFFF00"/>
                </a:solidFill>
                <a:latin typeface="+mn-lt"/>
                <a:cs typeface="Calibri" pitchFamily="34" charset="0"/>
              </a:rPr>
              <a:t>HALT</a:t>
            </a:r>
            <a:r>
              <a:rPr lang="en-US" sz="3600" baseline="-25000" dirty="0">
                <a:solidFill>
                  <a:srgbClr val="FFFF00"/>
                </a:solidFill>
                <a:latin typeface="+mn-lt"/>
                <a:cs typeface="Calibri" pitchFamily="34" charset="0"/>
              </a:rPr>
              <a:t>TM</a:t>
            </a:r>
            <a:r>
              <a:rPr lang="en-US" sz="3600" baseline="-25000" dirty="0">
                <a:solidFill>
                  <a:schemeClr val="tx1"/>
                </a:solidFill>
                <a:latin typeface="+mn-lt"/>
                <a:cs typeface="Calibri" pitchFamily="34" charset="0"/>
              </a:rPr>
              <a:t> </a:t>
            </a:r>
            <a:endParaRPr lang="en-US" sz="3600" dirty="0">
              <a:solidFill>
                <a:schemeClr val="tx1"/>
              </a:solidFill>
              <a:latin typeface="+mn-lt"/>
              <a:cs typeface="Calibri" pitchFamily="34" charset="0"/>
            </a:endParaRPr>
          </a:p>
          <a:p>
            <a:endParaRPr lang="en-US" sz="3600" dirty="0">
              <a:solidFill>
                <a:schemeClr val="tx1"/>
              </a:solidFill>
              <a:latin typeface="+mn-lt"/>
            </a:endParaRPr>
          </a:p>
          <a:p>
            <a:pPr algn="l"/>
            <a:r>
              <a:rPr lang="en-US" sz="3600" dirty="0">
                <a:solidFill>
                  <a:schemeClr val="tx1"/>
                </a:solidFill>
                <a:latin typeface="+mn-lt"/>
                <a:cs typeface="Calibri" pitchFamily="34" charset="0"/>
              </a:rPr>
              <a:t>Theorem:  </a:t>
            </a:r>
            <a:r>
              <a:rPr lang="en-US" sz="3600" dirty="0">
                <a:solidFill>
                  <a:srgbClr val="FFFF00"/>
                </a:solidFill>
                <a:latin typeface="+mn-lt"/>
                <a:cs typeface="Calibri" pitchFamily="34" charset="0"/>
              </a:rPr>
              <a:t>A</a:t>
            </a:r>
            <a:r>
              <a:rPr lang="en-US" sz="3600" baseline="-25000" dirty="0">
                <a:solidFill>
                  <a:srgbClr val="FFFF00"/>
                </a:solidFill>
                <a:latin typeface="+mn-lt"/>
                <a:cs typeface="Calibri" pitchFamily="34" charset="0"/>
              </a:rPr>
              <a:t>TM</a:t>
            </a:r>
            <a:r>
              <a:rPr lang="en-US" sz="3600" dirty="0">
                <a:solidFill>
                  <a:srgbClr val="FFFF00"/>
                </a:solidFill>
                <a:latin typeface="+mn-lt"/>
                <a:cs typeface="Calibri" pitchFamily="34" charset="0"/>
              </a:rPr>
              <a:t>   ≤</a:t>
            </a:r>
            <a:r>
              <a:rPr lang="en-US" sz="3600" baseline="-250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m</a:t>
            </a:r>
            <a:r>
              <a:rPr lang="en-US" sz="36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 </a:t>
            </a:r>
            <a:r>
              <a:rPr lang="en-US" sz="3600" dirty="0">
                <a:solidFill>
                  <a:srgbClr val="FFFF00"/>
                </a:solidFill>
                <a:latin typeface="+mn-lt"/>
                <a:cs typeface="Calibri" pitchFamily="34" charset="0"/>
              </a:rPr>
              <a:t>HALT</a:t>
            </a:r>
            <a:r>
              <a:rPr lang="en-US" sz="3600" baseline="-25000" dirty="0">
                <a:solidFill>
                  <a:srgbClr val="FFFF00"/>
                </a:solidFill>
                <a:latin typeface="+mn-lt"/>
                <a:cs typeface="Calibri" pitchFamily="34" charset="0"/>
              </a:rPr>
              <a:t>TM  </a:t>
            </a:r>
            <a:endParaRPr lang="en-US" sz="3600" dirty="0">
              <a:solidFill>
                <a:srgbClr val="FFFF00"/>
              </a:solidFill>
              <a:latin typeface="+mn-lt"/>
              <a:cs typeface="Calibri" pitchFamily="34" charset="0"/>
            </a:endParaRPr>
          </a:p>
          <a:p>
            <a:pPr algn="l"/>
            <a:endParaRPr lang="en-US" sz="3600" dirty="0">
              <a:solidFill>
                <a:schemeClr val="tx1"/>
              </a:solidFill>
              <a:latin typeface="+mn-lt"/>
            </a:endParaRPr>
          </a:p>
          <a:p>
            <a:r>
              <a:rPr lang="en-US" sz="3600" dirty="0">
                <a:solidFill>
                  <a:srgbClr val="FFFF00"/>
                </a:solidFill>
                <a:latin typeface="+mn-lt"/>
                <a:cs typeface="Calibri" pitchFamily="34" charset="0"/>
              </a:rPr>
              <a:t>f(M, w) := (M’, w) </a:t>
            </a:r>
            <a:r>
              <a:rPr lang="en-US" sz="3600" dirty="0">
                <a:solidFill>
                  <a:schemeClr val="tx1"/>
                </a:solidFill>
                <a:latin typeface="+mn-lt"/>
                <a:cs typeface="Calibri" pitchFamily="34" charset="0"/>
              </a:rPr>
              <a:t>where</a:t>
            </a:r>
            <a:br>
              <a:rPr lang="en-US" sz="3600" dirty="0">
                <a:solidFill>
                  <a:schemeClr val="tx1"/>
                </a:solidFill>
                <a:latin typeface="+mn-lt"/>
                <a:cs typeface="Calibri" pitchFamily="34" charset="0"/>
              </a:rPr>
            </a:br>
            <a:r>
              <a:rPr lang="en-US" sz="3600" dirty="0">
                <a:solidFill>
                  <a:schemeClr val="tx1"/>
                </a:solidFill>
                <a:latin typeface="+mn-lt"/>
                <a:cs typeface="Calibri" pitchFamily="34" charset="0"/>
              </a:rPr>
              <a:t>		“</a:t>
            </a:r>
            <a:r>
              <a:rPr lang="en-US" sz="3600" dirty="0">
                <a:solidFill>
                  <a:srgbClr val="FFFF00"/>
                </a:solidFill>
                <a:latin typeface="+mn-lt"/>
                <a:cs typeface="Calibri" pitchFamily="34" charset="0"/>
              </a:rPr>
              <a:t>M’(w) = </a:t>
            </a:r>
            <a:r>
              <a:rPr lang="en-US" sz="3600" dirty="0">
                <a:solidFill>
                  <a:schemeClr val="tx1"/>
                </a:solidFill>
                <a:latin typeface="+mn-lt"/>
                <a:cs typeface="Calibri" pitchFamily="34" charset="0"/>
              </a:rPr>
              <a:t>accepts if </a:t>
            </a:r>
            <a:r>
              <a:rPr lang="en-US" sz="3600" dirty="0">
                <a:solidFill>
                  <a:srgbClr val="FFFF00"/>
                </a:solidFill>
                <a:latin typeface="+mn-lt"/>
                <a:cs typeface="Calibri" pitchFamily="34" charset="0"/>
              </a:rPr>
              <a:t>M(w) </a:t>
            </a:r>
            <a:r>
              <a:rPr lang="en-US" sz="3600" dirty="0">
                <a:solidFill>
                  <a:schemeClr val="tx1"/>
                </a:solidFill>
                <a:latin typeface="+mn-lt"/>
                <a:cs typeface="Calibri" pitchFamily="34" charset="0"/>
              </a:rPr>
              <a:t>accepts else </a:t>
            </a:r>
            <a:r>
              <a:rPr lang="en-US" sz="3600" i="1" dirty="0">
                <a:solidFill>
                  <a:schemeClr val="tx1"/>
                </a:solidFill>
                <a:latin typeface="+mn-lt"/>
                <a:cs typeface="Calibri" pitchFamily="34" charset="0"/>
              </a:rPr>
              <a:t>loops forever</a:t>
            </a:r>
            <a:r>
              <a:rPr lang="en-US" sz="3600" dirty="0">
                <a:solidFill>
                  <a:schemeClr val="tx1"/>
                </a:solidFill>
                <a:latin typeface="+mn-lt"/>
                <a:cs typeface="Calibri" pitchFamily="34" charset="0"/>
              </a:rPr>
              <a:t>” </a:t>
            </a:r>
            <a:r>
              <a:rPr lang="en-US" sz="3600" dirty="0">
                <a:solidFill>
                  <a:schemeClr val="tx2"/>
                </a:solidFill>
                <a:latin typeface="+mn-lt"/>
                <a:cs typeface="Calibri" pitchFamily="34" charset="0"/>
              </a:rPr>
              <a:t>how?</a:t>
            </a:r>
          </a:p>
          <a:p>
            <a:pPr algn="l"/>
            <a:endParaRPr lang="en-US" sz="3600" dirty="0">
              <a:solidFill>
                <a:schemeClr val="tx1"/>
              </a:solidFill>
              <a:latin typeface="+mn-lt"/>
              <a:cs typeface="Calibri" pitchFamily="34" charset="0"/>
            </a:endParaRPr>
          </a:p>
          <a:p>
            <a:pPr algn="l"/>
            <a:r>
              <a:rPr lang="en-US" sz="3600" dirty="0">
                <a:solidFill>
                  <a:schemeClr val="tx1"/>
                </a:solidFill>
                <a:latin typeface="+mn-lt"/>
                <a:cs typeface="Calibri" pitchFamily="34" charset="0"/>
              </a:rPr>
              <a:t>We have   </a:t>
            </a:r>
            <a:r>
              <a:rPr lang="en-US" sz="3600" dirty="0">
                <a:solidFill>
                  <a:srgbClr val="FFFF00"/>
                </a:solidFill>
                <a:latin typeface="+mn-lt"/>
                <a:cs typeface="Calibri" pitchFamily="34" charset="0"/>
              </a:rPr>
              <a:t>(M, w) </a:t>
            </a:r>
            <a:r>
              <a:rPr lang="en-US" sz="36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</a:t>
            </a:r>
            <a:r>
              <a:rPr lang="en-US" sz="3600" dirty="0">
                <a:solidFill>
                  <a:srgbClr val="FFFF00"/>
                </a:solidFill>
                <a:latin typeface="+mn-lt"/>
                <a:cs typeface="Calibri" pitchFamily="34" charset="0"/>
              </a:rPr>
              <a:t> A</a:t>
            </a:r>
            <a:r>
              <a:rPr lang="en-US" sz="3600" baseline="-25000" dirty="0">
                <a:solidFill>
                  <a:srgbClr val="FFFF00"/>
                </a:solidFill>
                <a:latin typeface="+mn-lt"/>
                <a:cs typeface="Calibri" pitchFamily="34" charset="0"/>
              </a:rPr>
              <a:t>TM   </a:t>
            </a:r>
            <a:r>
              <a:rPr lang="en-US" sz="36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  </a:t>
            </a:r>
            <a:r>
              <a:rPr lang="en-US" sz="3600" dirty="0">
                <a:solidFill>
                  <a:srgbClr val="FFFF00"/>
                </a:solidFill>
                <a:latin typeface="+mn-lt"/>
                <a:cs typeface="Calibri" pitchFamily="34" charset="0"/>
              </a:rPr>
              <a:t> (M’, w) </a:t>
            </a:r>
            <a:r>
              <a:rPr lang="en-US" sz="36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</a:t>
            </a:r>
            <a:r>
              <a:rPr lang="en-US" sz="3600" dirty="0">
                <a:solidFill>
                  <a:srgbClr val="FFFF00"/>
                </a:solidFill>
                <a:latin typeface="+mn-lt"/>
                <a:cs typeface="Calibri" pitchFamily="34" charset="0"/>
              </a:rPr>
              <a:t> HALT</a:t>
            </a:r>
            <a:r>
              <a:rPr lang="en-US" sz="3600" baseline="-25000" dirty="0">
                <a:solidFill>
                  <a:srgbClr val="FFFF00"/>
                </a:solidFill>
                <a:latin typeface="+mn-lt"/>
                <a:cs typeface="Calibri" pitchFamily="34" charset="0"/>
              </a:rPr>
              <a:t>TM</a:t>
            </a:r>
          </a:p>
        </p:txBody>
      </p:sp>
      <p:pic>
        <p:nvPicPr>
          <p:cNvPr id="3" name="Picture 2" descr="Gears Cogs Machine - Free photo on Pixabay">
            <a:extLst>
              <a:ext uri="{FF2B5EF4-FFF2-40B4-BE49-F238E27FC236}">
                <a16:creationId xmlns:a16="http://schemas.microsoft.com/office/drawing/2014/main" id="{B5D41537-E3DC-45C0-9771-4601FA494D3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1132" y="2106517"/>
            <a:ext cx="1544618" cy="1083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86673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9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9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9" name="Text Box 3"/>
          <p:cNvSpPr txBox="1">
            <a:spLocks noChangeArrowheads="1"/>
          </p:cNvSpPr>
          <p:nvPr/>
        </p:nvSpPr>
        <p:spPr bwMode="auto">
          <a:xfrm>
            <a:off x="1868852" y="876665"/>
            <a:ext cx="9827847" cy="46730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3200" dirty="0">
                <a:solidFill>
                  <a:schemeClr val="tx2"/>
                </a:solidFill>
                <a:latin typeface="+mn-lt"/>
                <a:cs typeface="Calibri" pitchFamily="34" charset="0"/>
              </a:rPr>
              <a:t>Theorem</a:t>
            </a:r>
            <a:r>
              <a:rPr lang="en-US" sz="3200" dirty="0">
                <a:solidFill>
                  <a:schemeClr val="tx1"/>
                </a:solidFill>
                <a:latin typeface="+mn-lt"/>
                <a:cs typeface="Calibri" pitchFamily="34" charset="0"/>
              </a:rPr>
              <a:t>: 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</a:rPr>
              <a:t>HALT</a:t>
            </a:r>
            <a:r>
              <a:rPr lang="en-US" sz="3200" baseline="-25000" dirty="0">
                <a:solidFill>
                  <a:srgbClr val="FFFF00"/>
                </a:solidFill>
                <a:latin typeface="+mn-lt"/>
                <a:cs typeface="Calibri" pitchFamily="34" charset="0"/>
              </a:rPr>
              <a:t>TM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</a:rPr>
              <a:t> 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</a:t>
            </a:r>
            <a:r>
              <a:rPr lang="en-US" sz="3200" baseline="-250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m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 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</a:rPr>
              <a:t>A</a:t>
            </a:r>
            <a:r>
              <a:rPr lang="en-US" sz="3200" baseline="-25000" dirty="0">
                <a:solidFill>
                  <a:srgbClr val="FFFF00"/>
                </a:solidFill>
                <a:latin typeface="+mn-lt"/>
                <a:cs typeface="Calibri" pitchFamily="34" charset="0"/>
              </a:rPr>
              <a:t>TM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</a:rPr>
              <a:t> </a:t>
            </a:r>
          </a:p>
          <a:p>
            <a:pPr algn="l"/>
            <a:endParaRPr lang="en-US" sz="3200" dirty="0">
              <a:solidFill>
                <a:schemeClr val="tx1"/>
              </a:solidFill>
              <a:latin typeface="+mn-lt"/>
            </a:endParaRPr>
          </a:p>
          <a:p>
            <a:pPr algn="l"/>
            <a:endParaRPr lang="en-US" sz="3200" dirty="0">
              <a:solidFill>
                <a:schemeClr val="tx1"/>
              </a:solidFill>
              <a:latin typeface="+mn-lt"/>
            </a:endParaRPr>
          </a:p>
          <a:p>
            <a:pPr algn="l"/>
            <a:r>
              <a:rPr lang="en-US" sz="3200" dirty="0">
                <a:solidFill>
                  <a:schemeClr val="tx2"/>
                </a:solidFill>
                <a:latin typeface="+mn-lt"/>
                <a:cs typeface="Calibri" pitchFamily="34" charset="0"/>
              </a:rPr>
              <a:t>Proof</a:t>
            </a:r>
            <a:r>
              <a:rPr lang="en-US" sz="3200" dirty="0">
                <a:solidFill>
                  <a:schemeClr val="tx1"/>
                </a:solidFill>
                <a:latin typeface="+mn-lt"/>
                <a:cs typeface="Calibri" pitchFamily="34" charset="0"/>
              </a:rPr>
              <a:t>:  Define the computable function</a:t>
            </a:r>
            <a:br>
              <a:rPr lang="en-US" sz="3200" dirty="0">
                <a:solidFill>
                  <a:schemeClr val="tx1"/>
                </a:solidFill>
                <a:latin typeface="+mn-lt"/>
                <a:cs typeface="Calibri" pitchFamily="34" charset="0"/>
              </a:rPr>
            </a:br>
            <a:r>
              <a:rPr lang="en-US" sz="3200" dirty="0">
                <a:solidFill>
                  <a:schemeClr val="tx1"/>
                </a:solidFill>
                <a:latin typeface="+mn-lt"/>
              </a:rPr>
              <a:t> </a:t>
            </a:r>
          </a:p>
          <a:p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</a:rPr>
              <a:t>f(M, w) </a:t>
            </a:r>
            <a:r>
              <a:rPr lang="en-US" sz="3200" dirty="0">
                <a:solidFill>
                  <a:srgbClr val="FFFF00"/>
                </a:solidFill>
                <a:latin typeface="+mn-lt"/>
              </a:rPr>
              <a:t>:= (M’, w) </a:t>
            </a:r>
            <a:r>
              <a:rPr lang="en-US" sz="3200" dirty="0">
                <a:solidFill>
                  <a:schemeClr val="tx1"/>
                </a:solidFill>
                <a:latin typeface="+mn-lt"/>
                <a:cs typeface="Calibri" pitchFamily="34" charset="0"/>
              </a:rPr>
              <a:t>where</a:t>
            </a:r>
            <a:br>
              <a:rPr lang="en-US" sz="3200" dirty="0">
                <a:solidFill>
                  <a:schemeClr val="tx1"/>
                </a:solidFill>
                <a:latin typeface="+mn-lt"/>
                <a:cs typeface="Calibri" pitchFamily="34" charset="0"/>
              </a:rPr>
            </a:br>
            <a:r>
              <a:rPr lang="en-US" sz="3200" dirty="0">
                <a:solidFill>
                  <a:schemeClr val="tx1"/>
                </a:solidFill>
                <a:latin typeface="+mn-lt"/>
                <a:cs typeface="Calibri" pitchFamily="34" charset="0"/>
              </a:rPr>
              <a:t>	“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</a:rPr>
              <a:t>M’(w) </a:t>
            </a:r>
            <a:r>
              <a:rPr lang="en-US" sz="3200" dirty="0">
                <a:solidFill>
                  <a:schemeClr val="tx1"/>
                </a:solidFill>
                <a:latin typeface="+mn-lt"/>
                <a:cs typeface="Calibri" pitchFamily="34" charset="0"/>
              </a:rPr>
              <a:t>accepts if 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</a:rPr>
              <a:t>M(w) </a:t>
            </a:r>
            <a:r>
              <a:rPr lang="en-US" sz="3200" dirty="0">
                <a:solidFill>
                  <a:schemeClr val="tx1"/>
                </a:solidFill>
                <a:latin typeface="+mn-lt"/>
                <a:cs typeface="Calibri" pitchFamily="34" charset="0"/>
              </a:rPr>
              <a:t>halts else </a:t>
            </a:r>
            <a:r>
              <a:rPr lang="en-US" sz="3200" i="1" dirty="0">
                <a:solidFill>
                  <a:schemeClr val="tx1"/>
                </a:solidFill>
                <a:latin typeface="+mn-lt"/>
                <a:cs typeface="Calibri" pitchFamily="34" charset="0"/>
              </a:rPr>
              <a:t>loop forever</a:t>
            </a:r>
            <a:r>
              <a:rPr lang="en-US" sz="3200" dirty="0">
                <a:solidFill>
                  <a:schemeClr val="tx1"/>
                </a:solidFill>
                <a:latin typeface="+mn-lt"/>
                <a:cs typeface="Calibri" pitchFamily="34" charset="0"/>
              </a:rPr>
              <a:t>” </a:t>
            </a:r>
            <a:r>
              <a:rPr lang="en-US" sz="3200" dirty="0">
                <a:solidFill>
                  <a:schemeClr val="tx2"/>
                </a:solidFill>
                <a:latin typeface="+mn-lt"/>
                <a:cs typeface="Calibri" pitchFamily="34" charset="0"/>
              </a:rPr>
              <a:t>(</a:t>
            </a:r>
            <a:r>
              <a:rPr lang="en-US" sz="3200" dirty="0">
                <a:solidFill>
                  <a:schemeClr val="tx2"/>
                </a:solidFill>
                <a:cs typeface="Calibri" pitchFamily="34" charset="0"/>
              </a:rPr>
              <a:t>how?)</a:t>
            </a:r>
            <a:endParaRPr lang="en-US" sz="3200" dirty="0">
              <a:solidFill>
                <a:schemeClr val="tx1"/>
              </a:solidFill>
              <a:latin typeface="+mn-lt"/>
              <a:cs typeface="Calibri" pitchFamily="34" charset="0"/>
            </a:endParaRPr>
          </a:p>
          <a:p>
            <a:pPr algn="l"/>
            <a:endParaRPr lang="en-US" sz="3200" dirty="0">
              <a:solidFill>
                <a:schemeClr val="tx1"/>
              </a:solidFill>
              <a:latin typeface="+mn-lt"/>
              <a:cs typeface="Calibri" pitchFamily="34" charset="0"/>
            </a:endParaRPr>
          </a:p>
          <a:p>
            <a:pPr algn="l"/>
            <a:r>
              <a:rPr lang="en-US" sz="3200" dirty="0">
                <a:solidFill>
                  <a:schemeClr val="tx1"/>
                </a:solidFill>
                <a:latin typeface="+mn-lt"/>
                <a:cs typeface="Calibri" pitchFamily="34" charset="0"/>
              </a:rPr>
              <a:t>Observe 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</a:rPr>
              <a:t>(M, w) 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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</a:rPr>
              <a:t> HALT</a:t>
            </a:r>
            <a:r>
              <a:rPr lang="en-US" sz="3200" baseline="-25000" dirty="0">
                <a:solidFill>
                  <a:srgbClr val="FFFF00"/>
                </a:solidFill>
                <a:latin typeface="+mn-lt"/>
                <a:cs typeface="Calibri" pitchFamily="34" charset="0"/>
              </a:rPr>
              <a:t>TM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</a:rPr>
              <a:t>  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  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</a:rPr>
              <a:t> (M’, w) 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</a:t>
            </a:r>
            <a:r>
              <a:rPr lang="en-US" sz="3200" dirty="0">
                <a:solidFill>
                  <a:srgbClr val="FFFF00"/>
                </a:solidFill>
                <a:latin typeface="+mn-lt"/>
                <a:cs typeface="Calibri" pitchFamily="34" charset="0"/>
              </a:rPr>
              <a:t> A</a:t>
            </a:r>
            <a:r>
              <a:rPr lang="en-US" sz="3200" baseline="-25000" dirty="0">
                <a:solidFill>
                  <a:srgbClr val="FFFF00"/>
                </a:solidFill>
                <a:latin typeface="+mn-lt"/>
                <a:cs typeface="Calibri" pitchFamily="34" charset="0"/>
              </a:rPr>
              <a:t>TM</a:t>
            </a:r>
          </a:p>
          <a:p>
            <a:endParaRPr lang="en-US" sz="3200" baseline="-25000" dirty="0">
              <a:solidFill>
                <a:schemeClr val="tx1"/>
              </a:solidFill>
              <a:latin typeface="+mn-lt"/>
              <a:cs typeface="Calibri" pitchFamily="34" charset="0"/>
            </a:endParaRPr>
          </a:p>
        </p:txBody>
      </p:sp>
      <p:pic>
        <p:nvPicPr>
          <p:cNvPr id="3" name="Picture 2" descr="Gears Cogs Machine - Free photo on Pixabay">
            <a:extLst>
              <a:ext uri="{FF2B5EF4-FFF2-40B4-BE49-F238E27FC236}">
                <a16:creationId xmlns:a16="http://schemas.microsoft.com/office/drawing/2014/main" id="{4954A1B6-C81A-4176-8A88-918C4CD5237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1132" y="476738"/>
            <a:ext cx="1544618" cy="1083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39756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9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9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85CB4-CFF3-6144-AA7B-D3B0AA183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Turing machines in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8901C-A8BB-5F4F-A834-65F7E856F4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At the beginning, the tape is of the form </a:t>
            </a:r>
            <a:r>
              <a:rPr lang="en-AU" dirty="0">
                <a:solidFill>
                  <a:schemeClr val="accent2"/>
                </a:solidFill>
              </a:rPr>
              <a:t>[input] ⊔ ⊔… ⊔</a:t>
            </a:r>
          </a:p>
          <a:p>
            <a:r>
              <a:rPr lang="en-AU" dirty="0"/>
              <a:t>The tape is infinitely long to the right hand side</a:t>
            </a:r>
          </a:p>
          <a:p>
            <a:r>
              <a:rPr lang="en-AU" dirty="0"/>
              <a:t>During the computation, the read/write head may make use of those additional spaces marked by ⊔</a:t>
            </a:r>
          </a:p>
          <a:p>
            <a:r>
              <a:rPr lang="en-AU" dirty="0"/>
              <a:t>What may happen during an execution of a Turing machine?</a:t>
            </a:r>
          </a:p>
          <a:p>
            <a:pPr lvl="1"/>
            <a:r>
              <a:rPr lang="en-AU" dirty="0"/>
              <a:t>Acc</a:t>
            </a:r>
            <a:r>
              <a:rPr lang="en-US" altLang="zh-CN" dirty="0" err="1"/>
              <a:t>ept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stop</a:t>
            </a:r>
          </a:p>
          <a:p>
            <a:pPr lvl="1"/>
            <a:r>
              <a:rPr lang="en-US" altLang="zh-CN" dirty="0"/>
              <a:t>Reject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stop</a:t>
            </a:r>
          </a:p>
          <a:p>
            <a:pPr lvl="1"/>
            <a:r>
              <a:rPr lang="en-US" altLang="zh-CN" dirty="0"/>
              <a:t>Loop</a:t>
            </a:r>
            <a:r>
              <a:rPr lang="zh-CN" altLang="en-US" dirty="0"/>
              <a:t> </a:t>
            </a:r>
            <a:endParaRPr lang="en-AU" dirty="0"/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0543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9" name="Text Box 3"/>
          <p:cNvSpPr txBox="1">
            <a:spLocks noChangeArrowheads="1"/>
          </p:cNvSpPr>
          <p:nvPr/>
        </p:nvSpPr>
        <p:spPr bwMode="auto">
          <a:xfrm>
            <a:off x="2536102" y="145099"/>
            <a:ext cx="8532812" cy="6771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4000" dirty="0">
                <a:solidFill>
                  <a:schemeClr val="tx2"/>
                </a:solidFill>
                <a:latin typeface="+mn-lt"/>
                <a:cs typeface="Calibri" pitchFamily="34" charset="0"/>
              </a:rPr>
              <a:t>Corollary: </a:t>
            </a:r>
            <a:r>
              <a:rPr lang="en-US" sz="4000" dirty="0">
                <a:solidFill>
                  <a:srgbClr val="FFFF00"/>
                </a:solidFill>
                <a:latin typeface="+mn-lt"/>
                <a:cs typeface="Calibri" pitchFamily="34" charset="0"/>
              </a:rPr>
              <a:t>HALT</a:t>
            </a:r>
            <a:r>
              <a:rPr lang="en-US" sz="4000" baseline="-25000" dirty="0">
                <a:solidFill>
                  <a:srgbClr val="FFFF00"/>
                </a:solidFill>
                <a:latin typeface="+mn-lt"/>
                <a:cs typeface="Calibri" pitchFamily="34" charset="0"/>
              </a:rPr>
              <a:t>TM</a:t>
            </a:r>
            <a:r>
              <a:rPr lang="en-US" sz="4000" dirty="0">
                <a:solidFill>
                  <a:srgbClr val="FFFF00"/>
                </a:solidFill>
                <a:latin typeface="+mn-lt"/>
                <a:cs typeface="Calibri" pitchFamily="34" charset="0"/>
              </a:rPr>
              <a:t> </a:t>
            </a:r>
            <a:r>
              <a:rPr lang="en-US" sz="4000" dirty="0">
                <a:solidFill>
                  <a:srgbClr val="FFFF00"/>
                </a:solidFill>
                <a:latin typeface="+mn-lt"/>
                <a:cs typeface="Calibri" pitchFamily="34" charset="0"/>
                <a:sym typeface="Symbol" panose="05050102010706020507" pitchFamily="18" charset="2"/>
              </a:rPr>
              <a:t></a:t>
            </a:r>
            <a:r>
              <a:rPr lang="en-US" sz="4000" baseline="-250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m</a:t>
            </a:r>
            <a:r>
              <a:rPr lang="en-US" sz="4000" dirty="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 </a:t>
            </a:r>
            <a:r>
              <a:rPr lang="en-US" sz="4000" dirty="0">
                <a:solidFill>
                  <a:srgbClr val="FFFF00"/>
                </a:solidFill>
                <a:latin typeface="+mn-lt"/>
                <a:cs typeface="Calibri" pitchFamily="34" charset="0"/>
              </a:rPr>
              <a:t>A</a:t>
            </a:r>
            <a:r>
              <a:rPr lang="en-US" sz="4000" baseline="-25000" dirty="0">
                <a:solidFill>
                  <a:srgbClr val="FFFF00"/>
                </a:solidFill>
                <a:latin typeface="+mn-lt"/>
                <a:cs typeface="Calibri" pitchFamily="34" charset="0"/>
              </a:rPr>
              <a:t>TM</a:t>
            </a:r>
            <a:r>
              <a:rPr lang="en-US" sz="4000" dirty="0">
                <a:solidFill>
                  <a:srgbClr val="FFFF00"/>
                </a:solidFill>
                <a:latin typeface="+mn-lt"/>
                <a:cs typeface="Calibri" pitchFamily="34" charset="0"/>
              </a:rPr>
              <a:t> </a:t>
            </a:r>
          </a:p>
        </p:txBody>
      </p:sp>
      <p:pic>
        <p:nvPicPr>
          <p:cNvPr id="1026" name="Picture 2" descr="http://static1.wikia.nocookie.net/__cb20120320065321/disney/images/5/56/Merlin_offici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960" y="2484016"/>
            <a:ext cx="4400550" cy="440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Callout 1"/>
          <p:cNvSpPr/>
          <p:nvPr/>
        </p:nvSpPr>
        <p:spPr bwMode="auto">
          <a:xfrm>
            <a:off x="7400818" y="1027417"/>
            <a:ext cx="259766" cy="623221"/>
          </a:xfrm>
          <a:prstGeom prst="wedgeEllipseCallou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" name="Oval Callout 2"/>
          <p:cNvSpPr/>
          <p:nvPr/>
        </p:nvSpPr>
        <p:spPr bwMode="auto">
          <a:xfrm>
            <a:off x="1719306" y="986069"/>
            <a:ext cx="6396940" cy="1298377"/>
          </a:xfrm>
          <a:prstGeom prst="wedgeEllipseCallout">
            <a:avLst>
              <a:gd name="adj1" fmla="val 14375"/>
              <a:gd name="adj2" fmla="val 63515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+mn-lt"/>
              </a:rPr>
              <a:t>I can give you the magical power </a:t>
            </a:r>
            <a:br>
              <a:rPr lang="en-US" dirty="0">
                <a:solidFill>
                  <a:schemeClr val="accent1"/>
                </a:solidFill>
                <a:latin typeface="+mn-lt"/>
              </a:rPr>
            </a:br>
            <a:r>
              <a:rPr lang="en-US" dirty="0">
                <a:solidFill>
                  <a:schemeClr val="accent1"/>
                </a:solidFill>
                <a:latin typeface="+mn-lt"/>
              </a:rPr>
              <a:t>to either compute the halting problem, or </a:t>
            </a:r>
          </a:p>
          <a:p>
            <a:r>
              <a:rPr lang="en-US" dirty="0">
                <a:solidFill>
                  <a:schemeClr val="accent1"/>
                </a:solidFill>
                <a:latin typeface="+mn-lt"/>
              </a:rPr>
              <a:t>the acceptance problem. Which do you want?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0328" y="4529631"/>
            <a:ext cx="2581275" cy="177165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>
            <a:off x="2942897" y="4887311"/>
            <a:ext cx="259766" cy="623221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FFFFFF"/>
              </a:solidFill>
              <a:latin typeface="+mn-lt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942897" y="4708634"/>
            <a:ext cx="557048" cy="62322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FFFFFF"/>
              </a:solidFill>
              <a:latin typeface="+mn-lt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3270189" y="4869652"/>
            <a:ext cx="115614" cy="623221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3611100" y="4708633"/>
            <a:ext cx="557048" cy="623221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3926200" y="4881843"/>
            <a:ext cx="115614" cy="623221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4" name="Oval Callout 13"/>
          <p:cNvSpPr/>
          <p:nvPr/>
        </p:nvSpPr>
        <p:spPr bwMode="auto">
          <a:xfrm>
            <a:off x="2482903" y="3693293"/>
            <a:ext cx="1835310" cy="519351"/>
          </a:xfrm>
          <a:prstGeom prst="wedgeEllipseCallout">
            <a:avLst>
              <a:gd name="adj1" fmla="val -5584"/>
              <a:gd name="adj2" fmla="val 76984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+mn-lt"/>
              </a:rPr>
              <a:t>Surprise me</a:t>
            </a:r>
          </a:p>
        </p:txBody>
      </p:sp>
    </p:spTree>
    <p:extLst>
      <p:ext uri="{BB962C8B-B14F-4D97-AF65-F5344CB8AC3E}">
        <p14:creationId xmlns:p14="http://schemas.microsoft.com/office/powerpoint/2010/main" val="13140578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C93F6-48CE-9844-8382-5DC0FDCE4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Toda</a:t>
            </a:r>
            <a:r>
              <a:rPr lang="en-US" altLang="zh-CN" dirty="0"/>
              <a:t>y’s</a:t>
            </a:r>
            <a:r>
              <a:rPr lang="zh-CN" altLang="en-US" dirty="0"/>
              <a:t> </a:t>
            </a:r>
            <a:r>
              <a:rPr lang="en-US" altLang="zh-CN" dirty="0"/>
              <a:t>lecture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A60DE-AC54-AF45-A123-E824F869C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Universal</a:t>
            </a:r>
            <a:r>
              <a:rPr lang="zh-CN" altLang="en-US" dirty="0"/>
              <a:t> </a:t>
            </a:r>
            <a:r>
              <a:rPr lang="en-US" altLang="zh-CN" dirty="0"/>
              <a:t>Turing</a:t>
            </a:r>
            <a:r>
              <a:rPr lang="zh-CN" altLang="en-US" dirty="0"/>
              <a:t> </a:t>
            </a:r>
            <a:r>
              <a:rPr lang="en-US" altLang="zh-CN" dirty="0"/>
              <a:t>machines</a:t>
            </a:r>
            <a:r>
              <a:rPr lang="zh-CN" altLang="en-US" dirty="0"/>
              <a:t> </a:t>
            </a:r>
            <a:endParaRPr lang="en-AU" altLang="zh-CN" dirty="0"/>
          </a:p>
          <a:p>
            <a:r>
              <a:rPr lang="en-US" altLang="zh-CN" dirty="0"/>
              <a:t>Languages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 err="1"/>
              <a:t>recognisable</a:t>
            </a:r>
            <a:endParaRPr lang="en-AU" altLang="zh-CN" dirty="0"/>
          </a:p>
          <a:p>
            <a:r>
              <a:rPr lang="en-US" altLang="zh-CN" dirty="0"/>
              <a:t>Languages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decidable</a:t>
            </a:r>
            <a:endParaRPr lang="en-AU" altLang="zh-CN" dirty="0"/>
          </a:p>
          <a:p>
            <a:r>
              <a:rPr lang="en-US" altLang="zh-CN" dirty="0"/>
              <a:t>Reductions: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one</a:t>
            </a:r>
            <a:r>
              <a:rPr lang="zh-CN" altLang="en-US" dirty="0"/>
              <a:t> </a:t>
            </a:r>
            <a:r>
              <a:rPr lang="en-US" altLang="zh-CN" dirty="0"/>
              <a:t>undecidable</a:t>
            </a:r>
            <a:r>
              <a:rPr lang="zh-CN" altLang="en-US" dirty="0"/>
              <a:t> </a:t>
            </a:r>
            <a:r>
              <a:rPr lang="en-US" altLang="zh-CN" dirty="0"/>
              <a:t>problem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49651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509B8-A41F-BB45-A710-439A37DB9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Thanks!</a:t>
            </a:r>
          </a:p>
        </p:txBody>
      </p:sp>
      <p:pic>
        <p:nvPicPr>
          <p:cNvPr id="5" name="Content Placeholder 4" descr="Calendar&#10;&#10;Description automatically generated">
            <a:extLst>
              <a:ext uri="{FF2B5EF4-FFF2-40B4-BE49-F238E27FC236}">
                <a16:creationId xmlns:a16="http://schemas.microsoft.com/office/drawing/2014/main" id="{11A72466-37D6-604B-A35A-AA93C4B803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832496" y="1825625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3149867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35" name="Rectangle 19"/>
          <p:cNvSpPr>
            <a:spLocks noChangeArrowheads="1"/>
          </p:cNvSpPr>
          <p:nvPr/>
        </p:nvSpPr>
        <p:spPr bwMode="auto">
          <a:xfrm>
            <a:off x="4256089" y="7782576"/>
            <a:ext cx="184731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49249" name="Rectangle 33"/>
          <p:cNvSpPr>
            <a:spLocks noChangeArrowheads="1"/>
          </p:cNvSpPr>
          <p:nvPr/>
        </p:nvSpPr>
        <p:spPr bwMode="auto">
          <a:xfrm>
            <a:off x="8440739" y="7768289"/>
            <a:ext cx="184731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1553" y="837975"/>
            <a:ext cx="3822523" cy="51820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8353" y="778014"/>
            <a:ext cx="4401693" cy="518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78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A14A8-7698-034C-94D6-9CB05C6AA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today’s</a:t>
            </a:r>
            <a:r>
              <a:rPr lang="zh-CN" altLang="en-US" dirty="0"/>
              <a:t> </a:t>
            </a:r>
            <a:r>
              <a:rPr lang="en-US" altLang="zh-CN" dirty="0"/>
              <a:t>lecture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EB270-7937-B340-941A-436DB2BFF0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Universal</a:t>
            </a:r>
            <a:r>
              <a:rPr lang="zh-CN" altLang="en-US" dirty="0"/>
              <a:t> </a:t>
            </a:r>
            <a:r>
              <a:rPr lang="en-US" altLang="zh-CN" dirty="0"/>
              <a:t>Turing</a:t>
            </a:r>
            <a:r>
              <a:rPr lang="zh-CN" altLang="en-US" dirty="0"/>
              <a:t> </a:t>
            </a:r>
            <a:r>
              <a:rPr lang="en-US" altLang="zh-CN" dirty="0"/>
              <a:t>machines</a:t>
            </a:r>
          </a:p>
          <a:p>
            <a:r>
              <a:rPr lang="en-US" altLang="zh-CN" dirty="0" err="1"/>
              <a:t>Unrecognisable</a:t>
            </a:r>
            <a:r>
              <a:rPr lang="zh-CN" altLang="en-US" dirty="0"/>
              <a:t> </a:t>
            </a:r>
            <a:r>
              <a:rPr lang="en-US" altLang="zh-CN" dirty="0"/>
              <a:t>problems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counting</a:t>
            </a:r>
          </a:p>
          <a:p>
            <a:r>
              <a:rPr lang="en-US" altLang="zh-CN" dirty="0"/>
              <a:t>Undecidable</a:t>
            </a:r>
            <a:r>
              <a:rPr lang="zh-CN" altLang="en-US" dirty="0"/>
              <a:t> </a:t>
            </a:r>
            <a:r>
              <a:rPr lang="en-US" altLang="zh-CN" dirty="0"/>
              <a:t>problems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diagonal</a:t>
            </a:r>
            <a:r>
              <a:rPr lang="zh-CN" altLang="en-US" dirty="0"/>
              <a:t> </a:t>
            </a:r>
            <a:r>
              <a:rPr lang="en-US" altLang="zh-CN" dirty="0"/>
              <a:t>method</a:t>
            </a:r>
          </a:p>
          <a:p>
            <a:r>
              <a:rPr lang="en-US" altLang="zh-CN" dirty="0"/>
              <a:t>Reductions: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one</a:t>
            </a:r>
            <a:r>
              <a:rPr lang="zh-CN" altLang="en-US" dirty="0"/>
              <a:t> </a:t>
            </a:r>
            <a:r>
              <a:rPr lang="en-US" altLang="zh-CN" dirty="0"/>
              <a:t>undecidable</a:t>
            </a:r>
            <a:r>
              <a:rPr lang="zh-CN" altLang="en-US" dirty="0"/>
              <a:t> </a:t>
            </a:r>
            <a:r>
              <a:rPr lang="en-US" altLang="zh-CN" dirty="0"/>
              <a:t>problem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4612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0233C95-8C3C-F742-AC72-FCF44BCF4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Universal Turing machines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324BC0-F49E-D249-AE2E-99A8C1BB94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5516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FAC4F3-992D-3747-9F31-4FE435DC9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Program as data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E946F3D-05B6-4C44-8103-B69B29FF23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solidFill>
                  <a:schemeClr val="accent2"/>
                </a:solidFill>
              </a:rPr>
              <a:t>Program</a:t>
            </a:r>
            <a:r>
              <a:rPr lang="en-AU" dirty="0"/>
              <a:t>: a set of instructions for handling data</a:t>
            </a:r>
          </a:p>
          <a:p>
            <a:r>
              <a:rPr lang="en-AU" dirty="0">
                <a:solidFill>
                  <a:srgbClr val="00B0F0"/>
                </a:solidFill>
              </a:rPr>
              <a:t>Data</a:t>
            </a:r>
            <a:r>
              <a:rPr lang="en-AU" dirty="0"/>
              <a:t>: an array of numbers, a list of strings…</a:t>
            </a:r>
          </a:p>
          <a:p>
            <a:r>
              <a:rPr lang="en-AU" dirty="0">
                <a:solidFill>
                  <a:schemeClr val="accent2"/>
                </a:solidFill>
              </a:rPr>
              <a:t>Program</a:t>
            </a:r>
            <a:r>
              <a:rPr lang="en-AU" dirty="0"/>
              <a:t> as </a:t>
            </a:r>
            <a:r>
              <a:rPr lang="en-AU" dirty="0">
                <a:solidFill>
                  <a:srgbClr val="00B0F0"/>
                </a:solidFill>
              </a:rPr>
              <a:t>data</a:t>
            </a:r>
            <a:r>
              <a:rPr lang="en-AU" dirty="0"/>
              <a:t>: We can encode programs (this set of instructions) as data too</a:t>
            </a:r>
          </a:p>
          <a:p>
            <a:r>
              <a:rPr lang="en-AU" dirty="0"/>
              <a:t>This happens to us in daily life: </a:t>
            </a:r>
          </a:p>
          <a:p>
            <a:pPr lvl="1"/>
            <a:r>
              <a:rPr lang="en-AU" dirty="0"/>
              <a:t>We download </a:t>
            </a:r>
            <a:r>
              <a:rPr lang="en-AU" dirty="0">
                <a:solidFill>
                  <a:schemeClr val="accent2"/>
                </a:solidFill>
              </a:rPr>
              <a:t>software</a:t>
            </a:r>
            <a:r>
              <a:rPr lang="en-AU" dirty="0"/>
              <a:t> from the internet. </a:t>
            </a:r>
          </a:p>
          <a:p>
            <a:pPr lvl="1"/>
            <a:r>
              <a:rPr lang="en-AU" dirty="0">
                <a:solidFill>
                  <a:schemeClr val="accent2"/>
                </a:solidFill>
              </a:rPr>
              <a:t>Software</a:t>
            </a:r>
            <a:r>
              <a:rPr lang="en-AU" dirty="0"/>
              <a:t> is a </a:t>
            </a:r>
            <a:r>
              <a:rPr lang="en-AU" dirty="0">
                <a:solidFill>
                  <a:schemeClr val="accent2"/>
                </a:solidFill>
              </a:rPr>
              <a:t>program</a:t>
            </a:r>
            <a:r>
              <a:rPr lang="en-AU" dirty="0"/>
              <a:t>. </a:t>
            </a:r>
          </a:p>
          <a:p>
            <a:pPr lvl="1"/>
            <a:r>
              <a:rPr lang="en-AU" dirty="0"/>
              <a:t>But to the </a:t>
            </a:r>
            <a:r>
              <a:rPr lang="en-AU" dirty="0">
                <a:solidFill>
                  <a:srgbClr val="FFFF00"/>
                </a:solidFill>
              </a:rPr>
              <a:t>downloading software</a:t>
            </a:r>
            <a:r>
              <a:rPr lang="en-AU" dirty="0"/>
              <a:t> (or the browser), software is the </a:t>
            </a:r>
            <a:r>
              <a:rPr lang="en-AU" dirty="0">
                <a:solidFill>
                  <a:srgbClr val="00B0F0"/>
                </a:solidFill>
              </a:rPr>
              <a:t>data</a:t>
            </a:r>
            <a:r>
              <a:rPr lang="en-A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8647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{56E1D814-EAF1-B944-B808-870CF97349E8}tf16401369</Template>
  <TotalTime>40090</TotalTime>
  <Words>3086</Words>
  <Application>Microsoft Macintosh PowerPoint</Application>
  <PresentationFormat>Widescreen</PresentationFormat>
  <Paragraphs>441</Paragraphs>
  <Slides>52</Slides>
  <Notes>26</Notes>
  <HiddenSlides>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8" baseType="lpstr">
      <vt:lpstr>Apple Symbols</vt:lpstr>
      <vt:lpstr>Arial</vt:lpstr>
      <vt:lpstr>Calibri</vt:lpstr>
      <vt:lpstr>Calibri Light</vt:lpstr>
      <vt:lpstr>Cambria Math</vt:lpstr>
      <vt:lpstr>Office Theme</vt:lpstr>
      <vt:lpstr>41080 Theory of Computing</vt:lpstr>
      <vt:lpstr>Review of last lecture</vt:lpstr>
      <vt:lpstr>Turing machines</vt:lpstr>
      <vt:lpstr>Formal definition of Turing machines</vt:lpstr>
      <vt:lpstr>Turing machines in action</vt:lpstr>
      <vt:lpstr>PowerPoint Presentation</vt:lpstr>
      <vt:lpstr>Outline of today’s lecture</vt:lpstr>
      <vt:lpstr>Universal Turing machines</vt:lpstr>
      <vt:lpstr>Program as data</vt:lpstr>
      <vt:lpstr>Encoding Turing machines</vt:lpstr>
      <vt:lpstr>Encoding Turing machine, cont’d</vt:lpstr>
      <vt:lpstr>PowerPoint Presentation</vt:lpstr>
      <vt:lpstr>PowerPoint Presentation</vt:lpstr>
      <vt:lpstr>Why encoding Turing machines?</vt:lpstr>
      <vt:lpstr>Universal Turing machines</vt:lpstr>
      <vt:lpstr>PowerPoint Presentation</vt:lpstr>
      <vt:lpstr>Quoting Turing</vt:lpstr>
      <vt:lpstr>Unrecognisable problems</vt:lpstr>
      <vt:lpstr>Unrecognisable through counting</vt:lpstr>
      <vt:lpstr>PowerPoint Presentation</vt:lpstr>
      <vt:lpstr>Russell’s barber paradox</vt:lpstr>
      <vt:lpstr>Russell’s barber paradox</vt:lpstr>
      <vt:lpstr>PowerPoint Presentation</vt:lpstr>
      <vt:lpstr>PowerPoint Presentation</vt:lpstr>
      <vt:lpstr>PowerPoint Presentation</vt:lpstr>
      <vt:lpstr>Undecidable problems</vt:lpstr>
      <vt:lpstr>Unrecognisable to undecidable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From undecidable to unrecognisable</vt:lpstr>
      <vt:lpstr>PowerPoint Presentation</vt:lpstr>
      <vt:lpstr>PowerPoint Presentation</vt:lpstr>
      <vt:lpstr>Reductions: from one to more undecidable problems</vt:lpstr>
      <vt:lpstr>How to compare two problems?</vt:lpstr>
      <vt:lpstr>PowerPoint Presentation</vt:lpstr>
      <vt:lpstr>PowerPoint Presentation</vt:lpstr>
      <vt:lpstr>The use of HALT being undecidable?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Today’s lecture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Youming Qiao</dc:creator>
  <cp:lastModifiedBy>Youming Qiao</cp:lastModifiedBy>
  <cp:revision>397</cp:revision>
  <dcterms:created xsi:type="dcterms:W3CDTF">2021-08-02T12:55:16Z</dcterms:created>
  <dcterms:modified xsi:type="dcterms:W3CDTF">2023-10-02T11:13:35Z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1a6c3db-1667-4f49-995a-8b9973972958_Enabled">
    <vt:lpwstr>true</vt:lpwstr>
  </property>
  <property fmtid="{D5CDD505-2E9C-101B-9397-08002B2CF9AE}" pid="3" name="MSIP_Label_51a6c3db-1667-4f49-995a-8b9973972958_SetDate">
    <vt:lpwstr>2021-08-02T12:55:16Z</vt:lpwstr>
  </property>
  <property fmtid="{D5CDD505-2E9C-101B-9397-08002B2CF9AE}" pid="4" name="MSIP_Label_51a6c3db-1667-4f49-995a-8b9973972958_Method">
    <vt:lpwstr>Standard</vt:lpwstr>
  </property>
  <property fmtid="{D5CDD505-2E9C-101B-9397-08002B2CF9AE}" pid="5" name="MSIP_Label_51a6c3db-1667-4f49-995a-8b9973972958_Name">
    <vt:lpwstr>UTS-Internal</vt:lpwstr>
  </property>
  <property fmtid="{D5CDD505-2E9C-101B-9397-08002B2CF9AE}" pid="6" name="MSIP_Label_51a6c3db-1667-4f49-995a-8b9973972958_SiteId">
    <vt:lpwstr>e8911c26-cf9f-4a9c-878e-527807be8791</vt:lpwstr>
  </property>
  <property fmtid="{D5CDD505-2E9C-101B-9397-08002B2CF9AE}" pid="7" name="MSIP_Label_51a6c3db-1667-4f49-995a-8b9973972958_ActionId">
    <vt:lpwstr>dd0e0786-d049-4f41-9a4b-3667556b5962</vt:lpwstr>
  </property>
  <property fmtid="{D5CDD505-2E9C-101B-9397-08002B2CF9AE}" pid="8" name="MSIP_Label_51a6c3db-1667-4f49-995a-8b9973972958_ContentBits">
    <vt:lpwstr>0</vt:lpwstr>
  </property>
</Properties>
</file>