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74" r:id="rId6"/>
    <p:sldId id="275" r:id="rId7"/>
    <p:sldId id="259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0426" autoAdjust="0"/>
  </p:normalViewPr>
  <p:slideViewPr>
    <p:cSldViewPr snapToGrid="0">
      <p:cViewPr varScale="1">
        <p:scale>
          <a:sx n="102" d="100"/>
          <a:sy n="102" d="100"/>
        </p:scale>
        <p:origin x="872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B271-D4D1-46DE-9ACA-CF42F422197F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DEBA1-413A-46E3-900C-A2B28A6104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54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DEBA1-413A-46E3-900C-A2B28A61042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346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DEBA1-413A-46E3-900C-A2B28A61042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703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DEBA1-413A-46E3-900C-A2B28A61042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56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DEBA1-413A-46E3-900C-A2B28A61042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001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74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50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57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059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48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66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445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784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77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482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275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C930-DFB1-4ADF-928C-683F60A3203E}" type="datetimeFigureOut">
              <a:rPr lang="en-AU" smtClean="0"/>
              <a:t>28/8/2023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3488F-95AF-44BC-A436-E5A98F0BC4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950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8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925" y="2202872"/>
            <a:ext cx="10474037" cy="1468727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Tutorial 02 </a:t>
            </a:r>
            <a:b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 “Introduction to Electrical and Electronic Engineering” (48510)</a:t>
            </a:r>
            <a:b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b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b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</a:br>
            <a:r>
              <a:rPr lang="en-AU" sz="3000" b="1" dirty="0">
                <a:solidFill>
                  <a:prstClr val="black"/>
                </a:solidFill>
                <a:latin typeface="Arial-BoldMT"/>
                <a:ea typeface="+mn-ea"/>
                <a:cs typeface="+mn-cs"/>
              </a:rPr>
              <a:t>Basic Circuit Laws</a:t>
            </a:r>
            <a:endParaRPr lang="en-AU" sz="30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85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17496" y="843351"/>
            <a:ext cx="3231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/>
              <a:t>Combining Resistors :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7496" y="1517134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  <a:latin typeface="Arial" panose="020B0604020202020204" pitchFamily="34" charset="0"/>
              </a:rPr>
              <a:t>1. Series Resistors </a:t>
            </a: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r="32115" b="14143"/>
          <a:stretch/>
        </p:blipFill>
        <p:spPr>
          <a:xfrm>
            <a:off x="2804523" y="1517134"/>
            <a:ext cx="2221652" cy="40275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244" y="2032142"/>
            <a:ext cx="6009490" cy="161144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426949" y="3801791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  <a:latin typeface="Arial" panose="020B0604020202020204" pitchFamily="34" charset="0"/>
              </a:rPr>
              <a:t>2. Parallel Resistors</a:t>
            </a: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574" y="4438402"/>
            <a:ext cx="6009490" cy="182867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5088" y="3761260"/>
            <a:ext cx="2627423" cy="55874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9136" y="3729512"/>
            <a:ext cx="2101248" cy="62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528" y="186332"/>
            <a:ext cx="4080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3000" b="1" dirty="0">
                <a:latin typeface="Arial-BoldMT"/>
              </a:rPr>
              <a:t>Part A: Circuit Laws</a:t>
            </a:r>
            <a:endParaRPr lang="en-AU" sz="3000" dirty="0"/>
          </a:p>
        </p:txBody>
      </p:sp>
      <p:sp>
        <p:nvSpPr>
          <p:cNvPr id="11" name="Rectangle 10"/>
          <p:cNvSpPr/>
          <p:nvPr/>
        </p:nvSpPr>
        <p:spPr>
          <a:xfrm>
            <a:off x="328009" y="1002677"/>
            <a:ext cx="11682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</a:rPr>
              <a:t>The Voltage Divider Rule: </a:t>
            </a:r>
            <a:r>
              <a:rPr lang="en-AU" dirty="0"/>
              <a:t>voltage is divided between the resistors in series. Because of this, a pair of resistors in series is often called a </a:t>
            </a:r>
            <a:r>
              <a:rPr lang="en-AU" i="1" dirty="0"/>
              <a:t>voltage divider</a:t>
            </a:r>
            <a:r>
              <a:rPr lang="en-AU" b="1" dirty="0"/>
              <a:t>.</a:t>
            </a: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134" y="1613747"/>
            <a:ext cx="3459671" cy="18727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8800" y="1811396"/>
            <a:ext cx="2228850" cy="1295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52645" y="2019392"/>
                <a:ext cx="1915246" cy="879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AU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645" y="2019392"/>
                <a:ext cx="1915246" cy="8794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962267" y="6057372"/>
            <a:ext cx="6709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</a:rPr>
              <a:t>Keep in mind that the larger the resistance, the smaller the current. </a:t>
            </a:r>
            <a:endParaRPr lang="en-AU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8010" y="3562484"/>
            <a:ext cx="11682139" cy="2929842"/>
            <a:chOff x="328010" y="3562484"/>
            <a:chExt cx="11682139" cy="2929842"/>
          </a:xfrm>
        </p:grpSpPr>
        <p:sp>
          <p:nvSpPr>
            <p:cNvPr id="16" name="Rectangle 15"/>
            <p:cNvSpPr/>
            <p:nvPr/>
          </p:nvSpPr>
          <p:spPr>
            <a:xfrm>
              <a:off x="328010" y="3562484"/>
              <a:ext cx="1168213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b="1" dirty="0">
                  <a:solidFill>
                    <a:srgbClr val="FF0000"/>
                  </a:solidFill>
                </a:rPr>
                <a:t>The Current Divider Rule: </a:t>
              </a:r>
              <a:r>
                <a:rPr lang="en-AU" dirty="0"/>
                <a:t>current is divided between the resistors in parallel. Because of this, a pair of resistors in parallel is often called a </a:t>
              </a:r>
              <a:r>
                <a:rPr lang="en-AU" i="1" dirty="0"/>
                <a:t>current divider</a:t>
              </a:r>
              <a:r>
                <a:rPr lang="en-AU" dirty="0"/>
                <a:t>. 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4134" y="4158452"/>
              <a:ext cx="3911938" cy="2333874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66072" y="4741497"/>
              <a:ext cx="2343150" cy="1152525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E7DF92-74F2-4E4A-81E9-FA2F781AC406}"/>
                  </a:ext>
                </a:extLst>
              </p:cNvPr>
              <p:cNvSpPr txBox="1"/>
              <p:nvPr/>
            </p:nvSpPr>
            <p:spPr>
              <a:xfrm>
                <a:off x="9092838" y="4813662"/>
                <a:ext cx="1813615" cy="879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sz="2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AU" sz="2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AU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AU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AU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AU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AU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E7DF92-74F2-4E4A-81E9-FA2F781AC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2838" y="4813662"/>
                <a:ext cx="1813615" cy="8794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89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88528" y="952759"/>
            <a:ext cx="10977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b="1" dirty="0">
                <a:solidFill>
                  <a:srgbClr val="FF0000"/>
                </a:solidFill>
              </a:rPr>
              <a:t>Kirchhoff’s Current Law (KCL): </a:t>
            </a:r>
            <a:r>
              <a:rPr lang="en-AU" dirty="0"/>
              <a:t>At any node of a circuit, the currents algebraically sum to zero. (The sum of the currents entering a node is equal to the sum of the currents leaving a node.) </a:t>
            </a:r>
            <a:endParaRPr lang="en-AU" b="1" dirty="0"/>
          </a:p>
          <a:p>
            <a:r>
              <a:rPr lang="en-AU" i="1" dirty="0"/>
              <a:t>A connection of two or more elements is called a node. </a:t>
            </a:r>
            <a:endParaRPr lang="en-AU" i="1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25" y="1876089"/>
            <a:ext cx="3177573" cy="17600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598" y="2221037"/>
            <a:ext cx="1364867" cy="92107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88528" y="3607394"/>
            <a:ext cx="10977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b="1" dirty="0">
                <a:solidFill>
                  <a:srgbClr val="FF0000"/>
                </a:solidFill>
              </a:rPr>
              <a:t>Kirchhoff’s Voltage Law (KVL): </a:t>
            </a:r>
            <a:r>
              <a:rPr lang="en-AU" dirty="0"/>
              <a:t>Around any loop in a circuit, the voltages algebraically sum to zero. (In traversing a loop, the sum of the voltage rises equals the sum of the voltage drops.) </a:t>
            </a:r>
            <a:endParaRPr lang="en-AU" b="1" dirty="0"/>
          </a:p>
          <a:p>
            <a:r>
              <a:rPr lang="en-AU" dirty="0"/>
              <a:t>a </a:t>
            </a:r>
            <a:r>
              <a:rPr lang="en-AU" i="1" dirty="0"/>
              <a:t>loop: </a:t>
            </a:r>
            <a:r>
              <a:rPr lang="en-AU" dirty="0"/>
              <a:t>traversing through elements (open-circuits included!) and returning to the starting node, never encountering any other node more than once. </a:t>
            </a: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566" y="4850339"/>
            <a:ext cx="1408101" cy="10845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5492" y="4495382"/>
            <a:ext cx="3055945" cy="21055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777501" y="2376197"/>
            <a:ext cx="60933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You can define currents leaving the node are positive, and currents entering </a:t>
            </a:r>
            <a:r>
              <a:rPr lang="en-AU" dirty="0">
                <a:solidFill>
                  <a:srgbClr val="0000FF"/>
                </a:solidFill>
                <a:latin typeface="Arial" panose="020B0604020202020204" pitchFamily="34" charset="0"/>
              </a:rPr>
              <a:t>the</a:t>
            </a:r>
            <a:r>
              <a:rPr lang="en-AU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node are negative (or vice versa).</a:t>
            </a:r>
            <a:endParaRPr lang="en-A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9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528" y="186332"/>
            <a:ext cx="4080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3000" b="1" dirty="0">
                <a:latin typeface="Arial-BoldMT"/>
              </a:rPr>
              <a:t>Part A: Circuit Laws</a:t>
            </a:r>
            <a:endParaRPr lang="en-AU" sz="3000" dirty="0"/>
          </a:p>
        </p:txBody>
      </p:sp>
      <p:sp>
        <p:nvSpPr>
          <p:cNvPr id="11" name="Rectangle 10"/>
          <p:cNvSpPr/>
          <p:nvPr/>
        </p:nvSpPr>
        <p:spPr>
          <a:xfrm>
            <a:off x="417496" y="904996"/>
            <a:ext cx="1195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rgbClr val="0000FF"/>
                </a:solidFill>
              </a:rPr>
              <a:t>Q1: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30349" b="86118"/>
          <a:stretch/>
        </p:blipFill>
        <p:spPr>
          <a:xfrm>
            <a:off x="1015269" y="904997"/>
            <a:ext cx="4060165" cy="4614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7547" t="17617"/>
          <a:stretch/>
        </p:blipFill>
        <p:spPr>
          <a:xfrm>
            <a:off x="863030" y="1366463"/>
            <a:ext cx="3640584" cy="27385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3671" y="987189"/>
            <a:ext cx="5915025" cy="47625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627772" y="904798"/>
            <a:ext cx="1195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rgbClr val="0000FF"/>
                </a:solidFill>
              </a:rPr>
              <a:t>Q2: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0657" y="1545830"/>
            <a:ext cx="4765016" cy="2293004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5754837" y="4245566"/>
            <a:ext cx="6132363" cy="1117600"/>
            <a:chOff x="5444993" y="4895273"/>
            <a:chExt cx="6643180" cy="1117600"/>
          </a:xfrm>
        </p:grpSpPr>
        <p:grpSp>
          <p:nvGrpSpPr>
            <p:cNvPr id="19" name="Group 18"/>
            <p:cNvGrpSpPr/>
            <p:nvPr/>
          </p:nvGrpSpPr>
          <p:grpSpPr>
            <a:xfrm>
              <a:off x="5444993" y="4895273"/>
              <a:ext cx="6643180" cy="1006763"/>
              <a:chOff x="5444993" y="4895273"/>
              <a:chExt cx="6643180" cy="1006763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43574" y="5011500"/>
                <a:ext cx="6544599" cy="890536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>
              <a:xfrm>
                <a:off x="5444993" y="4895273"/>
                <a:ext cx="401626" cy="3140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543574" y="4895273"/>
              <a:ext cx="6544599" cy="11176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7496" y="4271587"/>
            <a:ext cx="4657938" cy="1117600"/>
            <a:chOff x="417496" y="4271587"/>
            <a:chExt cx="4657938" cy="1117600"/>
          </a:xfrm>
        </p:grpSpPr>
        <p:sp>
          <p:nvSpPr>
            <p:cNvPr id="3" name="Rectangle 2"/>
            <p:cNvSpPr/>
            <p:nvPr/>
          </p:nvSpPr>
          <p:spPr>
            <a:xfrm>
              <a:off x="514560" y="4381145"/>
              <a:ext cx="456087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defRPr/>
              </a:pPr>
              <a:r>
                <a:rPr lang="en-AU" sz="1400" dirty="0">
                  <a:latin typeface="Calibri" panose="020F0502020204030204" pitchFamily="34" charset="0"/>
                </a:rPr>
                <a:t>A </a:t>
              </a:r>
              <a:r>
                <a:rPr lang="en-AU" sz="1400" i="1" dirty="0">
                  <a:latin typeface="Calibri" panose="020F0502020204030204" pitchFamily="34" charset="0"/>
                </a:rPr>
                <a:t>parallel </a:t>
              </a:r>
              <a:r>
                <a:rPr lang="en-AU" sz="1400" dirty="0">
                  <a:latin typeface="Calibri" panose="020F0502020204030204" pitchFamily="34" charset="0"/>
                </a:rPr>
                <a:t>circuit has more than one path for current. </a:t>
              </a:r>
              <a:r>
                <a:rPr lang="en-AU" sz="1400" dirty="0"/>
                <a:t>Each path for current is called a </a:t>
              </a:r>
              <a:r>
                <a:rPr lang="en-AU" sz="1400" i="1" dirty="0"/>
                <a:t>branch</a:t>
              </a:r>
              <a:r>
                <a:rPr lang="en-AU" sz="1400" dirty="0"/>
                <a:t>. In parallel circuits, there are junctions where two or more components are connected.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17496" y="4271587"/>
              <a:ext cx="4657938" cy="11176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5586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528" y="186332"/>
            <a:ext cx="4080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3000" b="1" dirty="0">
                <a:latin typeface="Arial-BoldMT"/>
              </a:rPr>
              <a:t>Part A: Circuit Laws</a:t>
            </a:r>
            <a:endParaRPr lang="en-AU" sz="3000" dirty="0"/>
          </a:p>
        </p:txBody>
      </p:sp>
      <p:sp>
        <p:nvSpPr>
          <p:cNvPr id="11" name="Rectangle 10"/>
          <p:cNvSpPr/>
          <p:nvPr/>
        </p:nvSpPr>
        <p:spPr>
          <a:xfrm>
            <a:off x="417496" y="904996"/>
            <a:ext cx="1195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rgbClr val="0000FF"/>
                </a:solidFill>
              </a:rPr>
              <a:t>Q3: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269" y="993650"/>
            <a:ext cx="7882151" cy="9048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043" y="1898525"/>
            <a:ext cx="4267200" cy="418147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478017" y="3543748"/>
            <a:ext cx="4308616" cy="523220"/>
            <a:chOff x="6129928" y="3019766"/>
            <a:chExt cx="4308616" cy="523220"/>
          </a:xfrm>
        </p:grpSpPr>
        <p:sp>
          <p:nvSpPr>
            <p:cNvPr id="12" name="Rectangle 11"/>
            <p:cNvSpPr/>
            <p:nvPr/>
          </p:nvSpPr>
          <p:spPr>
            <a:xfrm>
              <a:off x="6212440" y="3019766"/>
              <a:ext cx="42261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1400" dirty="0"/>
                <a:t>KCL: The sum of the currents entering a node is equal to the sum of the currents leaving a node.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129928" y="3019766"/>
              <a:ext cx="4308616" cy="523220"/>
            </a:xfrm>
            <a:prstGeom prst="rect">
              <a:avLst/>
            </a:prstGeom>
            <a:noFill/>
            <a:ln w="190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239744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59508758B1B49B5196F552282E476" ma:contentTypeVersion="13" ma:contentTypeDescription="Create a new document." ma:contentTypeScope="" ma:versionID="f00710ff8518ab910a281e0e0841fed8">
  <xsd:schema xmlns:xsd="http://www.w3.org/2001/XMLSchema" xmlns:xs="http://www.w3.org/2001/XMLSchema" xmlns:p="http://schemas.microsoft.com/office/2006/metadata/properties" xmlns:ns3="dfc2343b-e61e-4632-9f50-8d7520bec1f2" xmlns:ns4="9ede3a19-07ce-4942-8b88-9e59a26d9a9a" targetNamespace="http://schemas.microsoft.com/office/2006/metadata/properties" ma:root="true" ma:fieldsID="49acf668555faae1e19662f87157b80a" ns3:_="" ns4:_="">
    <xsd:import namespace="dfc2343b-e61e-4632-9f50-8d7520bec1f2"/>
    <xsd:import namespace="9ede3a19-07ce-4942-8b88-9e59a26d9a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2343b-e61e-4632-9f50-8d7520be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e3a19-07ce-4942-8b88-9e59a26d9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8A55C7-D407-4595-B486-30972BD84D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C48D6C-3199-46B5-B69E-11D3360A8DE7}">
  <ds:schemaRefs>
    <ds:schemaRef ds:uri="9ede3a19-07ce-4942-8b88-9e59a26d9a9a"/>
    <ds:schemaRef ds:uri="dfc2343b-e61e-4632-9f50-8d7520bec1f2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94436C0-CB77-438E-B0E5-CA39EEE5CE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c2343b-e61e-4632-9f50-8d7520bec1f2"/>
    <ds:schemaRef ds:uri="9ede3a19-07ce-4942-8b88-9e59a26d9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2135</TotalTime>
  <Words>337</Words>
  <Application>Microsoft Macintosh PowerPoint</Application>
  <PresentationFormat>Widescreen</PresentationFormat>
  <Paragraphs>26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Arial-BoldMT</vt:lpstr>
      <vt:lpstr>Arial</vt:lpstr>
      <vt:lpstr>Calibri</vt:lpstr>
      <vt:lpstr>Calibri Light</vt:lpstr>
      <vt:lpstr>Cambria Math</vt:lpstr>
      <vt:lpstr>Office Theme</vt:lpstr>
      <vt:lpstr>Tutorial 02   “Introduction to Electrical and Electronic Engineering” (48510)   Basic Circuit Laws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Technology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 3 48510</dc:title>
  <dc:creator>Maral Ansari</dc:creator>
  <cp:lastModifiedBy>Peiyuan Qin</cp:lastModifiedBy>
  <cp:revision>27</cp:revision>
  <dcterms:created xsi:type="dcterms:W3CDTF">2021-03-04T07:25:01Z</dcterms:created>
  <dcterms:modified xsi:type="dcterms:W3CDTF">2023-08-27T23:35:46Z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0x01010086359508758B1B49B5196F552282E476</vt:lpwstr>
  </property>
  <property fmtid="{D5CDD505-2E9C-101B-9397-08002B2CF9AE}" pid="3" name="MSIP_Label_ba4f0713-8a76-46fc-9033-3e1b6c45971d_Enabled">
    <vt:lpwstr>true</vt:lpwstr>
  </property>
  <property fmtid="{D5CDD505-2E9C-101B-9397-08002B2CF9AE}" pid="4" name="MSIP_Label_ba4f0713-8a76-46fc-9033-3e1b6c45971d_SetDate">
    <vt:lpwstr>2021-08-12T10:51:21Z</vt:lpwstr>
  </property>
  <property fmtid="{D5CDD505-2E9C-101B-9397-08002B2CF9AE}" pid="5" name="MSIP_Label_ba4f0713-8a76-46fc-9033-3e1b6c45971d_Method">
    <vt:lpwstr>Privileged</vt:lpwstr>
  </property>
  <property fmtid="{D5CDD505-2E9C-101B-9397-08002B2CF9AE}" pid="6" name="MSIP_Label_ba4f0713-8a76-46fc-9033-3e1b6c45971d_Name">
    <vt:lpwstr>UTS-Public</vt:lpwstr>
  </property>
  <property fmtid="{D5CDD505-2E9C-101B-9397-08002B2CF9AE}" pid="7" name="MSIP_Label_ba4f0713-8a76-46fc-9033-3e1b6c45971d_SiteId">
    <vt:lpwstr>e8911c26-cf9f-4a9c-878e-527807be8791</vt:lpwstr>
  </property>
  <property fmtid="{D5CDD505-2E9C-101B-9397-08002B2CF9AE}" pid="8" name="MSIP_Label_ba4f0713-8a76-46fc-9033-3e1b6c45971d_ActionId">
    <vt:lpwstr>32cc6c11-2e25-44cd-88fa-2be0a326a5fe</vt:lpwstr>
  </property>
  <property fmtid="{D5CDD505-2E9C-101B-9397-08002B2CF9AE}" pid="9" name="MSIP_Label_ba4f0713-8a76-46fc-9033-3e1b6c45971d_ContentBits">
    <vt:lpwstr>0</vt:lpwstr>
  </property>
</Properties>
</file>