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7" r:id="rId2"/>
    <p:sldId id="285" r:id="rId3"/>
    <p:sldId id="286" r:id="rId4"/>
    <p:sldId id="287" r:id="rId5"/>
    <p:sldId id="288" r:id="rId6"/>
    <p:sldId id="289" r:id="rId7"/>
    <p:sldId id="290" r:id="rId8"/>
    <p:sldId id="291" r:id="rId9"/>
    <p:sldId id="292" r:id="rId10"/>
    <p:sldId id="293" r:id="rId11"/>
    <p:sldId id="29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3982B7-DC41-4B34-975E-5D98AA141461}" v="5" dt="2021-08-06T12:09:20.0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979" autoAdjust="0"/>
  </p:normalViewPr>
  <p:slideViewPr>
    <p:cSldViewPr snapToGrid="0">
      <p:cViewPr varScale="1">
        <p:scale>
          <a:sx n="66" d="100"/>
          <a:sy n="66" d="100"/>
        </p:scale>
        <p:origin x="576" y="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57DB1-F7B9-44C2-BF0F-4C150EACC233}" type="datetimeFigureOut">
              <a:rPr lang="en-AU" smtClean="0"/>
              <a:t>10/08/2021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5BF5DF-2E2E-4B27-A6F4-2D6E360CDF99}" type="slidenum">
              <a:rPr lang="en-AU" smtClean="0"/>
              <a:t>‹#›</a:t>
            </a:fld>
            <a:endParaRPr lang="en-AU"/>
          </a:p>
        </p:txBody>
      </p:sp>
    </p:spTree>
    <p:extLst>
      <p:ext uri="{BB962C8B-B14F-4D97-AF65-F5344CB8AC3E}">
        <p14:creationId xmlns:p14="http://schemas.microsoft.com/office/powerpoint/2010/main" val="2912606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1C43EE53-F28E-46B5-92F1-0534CAA53194}" type="datetimeFigureOut">
              <a:rPr lang="en-AU" smtClean="0"/>
              <a:t>10/08/2021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6354934-F828-4303-8249-653B75BF5AAA}" type="slidenum">
              <a:rPr lang="en-AU" smtClean="0"/>
              <a:t>‹#›</a:t>
            </a:fld>
            <a:endParaRPr lang="en-AU"/>
          </a:p>
        </p:txBody>
      </p:sp>
    </p:spTree>
    <p:extLst>
      <p:ext uri="{BB962C8B-B14F-4D97-AF65-F5344CB8AC3E}">
        <p14:creationId xmlns:p14="http://schemas.microsoft.com/office/powerpoint/2010/main" val="2559699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C43EE53-F28E-46B5-92F1-0534CAA53194}" type="datetimeFigureOut">
              <a:rPr lang="en-AU" smtClean="0"/>
              <a:t>10/08/2021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6354934-F828-4303-8249-653B75BF5AAA}" type="slidenum">
              <a:rPr lang="en-AU" smtClean="0"/>
              <a:t>‹#›</a:t>
            </a:fld>
            <a:endParaRPr lang="en-AU"/>
          </a:p>
        </p:txBody>
      </p:sp>
    </p:spTree>
    <p:extLst>
      <p:ext uri="{BB962C8B-B14F-4D97-AF65-F5344CB8AC3E}">
        <p14:creationId xmlns:p14="http://schemas.microsoft.com/office/powerpoint/2010/main" val="386138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C43EE53-F28E-46B5-92F1-0534CAA53194}" type="datetimeFigureOut">
              <a:rPr lang="en-AU" smtClean="0"/>
              <a:t>10/08/2021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6354934-F828-4303-8249-653B75BF5AAA}" type="slidenum">
              <a:rPr lang="en-AU" smtClean="0"/>
              <a:t>‹#›</a:t>
            </a:fld>
            <a:endParaRPr lang="en-AU"/>
          </a:p>
        </p:txBody>
      </p:sp>
    </p:spTree>
    <p:extLst>
      <p:ext uri="{BB962C8B-B14F-4D97-AF65-F5344CB8AC3E}">
        <p14:creationId xmlns:p14="http://schemas.microsoft.com/office/powerpoint/2010/main" val="163602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C43EE53-F28E-46B5-92F1-0534CAA53194}" type="datetimeFigureOut">
              <a:rPr lang="en-AU" smtClean="0"/>
              <a:t>10/08/2021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6354934-F828-4303-8249-653B75BF5AAA}" type="slidenum">
              <a:rPr lang="en-AU" smtClean="0"/>
              <a:t>‹#›</a:t>
            </a:fld>
            <a:endParaRPr lang="en-AU"/>
          </a:p>
        </p:txBody>
      </p:sp>
    </p:spTree>
    <p:extLst>
      <p:ext uri="{BB962C8B-B14F-4D97-AF65-F5344CB8AC3E}">
        <p14:creationId xmlns:p14="http://schemas.microsoft.com/office/powerpoint/2010/main" val="111212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43EE53-F28E-46B5-92F1-0534CAA53194}" type="datetimeFigureOut">
              <a:rPr lang="en-AU" smtClean="0"/>
              <a:t>10/08/2021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6354934-F828-4303-8249-653B75BF5AAA}" type="slidenum">
              <a:rPr lang="en-AU" smtClean="0"/>
              <a:t>‹#›</a:t>
            </a:fld>
            <a:endParaRPr lang="en-AU"/>
          </a:p>
        </p:txBody>
      </p:sp>
    </p:spTree>
    <p:extLst>
      <p:ext uri="{BB962C8B-B14F-4D97-AF65-F5344CB8AC3E}">
        <p14:creationId xmlns:p14="http://schemas.microsoft.com/office/powerpoint/2010/main" val="391673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C43EE53-F28E-46B5-92F1-0534CAA53194}" type="datetimeFigureOut">
              <a:rPr lang="en-AU" smtClean="0"/>
              <a:t>10/08/2021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6354934-F828-4303-8249-653B75BF5AAA}" type="slidenum">
              <a:rPr lang="en-AU" smtClean="0"/>
              <a:t>‹#›</a:t>
            </a:fld>
            <a:endParaRPr lang="en-AU"/>
          </a:p>
        </p:txBody>
      </p:sp>
    </p:spTree>
    <p:extLst>
      <p:ext uri="{BB962C8B-B14F-4D97-AF65-F5344CB8AC3E}">
        <p14:creationId xmlns:p14="http://schemas.microsoft.com/office/powerpoint/2010/main" val="282699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C43EE53-F28E-46B5-92F1-0534CAA53194}" type="datetimeFigureOut">
              <a:rPr lang="en-AU" smtClean="0"/>
              <a:t>10/08/2021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6354934-F828-4303-8249-653B75BF5AAA}" type="slidenum">
              <a:rPr lang="en-AU" smtClean="0"/>
              <a:t>‹#›</a:t>
            </a:fld>
            <a:endParaRPr lang="en-AU"/>
          </a:p>
        </p:txBody>
      </p:sp>
    </p:spTree>
    <p:extLst>
      <p:ext uri="{BB962C8B-B14F-4D97-AF65-F5344CB8AC3E}">
        <p14:creationId xmlns:p14="http://schemas.microsoft.com/office/powerpoint/2010/main" val="1408825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1C43EE53-F28E-46B5-92F1-0534CAA53194}" type="datetimeFigureOut">
              <a:rPr lang="en-AU" smtClean="0"/>
              <a:t>10/08/2021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6354934-F828-4303-8249-653B75BF5AAA}" type="slidenum">
              <a:rPr lang="en-AU" smtClean="0"/>
              <a:t>‹#›</a:t>
            </a:fld>
            <a:endParaRPr lang="en-AU"/>
          </a:p>
        </p:txBody>
      </p:sp>
    </p:spTree>
    <p:extLst>
      <p:ext uri="{BB962C8B-B14F-4D97-AF65-F5344CB8AC3E}">
        <p14:creationId xmlns:p14="http://schemas.microsoft.com/office/powerpoint/2010/main" val="2753165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3EE53-F28E-46B5-92F1-0534CAA53194}" type="datetimeFigureOut">
              <a:rPr lang="en-AU" smtClean="0"/>
              <a:t>10/08/2021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6354934-F828-4303-8249-653B75BF5AAA}" type="slidenum">
              <a:rPr lang="en-AU" smtClean="0"/>
              <a:t>‹#›</a:t>
            </a:fld>
            <a:endParaRPr lang="en-AU"/>
          </a:p>
        </p:txBody>
      </p:sp>
    </p:spTree>
    <p:extLst>
      <p:ext uri="{BB962C8B-B14F-4D97-AF65-F5344CB8AC3E}">
        <p14:creationId xmlns:p14="http://schemas.microsoft.com/office/powerpoint/2010/main" val="1369154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43EE53-F28E-46B5-92F1-0534CAA53194}" type="datetimeFigureOut">
              <a:rPr lang="en-AU" smtClean="0"/>
              <a:t>10/08/2021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6354934-F828-4303-8249-653B75BF5AAA}" type="slidenum">
              <a:rPr lang="en-AU" smtClean="0"/>
              <a:t>‹#›</a:t>
            </a:fld>
            <a:endParaRPr lang="en-AU"/>
          </a:p>
        </p:txBody>
      </p:sp>
    </p:spTree>
    <p:extLst>
      <p:ext uri="{BB962C8B-B14F-4D97-AF65-F5344CB8AC3E}">
        <p14:creationId xmlns:p14="http://schemas.microsoft.com/office/powerpoint/2010/main" val="2920701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43EE53-F28E-46B5-92F1-0534CAA53194}" type="datetimeFigureOut">
              <a:rPr lang="en-AU" smtClean="0"/>
              <a:t>10/08/2021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6354934-F828-4303-8249-653B75BF5AAA}" type="slidenum">
              <a:rPr lang="en-AU" smtClean="0"/>
              <a:t>‹#›</a:t>
            </a:fld>
            <a:endParaRPr lang="en-AU"/>
          </a:p>
        </p:txBody>
      </p:sp>
    </p:spTree>
    <p:extLst>
      <p:ext uri="{BB962C8B-B14F-4D97-AF65-F5344CB8AC3E}">
        <p14:creationId xmlns:p14="http://schemas.microsoft.com/office/powerpoint/2010/main" val="2371496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3EE53-F28E-46B5-92F1-0534CAA53194}" type="datetimeFigureOut">
              <a:rPr lang="en-AU" smtClean="0"/>
              <a:t>10/08/2021</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54934-F828-4303-8249-653B75BF5AAA}" type="slidenum">
              <a:rPr lang="en-AU" smtClean="0"/>
              <a:t>‹#›</a:t>
            </a:fld>
            <a:endParaRPr lang="en-AU"/>
          </a:p>
        </p:txBody>
      </p:sp>
    </p:spTree>
    <p:extLst>
      <p:ext uri="{BB962C8B-B14F-4D97-AF65-F5344CB8AC3E}">
        <p14:creationId xmlns:p14="http://schemas.microsoft.com/office/powerpoint/2010/main" val="399222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051" y="638278"/>
            <a:ext cx="10862950" cy="1477328"/>
          </a:xfrm>
          <a:prstGeom prst="rect">
            <a:avLst/>
          </a:prstGeom>
        </p:spPr>
        <p:txBody>
          <a:bodyPr wrap="square">
            <a:spAutoFit/>
          </a:bodyPr>
          <a:lstStyle/>
          <a:p>
            <a:pPr algn="ctr"/>
            <a:r>
              <a:rPr lang="en-AU" sz="3000" b="1" dirty="0">
                <a:latin typeface="Arial-BoldMT"/>
              </a:rPr>
              <a:t>Tutorial 01 </a:t>
            </a:r>
          </a:p>
          <a:p>
            <a:pPr algn="ctr"/>
            <a:r>
              <a:rPr lang="en-AU" sz="3000" b="1" dirty="0">
                <a:latin typeface="Arial-BoldMT"/>
              </a:rPr>
              <a:t> “Introduction to Electrical and Electronic Engineering” (48510)</a:t>
            </a:r>
            <a:endParaRPr lang="en-AU" sz="3000" dirty="0"/>
          </a:p>
        </p:txBody>
      </p:sp>
      <p:sp>
        <p:nvSpPr>
          <p:cNvPr id="6" name="Rectangle 5"/>
          <p:cNvSpPr/>
          <p:nvPr/>
        </p:nvSpPr>
        <p:spPr>
          <a:xfrm>
            <a:off x="2902977" y="3429000"/>
            <a:ext cx="8146024" cy="658835"/>
          </a:xfrm>
          <a:prstGeom prst="rect">
            <a:avLst/>
          </a:prstGeom>
        </p:spPr>
        <p:txBody>
          <a:bodyPr wrap="square">
            <a:spAutoFit/>
          </a:bodyPr>
          <a:lstStyle/>
          <a:p>
            <a:pPr algn="just">
              <a:lnSpc>
                <a:spcPct val="150000"/>
              </a:lnSpc>
            </a:pPr>
            <a:r>
              <a:rPr lang="en-GB" sz="2800" dirty="0">
                <a:latin typeface="Arial-BoldMT"/>
              </a:rPr>
              <a:t>Basic Concepts of Electrical Circuit</a:t>
            </a:r>
          </a:p>
        </p:txBody>
      </p:sp>
    </p:spTree>
    <p:extLst>
      <p:ext uri="{BB962C8B-B14F-4D97-AF65-F5344CB8AC3E}">
        <p14:creationId xmlns:p14="http://schemas.microsoft.com/office/powerpoint/2010/main" val="4257694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7163" y="154509"/>
            <a:ext cx="7743825" cy="6496050"/>
          </a:xfrm>
          <a:prstGeom prst="rect">
            <a:avLst/>
          </a:prstGeom>
        </p:spPr>
      </p:pic>
      <p:pic>
        <p:nvPicPr>
          <p:cNvPr id="3" name="Picture 2"/>
          <p:cNvPicPr>
            <a:picLocks noChangeAspect="1"/>
          </p:cNvPicPr>
          <p:nvPr/>
        </p:nvPicPr>
        <p:blipFill>
          <a:blip r:embed="rId3"/>
          <a:stretch>
            <a:fillRect/>
          </a:stretch>
        </p:blipFill>
        <p:spPr>
          <a:xfrm>
            <a:off x="6761196" y="3724579"/>
            <a:ext cx="2886075" cy="838200"/>
          </a:xfrm>
          <a:prstGeom prst="rect">
            <a:avLst/>
          </a:prstGeom>
        </p:spPr>
      </p:pic>
      <p:pic>
        <p:nvPicPr>
          <p:cNvPr id="5" name="Picture 4"/>
          <p:cNvPicPr>
            <a:picLocks noChangeAspect="1"/>
          </p:cNvPicPr>
          <p:nvPr/>
        </p:nvPicPr>
        <p:blipFill>
          <a:blip r:embed="rId4"/>
          <a:stretch>
            <a:fillRect/>
          </a:stretch>
        </p:blipFill>
        <p:spPr>
          <a:xfrm>
            <a:off x="6789771" y="5254694"/>
            <a:ext cx="2857500" cy="809625"/>
          </a:xfrm>
          <a:prstGeom prst="rect">
            <a:avLst/>
          </a:prstGeom>
        </p:spPr>
      </p:pic>
      <p:pic>
        <p:nvPicPr>
          <p:cNvPr id="6" name="Picture 5"/>
          <p:cNvPicPr>
            <a:picLocks noChangeAspect="1"/>
          </p:cNvPicPr>
          <p:nvPr/>
        </p:nvPicPr>
        <p:blipFill rotWithShape="1">
          <a:blip r:embed="rId5"/>
          <a:srcRect t="14899"/>
          <a:stretch/>
        </p:blipFill>
        <p:spPr>
          <a:xfrm>
            <a:off x="6522845" y="6014989"/>
            <a:ext cx="3429000" cy="843011"/>
          </a:xfrm>
          <a:prstGeom prst="rect">
            <a:avLst/>
          </a:prstGeom>
        </p:spPr>
      </p:pic>
      <p:pic>
        <p:nvPicPr>
          <p:cNvPr id="7" name="Picture 6"/>
          <p:cNvPicPr>
            <a:picLocks noChangeAspect="1"/>
          </p:cNvPicPr>
          <p:nvPr/>
        </p:nvPicPr>
        <p:blipFill>
          <a:blip r:embed="rId6"/>
          <a:stretch>
            <a:fillRect/>
          </a:stretch>
        </p:blipFill>
        <p:spPr>
          <a:xfrm>
            <a:off x="6642133" y="4518365"/>
            <a:ext cx="3152775" cy="809625"/>
          </a:xfrm>
          <a:prstGeom prst="rect">
            <a:avLst/>
          </a:prstGeom>
        </p:spPr>
      </p:pic>
    </p:spTree>
    <p:extLst>
      <p:ext uri="{BB962C8B-B14F-4D97-AF65-F5344CB8AC3E}">
        <p14:creationId xmlns:p14="http://schemas.microsoft.com/office/powerpoint/2010/main" val="31872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732955" cy="4813300"/>
          </a:xfrm>
          <a:prstGeom prst="rect">
            <a:avLst/>
          </a:prstGeom>
        </p:spPr>
      </p:pic>
      <p:pic>
        <p:nvPicPr>
          <p:cNvPr id="3" name="Picture 2"/>
          <p:cNvPicPr/>
          <p:nvPr/>
        </p:nvPicPr>
        <p:blipFill rotWithShape="1">
          <a:blip r:embed="rId3"/>
          <a:srcRect b="39955"/>
          <a:stretch/>
        </p:blipFill>
        <p:spPr>
          <a:xfrm>
            <a:off x="6319954" y="1166781"/>
            <a:ext cx="5731510" cy="4726020"/>
          </a:xfrm>
          <a:prstGeom prst="rect">
            <a:avLst/>
          </a:prstGeom>
        </p:spPr>
      </p:pic>
      <p:pic>
        <p:nvPicPr>
          <p:cNvPr id="4" name="Picture 3"/>
          <p:cNvPicPr/>
          <p:nvPr/>
        </p:nvPicPr>
        <p:blipFill rotWithShape="1">
          <a:blip r:embed="rId3"/>
          <a:srcRect t="59884"/>
          <a:stretch/>
        </p:blipFill>
        <p:spPr>
          <a:xfrm>
            <a:off x="738606" y="4216400"/>
            <a:ext cx="4874794" cy="2654300"/>
          </a:xfrm>
          <a:prstGeom prst="rect">
            <a:avLst/>
          </a:prstGeom>
        </p:spPr>
      </p:pic>
    </p:spTree>
    <p:extLst>
      <p:ext uri="{BB962C8B-B14F-4D97-AF65-F5344CB8AC3E}">
        <p14:creationId xmlns:p14="http://schemas.microsoft.com/office/powerpoint/2010/main" val="296307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8F3A7-7BAA-4AE5-A484-4FB0A9815268}"/>
              </a:ext>
            </a:extLst>
          </p:cNvPr>
          <p:cNvSpPr>
            <a:spLocks noGrp="1"/>
          </p:cNvSpPr>
          <p:nvPr>
            <p:ph type="title"/>
          </p:nvPr>
        </p:nvSpPr>
        <p:spPr/>
        <p:txBody>
          <a:bodyPr/>
          <a:lstStyle/>
          <a:p>
            <a:r>
              <a:rPr lang="en-AU" dirty="0"/>
              <a:t>Current</a:t>
            </a:r>
          </a:p>
        </p:txBody>
      </p:sp>
      <p:sp>
        <p:nvSpPr>
          <p:cNvPr id="5" name="TextBox 4">
            <a:extLst>
              <a:ext uri="{FF2B5EF4-FFF2-40B4-BE49-F238E27FC236}">
                <a16:creationId xmlns:a16="http://schemas.microsoft.com/office/drawing/2014/main" id="{D10FFB4D-85FA-4D0B-8ED9-ABC3C60BEA49}"/>
              </a:ext>
            </a:extLst>
          </p:cNvPr>
          <p:cNvSpPr txBox="1"/>
          <p:nvPr/>
        </p:nvSpPr>
        <p:spPr>
          <a:xfrm>
            <a:off x="919757" y="1541353"/>
            <a:ext cx="9581556" cy="400110"/>
          </a:xfrm>
          <a:prstGeom prst="rect">
            <a:avLst/>
          </a:prstGeom>
          <a:noFill/>
        </p:spPr>
        <p:txBody>
          <a:bodyPr wrap="square">
            <a:spAutoFit/>
          </a:bodyPr>
          <a:lstStyle/>
          <a:p>
            <a:r>
              <a:rPr lang="en-AU" sz="2000" dirty="0"/>
              <a:t>The magnitude of the current can be calculated using this formula. </a:t>
            </a:r>
          </a:p>
        </p:txBody>
      </p:sp>
      <p:pic>
        <p:nvPicPr>
          <p:cNvPr id="7" name="Picture 6" descr="Diagram&#10;&#10;Description automatically generated">
            <a:extLst>
              <a:ext uri="{FF2B5EF4-FFF2-40B4-BE49-F238E27FC236}">
                <a16:creationId xmlns:a16="http://schemas.microsoft.com/office/drawing/2014/main" id="{886323B8-FCCE-4244-A4A7-60A63B539BB9}"/>
              </a:ext>
            </a:extLst>
          </p:cNvPr>
          <p:cNvPicPr>
            <a:picLocks noChangeAspect="1"/>
          </p:cNvPicPr>
          <p:nvPr/>
        </p:nvPicPr>
        <p:blipFill>
          <a:blip r:embed="rId2"/>
          <a:stretch>
            <a:fillRect/>
          </a:stretch>
        </p:blipFill>
        <p:spPr>
          <a:xfrm>
            <a:off x="838200" y="2448246"/>
            <a:ext cx="10298906" cy="2866083"/>
          </a:xfrm>
          <a:prstGeom prst="rect">
            <a:avLst/>
          </a:prstGeom>
        </p:spPr>
      </p:pic>
    </p:spTree>
    <p:extLst>
      <p:ext uri="{BB962C8B-B14F-4D97-AF65-F5344CB8AC3E}">
        <p14:creationId xmlns:p14="http://schemas.microsoft.com/office/powerpoint/2010/main" val="1449940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8F3A7-7BAA-4AE5-A484-4FB0A9815268}"/>
              </a:ext>
            </a:extLst>
          </p:cNvPr>
          <p:cNvSpPr>
            <a:spLocks noGrp="1"/>
          </p:cNvSpPr>
          <p:nvPr>
            <p:ph type="title"/>
          </p:nvPr>
        </p:nvSpPr>
        <p:spPr/>
        <p:txBody>
          <a:bodyPr/>
          <a:lstStyle/>
          <a:p>
            <a:r>
              <a:rPr lang="en-AU" dirty="0"/>
              <a:t>Current</a:t>
            </a:r>
          </a:p>
        </p:txBody>
      </p:sp>
      <p:sp>
        <p:nvSpPr>
          <p:cNvPr id="5" name="TextBox 4">
            <a:extLst>
              <a:ext uri="{FF2B5EF4-FFF2-40B4-BE49-F238E27FC236}">
                <a16:creationId xmlns:a16="http://schemas.microsoft.com/office/drawing/2014/main" id="{D10FFB4D-85FA-4D0B-8ED9-ABC3C60BEA49}"/>
              </a:ext>
            </a:extLst>
          </p:cNvPr>
          <p:cNvSpPr txBox="1"/>
          <p:nvPr/>
        </p:nvSpPr>
        <p:spPr>
          <a:xfrm>
            <a:off x="919757" y="1541353"/>
            <a:ext cx="9581556" cy="707886"/>
          </a:xfrm>
          <a:prstGeom prst="rect">
            <a:avLst/>
          </a:prstGeom>
          <a:noFill/>
        </p:spPr>
        <p:txBody>
          <a:bodyPr wrap="square">
            <a:spAutoFit/>
          </a:bodyPr>
          <a:lstStyle/>
          <a:p>
            <a:r>
              <a:rPr lang="en-GB" sz="2000" dirty="0"/>
              <a:t>On the contrary, if the current </a:t>
            </a:r>
            <a:r>
              <a:rPr lang="en-GB" sz="2000" dirty="0" smtClean="0"/>
              <a:t>𝑖(𝑡) </a:t>
            </a:r>
            <a:r>
              <a:rPr lang="en-GB" sz="2000" dirty="0"/>
              <a:t>is known, you are able to find out the amount of charges that pass through the cross section of a metallic wire in a period of time.</a:t>
            </a:r>
            <a:endParaRPr lang="en-AU" sz="2000" dirty="0"/>
          </a:p>
        </p:txBody>
      </p:sp>
      <p:pic>
        <p:nvPicPr>
          <p:cNvPr id="4" name="Picture 3" descr="Text&#10;&#10;Description automatically generated">
            <a:extLst>
              <a:ext uri="{FF2B5EF4-FFF2-40B4-BE49-F238E27FC236}">
                <a16:creationId xmlns:a16="http://schemas.microsoft.com/office/drawing/2014/main" id="{BA7B5B20-C9A8-47FC-9DD0-6F3EE49CE277}"/>
              </a:ext>
            </a:extLst>
          </p:cNvPr>
          <p:cNvPicPr>
            <a:picLocks noChangeAspect="1"/>
          </p:cNvPicPr>
          <p:nvPr/>
        </p:nvPicPr>
        <p:blipFill>
          <a:blip r:embed="rId2"/>
          <a:stretch>
            <a:fillRect/>
          </a:stretch>
        </p:blipFill>
        <p:spPr>
          <a:xfrm>
            <a:off x="3524249" y="2706329"/>
            <a:ext cx="3629025" cy="1438275"/>
          </a:xfrm>
          <a:prstGeom prst="rect">
            <a:avLst/>
          </a:prstGeom>
        </p:spPr>
      </p:pic>
    </p:spTree>
    <p:extLst>
      <p:ext uri="{BB962C8B-B14F-4D97-AF65-F5344CB8AC3E}">
        <p14:creationId xmlns:p14="http://schemas.microsoft.com/office/powerpoint/2010/main" val="400087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8F3A7-7BAA-4AE5-A484-4FB0A9815268}"/>
              </a:ext>
            </a:extLst>
          </p:cNvPr>
          <p:cNvSpPr>
            <a:spLocks noGrp="1"/>
          </p:cNvSpPr>
          <p:nvPr>
            <p:ph type="title"/>
          </p:nvPr>
        </p:nvSpPr>
        <p:spPr/>
        <p:txBody>
          <a:bodyPr/>
          <a:lstStyle/>
          <a:p>
            <a:r>
              <a:rPr lang="en-AU" dirty="0"/>
              <a:t>Voltage</a:t>
            </a:r>
          </a:p>
        </p:txBody>
      </p:sp>
      <p:sp>
        <p:nvSpPr>
          <p:cNvPr id="5" name="TextBox 4">
            <a:extLst>
              <a:ext uri="{FF2B5EF4-FFF2-40B4-BE49-F238E27FC236}">
                <a16:creationId xmlns:a16="http://schemas.microsoft.com/office/drawing/2014/main" id="{D10FFB4D-85FA-4D0B-8ED9-ABC3C60BEA49}"/>
              </a:ext>
            </a:extLst>
          </p:cNvPr>
          <p:cNvSpPr txBox="1"/>
          <p:nvPr/>
        </p:nvSpPr>
        <p:spPr>
          <a:xfrm>
            <a:off x="919757" y="1541353"/>
            <a:ext cx="9581556" cy="707886"/>
          </a:xfrm>
          <a:prstGeom prst="rect">
            <a:avLst/>
          </a:prstGeom>
          <a:noFill/>
        </p:spPr>
        <p:txBody>
          <a:bodyPr wrap="square">
            <a:spAutoFit/>
          </a:bodyPr>
          <a:lstStyle/>
          <a:p>
            <a:r>
              <a:rPr lang="en-GB" sz="2000" dirty="0"/>
              <a:t>We define voltage as the amount of potential energy between two points on a circuit. It is measured in volts (V). </a:t>
            </a:r>
            <a:endParaRPr lang="en-AU" sz="2000" dirty="0"/>
          </a:p>
        </p:txBody>
      </p:sp>
      <p:sp>
        <p:nvSpPr>
          <p:cNvPr id="6" name="TextBox 5">
            <a:extLst>
              <a:ext uri="{FF2B5EF4-FFF2-40B4-BE49-F238E27FC236}">
                <a16:creationId xmlns:a16="http://schemas.microsoft.com/office/drawing/2014/main" id="{1A67A5F7-2E86-402D-B883-30B783549DAC}"/>
              </a:ext>
            </a:extLst>
          </p:cNvPr>
          <p:cNvSpPr txBox="1"/>
          <p:nvPr/>
        </p:nvSpPr>
        <p:spPr>
          <a:xfrm>
            <a:off x="838200" y="2574023"/>
            <a:ext cx="8745736" cy="400110"/>
          </a:xfrm>
          <a:prstGeom prst="rect">
            <a:avLst/>
          </a:prstGeom>
          <a:noFill/>
        </p:spPr>
        <p:txBody>
          <a:bodyPr wrap="square">
            <a:spAutoFit/>
          </a:bodyPr>
          <a:lstStyle/>
          <a:p>
            <a:r>
              <a:rPr lang="en-AU" sz="2000" dirty="0"/>
              <a:t>Resistance is a component’s tendency to resist the flow of charge (current).</a:t>
            </a:r>
          </a:p>
        </p:txBody>
      </p:sp>
      <p:pic>
        <p:nvPicPr>
          <p:cNvPr id="8" name="Picture 7" descr="A picture containing icon&#10;&#10;Description automatically generated">
            <a:extLst>
              <a:ext uri="{FF2B5EF4-FFF2-40B4-BE49-F238E27FC236}">
                <a16:creationId xmlns:a16="http://schemas.microsoft.com/office/drawing/2014/main" id="{C0A62D99-A5F9-44B7-B969-9C03F3243BB2}"/>
              </a:ext>
            </a:extLst>
          </p:cNvPr>
          <p:cNvPicPr>
            <a:picLocks noChangeAspect="1"/>
          </p:cNvPicPr>
          <p:nvPr/>
        </p:nvPicPr>
        <p:blipFill>
          <a:blip r:embed="rId2"/>
          <a:stretch>
            <a:fillRect/>
          </a:stretch>
        </p:blipFill>
        <p:spPr>
          <a:xfrm>
            <a:off x="4367212" y="3132574"/>
            <a:ext cx="2171700" cy="923925"/>
          </a:xfrm>
          <a:prstGeom prst="rect">
            <a:avLst/>
          </a:prstGeom>
        </p:spPr>
      </p:pic>
      <p:sp>
        <p:nvSpPr>
          <p:cNvPr id="10" name="TextBox 9">
            <a:extLst>
              <a:ext uri="{FF2B5EF4-FFF2-40B4-BE49-F238E27FC236}">
                <a16:creationId xmlns:a16="http://schemas.microsoft.com/office/drawing/2014/main" id="{7CD2B29D-869A-45DF-89D8-83401D5971A9}"/>
              </a:ext>
            </a:extLst>
          </p:cNvPr>
          <p:cNvSpPr txBox="1"/>
          <p:nvPr/>
        </p:nvSpPr>
        <p:spPr>
          <a:xfrm>
            <a:off x="838199" y="4281785"/>
            <a:ext cx="10441781" cy="707886"/>
          </a:xfrm>
          <a:prstGeom prst="rect">
            <a:avLst/>
          </a:prstGeom>
          <a:noFill/>
        </p:spPr>
        <p:txBody>
          <a:bodyPr wrap="square">
            <a:spAutoFit/>
          </a:bodyPr>
          <a:lstStyle/>
          <a:p>
            <a:r>
              <a:rPr lang="en-AU" sz="2000" dirty="0"/>
              <a:t>where R is the resistance in Ω (Ohm), ρ is the resistivity of the material in (Ω*m), L is the length of the wire and A is the cross-sectional area of the wire.</a:t>
            </a:r>
          </a:p>
        </p:txBody>
      </p:sp>
    </p:spTree>
    <p:extLst>
      <p:ext uri="{BB962C8B-B14F-4D97-AF65-F5344CB8AC3E}">
        <p14:creationId xmlns:p14="http://schemas.microsoft.com/office/powerpoint/2010/main" val="1210704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8F3A7-7BAA-4AE5-A484-4FB0A9815268}"/>
              </a:ext>
            </a:extLst>
          </p:cNvPr>
          <p:cNvSpPr>
            <a:spLocks noGrp="1"/>
          </p:cNvSpPr>
          <p:nvPr>
            <p:ph type="title"/>
          </p:nvPr>
        </p:nvSpPr>
        <p:spPr/>
        <p:txBody>
          <a:bodyPr/>
          <a:lstStyle/>
          <a:p>
            <a:r>
              <a:rPr lang="en-AU" dirty="0"/>
              <a:t>Ohm’s Law</a:t>
            </a:r>
          </a:p>
        </p:txBody>
      </p:sp>
      <p:sp>
        <p:nvSpPr>
          <p:cNvPr id="9" name="TextBox 8">
            <a:extLst>
              <a:ext uri="{FF2B5EF4-FFF2-40B4-BE49-F238E27FC236}">
                <a16:creationId xmlns:a16="http://schemas.microsoft.com/office/drawing/2014/main" id="{10F65968-D486-48F4-A4D3-DD4A81C17ECD}"/>
              </a:ext>
            </a:extLst>
          </p:cNvPr>
          <p:cNvSpPr txBox="1"/>
          <p:nvPr/>
        </p:nvSpPr>
        <p:spPr>
          <a:xfrm>
            <a:off x="962619" y="1607255"/>
            <a:ext cx="10617399" cy="707886"/>
          </a:xfrm>
          <a:prstGeom prst="rect">
            <a:avLst/>
          </a:prstGeom>
          <a:noFill/>
        </p:spPr>
        <p:txBody>
          <a:bodyPr wrap="square">
            <a:spAutoFit/>
          </a:bodyPr>
          <a:lstStyle/>
          <a:p>
            <a:r>
              <a:rPr lang="en-AU" sz="2000" dirty="0"/>
              <a:t>At a constant temperature, the electrical current flowing through a fixed linear resistance is directly proportional to the voltage applied across it, and also inversely proportional to the resistance.</a:t>
            </a:r>
          </a:p>
        </p:txBody>
      </p:sp>
      <p:pic>
        <p:nvPicPr>
          <p:cNvPr id="7" name="Picture 6" descr="Text&#10;&#10;Description automatically generated">
            <a:extLst>
              <a:ext uri="{FF2B5EF4-FFF2-40B4-BE49-F238E27FC236}">
                <a16:creationId xmlns:a16="http://schemas.microsoft.com/office/drawing/2014/main" id="{4938D58A-DC41-4748-A6AF-77B01FE0C491}"/>
              </a:ext>
            </a:extLst>
          </p:cNvPr>
          <p:cNvPicPr>
            <a:picLocks noChangeAspect="1"/>
          </p:cNvPicPr>
          <p:nvPr/>
        </p:nvPicPr>
        <p:blipFill rotWithShape="1">
          <a:blip r:embed="rId2"/>
          <a:srcRect l="4701"/>
          <a:stretch/>
        </p:blipFill>
        <p:spPr>
          <a:xfrm>
            <a:off x="4536280" y="2495550"/>
            <a:ext cx="2124075" cy="1295400"/>
          </a:xfrm>
          <a:prstGeom prst="rect">
            <a:avLst/>
          </a:prstGeom>
        </p:spPr>
      </p:pic>
      <p:sp>
        <p:nvSpPr>
          <p:cNvPr id="12" name="TextBox 11">
            <a:extLst>
              <a:ext uri="{FF2B5EF4-FFF2-40B4-BE49-F238E27FC236}">
                <a16:creationId xmlns:a16="http://schemas.microsoft.com/office/drawing/2014/main" id="{88837558-09AC-4E32-9805-3B5990AEF90C}"/>
              </a:ext>
            </a:extLst>
          </p:cNvPr>
          <p:cNvSpPr txBox="1"/>
          <p:nvPr/>
        </p:nvSpPr>
        <p:spPr>
          <a:xfrm>
            <a:off x="962619" y="4305985"/>
            <a:ext cx="10281644" cy="707886"/>
          </a:xfrm>
          <a:prstGeom prst="rect">
            <a:avLst/>
          </a:prstGeom>
          <a:noFill/>
        </p:spPr>
        <p:txBody>
          <a:bodyPr wrap="square">
            <a:spAutoFit/>
          </a:bodyPr>
          <a:lstStyle/>
          <a:p>
            <a:r>
              <a:rPr lang="en-AU" sz="2000" dirty="0"/>
              <a:t>We can define electrical energy (E) as the energy generated by the movement of electrons from one point to another. </a:t>
            </a:r>
          </a:p>
        </p:txBody>
      </p:sp>
      <p:sp>
        <p:nvSpPr>
          <p:cNvPr id="14" name="TextBox 13">
            <a:extLst>
              <a:ext uri="{FF2B5EF4-FFF2-40B4-BE49-F238E27FC236}">
                <a16:creationId xmlns:a16="http://schemas.microsoft.com/office/drawing/2014/main" id="{3E5A0AB3-0159-425F-96EA-D0C5B5B61F80}"/>
              </a:ext>
            </a:extLst>
          </p:cNvPr>
          <p:cNvSpPr txBox="1"/>
          <p:nvPr/>
        </p:nvSpPr>
        <p:spPr>
          <a:xfrm>
            <a:off x="962618" y="5320129"/>
            <a:ext cx="10074475" cy="707886"/>
          </a:xfrm>
          <a:prstGeom prst="rect">
            <a:avLst/>
          </a:prstGeom>
          <a:noFill/>
        </p:spPr>
        <p:txBody>
          <a:bodyPr wrap="square">
            <a:spAutoFit/>
          </a:bodyPr>
          <a:lstStyle/>
          <a:p>
            <a:r>
              <a:rPr lang="en-AU" sz="2000" dirty="0"/>
              <a:t>E = </a:t>
            </a:r>
            <a:r>
              <a:rPr lang="en-AU" sz="2000" dirty="0" err="1"/>
              <a:t>qV</a:t>
            </a:r>
            <a:r>
              <a:rPr lang="en-AU" sz="2000" dirty="0"/>
              <a:t>, where E is the electric energy, V is the voltage, and q is the amount of charge moved in the time interval under consideration. The unit of energy is Joule (J).</a:t>
            </a:r>
          </a:p>
        </p:txBody>
      </p:sp>
      <p:pic>
        <p:nvPicPr>
          <p:cNvPr id="3" name="Picture 2"/>
          <p:cNvPicPr>
            <a:picLocks noChangeAspect="1"/>
          </p:cNvPicPr>
          <p:nvPr/>
        </p:nvPicPr>
        <p:blipFill rotWithShape="1">
          <a:blip r:embed="rId3"/>
          <a:srcRect l="3538"/>
          <a:stretch/>
        </p:blipFill>
        <p:spPr>
          <a:xfrm>
            <a:off x="7084194" y="2621399"/>
            <a:ext cx="1865144" cy="1247775"/>
          </a:xfrm>
          <a:prstGeom prst="rect">
            <a:avLst/>
          </a:prstGeom>
        </p:spPr>
      </p:pic>
    </p:spTree>
    <p:extLst>
      <p:ext uri="{BB962C8B-B14F-4D97-AF65-F5344CB8AC3E}">
        <p14:creationId xmlns:p14="http://schemas.microsoft.com/office/powerpoint/2010/main" val="3067267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8F3A7-7BAA-4AE5-A484-4FB0A9815268}"/>
              </a:ext>
            </a:extLst>
          </p:cNvPr>
          <p:cNvSpPr>
            <a:spLocks noGrp="1"/>
          </p:cNvSpPr>
          <p:nvPr>
            <p:ph type="title"/>
          </p:nvPr>
        </p:nvSpPr>
        <p:spPr/>
        <p:txBody>
          <a:bodyPr/>
          <a:lstStyle/>
          <a:p>
            <a:r>
              <a:rPr lang="en-AU" dirty="0"/>
              <a:t>Electric power </a:t>
            </a:r>
          </a:p>
        </p:txBody>
      </p:sp>
      <p:sp>
        <p:nvSpPr>
          <p:cNvPr id="9" name="TextBox 8">
            <a:extLst>
              <a:ext uri="{FF2B5EF4-FFF2-40B4-BE49-F238E27FC236}">
                <a16:creationId xmlns:a16="http://schemas.microsoft.com/office/drawing/2014/main" id="{10F65968-D486-48F4-A4D3-DD4A81C17ECD}"/>
              </a:ext>
            </a:extLst>
          </p:cNvPr>
          <p:cNvSpPr txBox="1"/>
          <p:nvPr/>
        </p:nvSpPr>
        <p:spPr>
          <a:xfrm>
            <a:off x="962619" y="1607255"/>
            <a:ext cx="10617399" cy="707886"/>
          </a:xfrm>
          <a:prstGeom prst="rect">
            <a:avLst/>
          </a:prstGeom>
          <a:noFill/>
        </p:spPr>
        <p:txBody>
          <a:bodyPr wrap="square">
            <a:spAutoFit/>
          </a:bodyPr>
          <a:lstStyle/>
          <a:p>
            <a:r>
              <a:rPr lang="en-GB" sz="2000" dirty="0"/>
              <a:t>Electric power is the rate, per unit time, at which electrical energy is transferred by an electric circuit. The unit of power is the watt (W), one joule per second. It can be calculated as</a:t>
            </a:r>
            <a:endParaRPr lang="en-AU" sz="2000" dirty="0"/>
          </a:p>
        </p:txBody>
      </p:sp>
      <p:pic>
        <p:nvPicPr>
          <p:cNvPr id="5" name="Picture 4" descr="Text&#10;&#10;Description automatically generated">
            <a:extLst>
              <a:ext uri="{FF2B5EF4-FFF2-40B4-BE49-F238E27FC236}">
                <a16:creationId xmlns:a16="http://schemas.microsoft.com/office/drawing/2014/main" id="{A2E4D400-EC09-41C3-ADE0-1D4E9C15C7A4}"/>
              </a:ext>
            </a:extLst>
          </p:cNvPr>
          <p:cNvPicPr>
            <a:picLocks noChangeAspect="1"/>
          </p:cNvPicPr>
          <p:nvPr/>
        </p:nvPicPr>
        <p:blipFill>
          <a:blip r:embed="rId2"/>
          <a:stretch>
            <a:fillRect/>
          </a:stretch>
        </p:blipFill>
        <p:spPr>
          <a:xfrm>
            <a:off x="3914775" y="2771775"/>
            <a:ext cx="4362450" cy="1314450"/>
          </a:xfrm>
          <a:prstGeom prst="rect">
            <a:avLst/>
          </a:prstGeom>
        </p:spPr>
      </p:pic>
      <p:sp>
        <p:nvSpPr>
          <p:cNvPr id="13" name="TextBox 12">
            <a:extLst>
              <a:ext uri="{FF2B5EF4-FFF2-40B4-BE49-F238E27FC236}">
                <a16:creationId xmlns:a16="http://schemas.microsoft.com/office/drawing/2014/main" id="{BF20BA01-0C23-4451-A11C-16AE954F3D77}"/>
              </a:ext>
            </a:extLst>
          </p:cNvPr>
          <p:cNvSpPr txBox="1"/>
          <p:nvPr/>
        </p:nvSpPr>
        <p:spPr>
          <a:xfrm>
            <a:off x="962619" y="4081194"/>
            <a:ext cx="10617398" cy="707886"/>
          </a:xfrm>
          <a:prstGeom prst="rect">
            <a:avLst/>
          </a:prstGeom>
          <a:noFill/>
        </p:spPr>
        <p:txBody>
          <a:bodyPr wrap="square">
            <a:spAutoFit/>
          </a:bodyPr>
          <a:lstStyle/>
          <a:p>
            <a:r>
              <a:rPr lang="en-AU" sz="2000" dirty="0"/>
              <a:t>On the other hand, to calculate the energy E delivered to a circuit element between time instant t1 and t2, we can integrate power:</a:t>
            </a:r>
          </a:p>
        </p:txBody>
      </p:sp>
      <p:pic>
        <p:nvPicPr>
          <p:cNvPr id="11" name="Picture 10" descr="Graphical user interface, text, application&#10;&#10;Description automatically generated">
            <a:extLst>
              <a:ext uri="{FF2B5EF4-FFF2-40B4-BE49-F238E27FC236}">
                <a16:creationId xmlns:a16="http://schemas.microsoft.com/office/drawing/2014/main" id="{AE81F775-F096-47BD-B7C0-A43A8F5B48A8}"/>
              </a:ext>
            </a:extLst>
          </p:cNvPr>
          <p:cNvPicPr>
            <a:picLocks noChangeAspect="1"/>
          </p:cNvPicPr>
          <p:nvPr/>
        </p:nvPicPr>
        <p:blipFill>
          <a:blip r:embed="rId3"/>
          <a:stretch>
            <a:fillRect/>
          </a:stretch>
        </p:blipFill>
        <p:spPr>
          <a:xfrm>
            <a:off x="4479131" y="4789080"/>
            <a:ext cx="3448050" cy="1200150"/>
          </a:xfrm>
          <a:prstGeom prst="rect">
            <a:avLst/>
          </a:prstGeom>
        </p:spPr>
      </p:pic>
      <p:sp>
        <p:nvSpPr>
          <p:cNvPr id="16" name="TextBox 15">
            <a:extLst>
              <a:ext uri="{FF2B5EF4-FFF2-40B4-BE49-F238E27FC236}">
                <a16:creationId xmlns:a16="http://schemas.microsoft.com/office/drawing/2014/main" id="{FF8A366E-0B63-4271-B130-0F32F1B8C8F5}"/>
              </a:ext>
            </a:extLst>
          </p:cNvPr>
          <p:cNvSpPr txBox="1"/>
          <p:nvPr/>
        </p:nvSpPr>
        <p:spPr>
          <a:xfrm>
            <a:off x="1026914" y="6185801"/>
            <a:ext cx="6097190" cy="400110"/>
          </a:xfrm>
          <a:prstGeom prst="rect">
            <a:avLst/>
          </a:prstGeom>
          <a:noFill/>
        </p:spPr>
        <p:txBody>
          <a:bodyPr wrap="square">
            <a:spAutoFit/>
          </a:bodyPr>
          <a:lstStyle/>
          <a:p>
            <a:r>
              <a:rPr lang="en-AU" sz="2000" dirty="0"/>
              <a:t>If the power is constant, it can be simplified as 𝐸 = 𝑃𝑡</a:t>
            </a:r>
          </a:p>
        </p:txBody>
      </p:sp>
    </p:spTree>
    <p:extLst>
      <p:ext uri="{BB962C8B-B14F-4D97-AF65-F5344CB8AC3E}">
        <p14:creationId xmlns:p14="http://schemas.microsoft.com/office/powerpoint/2010/main" val="544550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5872" y="0"/>
            <a:ext cx="9810750" cy="2419350"/>
          </a:xfrm>
          <a:prstGeom prst="rect">
            <a:avLst/>
          </a:prstGeom>
        </p:spPr>
      </p:pic>
      <p:grpSp>
        <p:nvGrpSpPr>
          <p:cNvPr id="5" name="Group 4"/>
          <p:cNvGrpSpPr/>
          <p:nvPr/>
        </p:nvGrpSpPr>
        <p:grpSpPr>
          <a:xfrm>
            <a:off x="1344345" y="2419350"/>
            <a:ext cx="9522277" cy="3924617"/>
            <a:chOff x="1344345" y="2419350"/>
            <a:chExt cx="9522277" cy="3924617"/>
          </a:xfrm>
        </p:grpSpPr>
        <p:pic>
          <p:nvPicPr>
            <p:cNvPr id="3" name="Picture 2" descr="C:\Users\12973071\AppData\Local\Temp\WeChat Files\e58b2fc3cb680b9aa10b46e60c45c14.jpg"/>
            <p:cNvPicPr/>
            <p:nvPr/>
          </p:nvPicPr>
          <p:blipFill rotWithShape="1">
            <a:blip r:embed="rId3" cstate="print">
              <a:extLst>
                <a:ext uri="{28A0092B-C50C-407E-A947-70E740481C1C}">
                  <a14:useLocalDpi xmlns:a14="http://schemas.microsoft.com/office/drawing/2010/main" val="0"/>
                </a:ext>
              </a:extLst>
            </a:blip>
            <a:srcRect t="17676" b="33709"/>
            <a:stretch/>
          </p:blipFill>
          <p:spPr bwMode="auto">
            <a:xfrm>
              <a:off x="1344345" y="2419350"/>
              <a:ext cx="9522277" cy="3924617"/>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9090376" y="3355642"/>
              <a:ext cx="1073501" cy="684011"/>
            </a:xfrm>
            <a:prstGeom prst="rect">
              <a:avLst/>
            </a:prstGeom>
            <a:solidFill>
              <a:srgbClr val="DAD5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Tree>
    <p:extLst>
      <p:ext uri="{BB962C8B-B14F-4D97-AF65-F5344CB8AC3E}">
        <p14:creationId xmlns:p14="http://schemas.microsoft.com/office/powerpoint/2010/main" val="297702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2675" y="198437"/>
            <a:ext cx="9848850" cy="1990725"/>
          </a:xfrm>
          <a:prstGeom prst="rect">
            <a:avLst/>
          </a:prstGeom>
        </p:spPr>
      </p:pic>
      <p:pic>
        <p:nvPicPr>
          <p:cNvPr id="3" name="Picture 2"/>
          <p:cNvPicPr/>
          <p:nvPr/>
        </p:nvPicPr>
        <p:blipFill rotWithShape="1">
          <a:blip r:embed="rId3"/>
          <a:srcRect l="12871" t="46810"/>
          <a:stretch/>
        </p:blipFill>
        <p:spPr bwMode="auto">
          <a:xfrm>
            <a:off x="1625600" y="2870200"/>
            <a:ext cx="8416925" cy="17087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454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8762" y="682341"/>
            <a:ext cx="6669021" cy="5333448"/>
          </a:xfrm>
          <a:prstGeom prst="rect">
            <a:avLst/>
          </a:prstGeom>
        </p:spPr>
      </p:pic>
      <p:pic>
        <p:nvPicPr>
          <p:cNvPr id="4" name="Picture 3" descr="Text&#10;&#10;Description automatically generated">
            <a:extLst>
              <a:ext uri="{FF2B5EF4-FFF2-40B4-BE49-F238E27FC236}">
                <a16:creationId xmlns:a16="http://schemas.microsoft.com/office/drawing/2014/main" id="{4938D58A-DC41-4748-A6AF-77B01FE0C491}"/>
              </a:ext>
            </a:extLst>
          </p:cNvPr>
          <p:cNvPicPr>
            <a:picLocks noChangeAspect="1"/>
          </p:cNvPicPr>
          <p:nvPr/>
        </p:nvPicPr>
        <p:blipFill rotWithShape="1">
          <a:blip r:embed="rId3"/>
          <a:srcRect l="4701"/>
          <a:stretch/>
        </p:blipFill>
        <p:spPr>
          <a:xfrm>
            <a:off x="3553272" y="3674818"/>
            <a:ext cx="2124075" cy="1295400"/>
          </a:xfrm>
          <a:prstGeom prst="rect">
            <a:avLst/>
          </a:prstGeom>
        </p:spPr>
      </p:pic>
      <p:pic>
        <p:nvPicPr>
          <p:cNvPr id="5" name="Picture 4"/>
          <p:cNvPicPr/>
          <p:nvPr/>
        </p:nvPicPr>
        <p:blipFill rotWithShape="1">
          <a:blip r:embed="rId4"/>
          <a:srcRect l="9640"/>
          <a:stretch/>
        </p:blipFill>
        <p:spPr>
          <a:xfrm>
            <a:off x="6887783" y="1049155"/>
            <a:ext cx="6250701" cy="5251326"/>
          </a:xfrm>
          <a:prstGeom prst="rect">
            <a:avLst/>
          </a:prstGeom>
        </p:spPr>
      </p:pic>
      <p:pic>
        <p:nvPicPr>
          <p:cNvPr id="6" name="Picture 5"/>
          <p:cNvPicPr>
            <a:picLocks noChangeAspect="1"/>
          </p:cNvPicPr>
          <p:nvPr/>
        </p:nvPicPr>
        <p:blipFill rotWithShape="1">
          <a:blip r:embed="rId5"/>
          <a:srcRect l="3538"/>
          <a:stretch/>
        </p:blipFill>
        <p:spPr>
          <a:xfrm>
            <a:off x="3682737" y="4970218"/>
            <a:ext cx="1865144" cy="1247775"/>
          </a:xfrm>
          <a:prstGeom prst="rect">
            <a:avLst/>
          </a:prstGeom>
        </p:spPr>
      </p:pic>
    </p:spTree>
    <p:extLst>
      <p:ext uri="{BB962C8B-B14F-4D97-AF65-F5344CB8AC3E}">
        <p14:creationId xmlns:p14="http://schemas.microsoft.com/office/powerpoint/2010/main" val="273679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8744</TotalTime>
  <Words>331</Words>
  <Application>Microsoft Office PowerPoint</Application>
  <PresentationFormat>Widescreen</PresentationFormat>
  <Paragraphs>19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Arial-BoldMT</vt:lpstr>
      <vt:lpstr>Arial</vt:lpstr>
      <vt:lpstr>Calibri</vt:lpstr>
      <vt:lpstr>Calibri Light</vt:lpstr>
      <vt:lpstr>Office Theme</vt:lpstr>
      <vt:lpstr>PowerPoint Presentation</vt:lpstr>
      <vt:lpstr>Current</vt:lpstr>
      <vt:lpstr>Current</vt:lpstr>
      <vt:lpstr>Voltage</vt:lpstr>
      <vt:lpstr>Ohm’s Law</vt:lpstr>
      <vt:lpstr>Electric power </vt:lpstr>
      <vt:lpstr>PowerPoint Presentation</vt:lpstr>
      <vt:lpstr>PowerPoint Presentation</vt:lpstr>
      <vt:lpstr>PowerPoint Presentation</vt:lpstr>
      <vt:lpstr>PowerPoint Presentation</vt:lpstr>
      <vt:lpstr>PowerPoint Presentation</vt:lpstr>
    </vt:vector>
  </TitlesOfParts>
  <Company>University of Technology Sydney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Lizhao Song</dc:creator>
  <cp:lastModifiedBy>Xuan Wang</cp:lastModifiedBy>
  <cp:revision>76</cp:revision>
  <dcterms:created xsi:type="dcterms:W3CDTF">2020-07-25T04:27:23Z</dcterms:created>
  <dcterms:modified xsi:type="dcterms:W3CDTF">2021-08-12T05:04:08Z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4f0713-8a76-46fc-9033-3e1b6c45971d_Enabled">
    <vt:lpwstr>true</vt:lpwstr>
  </property>
  <property fmtid="{D5CDD505-2E9C-101B-9397-08002B2CF9AE}" pid="3" name="MSIP_Label_ba4f0713-8a76-46fc-9033-3e1b6c45971d_SetDate">
    <vt:lpwstr>2021-08-06T10:55:09Z</vt:lpwstr>
  </property>
  <property fmtid="{D5CDD505-2E9C-101B-9397-08002B2CF9AE}" pid="4" name="MSIP_Label_ba4f0713-8a76-46fc-9033-3e1b6c45971d_Method">
    <vt:lpwstr>Privileged</vt:lpwstr>
  </property>
  <property fmtid="{D5CDD505-2E9C-101B-9397-08002B2CF9AE}" pid="5" name="MSIP_Label_ba4f0713-8a76-46fc-9033-3e1b6c45971d_Name">
    <vt:lpwstr>UTS-Public</vt:lpwstr>
  </property>
  <property fmtid="{D5CDD505-2E9C-101B-9397-08002B2CF9AE}" pid="6" name="MSIP_Label_ba4f0713-8a76-46fc-9033-3e1b6c45971d_SiteId">
    <vt:lpwstr>e8911c26-cf9f-4a9c-878e-527807be8791</vt:lpwstr>
  </property>
  <property fmtid="{D5CDD505-2E9C-101B-9397-08002B2CF9AE}" pid="7" name="MSIP_Label_ba4f0713-8a76-46fc-9033-3e1b6c45971d_ActionId">
    <vt:lpwstr>73357c90-b1aa-4e86-8eda-c086f825243b</vt:lpwstr>
  </property>
  <property fmtid="{D5CDD505-2E9C-101B-9397-08002B2CF9AE}" pid="8" name="MSIP_Label_ba4f0713-8a76-46fc-9033-3e1b6c45971d_ContentBits">
    <vt:lpwstr>0</vt:lpwstr>
  </property>
</Properties>
</file>