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82" r:id="rId6"/>
    <p:sldId id="259" r:id="rId7"/>
    <p:sldId id="280" r:id="rId8"/>
    <p:sldId id="28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>
      <p:cViewPr varScale="1">
        <p:scale>
          <a:sx n="94" d="100"/>
          <a:sy n="94" d="100"/>
        </p:scale>
        <p:origin x="84" y="35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8/29/2021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8/29/2021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8/29/2021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8/29/2021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8/29/2021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8/29/2021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8/29/2021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5"/>
            <a:ext cx="8679915" cy="1283922"/>
          </a:xfrm>
        </p:spPr>
        <p:txBody>
          <a:bodyPr>
            <a:normAutofit fontScale="90000"/>
          </a:bodyPr>
          <a:lstStyle/>
          <a:p>
            <a:r>
              <a:rPr lang="en-A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Tutorial </a:t>
            </a:r>
            <a:r>
              <a:rPr lang="en-A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04 </a:t>
            </a:r>
            <a:r>
              <a:rPr lang="en-A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AU" b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AU" sz="3300" b="1" dirty="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(</a:t>
            </a:r>
            <a:r>
              <a:rPr lang="en-AU" sz="3300" b="1" dirty="0" err="1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Thévenin’s</a:t>
            </a:r>
            <a:r>
              <a:rPr lang="en-AU" sz="3300" b="1" dirty="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Theorem and Norton’s Theorem)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359428"/>
            <a:ext cx="8673427" cy="1869426"/>
          </a:xfrm>
        </p:spPr>
        <p:txBody>
          <a:bodyPr>
            <a:normAutofit/>
          </a:bodyPr>
          <a:lstStyle/>
          <a:p>
            <a:r>
              <a:rPr lang="en-AU" sz="3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IEEE </a:t>
            </a:r>
            <a:r>
              <a:rPr lang="en-AU" sz="3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48510</a:t>
            </a:r>
            <a:endParaRPr lang="en-AU" sz="30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53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Superposition</a:t>
            </a:r>
            <a:endParaRPr lang="en-AU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37686" y="539306"/>
            <a:ext cx="652020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AU" b="1" dirty="0">
                <a:solidFill>
                  <a:srgbClr val="000000"/>
                </a:solidFill>
                <a:latin typeface="Arial" panose="020B0604020202020204" pitchFamily="34" charset="0"/>
              </a:rPr>
              <a:t>Superposition Theorem</a:t>
            </a:r>
            <a:r>
              <a:rPr lang="en-AU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  <a:r>
              <a:rPr lang="en-A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A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 linear network containing several sources, we </a:t>
            </a:r>
            <a:r>
              <a:rPr lang="en-A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calculate </a:t>
            </a:r>
            <a:r>
              <a:rPr lang="en-A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 response by adding algebraically all </a:t>
            </a:r>
            <a:r>
              <a:rPr lang="en-A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individual </a:t>
            </a:r>
            <a:r>
              <a:rPr lang="en-A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responses caused by each independent </a:t>
            </a:r>
            <a:r>
              <a:rPr lang="en-A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 acting </a:t>
            </a:r>
            <a:r>
              <a:rPr lang="en-A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alone, with all other independent sources set to zero</a:t>
            </a:r>
            <a:r>
              <a:rPr lang="en-A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en-A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can treat several inputs separately, then combine individual responses to obtain the total response. </a:t>
            </a:r>
            <a:r>
              <a:rPr lang="en-A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5237686" y="2616595"/>
            <a:ext cx="6520204" cy="2189086"/>
            <a:chOff x="5314758" y="2594834"/>
            <a:chExt cx="6443134" cy="2189086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845031" y="3376818"/>
              <a:ext cx="4961564" cy="1407102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314758" y="2594834"/>
              <a:ext cx="6443134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n-AU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Setting a voltage source to zero creates a short-circuit. Setting a current source to zero creates an open-circuit. </a:t>
              </a:r>
            </a:p>
          </p:txBody>
        </p:sp>
      </p:grpSp>
      <p:sp>
        <p:nvSpPr>
          <p:cNvPr id="11" name="Rectangle 10"/>
          <p:cNvSpPr/>
          <p:nvPr/>
        </p:nvSpPr>
        <p:spPr>
          <a:xfrm>
            <a:off x="5314757" y="5128645"/>
            <a:ext cx="644313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AU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Limitation: </a:t>
            </a:r>
            <a:r>
              <a:rPr lang="en-AU" dirty="0" smtClean="0">
                <a:latin typeface="Times New Roman" panose="02020603050405020304" pitchFamily="18" charset="0"/>
              </a:rPr>
              <a:t>It </a:t>
            </a:r>
            <a:r>
              <a:rPr lang="en-AU" dirty="0">
                <a:latin typeface="Times New Roman" panose="02020603050405020304" pitchFamily="18" charset="0"/>
              </a:rPr>
              <a:t>is applicable only to linear responses, and thus the most common nonlinear response – power – is not subject to superposition.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17295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b="1" dirty="0" err="1">
                <a:latin typeface="Calibri" panose="020F0502020204030204" pitchFamily="34" charset="0"/>
                <a:cs typeface="Calibri" panose="020F0502020204030204" pitchFamily="34" charset="0"/>
              </a:rPr>
              <a:t>Thévenin’s</a:t>
            </a:r>
            <a:r>
              <a:rPr lang="en-AU" b="1" dirty="0">
                <a:latin typeface="Calibri" panose="020F0502020204030204" pitchFamily="34" charset="0"/>
                <a:cs typeface="Calibri" panose="020F0502020204030204" pitchFamily="34" charset="0"/>
              </a:rPr>
              <a:t> Theorem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6617" y="556562"/>
            <a:ext cx="7115165" cy="1909548"/>
          </a:xfrm>
          <a:ln>
            <a:noFill/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A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Thévenin’s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theorem tells us that it is possible to replace a large portion of 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linear 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circuit (often a complicated and / or uninteresting portion) by 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equivalent 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circuit containing only an independent voltage source in series 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a 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resistor: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allows 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 to </a:t>
            </a:r>
            <a:r>
              <a:rPr lang="en-AU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replace part of a circuit with a practical voltage </a:t>
            </a:r>
            <a:r>
              <a:rPr lang="en-AU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e:</a:t>
            </a: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9681" y="2544760"/>
            <a:ext cx="6177103" cy="237580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857318" y="4999219"/>
            <a:ext cx="712224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Separate 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original circuit into circuits 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(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uninteresting portion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 (load </a:t>
            </a:r>
            <a:r>
              <a:rPr lang="en-A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resisitor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marL="342900" indent="-342900">
              <a:buAutoNum type="arabicPeriod"/>
            </a:pP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Disconnect circuit B and calculate open circuit voltage </a:t>
            </a:r>
            <a:r>
              <a:rPr lang="en-A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Voc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=Vth.</a:t>
            </a:r>
          </a:p>
          <a:p>
            <a:pPr marL="342900" indent="-342900">
              <a:buAutoNum type="arabicPeriod"/>
            </a:pP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 all independent 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sources in circuit A to zero, 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then “looking 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back” into the inactive A 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circuit for equivalent resistor </a:t>
            </a:r>
            <a:r>
              <a:rPr lang="en-A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Rth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0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b="1" dirty="0">
                <a:latin typeface="Calibri" panose="020F0502020204030204" pitchFamily="34" charset="0"/>
                <a:cs typeface="Calibri" panose="020F0502020204030204" pitchFamily="34" charset="0"/>
              </a:rPr>
              <a:t>Norton’s </a:t>
            </a:r>
            <a:r>
              <a:rPr lang="en-A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Theorem </a:t>
            </a:r>
            <a:endParaRPr lang="en-AU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6617" y="556562"/>
            <a:ext cx="7115165" cy="1650930"/>
          </a:xfrm>
          <a:ln>
            <a:noFill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Norton’s 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theorem tells us that it is possible to replace a large portion of a linear circuit by an equivalent circuit containing only an independent current source in parallel with a resistor. </a:t>
            </a:r>
            <a:endParaRPr lang="en-A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allows 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 to </a:t>
            </a:r>
            <a:r>
              <a:rPr lang="en-AU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replace part of a circuit with a practical </a:t>
            </a:r>
            <a:r>
              <a:rPr lang="en-AU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 sourc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e:</a:t>
            </a: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6835" y="2339669"/>
            <a:ext cx="5825590" cy="222247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716617" y="4694325"/>
            <a:ext cx="712224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Separate 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original circuit into circuits 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(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uninteresting portion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 (load resistor). </a:t>
            </a:r>
          </a:p>
          <a:p>
            <a:pPr marL="342900" indent="-342900">
              <a:buAutoNum type="arabicPeriod"/>
            </a:pP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Short-circuit circuit B and calculate the current </a:t>
            </a:r>
            <a:r>
              <a:rPr lang="en-A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AU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A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A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 all independent 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sources in circuit A to zero, 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then “looking 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back” into the inactive A 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circuit for equivalent resistor R</a:t>
            </a:r>
            <a:r>
              <a:rPr lang="en-AU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378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Review  </a:t>
            </a:r>
            <a:endParaRPr lang="en-AU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2037" y="572997"/>
            <a:ext cx="5167578" cy="205094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694793" y="203665"/>
            <a:ext cx="2954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Practical Source 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Equivalence:</a:t>
            </a: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793381" y="2808608"/>
            <a:ext cx="69494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Maximum Power Transfer 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Theorem: </a:t>
            </a:r>
            <a:r>
              <a:rPr lang="en-AU" dirty="0" smtClean="0">
                <a:latin typeface="Times New Roman" panose="02020603050405020304" pitchFamily="18" charset="0"/>
              </a:rPr>
              <a:t>Considering </a:t>
            </a:r>
            <a:r>
              <a:rPr lang="en-AU" dirty="0">
                <a:latin typeface="Times New Roman" panose="02020603050405020304" pitchFamily="18" charset="0"/>
              </a:rPr>
              <a:t>the load resistance connected to a practical voltage source, we denote the power delivered to load RL is PL</a:t>
            </a:r>
            <a:r>
              <a:rPr lang="en-AU" dirty="0" smtClean="0">
                <a:latin typeface="Times New Roman" panose="02020603050405020304" pitchFamily="18" charset="0"/>
              </a:rPr>
              <a:t>.</a:t>
            </a: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4793" y="3816867"/>
            <a:ext cx="2208437" cy="15035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9517" y="5453752"/>
            <a:ext cx="1829461" cy="60243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12564" y="4299595"/>
            <a:ext cx="2479467" cy="1890475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894531" y="5005520"/>
            <a:ext cx="1598454" cy="629694"/>
          </a:xfrm>
          <a:prstGeom prst="rect">
            <a:avLst/>
          </a:prstGeom>
        </p:spPr>
      </p:pic>
      <p:grpSp>
        <p:nvGrpSpPr>
          <p:cNvPr id="19" name="Group 18"/>
          <p:cNvGrpSpPr/>
          <p:nvPr/>
        </p:nvGrpSpPr>
        <p:grpSpPr>
          <a:xfrm>
            <a:off x="8151145" y="4386232"/>
            <a:ext cx="1231057" cy="467424"/>
            <a:chOff x="6139465" y="3051232"/>
            <a:chExt cx="1231057" cy="467424"/>
          </a:xfrm>
        </p:grpSpPr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588872" y="3051232"/>
              <a:ext cx="781650" cy="364770"/>
            </a:xfrm>
            <a:prstGeom prst="rect">
              <a:avLst/>
            </a:prstGeom>
          </p:spPr>
        </p:pic>
        <p:cxnSp>
          <p:nvCxnSpPr>
            <p:cNvPr id="21" name="Straight Arrow Connector 20"/>
            <p:cNvCxnSpPr/>
            <p:nvPr/>
          </p:nvCxnSpPr>
          <p:spPr>
            <a:xfrm flipV="1">
              <a:off x="6139465" y="3298438"/>
              <a:ext cx="449407" cy="220218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38473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tla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A1561C7AC61740AC0C42373ECAF626" ma:contentTypeVersion="14" ma:contentTypeDescription="Create a new document." ma:contentTypeScope="" ma:versionID="f1aa1bd1f5fdd942b2ba384a18270bc2">
  <xsd:schema xmlns:xsd="http://www.w3.org/2001/XMLSchema" xmlns:xs="http://www.w3.org/2001/XMLSchema" xmlns:p="http://schemas.microsoft.com/office/2006/metadata/properties" xmlns:ns3="0fb774b7-0571-4e61-9f02-9eb8691563b7" xmlns:ns4="4a3a446d-7f3a-4d3c-9240-ab7cb2625859" targetNamespace="http://schemas.microsoft.com/office/2006/metadata/properties" ma:root="true" ma:fieldsID="824d4269a3d31066be437e5609946300" ns3:_="" ns4:_="">
    <xsd:import namespace="0fb774b7-0571-4e61-9f02-9eb8691563b7"/>
    <xsd:import namespace="4a3a446d-7f3a-4d3c-9240-ab7cb262585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b774b7-0571-4e61-9f02-9eb8691563b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3a446d-7f3a-4d3c-9240-ab7cb2625859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5556645-FE7A-4AF4-94E6-1D3BE3064F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b774b7-0571-4e61-9f02-9eb8691563b7"/>
    <ds:schemaRef ds:uri="4a3a446d-7f3a-4d3c-9240-ab7cb26258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1969CE7-E234-4375-B1DC-556ABC5FCD7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389D0BE-354A-41B3-B67B-720491CB1271}">
  <ds:schemaRefs>
    <ds:schemaRef ds:uri="http://schemas.microsoft.com/office/2006/documentManagement/types"/>
    <ds:schemaRef ds:uri="4a3a446d-7f3a-4d3c-9240-ab7cb2625859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0fb774b7-0571-4e61-9f02-9eb8691563b7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885</TotalTime>
  <Words>363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Rockwell</vt:lpstr>
      <vt:lpstr>Times New Roman</vt:lpstr>
      <vt:lpstr>Wingdings</vt:lpstr>
      <vt:lpstr>Atlas</vt:lpstr>
      <vt:lpstr>Tutorial 04  (Thévenin’s Theorem and Norton’s Theorem)</vt:lpstr>
      <vt:lpstr>Superposition</vt:lpstr>
      <vt:lpstr>Thévenin’s Theorem </vt:lpstr>
      <vt:lpstr>Norton’s Theorem </vt:lpstr>
      <vt:lpstr>Review  </vt:lpstr>
    </vt:vector>
  </TitlesOfParts>
  <Company>University of Technology Sydney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Tutorial 04</dc:title>
  <dc:creator>Maral Ansari</dc:creator>
  <cp:lastModifiedBy>Peiyuan Qin</cp:lastModifiedBy>
  <cp:revision>54</cp:revision>
  <dcterms:created xsi:type="dcterms:W3CDTF">2021-03-14T01:05:52Z</dcterms:created>
  <dcterms:modified xsi:type="dcterms:W3CDTF">2021-08-29T12:44:03Z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0x010100EAA1561C7AC61740AC0C42373ECAF626</vt:lpwstr>
  </property>
  <property fmtid="{D5CDD505-2E9C-101B-9397-08002B2CF9AE}" pid="3" name="MSIP_Label_51a6c3db-1667-4f49-995a-8b9973972958_Enabled">
    <vt:lpwstr>true</vt:lpwstr>
  </property>
  <property fmtid="{D5CDD505-2E9C-101B-9397-08002B2CF9AE}" pid="4" name="MSIP_Label_51a6c3db-1667-4f49-995a-8b9973972958_SetDate">
    <vt:lpwstr>2021-08-29T12:39:57Z</vt:lpwstr>
  </property>
  <property fmtid="{D5CDD505-2E9C-101B-9397-08002B2CF9AE}" pid="5" name="MSIP_Label_51a6c3db-1667-4f49-995a-8b9973972958_Method">
    <vt:lpwstr>Standard</vt:lpwstr>
  </property>
  <property fmtid="{D5CDD505-2E9C-101B-9397-08002B2CF9AE}" pid="6" name="MSIP_Label_51a6c3db-1667-4f49-995a-8b9973972958_Name">
    <vt:lpwstr>UTS-Internal</vt:lpwstr>
  </property>
  <property fmtid="{D5CDD505-2E9C-101B-9397-08002B2CF9AE}" pid="7" name="MSIP_Label_51a6c3db-1667-4f49-995a-8b9973972958_SiteId">
    <vt:lpwstr>e8911c26-cf9f-4a9c-878e-527807be8791</vt:lpwstr>
  </property>
  <property fmtid="{D5CDD505-2E9C-101B-9397-08002B2CF9AE}" pid="8" name="MSIP_Label_51a6c3db-1667-4f49-995a-8b9973972958_ActionId">
    <vt:lpwstr>e13b0d1f-d6d9-474e-8779-b9af142a07de</vt:lpwstr>
  </property>
  <property fmtid="{D5CDD505-2E9C-101B-9397-08002B2CF9AE}" pid="9" name="MSIP_Label_51a6c3db-1667-4f49-995a-8b9973972958_ContentBits">
    <vt:lpwstr>0</vt:lpwstr>
  </property>
</Properties>
</file>