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9" r:id="rId6"/>
    <p:sldId id="280" r:id="rId7"/>
    <p:sldId id="283" r:id="rId8"/>
    <p:sldId id="284" r:id="rId9"/>
    <p:sldId id="287" r:id="rId10"/>
    <p:sldId id="289" r:id="rId11"/>
    <p:sldId id="290" r:id="rId12"/>
    <p:sldId id="292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94" d="100"/>
          <a:sy n="94" d="100"/>
        </p:scale>
        <p:origin x="84" y="35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10/4/2021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5"/>
            <a:ext cx="8679915" cy="1283922"/>
          </a:xfrm>
        </p:spPr>
        <p:txBody>
          <a:bodyPr>
            <a:normAutofit fontScale="90000"/>
          </a:bodyPr>
          <a:lstStyle/>
          <a:p>
            <a:r>
              <a:rPr lang="en-A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Tutorial </a:t>
            </a:r>
            <a:r>
              <a:rPr lang="en-A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08 </a:t>
            </a:r>
            <a:r>
              <a:rPr lang="en-A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AU" b="1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AU" sz="5300" b="1" dirty="0" smtClean="0"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(Diodes)</a:t>
            </a:r>
            <a:endParaRPr lang="en-AU" sz="5300" b="1" dirty="0"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359428"/>
            <a:ext cx="8673427" cy="1869426"/>
          </a:xfrm>
        </p:spPr>
        <p:txBody>
          <a:bodyPr>
            <a:normAutofit/>
          </a:bodyPr>
          <a:lstStyle/>
          <a:p>
            <a:r>
              <a:rPr lang="en-AU" sz="3000" b="1" smtClean="0">
                <a:latin typeface="Calibri" panose="020F0502020204030204" pitchFamily="34" charset="0"/>
                <a:cs typeface="Calibri" panose="020F0502020204030204" pitchFamily="34" charset="0"/>
              </a:rPr>
              <a:t>IEEE </a:t>
            </a:r>
            <a:r>
              <a:rPr lang="en-AU" sz="3000" b="1" smtClean="0">
                <a:latin typeface="Calibri" panose="020F0502020204030204" pitchFamily="34" charset="0"/>
                <a:cs typeface="Calibri" panose="020F0502020204030204" pitchFamily="34" charset="0"/>
              </a:rPr>
              <a:t>48510</a:t>
            </a:r>
            <a:endParaRPr lang="en-AU" sz="30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1533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Diode</a:t>
            </a:r>
            <a:endParaRPr lang="en-AU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6617" y="556562"/>
            <a:ext cx="7115165" cy="838129"/>
          </a:xfrm>
          <a:ln>
            <a:noFill/>
          </a:ln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A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Linear element: </a:t>
            </a: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relationship between “cause” and “effect” is a straight line through the </a:t>
            </a: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origin</a:t>
            </a: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49969" y="1296348"/>
            <a:ext cx="1637619" cy="1432371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716617" y="3006840"/>
            <a:ext cx="711516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AU" dirty="0">
                <a:solidFill>
                  <a:srgbClr val="000000"/>
                </a:solidFill>
                <a:latin typeface="Times New Roman" panose="02020603050405020304" pitchFamily="18" charset="0"/>
              </a:rPr>
              <a:t>The diode is clearly a </a:t>
            </a:r>
            <a:r>
              <a:rPr lang="en-A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nonlinear </a:t>
            </a:r>
            <a:r>
              <a:rPr lang="en-AU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element: </a:t>
            </a:r>
            <a:r>
              <a:rPr lang="en-A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its </a:t>
            </a:r>
            <a:r>
              <a:rPr lang="en-AU" dirty="0">
                <a:solidFill>
                  <a:srgbClr val="000000"/>
                </a:solidFill>
                <a:latin typeface="Times New Roman" panose="02020603050405020304" pitchFamily="18" charset="0"/>
              </a:rPr>
              <a:t>characteristic is not a straight line through the origin! The </a:t>
            </a:r>
            <a:r>
              <a:rPr lang="en-AU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</a:t>
            </a:r>
            <a:r>
              <a:rPr lang="en-AU" i="1" dirty="0">
                <a:solidFill>
                  <a:srgbClr val="000000"/>
                </a:solidFill>
                <a:latin typeface="Times New Roman" panose="02020603050405020304" pitchFamily="18" charset="0"/>
              </a:rPr>
              <a:t>-v</a:t>
            </a:r>
            <a:r>
              <a:rPr lang="en-AU" dirty="0">
                <a:solidFill>
                  <a:srgbClr val="000000"/>
                </a:solidFill>
                <a:latin typeface="Times New Roman" panose="02020603050405020304" pitchFamily="18" charset="0"/>
              </a:rPr>
              <a:t> characteristic can be divided up into three </a:t>
            </a:r>
            <a:r>
              <a:rPr lang="en-A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distinct regions</a:t>
            </a:r>
            <a:r>
              <a:rPr lang="en-AU" dirty="0">
                <a:solidFill>
                  <a:srgbClr val="000000"/>
                </a:solidFill>
                <a:latin typeface="Times New Roman" panose="02020603050405020304" pitchFamily="18" charset="0"/>
              </a:rPr>
              <a:t>:</a:t>
            </a:r>
            <a:endParaRPr lang="en-AU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36446" y="3668027"/>
            <a:ext cx="3353955" cy="298677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68699" y="4106142"/>
            <a:ext cx="3967747" cy="1546512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43104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Forward-Bias Region</a:t>
            </a:r>
            <a:endParaRPr lang="en-AU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8908" y="2750603"/>
            <a:ext cx="7503092" cy="1941469"/>
          </a:xfrm>
          <a:ln>
            <a:noFill/>
          </a:ln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forward-bias region of operation is entered </a:t>
            </a:r>
            <a:r>
              <a:rPr lang="en-A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the terminal voltage </a:t>
            </a:r>
            <a:r>
              <a:rPr lang="en-AU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A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positive</a:t>
            </a: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There is not much increase in current until the “internal barrier voltage” </a:t>
            </a: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overcome </a:t>
            </a: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(approximately 0.6 V in silicon). Then large conduction results. </a:t>
            </a:r>
            <a:r>
              <a:rPr lang="en-A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A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“fully conducting” </a:t>
            </a:r>
            <a:r>
              <a:rPr lang="en-A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diode, the voltage </a:t>
            </a:r>
            <a:r>
              <a:rPr lang="en-A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drop lies in a narrow range, approximately 0.6 to 0.8 V for silicon.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0447" y="298469"/>
            <a:ext cx="2753590" cy="2452135"/>
          </a:xfrm>
          <a:prstGeom prst="rect">
            <a:avLst/>
          </a:prstGeom>
        </p:spPr>
      </p:pic>
      <p:grpSp>
        <p:nvGrpSpPr>
          <p:cNvPr id="13" name="Group 12"/>
          <p:cNvGrpSpPr/>
          <p:nvPr/>
        </p:nvGrpSpPr>
        <p:grpSpPr>
          <a:xfrm>
            <a:off x="6622472" y="1028578"/>
            <a:ext cx="3777673" cy="962812"/>
            <a:chOff x="6622472" y="1028578"/>
            <a:chExt cx="3777673" cy="962812"/>
          </a:xfrm>
        </p:grpSpPr>
        <p:grpSp>
          <p:nvGrpSpPr>
            <p:cNvPr id="11" name="Group 10"/>
            <p:cNvGrpSpPr/>
            <p:nvPr/>
          </p:nvGrpSpPr>
          <p:grpSpPr>
            <a:xfrm>
              <a:off x="6622472" y="1399742"/>
              <a:ext cx="3777673" cy="591648"/>
              <a:chOff x="6622472" y="1399742"/>
              <a:chExt cx="3777673" cy="591648"/>
            </a:xfrm>
          </p:grpSpPr>
          <p:pic>
            <p:nvPicPr>
              <p:cNvPr id="5" name="Picture 4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586354" y="1399742"/>
                <a:ext cx="1813791" cy="498793"/>
              </a:xfrm>
              <a:prstGeom prst="rect">
                <a:avLst/>
              </a:prstGeom>
            </p:spPr>
          </p:pic>
          <p:sp>
            <p:nvSpPr>
              <p:cNvPr id="8" name="Oval 7"/>
              <p:cNvSpPr/>
              <p:nvPr/>
            </p:nvSpPr>
            <p:spPr>
              <a:xfrm>
                <a:off x="6622472" y="1732772"/>
                <a:ext cx="1034473" cy="258618"/>
              </a:xfrm>
              <a:prstGeom prst="ellipse">
                <a:avLst/>
              </a:prstGeom>
              <a:noFill/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cxnSp>
            <p:nvCxnSpPr>
              <p:cNvPr id="10" name="Straight Arrow Connector 9"/>
              <p:cNvCxnSpPr>
                <a:stCxn id="8" idx="6"/>
              </p:cNvCxnSpPr>
              <p:nvPr/>
            </p:nvCxnSpPr>
            <p:spPr>
              <a:xfrm flipV="1">
                <a:off x="7656945" y="1736436"/>
                <a:ext cx="783509" cy="125645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" name="Rectangle 11"/>
            <p:cNvSpPr/>
            <p:nvPr/>
          </p:nvSpPr>
          <p:spPr>
            <a:xfrm>
              <a:off x="8445764" y="1028578"/>
              <a:ext cx="195438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AU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Shockley equation </a:t>
              </a:r>
              <a:endParaRPr lang="en-AU" dirty="0"/>
            </a:p>
          </p:txBody>
        </p:sp>
      </p:grpSp>
    </p:spTree>
    <p:extLst>
      <p:ext uri="{BB962C8B-B14F-4D97-AF65-F5344CB8AC3E}">
        <p14:creationId xmlns:p14="http://schemas.microsoft.com/office/powerpoint/2010/main" val="2183781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Reverse-Bias Region</a:t>
            </a:r>
            <a:endParaRPr lang="en-AU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8908" y="3017353"/>
            <a:ext cx="7041274" cy="1114695"/>
          </a:xfrm>
          <a:ln>
            <a:noFill/>
          </a:ln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reverse-bias region of operation is entered </a:t>
            </a:r>
            <a:r>
              <a:rPr lang="en-A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the diode voltage v is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A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made negative</a:t>
            </a: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current in the reverse direction is constant and equal to </a:t>
            </a: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(saturation current</a:t>
            </a: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which </a:t>
            </a: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negligibly small.</a:t>
            </a:r>
            <a:endParaRPr lang="en-A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6593" y="298468"/>
            <a:ext cx="2753590" cy="2452135"/>
          </a:xfrm>
          <a:prstGeom prst="rect">
            <a:avLst/>
          </a:prstGeom>
        </p:spPr>
      </p:pic>
      <p:grpSp>
        <p:nvGrpSpPr>
          <p:cNvPr id="12" name="Group 11"/>
          <p:cNvGrpSpPr/>
          <p:nvPr/>
        </p:nvGrpSpPr>
        <p:grpSpPr>
          <a:xfrm>
            <a:off x="5796973" y="1003232"/>
            <a:ext cx="2026869" cy="1024611"/>
            <a:chOff x="4540827" y="1003233"/>
            <a:chExt cx="2026869" cy="1024611"/>
          </a:xfrm>
        </p:grpSpPr>
        <p:grpSp>
          <p:nvGrpSpPr>
            <p:cNvPr id="11" name="Group 10"/>
            <p:cNvGrpSpPr/>
            <p:nvPr/>
          </p:nvGrpSpPr>
          <p:grpSpPr>
            <a:xfrm>
              <a:off x="5384800" y="1413164"/>
              <a:ext cx="1182896" cy="614680"/>
              <a:chOff x="5384800" y="1413164"/>
              <a:chExt cx="1182896" cy="614680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5533223" y="1769226"/>
                <a:ext cx="1034473" cy="258618"/>
              </a:xfrm>
              <a:prstGeom prst="ellipse">
                <a:avLst/>
              </a:prstGeom>
              <a:noFill/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cxnSp>
            <p:nvCxnSpPr>
              <p:cNvPr id="10" name="Straight Arrow Connector 9"/>
              <p:cNvCxnSpPr/>
              <p:nvPr/>
            </p:nvCxnSpPr>
            <p:spPr>
              <a:xfrm flipH="1" flipV="1">
                <a:off x="5384800" y="1413164"/>
                <a:ext cx="395362" cy="356061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40827" y="1003233"/>
              <a:ext cx="843973" cy="40993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64896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Breakdown Region</a:t>
            </a:r>
            <a:endParaRPr lang="en-AU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8908" y="3017353"/>
            <a:ext cx="7041274" cy="1114695"/>
          </a:xfrm>
          <a:ln>
            <a:noFill/>
          </a:ln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breakdown region is entered when the magnitude of the reverse </a:t>
            </a: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voltage exceeds </a:t>
            </a: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threshold value </a:t>
            </a: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called the breakdown voltage V</a:t>
            </a:r>
            <a:r>
              <a:rPr lang="en-AU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ZK</a:t>
            </a: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 much higher than the forward conduction voltage. The Breakdown is only exploited in certain types of diodes, e.g., </a:t>
            </a:r>
            <a:r>
              <a:rPr lang="en-A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Zener</a:t>
            </a: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diode.</a:t>
            </a:r>
            <a:endParaRPr lang="en-A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6593" y="298468"/>
            <a:ext cx="2753590" cy="2452135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 rot="5400000">
            <a:off x="6165066" y="1860717"/>
            <a:ext cx="1034473" cy="36211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" name="Rectangle 3"/>
          <p:cNvSpPr/>
          <p:nvPr/>
        </p:nvSpPr>
        <p:spPr>
          <a:xfrm>
            <a:off x="4688908" y="4542023"/>
            <a:ext cx="17876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b="1" dirty="0">
                <a:solidFill>
                  <a:srgbClr val="000000"/>
                </a:solidFill>
                <a:latin typeface="Arial" panose="020B0604020202020204" pitchFamily="34" charset="0"/>
              </a:rPr>
              <a:t>Diode Symbol </a:t>
            </a:r>
            <a:endParaRPr lang="en-AU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63358" y="4542023"/>
            <a:ext cx="993247" cy="2250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567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b="1" dirty="0">
                <a:latin typeface="Calibri" panose="020F0502020204030204" pitchFamily="34" charset="0"/>
                <a:cs typeface="Calibri" panose="020F0502020204030204" pitchFamily="34" charset="0"/>
              </a:rPr>
              <a:t>Analysis Techniques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4516180" y="554398"/>
            <a:ext cx="738909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AU" b="1" dirty="0" smtClean="0">
                <a:solidFill>
                  <a:srgbClr val="0000FF"/>
                </a:solidFill>
                <a:latin typeface="Arial" panose="020B0604020202020204" pitchFamily="34" charset="0"/>
              </a:rPr>
              <a:t>Linear modelling: </a:t>
            </a:r>
            <a:r>
              <a:rPr lang="en-A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substitute </a:t>
            </a:r>
            <a:r>
              <a:rPr lang="en-AU" dirty="0">
                <a:solidFill>
                  <a:srgbClr val="000000"/>
                </a:solidFill>
                <a:latin typeface="Times New Roman" panose="02020603050405020304" pitchFamily="18" charset="0"/>
              </a:rPr>
              <a:t>a linear circuit model in place of the actual </a:t>
            </a:r>
            <a:r>
              <a:rPr lang="en-A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diode. </a:t>
            </a:r>
            <a:endParaRPr lang="en-AU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16180" y="1434007"/>
            <a:ext cx="39100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>
                <a:solidFill>
                  <a:srgbClr val="FF0000"/>
                </a:solidFill>
                <a:latin typeface="Times New Roman" panose="02020603050405020304" pitchFamily="18" charset="0"/>
              </a:rPr>
              <a:t>The Ideal Diode Model</a:t>
            </a:r>
            <a:r>
              <a:rPr lang="en-AU" dirty="0">
                <a:latin typeface="Times New Roman" panose="02020603050405020304" pitchFamily="18" charset="0"/>
              </a:rPr>
              <a:t>: an ideal switch.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90479" y="1917167"/>
            <a:ext cx="2998088" cy="230815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579391" y="4394054"/>
            <a:ext cx="73258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AU" dirty="0">
                <a:solidFill>
                  <a:srgbClr val="000000"/>
                </a:solidFill>
                <a:latin typeface="Times New Roman" panose="02020603050405020304" pitchFamily="18" charset="0"/>
              </a:rPr>
              <a:t>To determine which of these states the diode is in, we have to determine the conditions imposed upon the diode by an external circuit. </a:t>
            </a:r>
            <a:endParaRPr lang="en-AU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48229" y="2462721"/>
            <a:ext cx="1924050" cy="9144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72862" y="5170519"/>
            <a:ext cx="2115705" cy="143722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85514" y="5082524"/>
            <a:ext cx="1691602" cy="1525215"/>
          </a:xfrm>
          <a:prstGeom prst="rect">
            <a:avLst/>
          </a:prstGeom>
        </p:spPr>
      </p:pic>
      <p:sp>
        <p:nvSpPr>
          <p:cNvPr id="11" name="Right Arrow 10"/>
          <p:cNvSpPr/>
          <p:nvPr/>
        </p:nvSpPr>
        <p:spPr>
          <a:xfrm>
            <a:off x="8176441" y="5837783"/>
            <a:ext cx="434109" cy="2601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13067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Linear Modelling</a:t>
            </a:r>
            <a:endParaRPr lang="en-AU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76483" y="621207"/>
            <a:ext cx="742878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AU" dirty="0">
                <a:solidFill>
                  <a:srgbClr val="FF0000"/>
                </a:solidFill>
                <a:latin typeface="Times New Roman" panose="02020603050405020304" pitchFamily="18" charset="0"/>
              </a:rPr>
              <a:t>The </a:t>
            </a:r>
            <a:r>
              <a:rPr lang="en-AU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Constant Voltage Drop Model</a:t>
            </a:r>
            <a:r>
              <a:rPr lang="en-AU" dirty="0">
                <a:latin typeface="Times New Roman" panose="02020603050405020304" pitchFamily="18" charset="0"/>
              </a:rPr>
              <a:t>: </a:t>
            </a:r>
            <a:r>
              <a:rPr lang="en-AU" dirty="0" smtClean="0">
                <a:latin typeface="Times New Roman" panose="02020603050405020304" pitchFamily="18" charset="0"/>
              </a:rPr>
              <a:t>take into </a:t>
            </a:r>
            <a:r>
              <a:rPr lang="en-AU" dirty="0">
                <a:latin typeface="Times New Roman" panose="02020603050405020304" pitchFamily="18" charset="0"/>
              </a:rPr>
              <a:t>account </a:t>
            </a:r>
            <a:r>
              <a:rPr lang="en-AU" dirty="0" smtClean="0">
                <a:latin typeface="Times New Roman" panose="02020603050405020304" pitchFamily="18" charset="0"/>
              </a:rPr>
              <a:t>the forward </a:t>
            </a:r>
            <a:r>
              <a:rPr lang="en-AU" dirty="0">
                <a:latin typeface="Times New Roman" panose="02020603050405020304" pitchFamily="18" charset="0"/>
              </a:rPr>
              <a:t>voltage drop. </a:t>
            </a:r>
            <a:r>
              <a:rPr lang="en-AU" dirty="0" smtClean="0">
                <a:latin typeface="Times New Roman" panose="02020603050405020304" pitchFamily="18" charset="0"/>
              </a:rPr>
              <a:t>It is </a:t>
            </a:r>
            <a:r>
              <a:rPr lang="en-AU" dirty="0">
                <a:latin typeface="Times New Roman" panose="02020603050405020304" pitchFamily="18" charset="0"/>
              </a:rPr>
              <a:t>the one </a:t>
            </a:r>
            <a:r>
              <a:rPr lang="en-AU" dirty="0" smtClean="0">
                <a:latin typeface="Times New Roman" panose="02020603050405020304" pitchFamily="18" charset="0"/>
              </a:rPr>
              <a:t>most frequently </a:t>
            </a:r>
            <a:r>
              <a:rPr lang="en-AU" dirty="0">
                <a:latin typeface="Times New Roman" panose="02020603050405020304" pitchFamily="18" charset="0"/>
              </a:rPr>
              <a:t>employed in the initial phases of analysis and design, because </a:t>
            </a:r>
            <a:r>
              <a:rPr lang="en-AU" dirty="0" smtClean="0">
                <a:latin typeface="Times New Roman" panose="02020603050405020304" pitchFamily="18" charset="0"/>
              </a:rPr>
              <a:t>it more </a:t>
            </a:r>
            <a:r>
              <a:rPr lang="en-AU" dirty="0">
                <a:latin typeface="Times New Roman" panose="02020603050405020304" pitchFamily="18" charset="0"/>
              </a:rPr>
              <a:t>closely approximates the characteristic in the forward bias </a:t>
            </a:r>
            <a:r>
              <a:rPr lang="en-AU" dirty="0" smtClean="0">
                <a:latin typeface="Times New Roman" panose="02020603050405020304" pitchFamily="18" charset="0"/>
              </a:rPr>
              <a:t>region. </a:t>
            </a:r>
            <a:r>
              <a:rPr lang="en-AU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e</a:t>
            </a:r>
            <a:r>
              <a:rPr lang="en-AU" baseline="-250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fd</a:t>
            </a:r>
            <a:r>
              <a:rPr lang="en-AU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=0.7 V.</a:t>
            </a:r>
            <a:endParaRPr lang="en-AU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62038" y="1821536"/>
            <a:ext cx="2881602" cy="221384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29195" y="2427764"/>
            <a:ext cx="1800225" cy="74295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4548708" y="3995273"/>
            <a:ext cx="73565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AU" dirty="0">
                <a:solidFill>
                  <a:srgbClr val="FF0000"/>
                </a:solidFill>
                <a:latin typeface="Times New Roman" panose="02020603050405020304" pitchFamily="18" charset="0"/>
              </a:rPr>
              <a:t>The Piece-Wise Linear </a:t>
            </a:r>
            <a:r>
              <a:rPr lang="en-AU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Model: </a:t>
            </a:r>
            <a:r>
              <a:rPr lang="en-AU" dirty="0" smtClean="0">
                <a:latin typeface="Times New Roman" panose="02020603050405020304" pitchFamily="18" charset="0"/>
              </a:rPr>
              <a:t>for </a:t>
            </a:r>
            <a:r>
              <a:rPr lang="en-AU" dirty="0">
                <a:latin typeface="Times New Roman" panose="02020603050405020304" pitchFamily="18" charset="0"/>
              </a:rPr>
              <a:t>each section, we use a different diode model (one for the forward bias region and one for the reverse bias region</a:t>
            </a:r>
            <a:r>
              <a:rPr lang="en-AU" dirty="0" smtClean="0">
                <a:latin typeface="Times New Roman" panose="02020603050405020304" pitchFamily="18" charset="0"/>
              </a:rPr>
              <a:t>).</a:t>
            </a:r>
            <a:endParaRPr lang="en-AU" dirty="0">
              <a:latin typeface="Times New Roman" panose="02020603050405020304" pitchFamily="18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59443" y="4641604"/>
            <a:ext cx="2900606" cy="2111092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77421" y="6130883"/>
            <a:ext cx="2295380" cy="391378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86984" y="5090518"/>
            <a:ext cx="1878062" cy="779048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977412" y="5124578"/>
            <a:ext cx="1831056" cy="744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8994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b="1" dirty="0">
                <a:latin typeface="Calibri" panose="020F0502020204030204" pitchFamily="34" charset="0"/>
                <a:cs typeface="Calibri" panose="020F0502020204030204" pitchFamily="34" charset="0"/>
              </a:rPr>
              <a:t>Basic Diode Circuits</a:t>
            </a:r>
          </a:p>
        </p:txBody>
      </p:sp>
      <p:sp>
        <p:nvSpPr>
          <p:cNvPr id="4" name="Rectangle 3"/>
          <p:cNvSpPr/>
          <p:nvPr/>
        </p:nvSpPr>
        <p:spPr>
          <a:xfrm>
            <a:off x="4476483" y="621207"/>
            <a:ext cx="742878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AU" dirty="0">
                <a:solidFill>
                  <a:srgbClr val="FF0000"/>
                </a:solidFill>
                <a:latin typeface="Times New Roman" panose="02020603050405020304" pitchFamily="18" charset="0"/>
              </a:rPr>
              <a:t>Half-Wave Rectifier</a:t>
            </a:r>
            <a:r>
              <a:rPr lang="en-AU" dirty="0">
                <a:latin typeface="Times New Roman" panose="02020603050405020304" pitchFamily="18" charset="0"/>
              </a:rPr>
              <a:t>: A rectifier is a circuit that converts a bipolar (AC) </a:t>
            </a:r>
            <a:r>
              <a:rPr lang="en-AU" dirty="0" smtClean="0">
                <a:latin typeface="Times New Roman" panose="02020603050405020304" pitchFamily="18" charset="0"/>
              </a:rPr>
              <a:t>signal into </a:t>
            </a:r>
            <a:r>
              <a:rPr lang="en-AU" dirty="0">
                <a:latin typeface="Times New Roman" panose="02020603050405020304" pitchFamily="18" charset="0"/>
              </a:rPr>
              <a:t>a </a:t>
            </a:r>
            <a:r>
              <a:rPr lang="en-AU" dirty="0" smtClean="0">
                <a:latin typeface="Times New Roman" panose="02020603050405020304" pitchFamily="18" charset="0"/>
              </a:rPr>
              <a:t>unidirectional one</a:t>
            </a:r>
            <a:r>
              <a:rPr lang="en-AU" dirty="0">
                <a:latin typeface="Times New Roman" panose="02020603050405020304" pitchFamily="18" charset="0"/>
              </a:rPr>
              <a:t>. As can be seen, the half-wave rectifier produces </a:t>
            </a:r>
            <a:r>
              <a:rPr lang="en-AU" dirty="0" smtClean="0">
                <a:latin typeface="Times New Roman" panose="02020603050405020304" pitchFamily="18" charset="0"/>
              </a:rPr>
              <a:t>an output </a:t>
            </a:r>
            <a:r>
              <a:rPr lang="en-AU" dirty="0">
                <a:latin typeface="Times New Roman" panose="02020603050405020304" pitchFamily="18" charset="0"/>
              </a:rPr>
              <a:t>voltage equal to </a:t>
            </a:r>
            <a:r>
              <a:rPr lang="en-AU" dirty="0" smtClean="0">
                <a:latin typeface="Times New Roman" panose="02020603050405020304" pitchFamily="18" charset="0"/>
              </a:rPr>
              <a:t>the input </a:t>
            </a:r>
            <a:r>
              <a:rPr lang="en-AU" dirty="0">
                <a:latin typeface="Times New Roman" panose="02020603050405020304" pitchFamily="18" charset="0"/>
              </a:rPr>
              <a:t>voltage when the input voltage is positive and produces zero </a:t>
            </a:r>
            <a:r>
              <a:rPr lang="en-AU" dirty="0" smtClean="0">
                <a:latin typeface="Times New Roman" panose="02020603050405020304" pitchFamily="18" charset="0"/>
              </a:rPr>
              <a:t>output voltage </a:t>
            </a:r>
            <a:r>
              <a:rPr lang="en-AU" dirty="0">
                <a:latin typeface="Times New Roman" panose="02020603050405020304" pitchFamily="18" charset="0"/>
              </a:rPr>
              <a:t>when the input voltage is negative.</a:t>
            </a:r>
            <a:endParaRPr lang="en-AU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6200" y="2181938"/>
            <a:ext cx="3729327" cy="1490473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76483" y="3906717"/>
            <a:ext cx="2076409" cy="1635101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52892" y="3789563"/>
            <a:ext cx="2525689" cy="1869407"/>
          </a:xfrm>
          <a:prstGeom prst="rect">
            <a:avLst/>
          </a:prstGeom>
        </p:spPr>
      </p:pic>
      <p:grpSp>
        <p:nvGrpSpPr>
          <p:cNvPr id="6" name="Group 5"/>
          <p:cNvGrpSpPr/>
          <p:nvPr/>
        </p:nvGrpSpPr>
        <p:grpSpPr>
          <a:xfrm>
            <a:off x="9353388" y="3630713"/>
            <a:ext cx="2305311" cy="2268935"/>
            <a:chOff x="9353388" y="3630713"/>
            <a:chExt cx="2305311" cy="2268935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465151" y="4034989"/>
              <a:ext cx="2012984" cy="1864659"/>
            </a:xfrm>
            <a:prstGeom prst="rect">
              <a:avLst/>
            </a:prstGeom>
          </p:spPr>
        </p:pic>
        <p:sp>
          <p:nvSpPr>
            <p:cNvPr id="5" name="Rectangle 4"/>
            <p:cNvSpPr/>
            <p:nvPr/>
          </p:nvSpPr>
          <p:spPr>
            <a:xfrm>
              <a:off x="9353388" y="3630713"/>
              <a:ext cx="230531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AU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Transfer </a:t>
              </a:r>
              <a:r>
                <a:rPr lang="en-AU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characteristic </a:t>
              </a:r>
              <a:endParaRPr lang="en-AU" dirty="0">
                <a:solidFill>
                  <a:srgbClr val="0000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76290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b="1" dirty="0">
                <a:latin typeface="Calibri" panose="020F0502020204030204" pitchFamily="34" charset="0"/>
                <a:cs typeface="Calibri" panose="020F0502020204030204" pitchFamily="34" charset="0"/>
              </a:rPr>
              <a:t>Basic Diode Circuits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05283" y="255176"/>
            <a:ext cx="193246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AU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Limiter </a:t>
            </a:r>
            <a:r>
              <a:rPr lang="en-AU" sz="20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Circuits:</a:t>
            </a:r>
            <a:endParaRPr lang="en-AU" sz="2000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3809" y="31626"/>
            <a:ext cx="4051733" cy="1967196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>
          <a:xfrm>
            <a:off x="4505283" y="2093690"/>
            <a:ext cx="30695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dirty="0" smtClean="0">
                <a:latin typeface="Times New Roman" panose="02020603050405020304" pitchFamily="18" charset="0"/>
              </a:rPr>
              <a:t>When both D1 and D2 are off:</a:t>
            </a:r>
            <a:endParaRPr lang="en-AU" dirty="0">
              <a:latin typeface="Times New Roman" panose="02020603050405020304" pitchFamily="18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09015" y="2093690"/>
            <a:ext cx="981075" cy="466725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4505283" y="2517988"/>
            <a:ext cx="707505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AU" dirty="0">
                <a:solidFill>
                  <a:srgbClr val="000000"/>
                </a:solidFill>
                <a:latin typeface="Times New Roman" panose="02020603050405020304" pitchFamily="18" charset="0"/>
              </a:rPr>
              <a:t>If the output voltage is greater </a:t>
            </a:r>
            <a:r>
              <a:rPr lang="en-A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than E1, </a:t>
            </a:r>
            <a:r>
              <a:rPr lang="en-AU" dirty="0">
                <a:solidFill>
                  <a:srgbClr val="000000"/>
                </a:solidFill>
                <a:latin typeface="Times New Roman" panose="02020603050405020304" pitchFamily="18" charset="0"/>
              </a:rPr>
              <a:t>then diode </a:t>
            </a:r>
            <a:r>
              <a:rPr lang="en-A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D1 will </a:t>
            </a:r>
            <a:r>
              <a:rPr lang="en-AU" dirty="0">
                <a:solidFill>
                  <a:srgbClr val="000000"/>
                </a:solidFill>
                <a:latin typeface="Times New Roman" panose="02020603050405020304" pitchFamily="18" charset="0"/>
              </a:rPr>
              <a:t>be on</a:t>
            </a:r>
            <a:r>
              <a:rPr lang="en-A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  <a:endParaRPr lang="en-AU" dirty="0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58940" y="2894648"/>
            <a:ext cx="2319482" cy="544727"/>
          </a:xfrm>
          <a:prstGeom prst="rect">
            <a:avLst/>
          </a:prstGeom>
        </p:spPr>
      </p:pic>
      <p:sp>
        <p:nvSpPr>
          <p:cNvPr id="20" name="Rectangle 19"/>
          <p:cNvSpPr/>
          <p:nvPr/>
        </p:nvSpPr>
        <p:spPr>
          <a:xfrm>
            <a:off x="4535096" y="3431249"/>
            <a:ext cx="59683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>
                <a:solidFill>
                  <a:srgbClr val="000000"/>
                </a:solidFill>
                <a:latin typeface="Times New Roman" panose="02020603050405020304" pitchFamily="18" charset="0"/>
              </a:rPr>
              <a:t>If the output voltage is less than </a:t>
            </a:r>
            <a:r>
              <a:rPr lang="en-A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–E2, then </a:t>
            </a:r>
            <a:r>
              <a:rPr lang="en-AU" dirty="0">
                <a:solidFill>
                  <a:srgbClr val="000000"/>
                </a:solidFill>
                <a:latin typeface="Times New Roman" panose="02020603050405020304" pitchFamily="18" charset="0"/>
              </a:rPr>
              <a:t>diode </a:t>
            </a:r>
            <a:r>
              <a:rPr lang="en-A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D2 will </a:t>
            </a:r>
            <a:r>
              <a:rPr lang="en-AU" dirty="0">
                <a:solidFill>
                  <a:srgbClr val="000000"/>
                </a:solidFill>
                <a:latin typeface="Times New Roman" panose="02020603050405020304" pitchFamily="18" charset="0"/>
              </a:rPr>
              <a:t>be </a:t>
            </a:r>
            <a:r>
              <a:rPr lang="en-A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on.</a:t>
            </a:r>
            <a:endParaRPr lang="en-AU" dirty="0"/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58940" y="3800581"/>
            <a:ext cx="2376988" cy="554631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21102" y="4355212"/>
            <a:ext cx="3768988" cy="2062757"/>
          </a:xfrm>
          <a:prstGeom prst="rect">
            <a:avLst/>
          </a:prstGeom>
        </p:spPr>
      </p:pic>
      <p:grpSp>
        <p:nvGrpSpPr>
          <p:cNvPr id="25" name="Group 24"/>
          <p:cNvGrpSpPr/>
          <p:nvPr/>
        </p:nvGrpSpPr>
        <p:grpSpPr>
          <a:xfrm>
            <a:off x="8967597" y="4170546"/>
            <a:ext cx="2796697" cy="2137104"/>
            <a:chOff x="8967597" y="4170546"/>
            <a:chExt cx="2796697" cy="2137104"/>
          </a:xfrm>
        </p:grpSpPr>
        <p:sp>
          <p:nvSpPr>
            <p:cNvPr id="23" name="Rectangle 22"/>
            <p:cNvSpPr/>
            <p:nvPr/>
          </p:nvSpPr>
          <p:spPr>
            <a:xfrm>
              <a:off x="9106546" y="4170546"/>
              <a:ext cx="230531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AU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Transfer </a:t>
              </a:r>
              <a:r>
                <a:rPr lang="en-AU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characteristic </a:t>
              </a:r>
              <a:endParaRPr lang="en-AU" dirty="0">
                <a:solidFill>
                  <a:srgbClr val="0000FF"/>
                </a:solidFill>
              </a:endParaRPr>
            </a:p>
          </p:txBody>
        </p:sp>
        <p:pic>
          <p:nvPicPr>
            <p:cNvPr id="24" name="Picture 23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8967597" y="4465530"/>
              <a:ext cx="2796697" cy="184212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865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tla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6359508758B1B49B5196F552282E476" ma:contentTypeVersion="13" ma:contentTypeDescription="Create a new document." ma:contentTypeScope="" ma:versionID="f00710ff8518ab910a281e0e0841fed8">
  <xsd:schema xmlns:xsd="http://www.w3.org/2001/XMLSchema" xmlns:xs="http://www.w3.org/2001/XMLSchema" xmlns:p="http://schemas.microsoft.com/office/2006/metadata/properties" xmlns:ns3="dfc2343b-e61e-4632-9f50-8d7520bec1f2" xmlns:ns4="9ede3a19-07ce-4942-8b88-9e59a26d9a9a" targetNamespace="http://schemas.microsoft.com/office/2006/metadata/properties" ma:root="true" ma:fieldsID="49acf668555faae1e19662f87157b80a" ns3:_="" ns4:_="">
    <xsd:import namespace="dfc2343b-e61e-4632-9f50-8d7520bec1f2"/>
    <xsd:import namespace="9ede3a19-07ce-4942-8b88-9e59a26d9a9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c2343b-e61e-4632-9f50-8d7520bec1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de3a19-07ce-4942-8b88-9e59a26d9a9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9837DC9-0CDE-49D8-B860-D2A2F7B8BFF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fc2343b-e61e-4632-9f50-8d7520bec1f2"/>
    <ds:schemaRef ds:uri="9ede3a19-07ce-4942-8b88-9e59a26d9a9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1969CE7-E234-4375-B1DC-556ABC5FCD7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389D0BE-354A-41B3-B67B-720491CB1271}">
  <ds:schemaRefs>
    <ds:schemaRef ds:uri="http://purl.org/dc/terms/"/>
    <ds:schemaRef ds:uri="http://schemas.openxmlformats.org/package/2006/metadata/core-properties"/>
    <ds:schemaRef ds:uri="dfc2343b-e61e-4632-9f50-8d7520bec1f2"/>
    <ds:schemaRef ds:uri="http://purl.org/dc/dcmitype/"/>
    <ds:schemaRef ds:uri="http://schemas.microsoft.com/office/2006/documentManagement/types"/>
    <ds:schemaRef ds:uri="9ede3a19-07ce-4942-8b88-9e59a26d9a9a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2361</TotalTime>
  <Words>462</Words>
  <Application>Microsoft Office PowerPoint</Application>
  <PresentationFormat>Widescreen</PresentationFormat>
  <Paragraphs>30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Rockwell</vt:lpstr>
      <vt:lpstr>Times New Roman</vt:lpstr>
      <vt:lpstr>Wingdings</vt:lpstr>
      <vt:lpstr>Atlas</vt:lpstr>
      <vt:lpstr>Tutorial 08  (Diodes)</vt:lpstr>
      <vt:lpstr>Diode</vt:lpstr>
      <vt:lpstr>Forward-Bias Region</vt:lpstr>
      <vt:lpstr>Reverse-Bias Region</vt:lpstr>
      <vt:lpstr>Breakdown Region</vt:lpstr>
      <vt:lpstr>Analysis Techniques</vt:lpstr>
      <vt:lpstr>Linear Modelling</vt:lpstr>
      <vt:lpstr>Basic Diode Circuits</vt:lpstr>
      <vt:lpstr>Basic Diode Circuits</vt:lpstr>
    </vt:vector>
  </TitlesOfParts>
  <Company>University of Technology Sydney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Tutorial 04</dc:title>
  <dc:creator>Maral Ansari</dc:creator>
  <cp:lastModifiedBy>Peiyuan Qin</cp:lastModifiedBy>
  <cp:revision>78</cp:revision>
  <dcterms:created xsi:type="dcterms:W3CDTF">2021-03-14T01:05:52Z</dcterms:created>
  <dcterms:modified xsi:type="dcterms:W3CDTF">2021-10-04T01:53:28Z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0x01010086359508758B1B49B5196F552282E476</vt:lpwstr>
  </property>
  <property fmtid="{D5CDD505-2E9C-101B-9397-08002B2CF9AE}" pid="3" name="MSIP_Label_51a6c3db-1667-4f49-995a-8b9973972958_Enabled">
    <vt:lpwstr>true</vt:lpwstr>
  </property>
  <property fmtid="{D5CDD505-2E9C-101B-9397-08002B2CF9AE}" pid="4" name="MSIP_Label_51a6c3db-1667-4f49-995a-8b9973972958_SetDate">
    <vt:lpwstr>2021-10-04T00:29:40Z</vt:lpwstr>
  </property>
  <property fmtid="{D5CDD505-2E9C-101B-9397-08002B2CF9AE}" pid="5" name="MSIP_Label_51a6c3db-1667-4f49-995a-8b9973972958_Method">
    <vt:lpwstr>Standard</vt:lpwstr>
  </property>
  <property fmtid="{D5CDD505-2E9C-101B-9397-08002B2CF9AE}" pid="6" name="MSIP_Label_51a6c3db-1667-4f49-995a-8b9973972958_Name">
    <vt:lpwstr>UTS-Internal</vt:lpwstr>
  </property>
  <property fmtid="{D5CDD505-2E9C-101B-9397-08002B2CF9AE}" pid="7" name="MSIP_Label_51a6c3db-1667-4f49-995a-8b9973972958_SiteId">
    <vt:lpwstr>e8911c26-cf9f-4a9c-878e-527807be8791</vt:lpwstr>
  </property>
  <property fmtid="{D5CDD505-2E9C-101B-9397-08002B2CF9AE}" pid="8" name="MSIP_Label_51a6c3db-1667-4f49-995a-8b9973972958_ActionId">
    <vt:lpwstr>184b37c8-0d21-4e72-9da9-876a61addbae</vt:lpwstr>
  </property>
  <property fmtid="{D5CDD505-2E9C-101B-9397-08002B2CF9AE}" pid="9" name="MSIP_Label_51a6c3db-1667-4f49-995a-8b9973972958_ContentBits">
    <vt:lpwstr>0</vt:lpwstr>
  </property>
</Properties>
</file>